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handoutMasterIdLst>
    <p:handoutMasterId r:id="rId40"/>
  </p:handoutMasterIdLst>
  <p:sldIdLst>
    <p:sldId id="256" r:id="rId2"/>
    <p:sldId id="306" r:id="rId3"/>
    <p:sldId id="324" r:id="rId4"/>
    <p:sldId id="325" r:id="rId5"/>
    <p:sldId id="326" r:id="rId6"/>
    <p:sldId id="327" r:id="rId7"/>
    <p:sldId id="328" r:id="rId8"/>
    <p:sldId id="376" r:id="rId9"/>
    <p:sldId id="329" r:id="rId10"/>
    <p:sldId id="330" r:id="rId11"/>
    <p:sldId id="390" r:id="rId12"/>
    <p:sldId id="331" r:id="rId13"/>
    <p:sldId id="332" r:id="rId14"/>
    <p:sldId id="333" r:id="rId15"/>
    <p:sldId id="334" r:id="rId16"/>
    <p:sldId id="335" r:id="rId17"/>
    <p:sldId id="336" r:id="rId18"/>
    <p:sldId id="337" r:id="rId19"/>
    <p:sldId id="391" r:id="rId20"/>
    <p:sldId id="338" r:id="rId21"/>
    <p:sldId id="339" r:id="rId22"/>
    <p:sldId id="344" r:id="rId23"/>
    <p:sldId id="340" r:id="rId24"/>
    <p:sldId id="386" r:id="rId25"/>
    <p:sldId id="342" r:id="rId26"/>
    <p:sldId id="345" r:id="rId27"/>
    <p:sldId id="346" r:id="rId28"/>
    <p:sldId id="347" r:id="rId29"/>
    <p:sldId id="348" r:id="rId30"/>
    <p:sldId id="349" r:id="rId31"/>
    <p:sldId id="392" r:id="rId32"/>
    <p:sldId id="350" r:id="rId33"/>
    <p:sldId id="388" r:id="rId34"/>
    <p:sldId id="389" r:id="rId35"/>
    <p:sldId id="351" r:id="rId36"/>
    <p:sldId id="387" r:id="rId37"/>
    <p:sldId id="26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869"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emf"/><Relationship Id="rId4"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wmf"/><Relationship Id="rId1" Type="http://schemas.openxmlformats.org/officeDocument/2006/relationships/image" Target="../media/image26.e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4DCC1-E161-4102-BAE4-CBEB2622516C}" type="datetimeFigureOut">
              <a:rPr lang="zh-CN" altLang="en-US" smtClean="0"/>
              <a:t>2022/12/13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B737C-90AD-4B01-A1A4-FB02ED784060}" type="datetimeFigureOut">
              <a:rPr lang="zh-CN" altLang="en-US" smtClean="0"/>
              <a:t>2022/12/13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11</a:t>
            </a:fld>
            <a:endParaRPr lang="en-US" altLang="zh-CN"/>
          </a:p>
        </p:txBody>
      </p:sp>
    </p:spTree>
    <p:extLst>
      <p:ext uri="{BB962C8B-B14F-4D97-AF65-F5344CB8AC3E}">
        <p14:creationId xmlns:p14="http://schemas.microsoft.com/office/powerpoint/2010/main" val="148036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19</a:t>
            </a:fld>
            <a:endParaRPr lang="en-US" altLang="zh-CN"/>
          </a:p>
        </p:txBody>
      </p:sp>
    </p:spTree>
    <p:extLst>
      <p:ext uri="{BB962C8B-B14F-4D97-AF65-F5344CB8AC3E}">
        <p14:creationId xmlns:p14="http://schemas.microsoft.com/office/powerpoint/2010/main" val="3169674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31</a:t>
            </a:fld>
            <a:endParaRPr lang="en-US" altLang="zh-CN"/>
          </a:p>
        </p:txBody>
      </p:sp>
    </p:spTree>
    <p:extLst>
      <p:ext uri="{BB962C8B-B14F-4D97-AF65-F5344CB8AC3E}">
        <p14:creationId xmlns:p14="http://schemas.microsoft.com/office/powerpoint/2010/main" val="1940016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33</a:t>
            </a:fld>
            <a:endParaRPr lang="en-US" altLang="zh-CN"/>
          </a:p>
        </p:txBody>
      </p:sp>
    </p:spTree>
    <p:extLst>
      <p:ext uri="{BB962C8B-B14F-4D97-AF65-F5344CB8AC3E}">
        <p14:creationId xmlns:p14="http://schemas.microsoft.com/office/powerpoint/2010/main" val="2497492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34</a:t>
            </a:fld>
            <a:endParaRPr lang="en-US" altLang="zh-CN"/>
          </a:p>
        </p:txBody>
      </p:sp>
    </p:spTree>
    <p:extLst>
      <p:ext uri="{BB962C8B-B14F-4D97-AF65-F5344CB8AC3E}">
        <p14:creationId xmlns:p14="http://schemas.microsoft.com/office/powerpoint/2010/main" val="2681823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a:p>
        </p:txBody>
      </p:sp>
      <p:sp>
        <p:nvSpPr>
          <p:cNvPr id="16388" name="页脚占位符 4"/>
          <p:cNvSpPr>
            <a:spLocks noGrp="1"/>
          </p:cNvSpPr>
          <p:nvPr>
            <p:ph type="ftr" sz="quarter" idx="4"/>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endParaRPr lang="en-US" altLang="zh-CN"/>
          </a:p>
        </p:txBody>
      </p:sp>
      <p:sp>
        <p:nvSpPr>
          <p:cNvPr id="16389" name="灯片编号占位符 5"/>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26A15A6-8273-4ED8-AB11-85ACFCA80A7D}" type="slidenum">
              <a:rPr lang="zh-CN" altLang="en-US" smtClean="0"/>
              <a:pPr eaLnBrk="1" hangingPunct="1">
                <a:spcBef>
                  <a:spcPct val="0"/>
                </a:spcBef>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492977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78879" y="878887"/>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a:p>
        </p:txBody>
      </p:sp>
    </p:spTree>
    <p:extLst>
      <p:ext uri="{BB962C8B-B14F-4D97-AF65-F5344CB8AC3E}">
        <p14:creationId xmlns:p14="http://schemas.microsoft.com/office/powerpoint/2010/main" val="152732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2125978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575165290"/>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0.jpg"/><Relationship Id="rId4" Type="http://schemas.openxmlformats.org/officeDocument/2006/relationships/image" Target="../media/image19.jpg"/><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1.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28.emf"/><Relationship Id="rId18" Type="http://schemas.openxmlformats.org/officeDocument/2006/relationships/image" Target="../media/image29.wmf"/><Relationship Id="rId3" Type="http://schemas.openxmlformats.org/officeDocument/2006/relationships/notesSlide" Target="../notesSlides/notesSlide14.xml"/><Relationship Id="rId7" Type="http://schemas.openxmlformats.org/officeDocument/2006/relationships/oleObject" Target="../embeddings/oleObject12.bin"/><Relationship Id="rId12" Type="http://schemas.openxmlformats.org/officeDocument/2006/relationships/oleObject" Target="../embeddings/oleObject13.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32.png"/><Relationship Id="rId20" Type="http://schemas.openxmlformats.org/officeDocument/2006/relationships/image" Target="../media/image29.wmf"/><Relationship Id="rId1" Type="http://schemas.openxmlformats.org/officeDocument/2006/relationships/vmlDrawing" Target="../drawings/vmlDrawing7.v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6.emf"/><Relationship Id="rId15" Type="http://schemas.openxmlformats.org/officeDocument/2006/relationships/image" Target="../media/image28.emf"/><Relationship Id="rId10" Type="http://schemas.openxmlformats.org/officeDocument/2006/relationships/image" Target="../media/image27.wmf"/><Relationship Id="rId19"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oleObject" Target="../embeddings/oleObject12.bin"/><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5.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32.wmf"/><Relationship Id="rId5" Type="http://schemas.openxmlformats.org/officeDocument/2006/relationships/image" Target="../media/image37.png"/><Relationship Id="rId10" Type="http://schemas.openxmlformats.org/officeDocument/2006/relationships/oleObject" Target="../embeddings/oleObject17.bin"/><Relationship Id="rId4" Type="http://schemas.openxmlformats.org/officeDocument/2006/relationships/image" Target="../media/image36.png"/><Relationship Id="rId9"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16.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emf"/><Relationship Id="rId5" Type="http://schemas.openxmlformats.org/officeDocument/2006/relationships/oleObject" Target="../embeddings/oleObject18.bin"/><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7.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7.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3.wmf"/><Relationship Id="rId3" Type="http://schemas.openxmlformats.org/officeDocument/2006/relationships/notesSlide" Target="../notesSlides/notesSlide19.xml"/><Relationship Id="rId7" Type="http://schemas.openxmlformats.org/officeDocument/2006/relationships/image" Target="../media/image40.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1.wmf"/><Relationship Id="rId1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0.xml"/><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30.bin"/><Relationship Id="rId10" Type="http://schemas.openxmlformats.org/officeDocument/2006/relationships/image" Target="../media/image47.wmf"/><Relationship Id="rId4" Type="http://schemas.openxmlformats.org/officeDocument/2006/relationships/image" Target="../media/image48.jpg"/><Relationship Id="rId9"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1.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4.bin"/><Relationship Id="rId11" Type="http://schemas.openxmlformats.org/officeDocument/2006/relationships/image" Target="../media/image52.wmf"/><Relationship Id="rId5" Type="http://schemas.openxmlformats.org/officeDocument/2006/relationships/image" Target="../media/image49.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51.wmf"/></Relationships>
</file>

<file path=ppt/slides/_rels/slide23.xml.rels><?xml version="1.0" encoding="UTF-8" standalone="yes"?>
<Relationships xmlns="http://schemas.openxmlformats.org/package/2006/relationships"><Relationship Id="rId8" Type="http://schemas.openxmlformats.org/officeDocument/2006/relationships/image" Target="../media/image59.jpg"/><Relationship Id="rId13" Type="http://schemas.openxmlformats.org/officeDocument/2006/relationships/oleObject" Target="../embeddings/oleObject41.bin"/><Relationship Id="rId3" Type="http://schemas.openxmlformats.org/officeDocument/2006/relationships/notesSlide" Target="../notesSlides/notesSlide22.xml"/><Relationship Id="rId7" Type="http://schemas.openxmlformats.org/officeDocument/2006/relationships/image" Target="../media/image54.wmf"/><Relationship Id="rId12"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oleObject" Target="../embeddings/oleObject38.bin"/><Relationship Id="rId11" Type="http://schemas.openxmlformats.org/officeDocument/2006/relationships/oleObject" Target="../embeddings/oleObject40.bin"/><Relationship Id="rId5" Type="http://schemas.openxmlformats.org/officeDocument/2006/relationships/image" Target="../media/image53.wmf"/><Relationship Id="rId15" Type="http://schemas.openxmlformats.org/officeDocument/2006/relationships/oleObject" Target="../embeddings/oleObject42.bin"/><Relationship Id="rId10" Type="http://schemas.openxmlformats.org/officeDocument/2006/relationships/image" Target="../media/image55.wmf"/><Relationship Id="rId4" Type="http://schemas.openxmlformats.org/officeDocument/2006/relationships/oleObject" Target="../embeddings/oleObject37.bin"/><Relationship Id="rId9" Type="http://schemas.openxmlformats.org/officeDocument/2006/relationships/oleObject" Target="../embeddings/oleObject39.bin"/><Relationship Id="rId14" Type="http://schemas.openxmlformats.org/officeDocument/2006/relationships/image" Target="../media/image5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3.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6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4.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8.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6.wmf"/></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notesSlide" Target="../notesSlides/notesSlide25.xml"/><Relationship Id="rId7" Type="http://schemas.openxmlformats.org/officeDocument/2006/relationships/oleObject" Target="../embeddings/oleObject52.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8.e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70.wmf"/><Relationship Id="rId4" Type="http://schemas.openxmlformats.org/officeDocument/2006/relationships/image" Target="../media/image72.jpg"/><Relationship Id="rId9"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notesSlide" Target="../notesSlides/notesSlide26.xml"/><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55.bin"/><Relationship Id="rId4" Type="http://schemas.openxmlformats.org/officeDocument/2006/relationships/image" Target="../media/image75.jp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80.wmf"/><Relationship Id="rId3" Type="http://schemas.openxmlformats.org/officeDocument/2006/relationships/notesSlide" Target="../notesSlides/notesSlide27.xml"/><Relationship Id="rId7" Type="http://schemas.openxmlformats.org/officeDocument/2006/relationships/image" Target="../media/image77.wmf"/><Relationship Id="rId12"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8.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78.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85.wmf"/><Relationship Id="rId18" Type="http://schemas.openxmlformats.org/officeDocument/2006/relationships/oleObject" Target="../embeddings/oleObject69.bin"/><Relationship Id="rId3" Type="http://schemas.openxmlformats.org/officeDocument/2006/relationships/notesSlide" Target="../notesSlides/notesSlide28.xml"/><Relationship Id="rId7" Type="http://schemas.openxmlformats.org/officeDocument/2006/relationships/image" Target="../media/image82.wmf"/><Relationship Id="rId12" Type="http://schemas.openxmlformats.org/officeDocument/2006/relationships/oleObject" Target="../embeddings/oleObject66.bin"/><Relationship Id="rId17" Type="http://schemas.openxmlformats.org/officeDocument/2006/relationships/image" Target="../media/image87.wmf"/><Relationship Id="rId2" Type="http://schemas.openxmlformats.org/officeDocument/2006/relationships/slideLayout" Target="../slideLayouts/slideLayout2.xml"/><Relationship Id="rId16" Type="http://schemas.openxmlformats.org/officeDocument/2006/relationships/oleObject" Target="../embeddings/oleObject68.bin"/><Relationship Id="rId1" Type="http://schemas.openxmlformats.org/officeDocument/2006/relationships/vmlDrawing" Target="../drawings/vmlDrawing20.vml"/><Relationship Id="rId6" Type="http://schemas.openxmlformats.org/officeDocument/2006/relationships/oleObject" Target="../embeddings/oleObject63.bin"/><Relationship Id="rId11" Type="http://schemas.openxmlformats.org/officeDocument/2006/relationships/image" Target="../media/image84.wmf"/><Relationship Id="rId5" Type="http://schemas.openxmlformats.org/officeDocument/2006/relationships/image" Target="../media/image81.wmf"/><Relationship Id="rId15" Type="http://schemas.openxmlformats.org/officeDocument/2006/relationships/image" Target="../media/image86.wmf"/><Relationship Id="rId10" Type="http://schemas.openxmlformats.org/officeDocument/2006/relationships/oleObject" Target="../embeddings/oleObject65.bin"/><Relationship Id="rId19" Type="http://schemas.openxmlformats.org/officeDocument/2006/relationships/image" Target="../media/image88.wmf"/><Relationship Id="rId4" Type="http://schemas.openxmlformats.org/officeDocument/2006/relationships/oleObject" Target="../embeddings/oleObject62.bin"/><Relationship Id="rId9" Type="http://schemas.openxmlformats.org/officeDocument/2006/relationships/image" Target="../media/image83.wmf"/><Relationship Id="rId14"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89.wmf"/><Relationship Id="rId4" Type="http://schemas.openxmlformats.org/officeDocument/2006/relationships/oleObject" Target="../embeddings/oleObject7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93.wmf"/><Relationship Id="rId3" Type="http://schemas.openxmlformats.org/officeDocument/2006/relationships/notesSlide" Target="../notesSlides/notesSlide32.xml"/><Relationship Id="rId7" Type="http://schemas.openxmlformats.org/officeDocument/2006/relationships/oleObject" Target="../embeddings/oleObject72.bin"/><Relationship Id="rId12" Type="http://schemas.openxmlformats.org/officeDocument/2006/relationships/oleObject" Target="../embeddings/oleObject74.bin"/><Relationship Id="rId2" Type="http://schemas.openxmlformats.org/officeDocument/2006/relationships/slideLayout" Target="../slideLayouts/slideLayout2.xml"/><Relationship Id="rId16" Type="http://schemas.openxmlformats.org/officeDocument/2006/relationships/oleObject" Target="../embeddings/oleObject76.bin"/><Relationship Id="rId1" Type="http://schemas.openxmlformats.org/officeDocument/2006/relationships/vmlDrawing" Target="../drawings/vmlDrawing22.vml"/><Relationship Id="rId6" Type="http://schemas.openxmlformats.org/officeDocument/2006/relationships/image" Target="../media/image90.wmf"/><Relationship Id="rId11" Type="http://schemas.openxmlformats.org/officeDocument/2006/relationships/image" Target="../media/image96.png"/><Relationship Id="rId5" Type="http://schemas.openxmlformats.org/officeDocument/2006/relationships/oleObject" Target="../embeddings/oleObject71.bin"/><Relationship Id="rId15" Type="http://schemas.openxmlformats.org/officeDocument/2006/relationships/image" Target="../media/image94.wmf"/><Relationship Id="rId10" Type="http://schemas.openxmlformats.org/officeDocument/2006/relationships/image" Target="../media/image92.wmf"/><Relationship Id="rId4" Type="http://schemas.openxmlformats.org/officeDocument/2006/relationships/image" Target="../media/image95.png"/><Relationship Id="rId9" Type="http://schemas.openxmlformats.org/officeDocument/2006/relationships/oleObject" Target="../embeddings/oleObject73.bin"/><Relationship Id="rId14"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100.wmf"/><Relationship Id="rId3" Type="http://schemas.openxmlformats.org/officeDocument/2006/relationships/notesSlide" Target="../notesSlides/notesSlide33.xml"/><Relationship Id="rId7" Type="http://schemas.openxmlformats.org/officeDocument/2006/relationships/image" Target="../media/image98.wmf"/><Relationship Id="rId12"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8.bin"/><Relationship Id="rId11" Type="http://schemas.openxmlformats.org/officeDocument/2006/relationships/image" Target="../media/image92.wmf"/><Relationship Id="rId5" Type="http://schemas.openxmlformats.org/officeDocument/2006/relationships/image" Target="../media/image97.wmf"/><Relationship Id="rId15" Type="http://schemas.openxmlformats.org/officeDocument/2006/relationships/image" Target="../media/image101.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99.wmf"/><Relationship Id="rId14" Type="http://schemas.openxmlformats.org/officeDocument/2006/relationships/oleObject" Target="../embeddings/oleObject82.bin"/></Relationships>
</file>

<file path=ppt/slides/_rels/slide35.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5"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第七章 光的偏振和晶体光学基础</a:t>
            </a:r>
            <a:endParaRPr lang="zh-CN" altLang="en-US" sz="4400" kern="0"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868" y="1168323"/>
            <a:ext cx="4576636" cy="3346665"/>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波片对偏振光的变换作用</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10</a:t>
            </a:fld>
            <a:endParaRPr lang="en-US" altLang="zh-CN" dirty="0"/>
          </a:p>
        </p:txBody>
      </p:sp>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4989"/>
            <a:ext cx="9144000" cy="2370395"/>
          </a:xfrm>
          <a:prstGeom prst="rect">
            <a:avLst/>
          </a:prstGeom>
        </p:spPr>
      </p:pic>
      <p:sp>
        <p:nvSpPr>
          <p:cNvPr id="50" name="TextBox 49"/>
          <p:cNvSpPr txBox="1"/>
          <p:nvPr/>
        </p:nvSpPr>
        <p:spPr>
          <a:xfrm>
            <a:off x="2289326" y="1193664"/>
            <a:ext cx="3938858" cy="707886"/>
          </a:xfrm>
          <a:prstGeom prst="rect">
            <a:avLst/>
          </a:prstGeom>
          <a:noFill/>
        </p:spPr>
        <p:txBody>
          <a:bodyPr wrap="square" rtlCol="0">
            <a:spAutoFit/>
          </a:bodyPr>
          <a:lstStyle/>
          <a:p>
            <a:pPr algn="just"/>
            <a:r>
              <a:rPr lang="zh-CN" altLang="en-US" sz="2000" b="1" dirty="0">
                <a:solidFill>
                  <a:schemeClr val="tx2"/>
                </a:solidFill>
              </a:rPr>
              <a:t>例</a:t>
            </a:r>
            <a:r>
              <a:rPr lang="en-US" altLang="zh-CN" sz="2000" b="1" dirty="0">
                <a:solidFill>
                  <a:schemeClr val="tx2"/>
                </a:solidFill>
              </a:rPr>
              <a:t>1</a:t>
            </a:r>
            <a:r>
              <a:rPr lang="zh-CN" altLang="en-US" sz="2000" b="1" dirty="0">
                <a:solidFill>
                  <a:schemeClr val="tx2"/>
                </a:solidFill>
              </a:rPr>
              <a:t>、线偏振光</a:t>
            </a:r>
            <a:r>
              <a:rPr lang="zh-CN" altLang="en-US" sz="2000" b="1" dirty="0">
                <a:solidFill>
                  <a:schemeClr val="tx2"/>
                </a:solidFill>
                <a:latin typeface="Times New Roman"/>
                <a:cs typeface="Times New Roman"/>
              </a:rPr>
              <a:t>→线偏振光，偏振方向发生旋转。</a:t>
            </a:r>
            <a:endParaRPr lang="zh-CN" altLang="en-US" sz="2000" b="1" dirty="0">
              <a:solidFill>
                <a:schemeClr val="tx2"/>
              </a:solidFill>
            </a:endParaRPr>
          </a:p>
        </p:txBody>
      </p:sp>
      <p:sp>
        <p:nvSpPr>
          <p:cNvPr id="51" name="TextBox 50"/>
          <p:cNvSpPr txBox="1"/>
          <p:nvPr/>
        </p:nvSpPr>
        <p:spPr>
          <a:xfrm>
            <a:off x="35496" y="4047455"/>
            <a:ext cx="4390288" cy="400110"/>
          </a:xfrm>
          <a:prstGeom prst="rect">
            <a:avLst/>
          </a:prstGeom>
          <a:noFill/>
        </p:spPr>
        <p:txBody>
          <a:bodyPr wrap="square" rtlCol="0">
            <a:spAutoFit/>
          </a:bodyPr>
          <a:lstStyle/>
          <a:p>
            <a:pPr algn="just"/>
            <a:r>
              <a:rPr lang="zh-CN" altLang="en-US" sz="2000" b="1" dirty="0">
                <a:solidFill>
                  <a:schemeClr val="tx2"/>
                </a:solidFill>
              </a:rPr>
              <a:t>例</a:t>
            </a:r>
            <a:r>
              <a:rPr lang="en-US" altLang="zh-CN" sz="2000" b="1" dirty="0">
                <a:solidFill>
                  <a:schemeClr val="tx2"/>
                </a:solidFill>
              </a:rPr>
              <a:t>2</a:t>
            </a:r>
            <a:r>
              <a:rPr lang="zh-CN" altLang="en-US" sz="2000" b="1" dirty="0">
                <a:solidFill>
                  <a:schemeClr val="tx2"/>
                </a:solidFill>
              </a:rPr>
              <a:t>、线偏振光</a:t>
            </a:r>
            <a:r>
              <a:rPr lang="zh-CN" altLang="en-US" sz="2000" b="1" dirty="0">
                <a:solidFill>
                  <a:schemeClr val="tx2"/>
                </a:solidFill>
                <a:latin typeface="Times New Roman"/>
                <a:cs typeface="Times New Roman"/>
              </a:rPr>
              <a:t>→椭圆偏振光。</a:t>
            </a:r>
            <a:endParaRPr lang="zh-CN" altLang="en-US" sz="2000" b="1" dirty="0">
              <a:solidFill>
                <a:schemeClr val="tx2"/>
              </a:solidFill>
            </a:endParaRPr>
          </a:p>
        </p:txBody>
      </p:sp>
    </p:spTree>
    <p:extLst>
      <p:ext uri="{BB962C8B-B14F-4D97-AF65-F5344CB8AC3E}">
        <p14:creationId xmlns:p14="http://schemas.microsoft.com/office/powerpoint/2010/main" val="54576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1000"/>
                                        <p:tgtEl>
                                          <p:spTgt spid="49"/>
                                        </p:tgtEl>
                                      </p:cBhvr>
                                    </p:animEffect>
                                    <p:anim calcmode="lin" valueType="num">
                                      <p:cBhvr>
                                        <p:cTn id="19" dur="1000" fill="hold"/>
                                        <p:tgtEl>
                                          <p:spTgt spid="49"/>
                                        </p:tgtEl>
                                        <p:attrNameLst>
                                          <p:attrName>ppt_x</p:attrName>
                                        </p:attrNameLst>
                                      </p:cBhvr>
                                      <p:tavLst>
                                        <p:tav tm="0">
                                          <p:val>
                                            <p:strVal val="#ppt_x"/>
                                          </p:val>
                                        </p:tav>
                                        <p:tav tm="100000">
                                          <p:val>
                                            <p:strVal val="#ppt_x"/>
                                          </p:val>
                                        </p:tav>
                                      </p:tavLst>
                                    </p:anim>
                                    <p:anim calcmode="lin" valueType="num">
                                      <p:cBhvr>
                                        <p:cTn id="20" dur="1000" fill="hold"/>
                                        <p:tgtEl>
                                          <p:spTgt spid="49"/>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20930" cy="719137"/>
          </a:xfrm>
        </p:spPr>
        <p:txBody>
          <a:bodyPr anchor="ctr" anchorCtr="0"/>
          <a:lstStyle/>
          <a:p>
            <a:pPr eaLnBrk="1" hangingPunct="1"/>
            <a:r>
              <a:rPr lang="en-US" altLang="zh-CN" sz="3200" dirty="0">
                <a:latin typeface="黑体" pitchFamily="2" charset="-122"/>
                <a:ea typeface="黑体" pitchFamily="2" charset="-122"/>
              </a:rPr>
              <a:t>7.3 </a:t>
            </a:r>
            <a:r>
              <a:rPr lang="zh-CN" altLang="en-US" sz="3200" dirty="0">
                <a:latin typeface="黑体" pitchFamily="2" charset="-122"/>
                <a:ea typeface="黑体" pitchFamily="2" charset="-122"/>
              </a:rPr>
              <a:t>晶体光学器件与偏振的矩阵描述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11</a:t>
            </a:fld>
            <a:endParaRPr lang="en-US" altLang="zh-CN" dirty="0"/>
          </a:p>
        </p:txBody>
      </p:sp>
      <p:sp>
        <p:nvSpPr>
          <p:cNvPr id="6" name="TextBox 10"/>
          <p:cNvSpPr txBox="1">
            <a:spLocks noChangeArrowheads="1"/>
          </p:cNvSpPr>
          <p:nvPr/>
        </p:nvSpPr>
        <p:spPr bwMode="auto">
          <a:xfrm>
            <a:off x="2267744" y="2204864"/>
            <a:ext cx="5040585" cy="33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200000"/>
              </a:lnSpc>
              <a:spcBef>
                <a:spcPct val="0"/>
              </a:spcBef>
              <a:buClrTx/>
              <a:buNone/>
            </a:pPr>
            <a:r>
              <a:rPr lang="en-US" altLang="zh-CN" sz="2800" b="1" dirty="0">
                <a:solidFill>
                  <a:schemeClr val="tx2"/>
                </a:solidFill>
                <a:latin typeface="+mn-lt"/>
                <a:cs typeface="Times New Roman" pitchFamily="18" charset="0"/>
              </a:rPr>
              <a:t>7.3.1 </a:t>
            </a:r>
            <a:r>
              <a:rPr lang="zh-CN" altLang="en-US" sz="2800" b="1" dirty="0">
                <a:solidFill>
                  <a:schemeClr val="tx2"/>
                </a:solidFill>
                <a:latin typeface="+mn-lt"/>
                <a:cs typeface="Times New Roman" pitchFamily="18" charset="0"/>
              </a:rPr>
              <a:t>晶体光学器件</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rgbClr val="FF0000"/>
                </a:solidFill>
                <a:latin typeface="+mn-lt"/>
                <a:cs typeface="Times New Roman" pitchFamily="18" charset="0"/>
              </a:rPr>
              <a:t>7.3.2 </a:t>
            </a:r>
            <a:r>
              <a:rPr lang="zh-CN" altLang="en-US" sz="2800" b="1" dirty="0">
                <a:solidFill>
                  <a:srgbClr val="FF0000"/>
                </a:solidFill>
                <a:latin typeface="+mn-lt"/>
                <a:cs typeface="Times New Roman" pitchFamily="18" charset="0"/>
              </a:rPr>
              <a:t>偏振光的矩阵描述</a:t>
            </a:r>
            <a:endParaRPr lang="en-US" altLang="zh-CN" sz="2800" b="1" dirty="0">
              <a:solidFill>
                <a:srgbClr val="FF0000"/>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7.3.3 </a:t>
            </a:r>
            <a:r>
              <a:rPr lang="zh-CN" altLang="en-US" sz="2800" b="1" dirty="0">
                <a:solidFill>
                  <a:schemeClr val="tx2"/>
                </a:solidFill>
                <a:latin typeface="+mn-lt"/>
                <a:cs typeface="Times New Roman" pitchFamily="18" charset="0"/>
              </a:rPr>
              <a:t>偏振器件的矩阵描述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7.3.4 </a:t>
            </a:r>
            <a:r>
              <a:rPr lang="zh-CN" altLang="en-US" sz="2800" b="1" dirty="0">
                <a:solidFill>
                  <a:schemeClr val="tx2"/>
                </a:solidFill>
                <a:latin typeface="+mn-lt"/>
                <a:cs typeface="Times New Roman" pitchFamily="18" charset="0"/>
              </a:rPr>
              <a:t>偏振光的变换与检验</a:t>
            </a:r>
            <a:endParaRPr lang="en-US" altLang="zh-CN" sz="2800" b="1" dirty="0">
              <a:solidFill>
                <a:schemeClr val="tx2"/>
              </a:solidFill>
              <a:latin typeface="+mn-lt"/>
              <a:cs typeface="Times New Roman" pitchFamily="18" charset="0"/>
            </a:endParaRPr>
          </a:p>
        </p:txBody>
      </p:sp>
    </p:spTree>
    <p:extLst>
      <p:ext uri="{BB962C8B-B14F-4D97-AF65-F5344CB8AC3E}">
        <p14:creationId xmlns:p14="http://schemas.microsoft.com/office/powerpoint/2010/main" val="138812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图片 10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841" y="1138343"/>
            <a:ext cx="2776764" cy="3154753"/>
          </a:xfrm>
          <a:prstGeom prst="rect">
            <a:avLst/>
          </a:prstGeom>
        </p:spPr>
      </p:pic>
      <p:pic>
        <p:nvPicPr>
          <p:cNvPr id="109" name="图片 10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34" y="4077073"/>
            <a:ext cx="3145977" cy="2664296"/>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偏振光的分解</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12</a:t>
            </a:fld>
            <a:endParaRPr lang="en-US" altLang="zh-CN" dirty="0"/>
          </a:p>
        </p:txBody>
      </p:sp>
      <p:graphicFrame>
        <p:nvGraphicFramePr>
          <p:cNvPr id="6" name="Object 2"/>
          <p:cNvGraphicFramePr>
            <a:graphicFrameLocks noChangeAspect="1"/>
          </p:cNvGraphicFramePr>
          <p:nvPr>
            <p:extLst>
              <p:ext uri="{D42A27DB-BD31-4B8C-83A1-F6EECF244321}">
                <p14:modId xmlns:p14="http://schemas.microsoft.com/office/powerpoint/2010/main" val="3569690063"/>
              </p:ext>
            </p:extLst>
          </p:nvPr>
        </p:nvGraphicFramePr>
        <p:xfrm>
          <a:off x="583878" y="1822128"/>
          <a:ext cx="4348162" cy="1459201"/>
        </p:xfrm>
        <a:graphic>
          <a:graphicData uri="http://schemas.openxmlformats.org/presentationml/2006/ole">
            <mc:AlternateContent xmlns:mc="http://schemas.openxmlformats.org/markup-compatibility/2006">
              <mc:Choice xmlns:v="urn:schemas-microsoft-com:vml" Requires="v">
                <p:oleObj spid="_x0000_s12884" name="Equation" r:id="rId6" imgW="2476440" imgH="787320" progId="Equation.DSMT4">
                  <p:embed/>
                </p:oleObj>
              </mc:Choice>
              <mc:Fallback>
                <p:oleObj name="Equation" r:id="rId6" imgW="2476440" imgH="787320" progId="Equation.DSMT4">
                  <p:embed/>
                  <p:pic>
                    <p:nvPicPr>
                      <p:cNvPr id="0" name=""/>
                      <p:cNvPicPr>
                        <a:picLocks noChangeAspect="1" noChangeArrowheads="1"/>
                      </p:cNvPicPr>
                      <p:nvPr/>
                    </p:nvPicPr>
                    <p:blipFill>
                      <a:blip r:embed="rId7"/>
                      <a:srcRect/>
                      <a:stretch>
                        <a:fillRect/>
                      </a:stretch>
                    </p:blipFill>
                    <p:spPr bwMode="auto">
                      <a:xfrm>
                        <a:off x="583878" y="1822128"/>
                        <a:ext cx="4348162" cy="1459201"/>
                      </a:xfrm>
                      <a:prstGeom prst="rect">
                        <a:avLst/>
                      </a:prstGeom>
                      <a:noFill/>
                      <a:ln>
                        <a:noFill/>
                      </a:ln>
                      <a:effectLst/>
                    </p:spPr>
                  </p:pic>
                </p:oleObj>
              </mc:Fallback>
            </mc:AlternateContent>
          </a:graphicData>
        </a:graphic>
      </p:graphicFrame>
      <p:graphicFrame>
        <p:nvGraphicFramePr>
          <p:cNvPr id="107" name="对象 106"/>
          <p:cNvGraphicFramePr>
            <a:graphicFrameLocks noChangeAspect="1"/>
          </p:cNvGraphicFramePr>
          <p:nvPr>
            <p:extLst>
              <p:ext uri="{D42A27DB-BD31-4B8C-83A1-F6EECF244321}">
                <p14:modId xmlns:p14="http://schemas.microsoft.com/office/powerpoint/2010/main" val="1603859898"/>
              </p:ext>
            </p:extLst>
          </p:nvPr>
        </p:nvGraphicFramePr>
        <p:xfrm>
          <a:off x="3501425" y="4846350"/>
          <a:ext cx="4959007" cy="1030922"/>
        </p:xfrm>
        <a:graphic>
          <a:graphicData uri="http://schemas.openxmlformats.org/presentationml/2006/ole">
            <mc:AlternateContent xmlns:mc="http://schemas.openxmlformats.org/markup-compatibility/2006">
              <mc:Choice xmlns:v="urn:schemas-microsoft-com:vml" Requires="v">
                <p:oleObj spid="_x0000_s12885" name="Equation" r:id="rId8" imgW="2705040" imgH="533160" progId="Equation.DSMT4">
                  <p:embed/>
                </p:oleObj>
              </mc:Choice>
              <mc:Fallback>
                <p:oleObj name="Equation" r:id="rId8" imgW="2705040" imgH="533160" progId="Equation.DSMT4">
                  <p:embed/>
                  <p:pic>
                    <p:nvPicPr>
                      <p:cNvPr id="0" name="Object 2"/>
                      <p:cNvPicPr>
                        <a:picLocks noChangeAspect="1" noChangeArrowheads="1"/>
                      </p:cNvPicPr>
                      <p:nvPr/>
                    </p:nvPicPr>
                    <p:blipFill>
                      <a:blip r:embed="rId9"/>
                      <a:srcRect/>
                      <a:stretch>
                        <a:fillRect/>
                      </a:stretch>
                    </p:blipFill>
                    <p:spPr bwMode="auto">
                      <a:xfrm>
                        <a:off x="3501425" y="4846350"/>
                        <a:ext cx="4959007" cy="1030922"/>
                      </a:xfrm>
                      <a:prstGeom prst="rect">
                        <a:avLst/>
                      </a:prstGeom>
                      <a:noFill/>
                      <a:ln>
                        <a:noFill/>
                      </a:ln>
                      <a:effectLst/>
                    </p:spPr>
                  </p:pic>
                </p:oleObj>
              </mc:Fallback>
            </mc:AlternateContent>
          </a:graphicData>
        </a:graphic>
      </p:graphicFrame>
      <p:sp>
        <p:nvSpPr>
          <p:cNvPr id="110" name="TextBox 109"/>
          <p:cNvSpPr txBox="1"/>
          <p:nvPr/>
        </p:nvSpPr>
        <p:spPr>
          <a:xfrm>
            <a:off x="467544" y="1340892"/>
            <a:ext cx="1584176" cy="400110"/>
          </a:xfrm>
          <a:prstGeom prst="rect">
            <a:avLst/>
          </a:prstGeom>
          <a:noFill/>
        </p:spPr>
        <p:txBody>
          <a:bodyPr wrap="square" rtlCol="0">
            <a:spAutoFit/>
          </a:bodyPr>
          <a:lstStyle/>
          <a:p>
            <a:pPr algn="just"/>
            <a:r>
              <a:rPr lang="zh-CN" altLang="en-US" sz="2000" b="1" dirty="0">
                <a:solidFill>
                  <a:schemeClr val="tx2"/>
                </a:solidFill>
              </a:rPr>
              <a:t>线偏振光：</a:t>
            </a:r>
          </a:p>
        </p:txBody>
      </p:sp>
      <p:sp>
        <p:nvSpPr>
          <p:cNvPr id="111" name="TextBox 110"/>
          <p:cNvSpPr txBox="1"/>
          <p:nvPr/>
        </p:nvSpPr>
        <p:spPr>
          <a:xfrm>
            <a:off x="3357409" y="4357865"/>
            <a:ext cx="2376264" cy="400110"/>
          </a:xfrm>
          <a:prstGeom prst="rect">
            <a:avLst/>
          </a:prstGeom>
          <a:noFill/>
        </p:spPr>
        <p:txBody>
          <a:bodyPr wrap="square" rtlCol="0">
            <a:spAutoFit/>
          </a:bodyPr>
          <a:lstStyle/>
          <a:p>
            <a:pPr algn="just"/>
            <a:r>
              <a:rPr lang="zh-CN" altLang="en-US" sz="2000" b="1" dirty="0">
                <a:solidFill>
                  <a:schemeClr val="tx2"/>
                </a:solidFill>
                <a:latin typeface="Times New Roman"/>
                <a:cs typeface="Times New Roman"/>
              </a:rPr>
              <a:t>椭圆偏振光：</a:t>
            </a:r>
            <a:endParaRPr lang="zh-CN" altLang="en-US" sz="2000" b="1" dirty="0">
              <a:solidFill>
                <a:schemeClr val="tx2"/>
              </a:solidFill>
            </a:endParaRPr>
          </a:p>
        </p:txBody>
      </p:sp>
    </p:spTree>
    <p:extLst>
      <p:ext uri="{BB962C8B-B14F-4D97-AF65-F5344CB8AC3E}">
        <p14:creationId xmlns:p14="http://schemas.microsoft.com/office/powerpoint/2010/main" val="211553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1000"/>
                                        <p:tgtEl>
                                          <p:spTgt spid="109"/>
                                        </p:tgtEl>
                                      </p:cBhvr>
                                    </p:animEffect>
                                    <p:anim calcmode="lin" valueType="num">
                                      <p:cBhvr>
                                        <p:cTn id="24" dur="1000" fill="hold"/>
                                        <p:tgtEl>
                                          <p:spTgt spid="109"/>
                                        </p:tgtEl>
                                        <p:attrNameLst>
                                          <p:attrName>ppt_x</p:attrName>
                                        </p:attrNameLst>
                                      </p:cBhvr>
                                      <p:tavLst>
                                        <p:tav tm="0">
                                          <p:val>
                                            <p:strVal val="#ppt_x"/>
                                          </p:val>
                                        </p:tav>
                                        <p:tav tm="100000">
                                          <p:val>
                                            <p:strVal val="#ppt_x"/>
                                          </p:val>
                                        </p:tav>
                                      </p:tavLst>
                                    </p:anim>
                                    <p:anim calcmode="lin" valueType="num">
                                      <p:cBhvr>
                                        <p:cTn id="25"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wipe(left)">
                                      <p:cBhvr>
                                        <p:cTn id="30" dur="500"/>
                                        <p:tgtEl>
                                          <p:spTgt spid="111"/>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ipe(left)">
                                      <p:cBhvr>
                                        <p:cTn id="3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偏振光讨论</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13</a:t>
            </a:fld>
            <a:endParaRPr lang="en-US" altLang="zh-CN" dirty="0"/>
          </a:p>
        </p:txBody>
      </p:sp>
      <p:graphicFrame>
        <p:nvGraphicFramePr>
          <p:cNvPr id="10" name="Object 82"/>
          <p:cNvGraphicFramePr>
            <a:graphicFrameLocks noChangeAspect="1"/>
          </p:cNvGraphicFramePr>
          <p:nvPr>
            <p:extLst>
              <p:ext uri="{D42A27DB-BD31-4B8C-83A1-F6EECF244321}">
                <p14:modId xmlns:p14="http://schemas.microsoft.com/office/powerpoint/2010/main" val="1864411685"/>
              </p:ext>
            </p:extLst>
          </p:nvPr>
        </p:nvGraphicFramePr>
        <p:xfrm>
          <a:off x="2941672" y="2572769"/>
          <a:ext cx="3260656" cy="568199"/>
        </p:xfrm>
        <a:graphic>
          <a:graphicData uri="http://schemas.openxmlformats.org/presentationml/2006/ole">
            <mc:AlternateContent xmlns:mc="http://schemas.openxmlformats.org/markup-compatibility/2006">
              <mc:Choice xmlns:v="urn:schemas-microsoft-com:vml" Requires="v">
                <p:oleObj spid="_x0000_s13604" name="公式" r:id="rId4" imgW="1600200" imgH="266400" progId="Equation.3">
                  <p:embed/>
                </p:oleObj>
              </mc:Choice>
              <mc:Fallback>
                <p:oleObj name="公式" r:id="rId4" imgW="1600200" imgH="266400" progId="Equation.3">
                  <p:embed/>
                  <p:pic>
                    <p:nvPicPr>
                      <p:cNvPr id="0" name=""/>
                      <p:cNvPicPr>
                        <a:picLocks noChangeAspect="1" noChangeArrowheads="1"/>
                      </p:cNvPicPr>
                      <p:nvPr/>
                    </p:nvPicPr>
                    <p:blipFill>
                      <a:blip r:embed="rId5"/>
                      <a:srcRect/>
                      <a:stretch>
                        <a:fillRect/>
                      </a:stretch>
                    </p:blipFill>
                    <p:spPr bwMode="auto">
                      <a:xfrm>
                        <a:off x="2941672" y="2572769"/>
                        <a:ext cx="3260656" cy="568199"/>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3" name="TextBox 22"/>
              <p:cNvSpPr txBox="1"/>
              <p:nvPr/>
            </p:nvSpPr>
            <p:spPr>
              <a:xfrm>
                <a:off x="1475656" y="3709360"/>
                <a:ext cx="5760640" cy="151984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solidFill>
                      <a:schemeClr val="tx2"/>
                    </a:solidFill>
                  </a:rPr>
                  <a:t>当</a:t>
                </a:r>
                <a14:m>
                  <m:oMath xmlns:m="http://schemas.openxmlformats.org/officeDocument/2006/math">
                    <m:r>
                      <a:rPr lang="zh-CN" altLang="en-US" sz="2000" b="1" i="1" smtClean="0">
                        <a:solidFill>
                          <a:schemeClr val="tx2"/>
                        </a:solidFill>
                        <a:latin typeface="Cambria Math"/>
                      </a:rPr>
                      <m:t>𝜹</m:t>
                    </m:r>
                    <m:r>
                      <a:rPr lang="en-US" altLang="zh-CN" sz="2000" b="1" i="1" smtClean="0">
                        <a:solidFill>
                          <a:schemeClr val="tx2"/>
                        </a:solidFill>
                        <a:latin typeface="Cambria Math"/>
                      </a:rPr>
                      <m:t>=</m:t>
                    </m:r>
                    <m:r>
                      <a:rPr lang="en-US" altLang="zh-CN" sz="2000" b="1" i="1" smtClean="0">
                        <a:solidFill>
                          <a:schemeClr val="tx2"/>
                        </a:solidFill>
                        <a:latin typeface="Cambria Math"/>
                      </a:rPr>
                      <m:t>𝟎</m:t>
                    </m:r>
                  </m:oMath>
                </a14:m>
                <a:r>
                  <a:rPr lang="zh-CN" altLang="en-US" sz="2000" b="1" dirty="0">
                    <a:solidFill>
                      <a:schemeClr val="tx2"/>
                    </a:solidFill>
                  </a:rPr>
                  <a:t>时，为线偏振光</a:t>
                </a:r>
                <a:endParaRPr lang="en-US" altLang="zh-CN" sz="2000" b="1" dirty="0">
                  <a:solidFill>
                    <a:schemeClr val="tx2"/>
                  </a:solidFill>
                </a:endParaRPr>
              </a:p>
              <a:p>
                <a:pPr marL="342900" indent="-342900">
                  <a:lnSpc>
                    <a:spcPct val="150000"/>
                  </a:lnSpc>
                  <a:buFont typeface="Wingdings" panose="05000000000000000000" pitchFamily="2" charset="2"/>
                  <a:buChar char="Ø"/>
                </a:pPr>
                <a:r>
                  <a:rPr lang="zh-CN" altLang="en-US" sz="2000" b="1" dirty="0">
                    <a:solidFill>
                      <a:schemeClr val="tx2"/>
                    </a:solidFill>
                  </a:rPr>
                  <a:t>当</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𝑨</m:t>
                        </m:r>
                      </m:e>
                      <m:sub>
                        <m:r>
                          <a:rPr lang="en-US" altLang="zh-CN" sz="2000" b="1" i="1" smtClean="0">
                            <a:solidFill>
                              <a:schemeClr val="tx2"/>
                            </a:solidFill>
                            <a:latin typeface="Cambria Math"/>
                          </a:rPr>
                          <m:t>𝒙</m:t>
                        </m:r>
                      </m:sub>
                    </m:sSub>
                    <m:r>
                      <a:rPr lang="en-US" altLang="zh-CN" sz="2000" b="1" i="1" smtClean="0">
                        <a:solidFill>
                          <a:schemeClr val="tx2"/>
                        </a:solidFill>
                        <a:latin typeface="Cambria Math"/>
                      </a:rPr>
                      <m:t>=</m:t>
                    </m:r>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𝑨</m:t>
                        </m:r>
                      </m:e>
                      <m:sub>
                        <m:r>
                          <a:rPr lang="en-US" altLang="zh-CN" sz="2000" b="1" i="1" smtClean="0">
                            <a:solidFill>
                              <a:schemeClr val="tx2"/>
                            </a:solidFill>
                            <a:latin typeface="Cambria Math"/>
                          </a:rPr>
                          <m:t>𝒚</m:t>
                        </m:r>
                      </m:sub>
                    </m:sSub>
                  </m:oMath>
                </a14:m>
                <a:r>
                  <a:rPr lang="zh-CN" altLang="en-US" sz="2000" b="1" dirty="0">
                    <a:solidFill>
                      <a:schemeClr val="tx2"/>
                    </a:solidFill>
                  </a:rPr>
                  <a:t>且</a:t>
                </a:r>
                <a14:m>
                  <m:oMath xmlns:m="http://schemas.openxmlformats.org/officeDocument/2006/math">
                    <m:r>
                      <a:rPr lang="zh-CN" altLang="en-US" sz="2000" b="1" i="1" dirty="0" smtClean="0">
                        <a:solidFill>
                          <a:schemeClr val="tx2"/>
                        </a:solidFill>
                        <a:latin typeface="Cambria Math"/>
                      </a:rPr>
                      <m:t>𝜹</m:t>
                    </m:r>
                    <m:r>
                      <a:rPr lang="en-US" altLang="zh-CN" sz="2000" b="1" i="1" dirty="0" smtClean="0">
                        <a:solidFill>
                          <a:schemeClr val="tx2"/>
                        </a:solidFill>
                        <a:latin typeface="Cambria Math"/>
                      </a:rPr>
                      <m:t>=</m:t>
                    </m:r>
                    <m:r>
                      <a:rPr lang="en-US" altLang="zh-CN" sz="2000" b="1" i="1" dirty="0" smtClean="0">
                        <a:solidFill>
                          <a:schemeClr val="tx2"/>
                        </a:solidFill>
                        <a:latin typeface="Cambria Math"/>
                        <a:ea typeface="Cambria Math"/>
                      </a:rPr>
                      <m:t>±</m:t>
                    </m:r>
                    <m:r>
                      <a:rPr lang="zh-CN" altLang="en-US" sz="2000" b="1" i="1" dirty="0" smtClean="0">
                        <a:solidFill>
                          <a:schemeClr val="tx2"/>
                        </a:solidFill>
                        <a:latin typeface="Cambria Math"/>
                        <a:ea typeface="Cambria Math"/>
                      </a:rPr>
                      <m:t>𝝅</m:t>
                    </m:r>
                    <m:r>
                      <a:rPr lang="en-US" altLang="zh-CN" sz="2000" b="1" i="1" dirty="0" smtClean="0">
                        <a:solidFill>
                          <a:schemeClr val="tx2"/>
                        </a:solidFill>
                        <a:latin typeface="Cambria Math"/>
                        <a:ea typeface="Cambria Math"/>
                      </a:rPr>
                      <m:t>/</m:t>
                    </m:r>
                    <m:r>
                      <a:rPr lang="en-US" altLang="zh-CN" sz="2000" b="1" i="1" dirty="0" smtClean="0">
                        <a:solidFill>
                          <a:schemeClr val="tx2"/>
                        </a:solidFill>
                        <a:latin typeface="Cambria Math"/>
                        <a:ea typeface="Cambria Math"/>
                      </a:rPr>
                      <m:t>𝟐</m:t>
                    </m:r>
                  </m:oMath>
                </a14:m>
                <a:r>
                  <a:rPr lang="zh-CN" altLang="en-US" sz="2000" b="1" dirty="0">
                    <a:solidFill>
                      <a:schemeClr val="tx2"/>
                    </a:solidFill>
                  </a:rPr>
                  <a:t>时，为圆偏振光</a:t>
                </a:r>
                <a:endParaRPr lang="en-US" altLang="zh-CN" sz="2000" b="1" dirty="0">
                  <a:solidFill>
                    <a:schemeClr val="tx2"/>
                  </a:solidFill>
                </a:endParaRPr>
              </a:p>
              <a:p>
                <a:pPr marL="342900" indent="-342900">
                  <a:lnSpc>
                    <a:spcPct val="150000"/>
                  </a:lnSpc>
                  <a:buFont typeface="Wingdings" panose="05000000000000000000" pitchFamily="2" charset="2"/>
                  <a:buChar char="Ø"/>
                </a:pPr>
                <a:r>
                  <a:rPr lang="zh-CN" altLang="en-US" sz="2000" b="1" dirty="0">
                    <a:solidFill>
                      <a:schemeClr val="tx2"/>
                    </a:solidFill>
                  </a:rPr>
                  <a:t>当</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𝑨</m:t>
                        </m:r>
                      </m:e>
                      <m:sub>
                        <m:r>
                          <a:rPr lang="en-US" altLang="zh-CN" sz="2000" b="1" i="1">
                            <a:solidFill>
                              <a:schemeClr val="tx2"/>
                            </a:solidFill>
                            <a:latin typeface="Cambria Math"/>
                          </a:rPr>
                          <m:t>𝒙</m:t>
                        </m:r>
                      </m:sub>
                    </m:sSub>
                    <m:r>
                      <a:rPr lang="en-US" altLang="zh-CN" sz="2000" b="1" i="1" smtClean="0">
                        <a:solidFill>
                          <a:schemeClr val="tx2"/>
                        </a:solidFill>
                        <a:latin typeface="Cambria Math"/>
                        <a:ea typeface="Cambria Math"/>
                      </a:rPr>
                      <m:t>≠</m:t>
                    </m:r>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𝑨</m:t>
                        </m:r>
                      </m:e>
                      <m:sub>
                        <m:r>
                          <a:rPr lang="en-US" altLang="zh-CN" sz="2000" b="1" i="1">
                            <a:solidFill>
                              <a:schemeClr val="tx2"/>
                            </a:solidFill>
                            <a:latin typeface="Cambria Math"/>
                          </a:rPr>
                          <m:t>𝒚</m:t>
                        </m:r>
                      </m:sub>
                    </m:sSub>
                  </m:oMath>
                </a14:m>
                <a:r>
                  <a:rPr lang="zh-CN" altLang="en-US" sz="2000" b="1" dirty="0">
                    <a:solidFill>
                      <a:schemeClr val="tx2"/>
                    </a:solidFill>
                  </a:rPr>
                  <a:t>或</a:t>
                </a:r>
                <a14:m>
                  <m:oMath xmlns:m="http://schemas.openxmlformats.org/officeDocument/2006/math">
                    <m:r>
                      <a:rPr lang="zh-CN" altLang="en-US" sz="2000" b="1" i="1" dirty="0">
                        <a:solidFill>
                          <a:schemeClr val="tx2"/>
                        </a:solidFill>
                        <a:latin typeface="Cambria Math"/>
                      </a:rPr>
                      <m:t>𝜹</m:t>
                    </m:r>
                    <m:r>
                      <a:rPr lang="en-US" altLang="zh-CN" sz="2000" b="1" i="1" dirty="0" smtClean="0">
                        <a:solidFill>
                          <a:schemeClr val="tx2"/>
                        </a:solidFill>
                        <a:latin typeface="Cambria Math"/>
                        <a:ea typeface="Cambria Math"/>
                      </a:rPr>
                      <m:t>≠</m:t>
                    </m:r>
                    <m:r>
                      <a:rPr lang="en-US" altLang="zh-CN" sz="2000" b="1" i="1" dirty="0">
                        <a:solidFill>
                          <a:schemeClr val="tx2"/>
                        </a:solidFill>
                        <a:latin typeface="Cambria Math"/>
                        <a:ea typeface="Cambria Math"/>
                      </a:rPr>
                      <m:t>±</m:t>
                    </m:r>
                    <m:r>
                      <a:rPr lang="zh-CN" altLang="en-US" sz="2000" b="1" i="1" dirty="0">
                        <a:solidFill>
                          <a:schemeClr val="tx2"/>
                        </a:solidFill>
                        <a:latin typeface="Cambria Math"/>
                        <a:ea typeface="Cambria Math"/>
                      </a:rPr>
                      <m:t>𝝅</m:t>
                    </m:r>
                    <m:r>
                      <a:rPr lang="en-US" altLang="zh-CN" sz="2000" b="1" i="1" dirty="0">
                        <a:solidFill>
                          <a:schemeClr val="tx2"/>
                        </a:solidFill>
                        <a:latin typeface="Cambria Math"/>
                        <a:ea typeface="Cambria Math"/>
                      </a:rPr>
                      <m:t>/</m:t>
                    </m:r>
                    <m:r>
                      <a:rPr lang="en-US" altLang="zh-CN" sz="2000" b="1" i="1" dirty="0">
                        <a:solidFill>
                          <a:schemeClr val="tx2"/>
                        </a:solidFill>
                        <a:latin typeface="Cambria Math"/>
                        <a:ea typeface="Cambria Math"/>
                      </a:rPr>
                      <m:t>𝟐</m:t>
                    </m:r>
                  </m:oMath>
                </a14:m>
                <a:r>
                  <a:rPr lang="zh-CN" altLang="en-US" sz="2000" b="1" dirty="0">
                    <a:solidFill>
                      <a:schemeClr val="tx2"/>
                    </a:solidFill>
                  </a:rPr>
                  <a:t>时，为椭圆偏振光</a:t>
                </a:r>
                <a:endParaRPr lang="en-US" altLang="zh-CN" sz="2000" b="1" dirty="0">
                  <a:solidFill>
                    <a:schemeClr val="tx2"/>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475656" y="3709360"/>
                <a:ext cx="5760640" cy="1519840"/>
              </a:xfrm>
              <a:prstGeom prst="rect">
                <a:avLst/>
              </a:prstGeom>
              <a:blipFill>
                <a:blip r:embed="rId6"/>
                <a:stretch>
                  <a:fillRect l="-952" b="-3600"/>
                </a:stretch>
              </a:blipFill>
            </p:spPr>
            <p:txBody>
              <a:bodyPr/>
              <a:lstStyle/>
              <a:p>
                <a:r>
                  <a:rPr lang="zh-CN" altLang="en-US">
                    <a:noFill/>
                  </a:rPr>
                  <a:t> </a:t>
                </a:r>
              </a:p>
            </p:txBody>
          </p:sp>
        </mc:Fallback>
      </mc:AlternateContent>
      <p:sp>
        <p:nvSpPr>
          <p:cNvPr id="25" name="TextBox 24"/>
          <p:cNvSpPr txBox="1"/>
          <p:nvPr/>
        </p:nvSpPr>
        <p:spPr>
          <a:xfrm>
            <a:off x="1475656" y="1700808"/>
            <a:ext cx="6264696" cy="400110"/>
          </a:xfrm>
          <a:prstGeom prst="rect">
            <a:avLst/>
          </a:prstGeom>
          <a:noFill/>
        </p:spPr>
        <p:txBody>
          <a:bodyPr wrap="square" rtlCol="0">
            <a:spAutoFit/>
          </a:bodyPr>
          <a:lstStyle/>
          <a:p>
            <a:r>
              <a:rPr lang="zh-CN" altLang="en-US" sz="2000" b="1" dirty="0">
                <a:solidFill>
                  <a:schemeClr val="tx2"/>
                </a:solidFill>
              </a:rPr>
              <a:t>偏振光复振幅的一般表示：</a:t>
            </a:r>
          </a:p>
        </p:txBody>
      </p:sp>
    </p:spTree>
    <p:extLst>
      <p:ext uri="{BB962C8B-B14F-4D97-AF65-F5344CB8AC3E}">
        <p14:creationId xmlns:p14="http://schemas.microsoft.com/office/powerpoint/2010/main" val="354504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偏振光的矩阵表示</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14</a:t>
            </a:fld>
            <a:endParaRPr lang="en-US" altLang="zh-CN" dirty="0"/>
          </a:p>
        </p:txBody>
      </p:sp>
      <p:sp>
        <p:nvSpPr>
          <p:cNvPr id="11" name="TextBox 10"/>
          <p:cNvSpPr txBox="1"/>
          <p:nvPr/>
        </p:nvSpPr>
        <p:spPr>
          <a:xfrm>
            <a:off x="539552" y="1463005"/>
            <a:ext cx="3096107" cy="1057725"/>
          </a:xfrm>
          <a:prstGeom prst="rect">
            <a:avLst/>
          </a:prstGeom>
          <a:noFill/>
        </p:spPr>
        <p:txBody>
          <a:bodyPr wrap="square" rtlCol="0">
            <a:spAutoFit/>
          </a:bodyPr>
          <a:lstStyle/>
          <a:p>
            <a:pPr>
              <a:lnSpc>
                <a:spcPct val="120000"/>
              </a:lnSpc>
            </a:pPr>
            <a:r>
              <a:rPr lang="zh-CN" altLang="en-US" b="1" dirty="0">
                <a:solidFill>
                  <a:schemeClr val="tx2"/>
                </a:solidFill>
              </a:rPr>
              <a:t>任意完全偏振光总是可以表示为两个固定相位关系的线偏振光的叠加：</a:t>
            </a:r>
          </a:p>
        </p:txBody>
      </p:sp>
      <p:cxnSp>
        <p:nvCxnSpPr>
          <p:cNvPr id="14" name="直接连接符 13"/>
          <p:cNvCxnSpPr>
            <a:cxnSpLocks/>
          </p:cNvCxnSpPr>
          <p:nvPr/>
        </p:nvCxnSpPr>
        <p:spPr>
          <a:xfrm>
            <a:off x="6232595" y="3860692"/>
            <a:ext cx="1939805" cy="11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55341" y="3892986"/>
            <a:ext cx="1114408" cy="369332"/>
          </a:xfrm>
          <a:prstGeom prst="rect">
            <a:avLst/>
          </a:prstGeom>
          <a:noFill/>
        </p:spPr>
        <p:txBody>
          <a:bodyPr wrap="none" rtlCol="0">
            <a:spAutoFit/>
          </a:bodyPr>
          <a:lstStyle/>
          <a:p>
            <a:r>
              <a:rPr lang="zh-CN" altLang="en-US" b="1" dirty="0">
                <a:solidFill>
                  <a:srgbClr val="FF0000"/>
                </a:solidFill>
              </a:rPr>
              <a:t>琼斯矢量</a:t>
            </a:r>
          </a:p>
        </p:txBody>
      </p:sp>
      <p:sp>
        <p:nvSpPr>
          <p:cNvPr id="19" name="TextBox 18"/>
          <p:cNvSpPr txBox="1"/>
          <p:nvPr/>
        </p:nvSpPr>
        <p:spPr>
          <a:xfrm>
            <a:off x="539553" y="4641970"/>
            <a:ext cx="1872208" cy="369332"/>
          </a:xfrm>
          <a:prstGeom prst="rect">
            <a:avLst/>
          </a:prstGeom>
          <a:noFill/>
        </p:spPr>
        <p:txBody>
          <a:bodyPr wrap="square" rtlCol="0">
            <a:spAutoFit/>
          </a:bodyPr>
          <a:lstStyle/>
          <a:p>
            <a:r>
              <a:rPr lang="zh-CN" altLang="en-US" b="1" dirty="0">
                <a:solidFill>
                  <a:schemeClr val="tx2"/>
                </a:solidFill>
              </a:rPr>
              <a:t>归一化得到：</a:t>
            </a:r>
            <a:endParaRPr lang="en-US" altLang="zh-CN" b="1" dirty="0">
              <a:solidFill>
                <a:schemeClr val="tx2"/>
              </a:solidFill>
            </a:endParaRPr>
          </a:p>
        </p:txBody>
      </p:sp>
      <p:sp>
        <p:nvSpPr>
          <p:cNvPr id="22" name="TextBox 21"/>
          <p:cNvSpPr txBox="1"/>
          <p:nvPr/>
        </p:nvSpPr>
        <p:spPr>
          <a:xfrm>
            <a:off x="539552" y="5949083"/>
            <a:ext cx="1800200" cy="369332"/>
          </a:xfrm>
          <a:prstGeom prst="rect">
            <a:avLst/>
          </a:prstGeom>
          <a:noFill/>
        </p:spPr>
        <p:txBody>
          <a:bodyPr wrap="square" rtlCol="0">
            <a:spAutoFit/>
          </a:bodyPr>
          <a:lstStyle/>
          <a:p>
            <a:r>
              <a:rPr lang="zh-CN" altLang="en-US" b="1" dirty="0">
                <a:solidFill>
                  <a:schemeClr val="tx2"/>
                </a:solidFill>
              </a:rPr>
              <a:t>其中：</a:t>
            </a:r>
            <a:endParaRPr lang="en-US" altLang="zh-CN" b="1" dirty="0">
              <a:solidFill>
                <a:schemeClr val="tx2"/>
              </a:solidFill>
            </a:endParaRPr>
          </a:p>
        </p:txBody>
      </p:sp>
      <p:cxnSp>
        <p:nvCxnSpPr>
          <p:cNvPr id="25" name="直接连接符 24"/>
          <p:cNvCxnSpPr>
            <a:cxnSpLocks/>
          </p:cNvCxnSpPr>
          <p:nvPr/>
        </p:nvCxnSpPr>
        <p:spPr>
          <a:xfrm>
            <a:off x="4283968" y="5346248"/>
            <a:ext cx="17545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39183" y="5354019"/>
            <a:ext cx="2044149" cy="369332"/>
          </a:xfrm>
          <a:prstGeom prst="rect">
            <a:avLst/>
          </a:prstGeom>
          <a:noFill/>
        </p:spPr>
        <p:txBody>
          <a:bodyPr wrap="none" rtlCol="0">
            <a:spAutoFit/>
          </a:bodyPr>
          <a:lstStyle/>
          <a:p>
            <a:r>
              <a:rPr lang="zh-CN" altLang="en-US" b="1" dirty="0">
                <a:solidFill>
                  <a:srgbClr val="FF0000"/>
                </a:solidFill>
              </a:rPr>
              <a:t>归一化的琼斯矢量</a:t>
            </a:r>
          </a:p>
        </p:txBody>
      </p:sp>
      <p:graphicFrame>
        <p:nvGraphicFramePr>
          <p:cNvPr id="9" name="对象 8"/>
          <p:cNvGraphicFramePr>
            <a:graphicFrameLocks noChangeAspect="1"/>
          </p:cNvGraphicFramePr>
          <p:nvPr>
            <p:extLst>
              <p:ext uri="{D42A27DB-BD31-4B8C-83A1-F6EECF244321}">
                <p14:modId xmlns:p14="http://schemas.microsoft.com/office/powerpoint/2010/main" val="1594137257"/>
              </p:ext>
            </p:extLst>
          </p:nvPr>
        </p:nvGraphicFramePr>
        <p:xfrm>
          <a:off x="3851920" y="1468680"/>
          <a:ext cx="1554558" cy="1036372"/>
        </p:xfrm>
        <a:graphic>
          <a:graphicData uri="http://schemas.openxmlformats.org/presentationml/2006/ole">
            <mc:AlternateContent xmlns:mc="http://schemas.openxmlformats.org/markup-compatibility/2006">
              <mc:Choice xmlns:v="urn:schemas-microsoft-com:vml" Requires="v">
                <p:oleObj spid="_x0000_s23746" name="Equation" r:id="rId4" imgW="799920" imgH="533160" progId="Equation.DSMT4">
                  <p:embed/>
                </p:oleObj>
              </mc:Choice>
              <mc:Fallback>
                <p:oleObj name="Equation" r:id="rId4" imgW="799920" imgH="533160" progId="Equation.DSMT4">
                  <p:embed/>
                  <p:pic>
                    <p:nvPicPr>
                      <p:cNvPr id="0" name=""/>
                      <p:cNvPicPr/>
                      <p:nvPr/>
                    </p:nvPicPr>
                    <p:blipFill>
                      <a:blip r:embed="rId5"/>
                      <a:stretch>
                        <a:fillRect/>
                      </a:stretch>
                    </p:blipFill>
                    <p:spPr>
                      <a:xfrm>
                        <a:off x="3851920" y="1468680"/>
                        <a:ext cx="1554558" cy="103637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21C14D79-666D-450E-BCF6-291A720C3D79}"/>
              </a:ext>
            </a:extLst>
          </p:cNvPr>
          <p:cNvGraphicFramePr>
            <a:graphicFrameLocks noChangeAspect="1"/>
          </p:cNvGraphicFramePr>
          <p:nvPr>
            <p:extLst>
              <p:ext uri="{D42A27DB-BD31-4B8C-83A1-F6EECF244321}">
                <p14:modId xmlns:p14="http://schemas.microsoft.com/office/powerpoint/2010/main" val="3656551596"/>
              </p:ext>
            </p:extLst>
          </p:nvPr>
        </p:nvGraphicFramePr>
        <p:xfrm>
          <a:off x="3860741" y="2678816"/>
          <a:ext cx="4311659" cy="1181876"/>
        </p:xfrm>
        <a:graphic>
          <a:graphicData uri="http://schemas.openxmlformats.org/presentationml/2006/ole">
            <mc:AlternateContent xmlns:mc="http://schemas.openxmlformats.org/markup-compatibility/2006">
              <mc:Choice xmlns:v="urn:schemas-microsoft-com:vml" Requires="v">
                <p:oleObj spid="_x0000_s23747" name="Equation" r:id="rId6" imgW="2501640" imgH="685800" progId="Equation.DSMT4">
                  <p:embed/>
                </p:oleObj>
              </mc:Choice>
              <mc:Fallback>
                <p:oleObj name="Equation" r:id="rId6" imgW="2501640" imgH="685800" progId="Equation.DSMT4">
                  <p:embed/>
                  <p:pic>
                    <p:nvPicPr>
                      <p:cNvPr id="0" name=""/>
                      <p:cNvPicPr/>
                      <p:nvPr/>
                    </p:nvPicPr>
                    <p:blipFill>
                      <a:blip r:embed="rId7"/>
                      <a:stretch>
                        <a:fillRect/>
                      </a:stretch>
                    </p:blipFill>
                    <p:spPr>
                      <a:xfrm>
                        <a:off x="3860741" y="2678816"/>
                        <a:ext cx="4311659" cy="118187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57AB64F-53B7-4444-B14F-248550900686}"/>
              </a:ext>
            </a:extLst>
          </p:cNvPr>
          <p:cNvGraphicFramePr>
            <a:graphicFrameLocks noChangeAspect="1"/>
          </p:cNvGraphicFramePr>
          <p:nvPr>
            <p:extLst>
              <p:ext uri="{D42A27DB-BD31-4B8C-83A1-F6EECF244321}">
                <p14:modId xmlns:p14="http://schemas.microsoft.com/office/powerpoint/2010/main" val="1533252726"/>
              </p:ext>
            </p:extLst>
          </p:nvPr>
        </p:nvGraphicFramePr>
        <p:xfrm>
          <a:off x="3840493" y="4467004"/>
          <a:ext cx="2198056" cy="840433"/>
        </p:xfrm>
        <a:graphic>
          <a:graphicData uri="http://schemas.openxmlformats.org/presentationml/2006/ole">
            <mc:AlternateContent xmlns:mc="http://schemas.openxmlformats.org/markup-compatibility/2006">
              <mc:Choice xmlns:v="urn:schemas-microsoft-com:vml" Requires="v">
                <p:oleObj spid="_x0000_s23748" name="Equation" r:id="rId8" imgW="1295280" imgH="495000" progId="Equation.DSMT4">
                  <p:embed/>
                </p:oleObj>
              </mc:Choice>
              <mc:Fallback>
                <p:oleObj name="Equation" r:id="rId8" imgW="1295280" imgH="495000" progId="Equation.DSMT4">
                  <p:embed/>
                  <p:pic>
                    <p:nvPicPr>
                      <p:cNvPr id="0" name=""/>
                      <p:cNvPicPr/>
                      <p:nvPr/>
                    </p:nvPicPr>
                    <p:blipFill>
                      <a:blip r:embed="rId9"/>
                      <a:stretch>
                        <a:fillRect/>
                      </a:stretch>
                    </p:blipFill>
                    <p:spPr>
                      <a:xfrm>
                        <a:off x="3840493" y="4467004"/>
                        <a:ext cx="2198056" cy="84043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EA5241A-4CB2-4610-81C9-F962D9733193}"/>
              </a:ext>
            </a:extLst>
          </p:cNvPr>
          <p:cNvGraphicFramePr>
            <a:graphicFrameLocks noChangeAspect="1"/>
          </p:cNvGraphicFramePr>
          <p:nvPr>
            <p:extLst>
              <p:ext uri="{D42A27DB-BD31-4B8C-83A1-F6EECF244321}">
                <p14:modId xmlns:p14="http://schemas.microsoft.com/office/powerpoint/2010/main" val="3503965182"/>
              </p:ext>
            </p:extLst>
          </p:nvPr>
        </p:nvGraphicFramePr>
        <p:xfrm>
          <a:off x="3840493" y="5938064"/>
          <a:ext cx="2295435" cy="405077"/>
        </p:xfrm>
        <a:graphic>
          <a:graphicData uri="http://schemas.openxmlformats.org/presentationml/2006/ole">
            <mc:AlternateContent xmlns:mc="http://schemas.openxmlformats.org/markup-compatibility/2006">
              <mc:Choice xmlns:v="urn:schemas-microsoft-com:vml" Requires="v">
                <p:oleObj spid="_x0000_s23749" name="Equation" r:id="rId10" imgW="1295280" imgH="228600" progId="Equation.DSMT4">
                  <p:embed/>
                </p:oleObj>
              </mc:Choice>
              <mc:Fallback>
                <p:oleObj name="Equation" r:id="rId10" imgW="1295280" imgH="228600" progId="Equation.DSMT4">
                  <p:embed/>
                  <p:pic>
                    <p:nvPicPr>
                      <p:cNvPr id="0" name=""/>
                      <p:cNvPicPr/>
                      <p:nvPr/>
                    </p:nvPicPr>
                    <p:blipFill>
                      <a:blip r:embed="rId11"/>
                      <a:stretch>
                        <a:fillRect/>
                      </a:stretch>
                    </p:blipFill>
                    <p:spPr>
                      <a:xfrm>
                        <a:off x="3840493" y="5938064"/>
                        <a:ext cx="2295435" cy="405077"/>
                      </a:xfrm>
                      <a:prstGeom prst="rect">
                        <a:avLst/>
                      </a:prstGeom>
                    </p:spPr>
                  </p:pic>
                </p:oleObj>
              </mc:Fallback>
            </mc:AlternateContent>
          </a:graphicData>
        </a:graphic>
      </p:graphicFrame>
    </p:spTree>
    <p:extLst>
      <p:ext uri="{BB962C8B-B14F-4D97-AF65-F5344CB8AC3E}">
        <p14:creationId xmlns:p14="http://schemas.microsoft.com/office/powerpoint/2010/main" val="4239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barn(inVertical)">
                                      <p:cBhvr>
                                        <p:cTn id="39" dur="500"/>
                                        <p:tgtEl>
                                          <p:spTgt spid="25"/>
                                        </p:tgtEl>
                                      </p:cBhvr>
                                    </p:animEffect>
                                  </p:childTnLst>
                                </p:cTn>
                              </p:par>
                            </p:childTnLst>
                          </p:cTn>
                        </p:par>
                        <p:par>
                          <p:cTn id="40" fill="hold">
                            <p:stCondLst>
                              <p:cond delay="500"/>
                            </p:stCondLst>
                            <p:childTnLst>
                              <p:par>
                                <p:cTn id="41" presetID="16" presetClass="entr" presetSubtype="2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9" grpId="0"/>
      <p:bldP spid="22"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线偏振光的归一化琼斯矢量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15</a:t>
            </a:fld>
            <a:endParaRPr lang="en-US" altLang="zh-CN" dirty="0"/>
          </a:p>
        </p:txBody>
      </p:sp>
      <p:graphicFrame>
        <p:nvGraphicFramePr>
          <p:cNvPr id="4" name="对象 3">
            <a:extLst>
              <a:ext uri="{FF2B5EF4-FFF2-40B4-BE49-F238E27FC236}">
                <a16:creationId xmlns:a16="http://schemas.microsoft.com/office/drawing/2014/main" id="{0C736B70-A462-4EB0-81D3-29DC887DF3C8}"/>
              </a:ext>
            </a:extLst>
          </p:cNvPr>
          <p:cNvGraphicFramePr>
            <a:graphicFrameLocks noChangeAspect="1"/>
          </p:cNvGraphicFramePr>
          <p:nvPr>
            <p:extLst>
              <p:ext uri="{D42A27DB-BD31-4B8C-83A1-F6EECF244321}">
                <p14:modId xmlns:p14="http://schemas.microsoft.com/office/powerpoint/2010/main" val="1684475424"/>
              </p:ext>
            </p:extLst>
          </p:nvPr>
        </p:nvGraphicFramePr>
        <p:xfrm>
          <a:off x="3376315" y="1467610"/>
          <a:ext cx="2391369" cy="915770"/>
        </p:xfrm>
        <a:graphic>
          <a:graphicData uri="http://schemas.openxmlformats.org/presentationml/2006/ole">
            <mc:AlternateContent xmlns:mc="http://schemas.openxmlformats.org/markup-compatibility/2006">
              <mc:Choice xmlns:v="urn:schemas-microsoft-com:vml" Requires="v">
                <p:oleObj spid="_x0000_s29827" name="Equation" r:id="rId4" imgW="2197604" imgH="841350" progId="Equation.DSMT4">
                  <p:embed/>
                </p:oleObj>
              </mc:Choice>
              <mc:Fallback>
                <p:oleObj name="Equation" r:id="rId4" imgW="2197604" imgH="841350" progId="Equation.DSMT4">
                  <p:embed/>
                  <p:pic>
                    <p:nvPicPr>
                      <p:cNvPr id="0" name=""/>
                      <p:cNvPicPr/>
                      <p:nvPr/>
                    </p:nvPicPr>
                    <p:blipFill>
                      <a:blip r:embed="rId5"/>
                      <a:stretch>
                        <a:fillRect/>
                      </a:stretch>
                    </p:blipFill>
                    <p:spPr>
                      <a:xfrm>
                        <a:off x="3376315" y="1467610"/>
                        <a:ext cx="2391369" cy="915770"/>
                      </a:xfrm>
                      <a:prstGeom prst="rect">
                        <a:avLst/>
                      </a:prstGeom>
                    </p:spPr>
                  </p:pic>
                </p:oleObj>
              </mc:Fallback>
            </mc:AlternateContent>
          </a:graphicData>
        </a:graphic>
      </p:graphicFrame>
      <p:grpSp>
        <p:nvGrpSpPr>
          <p:cNvPr id="12" name="组合 11">
            <a:extLst>
              <a:ext uri="{FF2B5EF4-FFF2-40B4-BE49-F238E27FC236}">
                <a16:creationId xmlns:a16="http://schemas.microsoft.com/office/drawing/2014/main" id="{1C0DBE02-E24F-4AE8-A9CC-25886AEC9675}"/>
              </a:ext>
            </a:extLst>
          </p:cNvPr>
          <p:cNvGrpSpPr/>
          <p:nvPr/>
        </p:nvGrpSpPr>
        <p:grpSpPr>
          <a:xfrm>
            <a:off x="323528" y="2842831"/>
            <a:ext cx="7432202" cy="719137"/>
            <a:chOff x="323528" y="2579958"/>
            <a:chExt cx="7432202" cy="719137"/>
          </a:xfrm>
        </p:grpSpPr>
        <mc:AlternateContent xmlns:mc="http://schemas.openxmlformats.org/markup-compatibility/2006" xmlns:a14="http://schemas.microsoft.com/office/drawing/2010/main">
          <mc:Choice Requires="a14">
            <p:sp>
              <p:nvSpPr>
                <p:cNvPr id="2" name="TextBox 1"/>
                <p:cNvSpPr txBox="1"/>
                <p:nvPr/>
              </p:nvSpPr>
              <p:spPr>
                <a:xfrm>
                  <a:off x="323528" y="2739472"/>
                  <a:ext cx="5380447"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若光矢量沿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轴方向：</a:t>
                  </a:r>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panose="02040503050406030204" pitchFamily="18" charset="0"/>
                              <a:cs typeface="Times New Roman" panose="02020603050405020304" pitchFamily="18" charset="0"/>
                            </a:rPr>
                            <m:t>𝒂</m:t>
                          </m:r>
                        </m:e>
                        <m:sub>
                          <m:r>
                            <a:rPr lang="en-US" altLang="zh-CN" sz="2000" b="1" i="1" smtClean="0">
                              <a:solidFill>
                                <a:schemeClr val="tx2"/>
                              </a:solidFill>
                              <a:latin typeface="Cambria Math" panose="02040503050406030204" pitchFamily="18" charset="0"/>
                              <a:cs typeface="Times New Roman" panose="02020603050405020304" pitchFamily="18" charset="0"/>
                            </a:rPr>
                            <m:t>𝟏</m:t>
                          </m:r>
                        </m:sub>
                      </m:sSub>
                      <m:r>
                        <a:rPr lang="en-US" altLang="zh-CN" sz="2000" b="1" i="1" smtClean="0">
                          <a:solidFill>
                            <a:schemeClr val="tx2"/>
                          </a:solidFill>
                          <a:latin typeface="Cambria Math" panose="02040503050406030204" pitchFamily="18" charset="0"/>
                          <a:cs typeface="Times New Roman" panose="02020603050405020304" pitchFamily="18" charset="0"/>
                        </a:rPr>
                        <m:t>=</m:t>
                      </m:r>
                      <m:r>
                        <a:rPr lang="en-US" altLang="zh-CN" sz="2000" b="1" i="1" smtClean="0">
                          <a:solidFill>
                            <a:schemeClr val="tx2"/>
                          </a:solidFill>
                          <a:latin typeface="Cambria Math" panose="02040503050406030204" pitchFamily="18" charset="0"/>
                          <a:cs typeface="Times New Roman" panose="02020603050405020304" pitchFamily="18" charset="0"/>
                        </a:rPr>
                        <m:t>𝟏</m:t>
                      </m:r>
                      <m:r>
                        <a:rPr lang="en-US" altLang="zh-CN" sz="2000" b="1" i="1" smtClean="0">
                          <a:solidFill>
                            <a:schemeClr val="tx2"/>
                          </a:solidFill>
                          <a:latin typeface="Cambria Math" panose="02040503050406030204" pitchFamily="18" charset="0"/>
                          <a:cs typeface="Times New Roman" panose="02020603050405020304" pitchFamily="18" charset="0"/>
                        </a:rPr>
                        <m:t>, </m:t>
                      </m:r>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panose="02040503050406030204" pitchFamily="18" charset="0"/>
                              <a:cs typeface="Times New Roman" panose="02020603050405020304" pitchFamily="18" charset="0"/>
                            </a:rPr>
                            <m:t>𝒂</m:t>
                          </m:r>
                        </m:e>
                        <m:sub>
                          <m:r>
                            <a:rPr lang="en-US" altLang="zh-CN" sz="2000" b="1" i="1" smtClean="0">
                              <a:solidFill>
                                <a:schemeClr val="tx2"/>
                              </a:solidFill>
                              <a:latin typeface="Cambria Math" panose="02040503050406030204" pitchFamily="18" charset="0"/>
                              <a:cs typeface="Times New Roman" panose="02020603050405020304" pitchFamily="18" charset="0"/>
                            </a:rPr>
                            <m:t>𝟐</m:t>
                          </m:r>
                        </m:sub>
                      </m:sSub>
                      <m:r>
                        <a:rPr lang="en-US" altLang="zh-CN" sz="2000" b="1" i="1" smtClean="0">
                          <a:solidFill>
                            <a:schemeClr val="tx2"/>
                          </a:solidFill>
                          <a:latin typeface="Cambria Math" panose="02040503050406030204" pitchFamily="18" charset="0"/>
                          <a:cs typeface="Times New Roman" panose="02020603050405020304" pitchFamily="18" charset="0"/>
                        </a:rPr>
                        <m:t>=</m:t>
                      </m:r>
                      <m:r>
                        <a:rPr lang="en-US" altLang="zh-CN" sz="2000" b="1" i="1" smtClean="0">
                          <a:solidFill>
                            <a:schemeClr val="tx2"/>
                          </a:solidFill>
                          <a:latin typeface="Cambria Math" panose="02040503050406030204" pitchFamily="18" charset="0"/>
                          <a:cs typeface="Times New Roman" panose="02020603050405020304" pitchFamily="18" charset="0"/>
                        </a:rPr>
                        <m:t>𝟎</m:t>
                      </m:r>
                      <m:r>
                        <a:rPr lang="en-US" altLang="zh-CN" sz="2000" b="1" i="1" smtClean="0">
                          <a:solidFill>
                            <a:schemeClr val="tx2"/>
                          </a:solidFill>
                          <a:latin typeface="Cambria Math" panose="02040503050406030204" pitchFamily="18" charset="0"/>
                          <a:cs typeface="Times New Roman" panose="02020603050405020304" pitchFamily="18" charset="0"/>
                        </a:rPr>
                        <m:t>, </m:t>
                      </m:r>
                      <m:r>
                        <a:rPr lang="zh-CN" altLang="en-US" sz="2000" b="1" i="1" smtClean="0">
                          <a:solidFill>
                            <a:schemeClr val="tx2"/>
                          </a:solidFill>
                          <a:latin typeface="Cambria Math" panose="02040503050406030204" pitchFamily="18" charset="0"/>
                          <a:cs typeface="Times New Roman" panose="02020603050405020304" pitchFamily="18" charset="0"/>
                        </a:rPr>
                        <m:t>𝜹</m:t>
                      </m:r>
                      <m:r>
                        <a:rPr lang="en-US" altLang="zh-CN" sz="2000" b="1" i="1" smtClean="0">
                          <a:solidFill>
                            <a:schemeClr val="tx2"/>
                          </a:solidFill>
                          <a:latin typeface="Cambria Math" panose="02040503050406030204" pitchFamily="18" charset="0"/>
                          <a:cs typeface="Times New Roman" panose="02020603050405020304" pitchFamily="18" charset="0"/>
                        </a:rPr>
                        <m:t>=</m:t>
                      </m:r>
                      <m:r>
                        <a:rPr lang="en-US" altLang="zh-CN" sz="2000" b="1" i="1" smtClean="0">
                          <a:solidFill>
                            <a:schemeClr val="tx2"/>
                          </a:solidFill>
                          <a:latin typeface="Cambria Math" panose="02040503050406030204" pitchFamily="18" charset="0"/>
                          <a:cs typeface="Times New Roman" panose="02020603050405020304" pitchFamily="18" charset="0"/>
                        </a:rPr>
                        <m:t>𝟎</m:t>
                      </m:r>
                      <m:r>
                        <a:rPr lang="en-US" altLang="zh-CN" sz="2000" b="1" i="1" smtClean="0">
                          <a:solidFill>
                            <a:schemeClr val="tx2"/>
                          </a:solidFill>
                          <a:latin typeface="Cambria Math" panose="02040503050406030204" pitchFamily="18" charset="0"/>
                          <a:cs typeface="Times New Roman" panose="02020603050405020304" pitchFamily="18" charset="0"/>
                        </a:rPr>
                        <m:t>,</m:t>
                      </m:r>
                    </m:oMath>
                  </a14:m>
                  <a:r>
                    <a:rPr lang="zh-CN" altLang="en-US" sz="2000" b="1" dirty="0">
                      <a:solidFill>
                        <a:schemeClr val="tx2"/>
                      </a:solidFill>
                      <a:cs typeface="Times New Roman" panose="02020603050405020304" pitchFamily="18" charset="0"/>
                    </a:rPr>
                    <a:t> 则</a:t>
                  </a:r>
                </a:p>
              </p:txBody>
            </p:sp>
          </mc:Choice>
          <mc:Fallback xmlns="">
            <p:sp>
              <p:nvSpPr>
                <p:cNvPr id="2" name="TextBox 1"/>
                <p:cNvSpPr txBox="1">
                  <a:spLocks noRot="1" noChangeAspect="1" noMove="1" noResize="1" noEditPoints="1" noAdjustHandles="1" noChangeArrowheads="1" noChangeShapeType="1" noTextEdit="1"/>
                </p:cNvSpPr>
                <p:nvPr/>
              </p:nvSpPr>
              <p:spPr>
                <a:xfrm>
                  <a:off x="323528" y="2739472"/>
                  <a:ext cx="5380447" cy="400110"/>
                </a:xfrm>
                <a:prstGeom prst="rect">
                  <a:avLst/>
                </a:prstGeom>
                <a:blipFill>
                  <a:blip r:embed="rId6"/>
                  <a:stretch>
                    <a:fillRect l="-1133" t="-12308" r="-453"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对象 8">
                  <a:extLst>
                    <a:ext uri="{FF2B5EF4-FFF2-40B4-BE49-F238E27FC236}">
                      <a16:creationId xmlns:a16="http://schemas.microsoft.com/office/drawing/2014/main" id="{ACDCEF44-1D57-45F0-9148-9EB88961391D}"/>
                    </a:ext>
                  </a:extLst>
                </p:cNvPr>
                <p:cNvGraphicFramePr>
                  <a:graphicFrameLocks noChangeAspect="1"/>
                </p:cNvGraphicFramePr>
                <p:nvPr>
                  <p:extLst>
                    <p:ext uri="{D42A27DB-BD31-4B8C-83A1-F6EECF244321}">
                      <p14:modId xmlns:p14="http://schemas.microsoft.com/office/powerpoint/2010/main" val="4178615088"/>
                    </p:ext>
                  </p:extLst>
                </p:nvPr>
              </p:nvGraphicFramePr>
              <p:xfrm>
                <a:off x="6936713" y="2579958"/>
                <a:ext cx="819017" cy="719137"/>
              </p:xfrm>
              <a:graphic>
                <a:graphicData uri="http://schemas.openxmlformats.org/presentationml/2006/ole">
                  <mc:AlternateContent>
                    <mc:Choice xmlns:v="urn:schemas-microsoft-com:vml" Requires="v">
                      <p:oleObj spid="_x0000_s29828" name="Equation" r:id="rId7" imgW="520560" imgH="457200" progId="Equation.DSMT4">
                        <p:embed/>
                      </p:oleObj>
                    </mc:Choice>
                    <mc:Fallback>
                      <p:oleObj name="Equation" r:id="rId7" imgW="520560" imgH="457200" progId="Equation.DSMT4">
                        <p:embed/>
                        <p:pic>
                          <p:nvPicPr>
                            <p:cNvPr id="0" name=""/>
                            <p:cNvPicPr/>
                            <p:nvPr/>
                          </p:nvPicPr>
                          <p:blipFill>
                            <a:blip r:embed="rId8"/>
                            <a:stretch>
                              <a:fillRect/>
                            </a:stretch>
                          </p:blipFill>
                          <p:spPr>
                            <a:xfrm>
                              <a:off x="6936713" y="2579958"/>
                              <a:ext cx="819017" cy="719137"/>
                            </a:xfrm>
                            <a:prstGeom prst="rect">
                              <a:avLst/>
                            </a:prstGeom>
                          </p:spPr>
                        </p:pic>
                      </p:oleObj>
                    </mc:Fallback>
                  </mc:AlternateContent>
                </a:graphicData>
              </a:graphic>
            </p:graphicFrame>
          </mc:Choice>
          <mc:Fallback xmlns="">
            <p:graphicFrame>
              <p:nvGraphicFramePr>
                <p:cNvPr id="9" name="对象 8">
                  <a:extLst>
                    <a:ext uri="{FF2B5EF4-FFF2-40B4-BE49-F238E27FC236}">
                      <a16:creationId xmlns:a16="http://schemas.microsoft.com/office/drawing/2014/main" id="{ACDCEF44-1D57-45F0-9148-9EB88961391D}"/>
                    </a:ext>
                  </a:extLst>
                </p:cNvPr>
                <p:cNvGraphicFramePr>
                  <a:graphicFrameLocks noChangeAspect="1"/>
                </p:cNvGraphicFramePr>
                <p:nvPr>
                  <p:extLst>
                    <p:ext uri="{D42A27DB-BD31-4B8C-83A1-F6EECF244321}">
                      <p14:modId xmlns:p14="http://schemas.microsoft.com/office/powerpoint/2010/main" val="4178615088"/>
                    </p:ext>
                  </p:extLst>
                </p:nvPr>
              </p:nvGraphicFramePr>
              <p:xfrm>
                <a:off x="6936713" y="2579958"/>
                <a:ext cx="819017" cy="719137"/>
              </p:xfrm>
              <a:graphic>
                <a:graphicData uri="http://schemas.openxmlformats.org/presentationml/2006/ole">
                  <mc:AlternateContent>
                    <mc:Choice xmlns:v="urn:schemas-microsoft-com:vml" Requires="v">
                      <p:oleObj spid="_x0000_s29824" name="Equation" r:id="rId9" imgW="520560" imgH="457200" progId="Equation.DSMT4">
                        <p:embed/>
                      </p:oleObj>
                    </mc:Choice>
                    <mc:Fallback>
                      <p:oleObj name="Equation" r:id="rId9" imgW="520560" imgH="457200" progId="Equation.DSMT4">
                        <p:embed/>
                        <p:pic>
                          <p:nvPicPr>
                            <p:cNvPr id="0" name=""/>
                            <p:cNvPicPr/>
                            <p:nvPr/>
                          </p:nvPicPr>
                          <p:blipFill>
                            <a:blip r:embed="rId10"/>
                            <a:stretch>
                              <a:fillRect/>
                            </a:stretch>
                          </p:blipFill>
                          <p:spPr>
                            <a:xfrm>
                              <a:off x="6936713" y="2579958"/>
                              <a:ext cx="819017" cy="719137"/>
                            </a:xfrm>
                            <a:prstGeom prst="rect">
                              <a:avLst/>
                            </a:prstGeom>
                          </p:spPr>
                        </p:pic>
                      </p:oleObj>
                    </mc:Fallback>
                  </mc:AlternateContent>
                </a:graphicData>
              </a:graphic>
            </p:graphicFrame>
          </mc:Fallback>
        </mc:AlternateContent>
      </p:grpSp>
      <p:grpSp>
        <p:nvGrpSpPr>
          <p:cNvPr id="13" name="组合 12">
            <a:extLst>
              <a:ext uri="{FF2B5EF4-FFF2-40B4-BE49-F238E27FC236}">
                <a16:creationId xmlns:a16="http://schemas.microsoft.com/office/drawing/2014/main" id="{51748D8C-D41B-481E-8A34-07149911BE85}"/>
              </a:ext>
            </a:extLst>
          </p:cNvPr>
          <p:cNvGrpSpPr/>
          <p:nvPr/>
        </p:nvGrpSpPr>
        <p:grpSpPr>
          <a:xfrm>
            <a:off x="323527" y="3962228"/>
            <a:ext cx="7432203" cy="719137"/>
            <a:chOff x="323527" y="3699355"/>
            <a:chExt cx="7432203" cy="719137"/>
          </a:xfrm>
        </p:grpSpPr>
        <mc:AlternateContent xmlns:mc="http://schemas.openxmlformats.org/markup-compatibility/2006" xmlns:a14="http://schemas.microsoft.com/office/drawing/2010/main">
          <mc:Choice Requires="a14">
            <p:sp>
              <p:nvSpPr>
                <p:cNvPr id="21" name="TextBox 20"/>
                <p:cNvSpPr txBox="1"/>
                <p:nvPr/>
              </p:nvSpPr>
              <p:spPr>
                <a:xfrm>
                  <a:off x="323527" y="3831433"/>
                  <a:ext cx="5366021"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若光矢量沿</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轴方向：</a:t>
                  </a:r>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𝟎</m:t>
                      </m:r>
                      <m:r>
                        <a:rPr lang="en-US" altLang="zh-CN" sz="2000" b="1" i="1" smtClean="0">
                          <a:solidFill>
                            <a:schemeClr val="tx2"/>
                          </a:solidFill>
                          <a:latin typeface="Cambria Math"/>
                          <a:cs typeface="Times New Roman" panose="02020603050405020304" pitchFamily="18" charset="0"/>
                        </a:rPr>
                        <m:t>, </m:t>
                      </m:r>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𝟐</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𝟏</m:t>
                      </m:r>
                      <m:r>
                        <a:rPr lang="en-US" altLang="zh-CN" sz="2000" b="1" i="1" smtClean="0">
                          <a:solidFill>
                            <a:schemeClr val="tx2"/>
                          </a:solidFill>
                          <a:latin typeface="Cambria Math"/>
                          <a:cs typeface="Times New Roman" panose="02020603050405020304" pitchFamily="18" charset="0"/>
                        </a:rPr>
                        <m:t>, </m:t>
                      </m:r>
                      <m:r>
                        <a:rPr lang="zh-CN" altLang="en-US" sz="2000" b="1" i="1" smtClean="0">
                          <a:solidFill>
                            <a:schemeClr val="tx2"/>
                          </a:solidFill>
                          <a:latin typeface="Cambria Math"/>
                          <a:cs typeface="Times New Roman" panose="02020603050405020304" pitchFamily="18" charset="0"/>
                        </a:rPr>
                        <m:t>𝜹</m:t>
                      </m:r>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𝟎</m:t>
                      </m:r>
                      <m:r>
                        <a:rPr lang="en-US" altLang="zh-CN" sz="2000" b="1" i="1" smtClean="0">
                          <a:solidFill>
                            <a:schemeClr val="tx2"/>
                          </a:solidFill>
                          <a:latin typeface="Cambria Math"/>
                          <a:cs typeface="Times New Roman" panose="02020603050405020304" pitchFamily="18" charset="0"/>
                        </a:rPr>
                        <m:t>,</m:t>
                      </m:r>
                    </m:oMath>
                  </a14:m>
                  <a:r>
                    <a:rPr lang="zh-CN" altLang="en-US" sz="2000" b="1" dirty="0">
                      <a:solidFill>
                        <a:schemeClr val="tx2"/>
                      </a:solidFill>
                      <a:latin typeface="Times New Roman" panose="02020603050405020304" pitchFamily="18" charset="0"/>
                      <a:cs typeface="Times New Roman" panose="02020603050405020304" pitchFamily="18" charset="0"/>
                    </a:rPr>
                    <a:t> 则</a:t>
                  </a:r>
                </a:p>
              </p:txBody>
            </p:sp>
          </mc:Choice>
          <mc:Fallback xmlns="">
            <p:sp>
              <p:nvSpPr>
                <p:cNvPr id="21" name="TextBox 20"/>
                <p:cNvSpPr txBox="1">
                  <a:spLocks noRot="1" noChangeAspect="1" noMove="1" noResize="1" noEditPoints="1" noAdjustHandles="1" noChangeArrowheads="1" noChangeShapeType="1" noTextEdit="1"/>
                </p:cNvSpPr>
                <p:nvPr/>
              </p:nvSpPr>
              <p:spPr>
                <a:xfrm>
                  <a:off x="323527" y="3831433"/>
                  <a:ext cx="5366021" cy="400110"/>
                </a:xfrm>
                <a:prstGeom prst="rect">
                  <a:avLst/>
                </a:prstGeom>
                <a:blipFill>
                  <a:blip r:embed="rId11"/>
                  <a:stretch>
                    <a:fillRect l="-1136" t="-12308" r="-455"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对象 9">
                  <a:extLst>
                    <a:ext uri="{FF2B5EF4-FFF2-40B4-BE49-F238E27FC236}">
                      <a16:creationId xmlns:a16="http://schemas.microsoft.com/office/drawing/2014/main" id="{96D4C64D-735F-4CCA-B1B8-701F21738AA0}"/>
                    </a:ext>
                  </a:extLst>
                </p:cNvPr>
                <p:cNvGraphicFramePr>
                  <a:graphicFrameLocks noChangeAspect="1"/>
                </p:cNvGraphicFramePr>
                <p:nvPr>
                  <p:extLst>
                    <p:ext uri="{D42A27DB-BD31-4B8C-83A1-F6EECF244321}">
                      <p14:modId xmlns:p14="http://schemas.microsoft.com/office/powerpoint/2010/main" val="3387360000"/>
                    </p:ext>
                  </p:extLst>
                </p:nvPr>
              </p:nvGraphicFramePr>
              <p:xfrm>
                <a:off x="6936580" y="3699355"/>
                <a:ext cx="819150" cy="719137"/>
              </p:xfrm>
              <a:graphic>
                <a:graphicData uri="http://schemas.openxmlformats.org/presentationml/2006/ole">
                  <mc:AlternateContent>
                    <mc:Choice xmlns:v="urn:schemas-microsoft-com:vml" Requires="v">
                      <p:oleObj spid="_x0000_s29829" name="Equation" r:id="rId12" imgW="818701" imgH="719306" progId="Equation.DSMT4">
                        <p:embed/>
                      </p:oleObj>
                    </mc:Choice>
                    <mc:Fallback>
                      <p:oleObj name="Equation" r:id="rId12" imgW="818701" imgH="719306" progId="Equation.DSMT4">
                        <p:embed/>
                        <p:pic>
                          <p:nvPicPr>
                            <p:cNvPr id="0" name=""/>
                            <p:cNvPicPr/>
                            <p:nvPr/>
                          </p:nvPicPr>
                          <p:blipFill>
                            <a:blip r:embed="rId13"/>
                            <a:stretch>
                              <a:fillRect/>
                            </a:stretch>
                          </p:blipFill>
                          <p:spPr>
                            <a:xfrm>
                              <a:off x="6936580" y="3699355"/>
                              <a:ext cx="819150" cy="719137"/>
                            </a:xfrm>
                            <a:prstGeom prst="rect">
                              <a:avLst/>
                            </a:prstGeom>
                          </p:spPr>
                        </p:pic>
                      </p:oleObj>
                    </mc:Fallback>
                  </mc:AlternateContent>
                </a:graphicData>
              </a:graphic>
            </p:graphicFrame>
          </mc:Choice>
          <mc:Fallback xmlns="">
            <p:graphicFrame>
              <p:nvGraphicFramePr>
                <p:cNvPr id="10" name="对象 9">
                  <a:extLst>
                    <a:ext uri="{FF2B5EF4-FFF2-40B4-BE49-F238E27FC236}">
                      <a16:creationId xmlns:a16="http://schemas.microsoft.com/office/drawing/2014/main" id="{96D4C64D-735F-4CCA-B1B8-701F21738AA0}"/>
                    </a:ext>
                  </a:extLst>
                </p:cNvPr>
                <p:cNvGraphicFramePr>
                  <a:graphicFrameLocks noChangeAspect="1"/>
                </p:cNvGraphicFramePr>
                <p:nvPr>
                  <p:extLst>
                    <p:ext uri="{D42A27DB-BD31-4B8C-83A1-F6EECF244321}">
                      <p14:modId xmlns:p14="http://schemas.microsoft.com/office/powerpoint/2010/main" val="3387360000"/>
                    </p:ext>
                  </p:extLst>
                </p:nvPr>
              </p:nvGraphicFramePr>
              <p:xfrm>
                <a:off x="6936580" y="3699355"/>
                <a:ext cx="819150" cy="719137"/>
              </p:xfrm>
              <a:graphic>
                <a:graphicData uri="http://schemas.openxmlformats.org/presentationml/2006/ole">
                  <mc:AlternateContent>
                    <mc:Choice xmlns:v="urn:schemas-microsoft-com:vml" Requires="v">
                      <p:oleObj spid="_x0000_s29825" name="Equation" r:id="rId14" imgW="818701" imgH="719306" progId="Equation.DSMT4">
                        <p:embed/>
                      </p:oleObj>
                    </mc:Choice>
                    <mc:Fallback>
                      <p:oleObj name="Equation" r:id="rId14" imgW="818701" imgH="719306" progId="Equation.DSMT4">
                        <p:embed/>
                        <p:pic>
                          <p:nvPicPr>
                            <p:cNvPr id="0" name=""/>
                            <p:cNvPicPr/>
                            <p:nvPr/>
                          </p:nvPicPr>
                          <p:blipFill>
                            <a:blip r:embed="rId15"/>
                            <a:stretch>
                              <a:fillRect/>
                            </a:stretch>
                          </p:blipFill>
                          <p:spPr>
                            <a:xfrm>
                              <a:off x="6936580" y="3699355"/>
                              <a:ext cx="819150" cy="719137"/>
                            </a:xfrm>
                            <a:prstGeom prst="rect">
                              <a:avLst/>
                            </a:prstGeom>
                          </p:spPr>
                        </p:pic>
                      </p:oleObj>
                    </mc:Fallback>
                  </mc:AlternateContent>
                </a:graphicData>
              </a:graphic>
            </p:graphicFrame>
          </mc:Fallback>
        </mc:AlternateContent>
      </p:grpSp>
      <p:grpSp>
        <p:nvGrpSpPr>
          <p:cNvPr id="14" name="组合 13">
            <a:extLst>
              <a:ext uri="{FF2B5EF4-FFF2-40B4-BE49-F238E27FC236}">
                <a16:creationId xmlns:a16="http://schemas.microsoft.com/office/drawing/2014/main" id="{D7F51E13-0DDD-4566-98C2-7A0264F69EB5}"/>
              </a:ext>
            </a:extLst>
          </p:cNvPr>
          <p:cNvGrpSpPr/>
          <p:nvPr/>
        </p:nvGrpSpPr>
        <p:grpSpPr>
          <a:xfrm>
            <a:off x="323527" y="5030410"/>
            <a:ext cx="7834417" cy="1206902"/>
            <a:chOff x="323527" y="4767537"/>
            <a:chExt cx="7834417" cy="1206902"/>
          </a:xfrm>
        </p:grpSpPr>
        <mc:AlternateContent xmlns:mc="http://schemas.openxmlformats.org/markup-compatibility/2006" xmlns:a14="http://schemas.microsoft.com/office/drawing/2010/main">
          <mc:Choice Requires="a14">
            <p:sp>
              <p:nvSpPr>
                <p:cNvPr id="24" name="TextBox 23"/>
                <p:cNvSpPr txBox="1"/>
                <p:nvPr/>
              </p:nvSpPr>
              <p:spPr>
                <a:xfrm>
                  <a:off x="323527" y="4767537"/>
                  <a:ext cx="6786410"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若光矢量与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l-GR" altLang="zh-CN" sz="2000" b="1" dirty="0">
                      <a:solidFill>
                        <a:schemeClr val="tx2"/>
                      </a:solidFill>
                      <a:latin typeface="Times New Roman"/>
                      <a:cs typeface="Times New Roman"/>
                    </a:rPr>
                    <a:t>θ</a:t>
                  </a:r>
                  <a:r>
                    <a:rPr lang="zh-CN" altLang="en-US" sz="2000" b="1" dirty="0">
                      <a:solidFill>
                        <a:schemeClr val="tx2"/>
                      </a:solidFill>
                      <a:latin typeface="Times New Roman"/>
                      <a:cs typeface="Times New Roman"/>
                    </a:rPr>
                    <a:t>角</a:t>
                  </a:r>
                  <a:r>
                    <a:rPr lang="zh-CN" altLang="en-US" sz="2000" b="1" dirty="0">
                      <a:solidFill>
                        <a:schemeClr val="tx2"/>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𝒂</m:t>
                      </m:r>
                      <m:func>
                        <m:funcPr>
                          <m:ctrlPr>
                            <a:rPr lang="en-US" altLang="zh-CN" sz="2000" b="1" i="1" smtClean="0">
                              <a:solidFill>
                                <a:schemeClr val="tx2"/>
                              </a:solidFill>
                              <a:latin typeface="Cambria Math" panose="02040503050406030204" pitchFamily="18" charset="0"/>
                              <a:cs typeface="Times New Roman" panose="02020603050405020304" pitchFamily="18" charset="0"/>
                            </a:rPr>
                          </m:ctrlPr>
                        </m:funcPr>
                        <m:fName>
                          <m:r>
                            <m:rPr>
                              <m:sty m:val="p"/>
                            </m:rPr>
                            <a:rPr lang="en-US" altLang="zh-CN" sz="2000" b="0" i="0" smtClean="0">
                              <a:solidFill>
                                <a:schemeClr val="tx2"/>
                              </a:solidFill>
                              <a:latin typeface="Cambria Math"/>
                              <a:cs typeface="Times New Roman" panose="02020603050405020304" pitchFamily="18" charset="0"/>
                            </a:rPr>
                            <m:t>cos</m:t>
                          </m:r>
                        </m:fName>
                        <m:e>
                          <m:r>
                            <a:rPr lang="zh-CN" altLang="en-US" sz="2000" b="0" i="1" smtClean="0">
                              <a:solidFill>
                                <a:schemeClr val="tx2"/>
                              </a:solidFill>
                              <a:latin typeface="Cambria Math"/>
                              <a:cs typeface="Times New Roman" panose="02020603050405020304" pitchFamily="18" charset="0"/>
                            </a:rPr>
                            <m:t>𝜽</m:t>
                          </m:r>
                        </m:e>
                      </m:func>
                      <m:r>
                        <a:rPr lang="en-US" altLang="zh-CN" sz="2000" b="1" i="1" smtClean="0">
                          <a:solidFill>
                            <a:schemeClr val="tx2"/>
                          </a:solidFill>
                          <a:latin typeface="Cambria Math"/>
                          <a:cs typeface="Times New Roman" panose="02020603050405020304" pitchFamily="18" charset="0"/>
                        </a:rPr>
                        <m:t>, </m:t>
                      </m:r>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𝟐</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𝒂</m:t>
                      </m:r>
                      <m:func>
                        <m:funcPr>
                          <m:ctrlPr>
                            <a:rPr lang="en-US" altLang="zh-CN" sz="2000" b="1" i="1" smtClean="0">
                              <a:solidFill>
                                <a:schemeClr val="tx2"/>
                              </a:solidFill>
                              <a:latin typeface="Cambria Math" panose="02040503050406030204" pitchFamily="18" charset="0"/>
                              <a:cs typeface="Times New Roman" panose="02020603050405020304" pitchFamily="18" charset="0"/>
                            </a:rPr>
                          </m:ctrlPr>
                        </m:funcPr>
                        <m:fName>
                          <m:r>
                            <m:rPr>
                              <m:sty m:val="p"/>
                            </m:rPr>
                            <a:rPr lang="en-US" altLang="zh-CN" sz="2000" b="0" i="0" smtClean="0">
                              <a:solidFill>
                                <a:schemeClr val="tx2"/>
                              </a:solidFill>
                              <a:latin typeface="Cambria Math"/>
                              <a:cs typeface="Times New Roman" panose="02020603050405020304" pitchFamily="18" charset="0"/>
                            </a:rPr>
                            <m:t>sin</m:t>
                          </m:r>
                        </m:fName>
                        <m:e>
                          <m:r>
                            <a:rPr lang="zh-CN" altLang="en-US" sz="2000" b="0" i="1" smtClean="0">
                              <a:solidFill>
                                <a:schemeClr val="tx2"/>
                              </a:solidFill>
                              <a:latin typeface="Cambria Math"/>
                              <a:cs typeface="Times New Roman" panose="02020603050405020304" pitchFamily="18" charset="0"/>
                            </a:rPr>
                            <m:t>𝜽</m:t>
                          </m:r>
                        </m:e>
                      </m:func>
                      <m:r>
                        <a:rPr lang="en-US" altLang="zh-CN" sz="2000" b="1" i="1" smtClean="0">
                          <a:solidFill>
                            <a:schemeClr val="tx2"/>
                          </a:solidFill>
                          <a:latin typeface="Cambria Math"/>
                          <a:cs typeface="Times New Roman" panose="02020603050405020304" pitchFamily="18" charset="0"/>
                        </a:rPr>
                        <m:t>, </m:t>
                      </m:r>
                      <m:r>
                        <a:rPr lang="zh-CN" altLang="en-US" sz="2000" b="1" i="1" smtClean="0">
                          <a:solidFill>
                            <a:schemeClr val="tx2"/>
                          </a:solidFill>
                          <a:latin typeface="Cambria Math"/>
                          <a:cs typeface="Times New Roman" panose="02020603050405020304" pitchFamily="18" charset="0"/>
                        </a:rPr>
                        <m:t>𝜹</m:t>
                      </m:r>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𝟎</m:t>
                      </m:r>
                      <m:r>
                        <a:rPr lang="en-US" altLang="zh-CN" sz="2000" b="1" i="1" smtClean="0">
                          <a:solidFill>
                            <a:schemeClr val="tx2"/>
                          </a:solidFill>
                          <a:latin typeface="Cambria Math"/>
                          <a:cs typeface="Times New Roman" panose="02020603050405020304" pitchFamily="18" charset="0"/>
                        </a:rPr>
                        <m:t>,</m:t>
                      </m:r>
                    </m:oMath>
                  </a14:m>
                  <a:r>
                    <a:rPr lang="zh-CN" altLang="en-US" sz="2000" b="1" dirty="0">
                      <a:solidFill>
                        <a:schemeClr val="tx2"/>
                      </a:solidFill>
                      <a:latin typeface="Times New Roman" panose="02020603050405020304" pitchFamily="18" charset="0"/>
                      <a:cs typeface="Times New Roman" panose="02020603050405020304" pitchFamily="18" charset="0"/>
                    </a:rPr>
                    <a:t> 则</a:t>
                  </a:r>
                </a:p>
              </p:txBody>
            </p:sp>
          </mc:Choice>
          <mc:Fallback xmlns="">
            <p:sp>
              <p:nvSpPr>
                <p:cNvPr id="24" name="TextBox 23"/>
                <p:cNvSpPr txBox="1">
                  <a:spLocks noRot="1" noChangeAspect="1" noMove="1" noResize="1" noEditPoints="1" noAdjustHandles="1" noChangeArrowheads="1" noChangeShapeType="1" noTextEdit="1"/>
                </p:cNvSpPr>
                <p:nvPr/>
              </p:nvSpPr>
              <p:spPr>
                <a:xfrm>
                  <a:off x="323527" y="4767537"/>
                  <a:ext cx="6786410" cy="400110"/>
                </a:xfrm>
                <a:prstGeom prst="rect">
                  <a:avLst/>
                </a:prstGeom>
                <a:blipFill>
                  <a:blip r:embed="rId16"/>
                  <a:stretch>
                    <a:fillRect l="-898" t="-10606" r="-9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对象 10">
                  <a:extLst>
                    <a:ext uri="{FF2B5EF4-FFF2-40B4-BE49-F238E27FC236}">
                      <a16:creationId xmlns:a16="http://schemas.microsoft.com/office/drawing/2014/main" id="{E379EC60-45EC-4322-A67B-3E70A96A25BB}"/>
                    </a:ext>
                  </a:extLst>
                </p:cNvPr>
                <p:cNvGraphicFramePr>
                  <a:graphicFrameLocks noChangeAspect="1"/>
                </p:cNvGraphicFramePr>
                <p:nvPr>
                  <p:extLst>
                    <p:ext uri="{D42A27DB-BD31-4B8C-83A1-F6EECF244321}">
                      <p14:modId xmlns:p14="http://schemas.microsoft.com/office/powerpoint/2010/main" val="825073173"/>
                    </p:ext>
                  </p:extLst>
                </p:nvPr>
              </p:nvGraphicFramePr>
              <p:xfrm>
                <a:off x="6936580" y="5229200"/>
                <a:ext cx="1221364" cy="745239"/>
              </p:xfrm>
              <a:graphic>
                <a:graphicData uri="http://schemas.openxmlformats.org/presentationml/2006/ole">
                  <mc:AlternateContent>
                    <mc:Choice xmlns:v="urn:schemas-microsoft-com:vml" Requires="v">
                      <p:oleObj spid="_x0000_s29830" name="Equation" r:id="rId17" imgW="749160" imgH="457200" progId="Equation.DSMT4">
                        <p:embed/>
                      </p:oleObj>
                    </mc:Choice>
                    <mc:Fallback>
                      <p:oleObj name="Equation" r:id="rId17" imgW="749160" imgH="457200" progId="Equation.DSMT4">
                        <p:embed/>
                        <p:pic>
                          <p:nvPicPr>
                            <p:cNvPr id="0" name=""/>
                            <p:cNvPicPr/>
                            <p:nvPr/>
                          </p:nvPicPr>
                          <p:blipFill>
                            <a:blip r:embed="rId18"/>
                            <a:stretch>
                              <a:fillRect/>
                            </a:stretch>
                          </p:blipFill>
                          <p:spPr>
                            <a:xfrm>
                              <a:off x="6936580" y="5229200"/>
                              <a:ext cx="1221364" cy="745239"/>
                            </a:xfrm>
                            <a:prstGeom prst="rect">
                              <a:avLst/>
                            </a:prstGeom>
                          </p:spPr>
                        </p:pic>
                      </p:oleObj>
                    </mc:Fallback>
                  </mc:AlternateContent>
                </a:graphicData>
              </a:graphic>
            </p:graphicFrame>
          </mc:Choice>
          <mc:Fallback xmlns="">
            <p:graphicFrame>
              <p:nvGraphicFramePr>
                <p:cNvPr id="11" name="对象 10">
                  <a:extLst>
                    <a:ext uri="{FF2B5EF4-FFF2-40B4-BE49-F238E27FC236}">
                      <a16:creationId xmlns:a16="http://schemas.microsoft.com/office/drawing/2014/main" id="{E379EC60-45EC-4322-A67B-3E70A96A25BB}"/>
                    </a:ext>
                  </a:extLst>
                </p:cNvPr>
                <p:cNvGraphicFramePr>
                  <a:graphicFrameLocks noChangeAspect="1"/>
                </p:cNvGraphicFramePr>
                <p:nvPr>
                  <p:extLst>
                    <p:ext uri="{D42A27DB-BD31-4B8C-83A1-F6EECF244321}">
                      <p14:modId xmlns:p14="http://schemas.microsoft.com/office/powerpoint/2010/main" val="825073173"/>
                    </p:ext>
                  </p:extLst>
                </p:nvPr>
              </p:nvGraphicFramePr>
              <p:xfrm>
                <a:off x="6936580" y="5229200"/>
                <a:ext cx="1221364" cy="745239"/>
              </p:xfrm>
              <a:graphic>
                <a:graphicData uri="http://schemas.openxmlformats.org/presentationml/2006/ole">
                  <mc:AlternateContent>
                    <mc:Choice xmlns:v="urn:schemas-microsoft-com:vml" Requires="v">
                      <p:oleObj spid="_x0000_s29826" name="Equation" r:id="rId19" imgW="749160" imgH="457200" progId="Equation.DSMT4">
                        <p:embed/>
                      </p:oleObj>
                    </mc:Choice>
                    <mc:Fallback>
                      <p:oleObj name="Equation" r:id="rId19" imgW="749160" imgH="457200" progId="Equation.DSMT4">
                        <p:embed/>
                        <p:pic>
                          <p:nvPicPr>
                            <p:cNvPr id="0" name=""/>
                            <p:cNvPicPr/>
                            <p:nvPr/>
                          </p:nvPicPr>
                          <p:blipFill>
                            <a:blip r:embed="rId20"/>
                            <a:stretch>
                              <a:fillRect/>
                            </a:stretch>
                          </p:blipFill>
                          <p:spPr>
                            <a:xfrm>
                              <a:off x="6936580" y="5229200"/>
                              <a:ext cx="1221364" cy="745239"/>
                            </a:xfrm>
                            <a:prstGeom prst="rect">
                              <a:avLst/>
                            </a:prstGeom>
                          </p:spPr>
                        </p:pic>
                      </p:oleObj>
                    </mc:Fallback>
                  </mc:AlternateContent>
                </a:graphicData>
              </a:graphic>
            </p:graphicFrame>
          </mc:Fallback>
        </mc:AlternateContent>
      </p:grpSp>
    </p:spTree>
    <p:extLst>
      <p:ext uri="{BB962C8B-B14F-4D97-AF65-F5344CB8AC3E}">
        <p14:creationId xmlns:p14="http://schemas.microsoft.com/office/powerpoint/2010/main" val="300532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圆偏振光的归一化琼斯矢量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16</a:t>
            </a:fld>
            <a:endParaRPr lang="en-US" altLang="zh-CN" dirty="0"/>
          </a:p>
        </p:txBody>
      </p:sp>
      <mc:AlternateContent xmlns:mc="http://schemas.openxmlformats.org/markup-compatibility/2006" xmlns:a14="http://schemas.microsoft.com/office/drawing/2010/main">
        <mc:Choice Requires="a14">
          <p:sp>
            <p:nvSpPr>
              <p:cNvPr id="8" name="TextBox 7"/>
              <p:cNvSpPr txBox="1"/>
              <p:nvPr/>
            </p:nvSpPr>
            <p:spPr>
              <a:xfrm>
                <a:off x="1124326" y="2853879"/>
                <a:ext cx="5243102"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左旋圆偏振光：</a:t>
                </a:r>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sSub>
                      <m:sSubPr>
                        <m:ctrlPr>
                          <a:rPr lang="en-US" altLang="zh-CN" sz="2000" b="1" i="1">
                            <a:solidFill>
                              <a:schemeClr val="tx2"/>
                            </a:solidFill>
                            <a:latin typeface="Cambria Math" panose="02040503050406030204" pitchFamily="18" charset="0"/>
                            <a:cs typeface="Times New Roman" panose="02020603050405020304" pitchFamily="18" charset="0"/>
                          </a:rPr>
                        </m:ctrlPr>
                      </m:sSubPr>
                      <m:e>
                        <m:r>
                          <a:rPr lang="en-US" altLang="zh-CN" sz="2000" b="1" i="1">
                            <a:solidFill>
                              <a:schemeClr val="tx2"/>
                            </a:solidFill>
                            <a:latin typeface="Cambria Math"/>
                            <a:cs typeface="Times New Roman" panose="02020603050405020304" pitchFamily="18" charset="0"/>
                          </a:rPr>
                          <m:t>𝒂</m:t>
                        </m:r>
                      </m:e>
                      <m:sub>
                        <m:r>
                          <a:rPr lang="en-US" altLang="zh-CN" sz="2000" b="1" i="1">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𝒂</m:t>
                    </m:r>
                    <m:r>
                      <a:rPr lang="en-US" altLang="zh-CN" sz="2000" b="1" i="1" smtClean="0">
                        <a:solidFill>
                          <a:schemeClr val="tx2"/>
                        </a:solidFill>
                        <a:latin typeface="Cambria Math"/>
                        <a:cs typeface="Times New Roman" panose="02020603050405020304" pitchFamily="18" charset="0"/>
                      </a:rPr>
                      <m:t>, </m:t>
                    </m:r>
                    <m:r>
                      <a:rPr lang="zh-CN" altLang="en-US" sz="2000" b="1" i="1" smtClean="0">
                        <a:solidFill>
                          <a:schemeClr val="tx2"/>
                        </a:solidFill>
                        <a:latin typeface="Cambria Math"/>
                        <a:cs typeface="Times New Roman" panose="02020603050405020304" pitchFamily="18" charset="0"/>
                      </a:rPr>
                      <m:t>𝜹</m:t>
                    </m:r>
                    <m:r>
                      <a:rPr lang="en-US" altLang="zh-CN" sz="2000" b="1" i="1" smtClean="0">
                        <a:solidFill>
                          <a:schemeClr val="tx2"/>
                        </a:solidFill>
                        <a:latin typeface="Cambria Math"/>
                        <a:cs typeface="Times New Roman" panose="02020603050405020304" pitchFamily="18" charset="0"/>
                      </a:rPr>
                      <m:t>=+</m:t>
                    </m:r>
                    <m:r>
                      <a:rPr lang="zh-CN" altLang="en-US" sz="2000" b="1" i="1" smtClean="0">
                        <a:solidFill>
                          <a:schemeClr val="tx2"/>
                        </a:solidFill>
                        <a:latin typeface="Cambria Math"/>
                        <a:cs typeface="Times New Roman" panose="02020603050405020304" pitchFamily="18" charset="0"/>
                      </a:rPr>
                      <m:t>𝝅</m:t>
                    </m:r>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𝟐</m:t>
                    </m:r>
                    <m:r>
                      <a:rPr lang="en-US" altLang="zh-CN" sz="2000" b="1" i="1" smtClean="0">
                        <a:solidFill>
                          <a:schemeClr val="tx2"/>
                        </a:solidFill>
                        <a:latin typeface="Cambria Math"/>
                        <a:cs typeface="Times New Roman" panose="02020603050405020304" pitchFamily="18" charset="0"/>
                      </a:rPr>
                      <m:t>,</m:t>
                    </m:r>
                  </m:oMath>
                </a14:m>
                <a:r>
                  <a:rPr lang="zh-CN" altLang="en-US" sz="2000" b="1" dirty="0">
                    <a:solidFill>
                      <a:schemeClr val="tx2"/>
                    </a:solidFill>
                    <a:latin typeface="Times New Roman" panose="02020603050405020304" pitchFamily="18" charset="0"/>
                    <a:cs typeface="Times New Roman" panose="02020603050405020304" pitchFamily="18" charset="0"/>
                  </a:rPr>
                  <a:t> 则：</a:t>
                </a:r>
              </a:p>
            </p:txBody>
          </p:sp>
        </mc:Choice>
        <mc:Fallback xmlns="">
          <p:sp>
            <p:nvSpPr>
              <p:cNvPr id="8" name="TextBox 7"/>
              <p:cNvSpPr txBox="1">
                <a:spLocks noRot="1" noChangeAspect="1" noMove="1" noResize="1" noEditPoints="1" noAdjustHandles="1" noChangeArrowheads="1" noChangeShapeType="1" noTextEdit="1"/>
              </p:cNvSpPr>
              <p:nvPr/>
            </p:nvSpPr>
            <p:spPr>
              <a:xfrm>
                <a:off x="1124326" y="2853879"/>
                <a:ext cx="5243102" cy="400110"/>
              </a:xfrm>
              <a:prstGeom prst="rect">
                <a:avLst/>
              </a:prstGeom>
              <a:blipFill>
                <a:blip r:embed="rId4"/>
                <a:stretch>
                  <a:fillRect l="-1161" t="-10606" r="-465"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24326" y="4840488"/>
                <a:ext cx="5243102"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右旋圆偏振光：</a:t>
                </a:r>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sSub>
                      <m:sSubPr>
                        <m:ctrlPr>
                          <a:rPr lang="en-US" altLang="zh-CN" sz="2000" b="1" i="1">
                            <a:solidFill>
                              <a:schemeClr val="tx2"/>
                            </a:solidFill>
                            <a:latin typeface="Cambria Math" panose="02040503050406030204" pitchFamily="18" charset="0"/>
                            <a:cs typeface="Times New Roman" panose="02020603050405020304" pitchFamily="18" charset="0"/>
                          </a:rPr>
                        </m:ctrlPr>
                      </m:sSubPr>
                      <m:e>
                        <m:r>
                          <a:rPr lang="en-US" altLang="zh-CN" sz="2000" b="1" i="1">
                            <a:solidFill>
                              <a:schemeClr val="tx2"/>
                            </a:solidFill>
                            <a:latin typeface="Cambria Math"/>
                            <a:cs typeface="Times New Roman" panose="02020603050405020304" pitchFamily="18" charset="0"/>
                          </a:rPr>
                          <m:t>𝒂</m:t>
                        </m:r>
                      </m:e>
                      <m:sub>
                        <m:r>
                          <a:rPr lang="en-US" altLang="zh-CN" sz="2000" b="1" i="1">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𝒂</m:t>
                    </m:r>
                    <m:r>
                      <a:rPr lang="en-US" altLang="zh-CN" sz="2000" b="1" i="1" smtClean="0">
                        <a:solidFill>
                          <a:schemeClr val="tx2"/>
                        </a:solidFill>
                        <a:latin typeface="Cambria Math"/>
                        <a:cs typeface="Times New Roman" panose="02020603050405020304" pitchFamily="18" charset="0"/>
                      </a:rPr>
                      <m:t>, </m:t>
                    </m:r>
                    <m:r>
                      <a:rPr lang="zh-CN" altLang="en-US" sz="2000" b="1" i="1" smtClean="0">
                        <a:solidFill>
                          <a:schemeClr val="tx2"/>
                        </a:solidFill>
                        <a:latin typeface="Cambria Math"/>
                        <a:cs typeface="Times New Roman" panose="02020603050405020304" pitchFamily="18" charset="0"/>
                      </a:rPr>
                      <m:t>𝜹</m:t>
                    </m:r>
                    <m:r>
                      <a:rPr lang="en-US" altLang="zh-CN" sz="2000" b="1" i="1" smtClean="0">
                        <a:solidFill>
                          <a:schemeClr val="tx2"/>
                        </a:solidFill>
                        <a:latin typeface="Cambria Math"/>
                        <a:cs typeface="Times New Roman" panose="02020603050405020304" pitchFamily="18" charset="0"/>
                      </a:rPr>
                      <m:t>=−</m:t>
                    </m:r>
                    <m:r>
                      <a:rPr lang="zh-CN" altLang="en-US" sz="2000" b="1" i="1" smtClean="0">
                        <a:solidFill>
                          <a:schemeClr val="tx2"/>
                        </a:solidFill>
                        <a:latin typeface="Cambria Math"/>
                        <a:cs typeface="Times New Roman" panose="02020603050405020304" pitchFamily="18" charset="0"/>
                      </a:rPr>
                      <m:t>𝝅</m:t>
                    </m:r>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𝟐</m:t>
                    </m:r>
                    <m:r>
                      <a:rPr lang="en-US" altLang="zh-CN" sz="2000" b="1" i="1" smtClean="0">
                        <a:solidFill>
                          <a:schemeClr val="tx2"/>
                        </a:solidFill>
                        <a:latin typeface="Cambria Math"/>
                        <a:cs typeface="Times New Roman" panose="02020603050405020304" pitchFamily="18" charset="0"/>
                      </a:rPr>
                      <m:t>,</m:t>
                    </m:r>
                  </m:oMath>
                </a14:m>
                <a:r>
                  <a:rPr lang="zh-CN" altLang="en-US" sz="2000" b="1" dirty="0">
                    <a:solidFill>
                      <a:schemeClr val="tx2"/>
                    </a:solidFill>
                    <a:latin typeface="Times New Roman" panose="02020603050405020304" pitchFamily="18" charset="0"/>
                    <a:cs typeface="Times New Roman" panose="02020603050405020304" pitchFamily="18" charset="0"/>
                  </a:rPr>
                  <a:t> 则：</a:t>
                </a:r>
              </a:p>
            </p:txBody>
          </p:sp>
        </mc:Choice>
        <mc:Fallback xmlns="">
          <p:sp>
            <p:nvSpPr>
              <p:cNvPr id="10" name="TextBox 9"/>
              <p:cNvSpPr txBox="1">
                <a:spLocks noRot="1" noChangeAspect="1" noMove="1" noResize="1" noEditPoints="1" noAdjustHandles="1" noChangeArrowheads="1" noChangeShapeType="1" noTextEdit="1"/>
              </p:cNvSpPr>
              <p:nvPr/>
            </p:nvSpPr>
            <p:spPr>
              <a:xfrm>
                <a:off x="1124326" y="4840488"/>
                <a:ext cx="5243102" cy="400110"/>
              </a:xfrm>
              <a:prstGeom prst="rect">
                <a:avLst/>
              </a:prstGeom>
              <a:blipFill>
                <a:blip r:embed="rId5"/>
                <a:stretch>
                  <a:fillRect l="-1161" t="-10606" r="-465" b="-22727"/>
                </a:stretch>
              </a:blipFill>
            </p:spPr>
            <p:txBody>
              <a:bodyPr/>
              <a:lstStyle/>
              <a:p>
                <a:r>
                  <a:rPr lang="zh-CN" altLang="en-US">
                    <a:noFill/>
                  </a:rPr>
                  <a:t> </a:t>
                </a:r>
              </a:p>
            </p:txBody>
          </p:sp>
        </mc:Fallback>
      </mc:AlternateContent>
      <p:graphicFrame>
        <p:nvGraphicFramePr>
          <p:cNvPr id="3" name="对象 2">
            <a:extLst>
              <a:ext uri="{FF2B5EF4-FFF2-40B4-BE49-F238E27FC236}">
                <a16:creationId xmlns:a16="http://schemas.microsoft.com/office/drawing/2014/main" id="{393BDEDA-3432-489F-91B6-7B87FE3D74D5}"/>
              </a:ext>
            </a:extLst>
          </p:cNvPr>
          <p:cNvGraphicFramePr>
            <a:graphicFrameLocks noChangeAspect="1"/>
          </p:cNvGraphicFramePr>
          <p:nvPr>
            <p:extLst>
              <p:ext uri="{D42A27DB-BD31-4B8C-83A1-F6EECF244321}">
                <p14:modId xmlns:p14="http://schemas.microsoft.com/office/powerpoint/2010/main" val="1696445498"/>
              </p:ext>
            </p:extLst>
          </p:nvPr>
        </p:nvGraphicFramePr>
        <p:xfrm>
          <a:off x="3473450" y="1435497"/>
          <a:ext cx="2197100" cy="841375"/>
        </p:xfrm>
        <a:graphic>
          <a:graphicData uri="http://schemas.openxmlformats.org/presentationml/2006/ole">
            <mc:AlternateContent xmlns:mc="http://schemas.openxmlformats.org/markup-compatibility/2006">
              <mc:Choice xmlns:v="urn:schemas-microsoft-com:vml" Requires="v">
                <p:oleObj spid="_x0000_s30818" name="Equation" r:id="rId6" imgW="2197604" imgH="841350" progId="Equation.DSMT4">
                  <p:embed/>
                </p:oleObj>
              </mc:Choice>
              <mc:Fallback>
                <p:oleObj name="Equation" r:id="rId6" imgW="2197604" imgH="841350" progId="Equation.DSMT4">
                  <p:embed/>
                  <p:pic>
                    <p:nvPicPr>
                      <p:cNvPr id="0" name=""/>
                      <p:cNvPicPr/>
                      <p:nvPr/>
                    </p:nvPicPr>
                    <p:blipFill>
                      <a:blip r:embed="rId7"/>
                      <a:stretch>
                        <a:fillRect/>
                      </a:stretch>
                    </p:blipFill>
                    <p:spPr>
                      <a:xfrm>
                        <a:off x="3473450" y="1435497"/>
                        <a:ext cx="2197100" cy="84137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45FBC681-46EB-440F-A418-2F85D250E96C}"/>
              </a:ext>
            </a:extLst>
          </p:cNvPr>
          <p:cNvGraphicFramePr>
            <a:graphicFrameLocks noChangeAspect="1"/>
          </p:cNvGraphicFramePr>
          <p:nvPr>
            <p:extLst>
              <p:ext uri="{D42A27DB-BD31-4B8C-83A1-F6EECF244321}">
                <p14:modId xmlns:p14="http://schemas.microsoft.com/office/powerpoint/2010/main" val="2017291101"/>
              </p:ext>
            </p:extLst>
          </p:nvPr>
        </p:nvGraphicFramePr>
        <p:xfrm>
          <a:off x="3961276" y="3501951"/>
          <a:ext cx="1178586" cy="719137"/>
        </p:xfrm>
        <a:graphic>
          <a:graphicData uri="http://schemas.openxmlformats.org/presentationml/2006/ole">
            <mc:AlternateContent xmlns:mc="http://schemas.openxmlformats.org/markup-compatibility/2006">
              <mc:Choice xmlns:v="urn:schemas-microsoft-com:vml" Requires="v">
                <p:oleObj spid="_x0000_s30819" name="Equation" r:id="rId8" imgW="749160" imgH="457200" progId="Equation.DSMT4">
                  <p:embed/>
                </p:oleObj>
              </mc:Choice>
              <mc:Fallback>
                <p:oleObj name="Equation" r:id="rId8" imgW="749160" imgH="457200" progId="Equation.DSMT4">
                  <p:embed/>
                  <p:pic>
                    <p:nvPicPr>
                      <p:cNvPr id="0" name=""/>
                      <p:cNvPicPr/>
                      <p:nvPr/>
                    </p:nvPicPr>
                    <p:blipFill>
                      <a:blip r:embed="rId9"/>
                      <a:stretch>
                        <a:fillRect/>
                      </a:stretch>
                    </p:blipFill>
                    <p:spPr>
                      <a:xfrm>
                        <a:off x="3961276" y="3501951"/>
                        <a:ext cx="1178586" cy="719137"/>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843763A8-B3DC-4D08-BDA1-E3A6B0D1B0E0}"/>
              </a:ext>
            </a:extLst>
          </p:cNvPr>
          <p:cNvGraphicFramePr>
            <a:graphicFrameLocks noChangeAspect="1"/>
          </p:cNvGraphicFramePr>
          <p:nvPr>
            <p:extLst>
              <p:ext uri="{D42A27DB-BD31-4B8C-83A1-F6EECF244321}">
                <p14:modId xmlns:p14="http://schemas.microsoft.com/office/powerpoint/2010/main" val="1072184651"/>
              </p:ext>
            </p:extLst>
          </p:nvPr>
        </p:nvGraphicFramePr>
        <p:xfrm>
          <a:off x="3891360" y="5374159"/>
          <a:ext cx="1318417" cy="719137"/>
        </p:xfrm>
        <a:graphic>
          <a:graphicData uri="http://schemas.openxmlformats.org/presentationml/2006/ole">
            <mc:AlternateContent xmlns:mc="http://schemas.openxmlformats.org/markup-compatibility/2006">
              <mc:Choice xmlns:v="urn:schemas-microsoft-com:vml" Requires="v">
                <p:oleObj spid="_x0000_s30820" name="Equation" r:id="rId10" imgW="838080" imgH="457200" progId="Equation.DSMT4">
                  <p:embed/>
                </p:oleObj>
              </mc:Choice>
              <mc:Fallback>
                <p:oleObj name="Equation" r:id="rId10" imgW="838080" imgH="457200" progId="Equation.DSMT4">
                  <p:embed/>
                  <p:pic>
                    <p:nvPicPr>
                      <p:cNvPr id="0" name=""/>
                      <p:cNvPicPr/>
                      <p:nvPr/>
                    </p:nvPicPr>
                    <p:blipFill>
                      <a:blip r:embed="rId11"/>
                      <a:stretch>
                        <a:fillRect/>
                      </a:stretch>
                    </p:blipFill>
                    <p:spPr>
                      <a:xfrm>
                        <a:off x="3891360" y="5374159"/>
                        <a:ext cx="1318417" cy="719137"/>
                      </a:xfrm>
                      <a:prstGeom prst="rect">
                        <a:avLst/>
                      </a:prstGeom>
                    </p:spPr>
                  </p:pic>
                </p:oleObj>
              </mc:Fallback>
            </mc:AlternateContent>
          </a:graphicData>
        </a:graphic>
      </p:graphicFrame>
    </p:spTree>
    <p:extLst>
      <p:ext uri="{BB962C8B-B14F-4D97-AF65-F5344CB8AC3E}">
        <p14:creationId xmlns:p14="http://schemas.microsoft.com/office/powerpoint/2010/main" val="220635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椭偏振光的归一化琼斯矢量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17</a:t>
            </a:fld>
            <a:endParaRPr lang="en-US" altLang="zh-CN" dirty="0"/>
          </a:p>
        </p:txBody>
      </p:sp>
      <mc:AlternateContent xmlns:mc="http://schemas.openxmlformats.org/markup-compatibility/2006" xmlns:a14="http://schemas.microsoft.com/office/drawing/2010/main">
        <mc:Choice Requires="a14">
          <p:sp>
            <p:nvSpPr>
              <p:cNvPr id="8" name="TextBox 7"/>
              <p:cNvSpPr txBox="1"/>
              <p:nvPr/>
            </p:nvSpPr>
            <p:spPr>
              <a:xfrm>
                <a:off x="1115616" y="3205425"/>
                <a:ext cx="6984776" cy="1015663"/>
              </a:xfrm>
              <a:prstGeom prst="rect">
                <a:avLst/>
              </a:prstGeom>
              <a:noFill/>
            </p:spPr>
            <p:txBody>
              <a:bodyPr wrap="square" rtlCol="0">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假设右旋椭圆偏振光的长轴沿</a:t>
                </a:r>
                <a:r>
                  <a:rPr lang="en-US" altLang="zh-CN" sz="2000" b="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轴方向，长短轴之比为</a:t>
                </a:r>
                <a:r>
                  <a:rPr lang="en-US" altLang="zh-CN" sz="2000" b="1" dirty="0">
                    <a:solidFill>
                      <a:schemeClr val="tx2"/>
                    </a:solidFill>
                    <a:latin typeface="Times New Roman" panose="02020603050405020304" pitchFamily="18" charset="0"/>
                    <a:cs typeface="Times New Roman" panose="02020603050405020304" pitchFamily="18" charset="0"/>
                  </a:rPr>
                  <a:t>3</a:t>
                </a:r>
                <a:r>
                  <a:rPr lang="en-US" altLang="zh-CN" sz="2000" b="1" dirty="0">
                    <a:solidFill>
                      <a:schemeClr val="tx2"/>
                    </a:solidFill>
                    <a:latin typeface="Times New Roman"/>
                    <a:cs typeface="Times New Roman"/>
                  </a:rPr>
                  <a:t>:1</a:t>
                </a:r>
                <a:r>
                  <a:rPr lang="zh-CN" altLang="en-US" sz="2000" b="1" dirty="0">
                    <a:solidFill>
                      <a:schemeClr val="tx2"/>
                    </a:solidFill>
                    <a:latin typeface="Times New Roman"/>
                    <a:cs typeface="Times New Roman"/>
                  </a:rPr>
                  <a:t>。</a:t>
                </a:r>
                <a:endParaRPr lang="en-US" altLang="zh-CN" sz="2000" b="1" dirty="0">
                  <a:solidFill>
                    <a:schemeClr val="tx2"/>
                  </a:solidFill>
                  <a:latin typeface="Times New Roman"/>
                  <a:cs typeface="Times New Roman"/>
                </a:endParaRPr>
              </a:p>
              <a:p>
                <a:pPr algn="just"/>
                <a:endParaRPr lang="en-US" altLang="zh-CN" sz="2000" b="1" dirty="0">
                  <a:solidFill>
                    <a:schemeClr val="tx2"/>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altLang="zh-CN" sz="2000" b="1" i="1" smtClean="0">
                            <a:solidFill>
                              <a:schemeClr val="tx2"/>
                            </a:solidFill>
                            <a:latin typeface="Cambria Math" panose="02040503050406030204" pitchFamily="18" charset="0"/>
                            <a:cs typeface="Times New Roman" panose="02020603050405020304" pitchFamily="18" charset="0"/>
                          </a:rPr>
                        </m:ctrlPr>
                      </m:sSubPr>
                      <m:e>
                        <m:r>
                          <a:rPr lang="en-US" altLang="zh-CN" sz="2000" b="1" i="1" smtClean="0">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𝟏</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𝟑</m:t>
                    </m:r>
                    <m:r>
                      <a:rPr lang="en-US" altLang="zh-CN" sz="2000" b="1" i="1" smtClean="0">
                        <a:solidFill>
                          <a:schemeClr val="tx2"/>
                        </a:solidFill>
                        <a:latin typeface="Cambria Math"/>
                        <a:cs typeface="Times New Roman" panose="02020603050405020304" pitchFamily="18" charset="0"/>
                      </a:rPr>
                      <m:t>𝒂</m:t>
                    </m:r>
                    <m:r>
                      <a:rPr lang="en-US" altLang="zh-CN" sz="2000" b="1" i="1" smtClean="0">
                        <a:solidFill>
                          <a:schemeClr val="tx2"/>
                        </a:solidFill>
                        <a:latin typeface="Cambria Math"/>
                        <a:cs typeface="Times New Roman" panose="02020603050405020304" pitchFamily="18" charset="0"/>
                      </a:rPr>
                      <m:t>, </m:t>
                    </m:r>
                    <m:sSub>
                      <m:sSubPr>
                        <m:ctrlPr>
                          <a:rPr lang="en-US" altLang="zh-CN" sz="2000" b="1" i="1">
                            <a:solidFill>
                              <a:schemeClr val="tx2"/>
                            </a:solidFill>
                            <a:latin typeface="Cambria Math" panose="02040503050406030204" pitchFamily="18" charset="0"/>
                            <a:cs typeface="Times New Roman" panose="02020603050405020304" pitchFamily="18" charset="0"/>
                          </a:rPr>
                        </m:ctrlPr>
                      </m:sSubPr>
                      <m:e>
                        <m:r>
                          <a:rPr lang="en-US" altLang="zh-CN" sz="2000" b="1" i="1">
                            <a:solidFill>
                              <a:schemeClr val="tx2"/>
                            </a:solidFill>
                            <a:latin typeface="Cambria Math"/>
                            <a:cs typeface="Times New Roman" panose="02020603050405020304" pitchFamily="18" charset="0"/>
                          </a:rPr>
                          <m:t>𝒂</m:t>
                        </m:r>
                      </m:e>
                      <m:sub>
                        <m:r>
                          <a:rPr lang="en-US" altLang="zh-CN" sz="2000" b="1" i="1" smtClean="0">
                            <a:solidFill>
                              <a:schemeClr val="tx2"/>
                            </a:solidFill>
                            <a:latin typeface="Cambria Math"/>
                            <a:cs typeface="Times New Roman" panose="02020603050405020304" pitchFamily="18" charset="0"/>
                          </a:rPr>
                          <m:t>𝟐</m:t>
                        </m:r>
                      </m:sub>
                    </m:sSub>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𝒂</m:t>
                    </m:r>
                    <m:r>
                      <a:rPr lang="en-US" altLang="zh-CN" sz="2000" b="1" i="1" smtClean="0">
                        <a:solidFill>
                          <a:schemeClr val="tx2"/>
                        </a:solidFill>
                        <a:latin typeface="Cambria Math"/>
                        <a:cs typeface="Times New Roman" panose="02020603050405020304" pitchFamily="18" charset="0"/>
                      </a:rPr>
                      <m:t>, </m:t>
                    </m:r>
                    <m:r>
                      <a:rPr lang="zh-CN" altLang="en-US" sz="2000" b="1" i="1" smtClean="0">
                        <a:solidFill>
                          <a:schemeClr val="tx2"/>
                        </a:solidFill>
                        <a:latin typeface="Cambria Math"/>
                        <a:cs typeface="Times New Roman" panose="02020603050405020304" pitchFamily="18" charset="0"/>
                      </a:rPr>
                      <m:t>𝜹</m:t>
                    </m:r>
                    <m:r>
                      <a:rPr lang="en-US" altLang="zh-CN" sz="2000" b="1" i="1" smtClean="0">
                        <a:solidFill>
                          <a:schemeClr val="tx2"/>
                        </a:solidFill>
                        <a:latin typeface="Cambria Math"/>
                        <a:cs typeface="Times New Roman" panose="02020603050405020304" pitchFamily="18" charset="0"/>
                      </a:rPr>
                      <m:t>=−</m:t>
                    </m:r>
                    <m:r>
                      <a:rPr lang="zh-CN" altLang="en-US" sz="2000" b="1" i="1" smtClean="0">
                        <a:solidFill>
                          <a:schemeClr val="tx2"/>
                        </a:solidFill>
                        <a:latin typeface="Cambria Math"/>
                        <a:cs typeface="Times New Roman" panose="02020603050405020304" pitchFamily="18" charset="0"/>
                      </a:rPr>
                      <m:t>𝝅</m:t>
                    </m:r>
                    <m:r>
                      <a:rPr lang="en-US" altLang="zh-CN" sz="2000" b="1" i="1" smtClean="0">
                        <a:solidFill>
                          <a:schemeClr val="tx2"/>
                        </a:solidFill>
                        <a:latin typeface="Cambria Math"/>
                        <a:cs typeface="Times New Roman" panose="02020603050405020304" pitchFamily="18" charset="0"/>
                      </a:rPr>
                      <m:t>/</m:t>
                    </m:r>
                    <m:r>
                      <a:rPr lang="en-US" altLang="zh-CN" sz="2000" b="1" i="1" smtClean="0">
                        <a:solidFill>
                          <a:schemeClr val="tx2"/>
                        </a:solidFill>
                        <a:latin typeface="Cambria Math"/>
                        <a:cs typeface="Times New Roman" panose="02020603050405020304" pitchFamily="18" charset="0"/>
                      </a:rPr>
                      <m:t>𝟐</m:t>
                    </m:r>
                    <m:r>
                      <a:rPr lang="en-US" altLang="zh-CN" sz="2000" b="1" i="1" smtClean="0">
                        <a:solidFill>
                          <a:schemeClr val="tx2"/>
                        </a:solidFill>
                        <a:latin typeface="Cambria Math"/>
                        <a:cs typeface="Times New Roman" panose="02020603050405020304" pitchFamily="18" charset="0"/>
                      </a:rPr>
                      <m:t>,</m:t>
                    </m:r>
                  </m:oMath>
                </a14:m>
                <a:r>
                  <a:rPr lang="zh-CN" altLang="en-US" sz="2000" b="1" dirty="0">
                    <a:solidFill>
                      <a:schemeClr val="tx2"/>
                    </a:solidFill>
                    <a:latin typeface="Times New Roman" panose="02020603050405020304" pitchFamily="18" charset="0"/>
                    <a:cs typeface="Times New Roman" panose="02020603050405020304" pitchFamily="18" charset="0"/>
                  </a:rPr>
                  <a:t> 则：</a:t>
                </a:r>
              </a:p>
            </p:txBody>
          </p:sp>
        </mc:Choice>
        <mc:Fallback xmlns="">
          <p:sp>
            <p:nvSpPr>
              <p:cNvPr id="8" name="TextBox 7"/>
              <p:cNvSpPr txBox="1">
                <a:spLocks noRot="1" noChangeAspect="1" noMove="1" noResize="1" noEditPoints="1" noAdjustHandles="1" noChangeArrowheads="1" noChangeShapeType="1" noTextEdit="1"/>
              </p:cNvSpPr>
              <p:nvPr/>
            </p:nvSpPr>
            <p:spPr>
              <a:xfrm>
                <a:off x="1115616" y="3205425"/>
                <a:ext cx="6984776" cy="1015663"/>
              </a:xfrm>
              <a:prstGeom prst="rect">
                <a:avLst/>
              </a:prstGeom>
              <a:blipFill>
                <a:blip r:embed="rId4"/>
                <a:stretch>
                  <a:fillRect l="-873" t="-4819" b="-9036"/>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4FC65563-132F-404B-BAAC-22D8C7F806C8}"/>
              </a:ext>
            </a:extLst>
          </p:cNvPr>
          <p:cNvGraphicFramePr>
            <a:graphicFrameLocks noChangeAspect="1"/>
          </p:cNvGraphicFramePr>
          <p:nvPr>
            <p:extLst>
              <p:ext uri="{D42A27DB-BD31-4B8C-83A1-F6EECF244321}">
                <p14:modId xmlns:p14="http://schemas.microsoft.com/office/powerpoint/2010/main" val="1855330160"/>
              </p:ext>
            </p:extLst>
          </p:nvPr>
        </p:nvGraphicFramePr>
        <p:xfrm>
          <a:off x="3159872" y="1579513"/>
          <a:ext cx="2197100" cy="841375"/>
        </p:xfrm>
        <a:graphic>
          <a:graphicData uri="http://schemas.openxmlformats.org/presentationml/2006/ole">
            <mc:AlternateContent xmlns:mc="http://schemas.openxmlformats.org/markup-compatibility/2006">
              <mc:Choice xmlns:v="urn:schemas-microsoft-com:vml" Requires="v">
                <p:oleObj spid="_x0000_s31810" name="Equation" r:id="rId5" imgW="2197604" imgH="841350" progId="Equation.DSMT4">
                  <p:embed/>
                </p:oleObj>
              </mc:Choice>
              <mc:Fallback>
                <p:oleObj name="Equation" r:id="rId5" imgW="2197604" imgH="841350" progId="Equation.DSMT4">
                  <p:embed/>
                  <p:pic>
                    <p:nvPicPr>
                      <p:cNvPr id="0" name=""/>
                      <p:cNvPicPr/>
                      <p:nvPr/>
                    </p:nvPicPr>
                    <p:blipFill>
                      <a:blip r:embed="rId6"/>
                      <a:stretch>
                        <a:fillRect/>
                      </a:stretch>
                    </p:blipFill>
                    <p:spPr>
                      <a:xfrm>
                        <a:off x="3159872" y="1579513"/>
                        <a:ext cx="2197100" cy="8413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87D5C8D-5D0A-4D5E-AD08-DCD520A1CDC2}"/>
              </a:ext>
            </a:extLst>
          </p:cNvPr>
          <p:cNvGraphicFramePr>
            <a:graphicFrameLocks noChangeAspect="1"/>
          </p:cNvGraphicFramePr>
          <p:nvPr>
            <p:extLst>
              <p:ext uri="{D42A27DB-BD31-4B8C-83A1-F6EECF244321}">
                <p14:modId xmlns:p14="http://schemas.microsoft.com/office/powerpoint/2010/main" val="3190240656"/>
              </p:ext>
            </p:extLst>
          </p:nvPr>
        </p:nvGraphicFramePr>
        <p:xfrm>
          <a:off x="3465292" y="4797152"/>
          <a:ext cx="1586260" cy="793130"/>
        </p:xfrm>
        <a:graphic>
          <a:graphicData uri="http://schemas.openxmlformats.org/presentationml/2006/ole">
            <mc:AlternateContent xmlns:mc="http://schemas.openxmlformats.org/markup-compatibility/2006">
              <mc:Choice xmlns:v="urn:schemas-microsoft-com:vml" Requires="v">
                <p:oleObj spid="_x0000_s31811" name="Equation" r:id="rId7" imgW="914400" imgH="457200" progId="Equation.DSMT4">
                  <p:embed/>
                </p:oleObj>
              </mc:Choice>
              <mc:Fallback>
                <p:oleObj name="Equation" r:id="rId7" imgW="914400" imgH="457200" progId="Equation.DSMT4">
                  <p:embed/>
                  <p:pic>
                    <p:nvPicPr>
                      <p:cNvPr id="0" name=""/>
                      <p:cNvPicPr/>
                      <p:nvPr/>
                    </p:nvPicPr>
                    <p:blipFill>
                      <a:blip r:embed="rId8"/>
                      <a:stretch>
                        <a:fillRect/>
                      </a:stretch>
                    </p:blipFill>
                    <p:spPr>
                      <a:xfrm>
                        <a:off x="3465292" y="4797152"/>
                        <a:ext cx="1586260" cy="793130"/>
                      </a:xfrm>
                      <a:prstGeom prst="rect">
                        <a:avLst/>
                      </a:prstGeom>
                    </p:spPr>
                  </p:pic>
                </p:oleObj>
              </mc:Fallback>
            </mc:AlternateContent>
          </a:graphicData>
        </a:graphic>
      </p:graphicFrame>
    </p:spTree>
    <p:extLst>
      <p:ext uri="{BB962C8B-B14F-4D97-AF65-F5344CB8AC3E}">
        <p14:creationId xmlns:p14="http://schemas.microsoft.com/office/powerpoint/2010/main" val="200693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偏振光的叠加</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18</a:t>
            </a:fld>
            <a:endParaRPr lang="en-US" altLang="zh-CN" dirty="0"/>
          </a:p>
        </p:txBody>
      </p:sp>
      <p:sp>
        <p:nvSpPr>
          <p:cNvPr id="3" name="TextBox 2"/>
          <p:cNvSpPr txBox="1"/>
          <p:nvPr/>
        </p:nvSpPr>
        <p:spPr>
          <a:xfrm>
            <a:off x="331897" y="1713582"/>
            <a:ext cx="5530681" cy="1200329"/>
          </a:xfrm>
          <a:prstGeom prst="rect">
            <a:avLst/>
          </a:prstGeom>
          <a:noFill/>
        </p:spPr>
        <p:txBody>
          <a:bodyPr wrap="none" rtlCol="0">
            <a:spAutoFit/>
          </a:bodyPr>
          <a:lstStyle/>
          <a:p>
            <a:r>
              <a:rPr lang="zh-CN" altLang="en-US" b="1" dirty="0">
                <a:solidFill>
                  <a:schemeClr val="tx2"/>
                </a:solidFill>
                <a:latin typeface="Times New Roman" panose="02020603050405020304" pitchFamily="18" charset="0"/>
                <a:cs typeface="Times New Roman" panose="02020603050405020304" pitchFamily="18" charset="0"/>
              </a:rPr>
              <a:t>偏振光的叠加可以通过琼斯矩阵的叠加运算进行分析</a:t>
            </a:r>
            <a:endParaRPr lang="en-US" altLang="zh-CN" b="1" dirty="0">
              <a:solidFill>
                <a:schemeClr val="tx2"/>
              </a:solidFill>
              <a:latin typeface="Times New Roman" panose="02020603050405020304" pitchFamily="18" charset="0"/>
              <a:cs typeface="Times New Roman" panose="02020603050405020304" pitchFamily="18" charset="0"/>
            </a:endParaRPr>
          </a:p>
          <a:p>
            <a:endParaRPr lang="en-US" altLang="zh-CN" b="1" dirty="0">
              <a:solidFill>
                <a:schemeClr val="tx2"/>
              </a:solidFill>
              <a:latin typeface="Times New Roman" panose="02020603050405020304" pitchFamily="18" charset="0"/>
              <a:cs typeface="Times New Roman" panose="02020603050405020304" pitchFamily="18" charset="0"/>
            </a:endParaRPr>
          </a:p>
          <a:p>
            <a:endParaRPr lang="en-US" altLang="zh-CN" b="1" dirty="0">
              <a:solidFill>
                <a:schemeClr val="tx2"/>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zh-CN" altLang="en-US" b="1" dirty="0">
                <a:solidFill>
                  <a:schemeClr val="tx2"/>
                </a:solidFill>
                <a:latin typeface="Times New Roman" panose="02020603050405020304" pitchFamily="18" charset="0"/>
                <a:cs typeface="Times New Roman" panose="02020603050405020304" pitchFamily="18" charset="0"/>
              </a:rPr>
              <a:t>光矢量沿</a:t>
            </a:r>
            <a:r>
              <a:rPr lang="en-US" altLang="zh-CN" b="1" i="1" dirty="0">
                <a:solidFill>
                  <a:schemeClr val="tx2"/>
                </a:solidFill>
                <a:latin typeface="Times New Roman" panose="02020603050405020304" pitchFamily="18" charset="0"/>
                <a:cs typeface="Times New Roman" panose="02020603050405020304" pitchFamily="18" charset="0"/>
              </a:rPr>
              <a:t>x</a:t>
            </a:r>
            <a:r>
              <a:rPr lang="zh-CN" altLang="en-US" b="1" dirty="0">
                <a:solidFill>
                  <a:schemeClr val="tx2"/>
                </a:solidFill>
                <a:latin typeface="Times New Roman" panose="02020603050405020304" pitchFamily="18" charset="0"/>
                <a:cs typeface="Times New Roman" panose="02020603050405020304" pitchFamily="18" charset="0"/>
              </a:rPr>
              <a:t>轴和</a:t>
            </a:r>
            <a:r>
              <a:rPr lang="en-US" altLang="zh-CN" b="1" i="1" dirty="0">
                <a:solidFill>
                  <a:schemeClr val="tx2"/>
                </a:solidFill>
                <a:latin typeface="Times New Roman" panose="02020603050405020304" pitchFamily="18" charset="0"/>
                <a:cs typeface="Times New Roman" panose="02020603050405020304" pitchFamily="18" charset="0"/>
              </a:rPr>
              <a:t>y</a:t>
            </a:r>
            <a:r>
              <a:rPr lang="zh-CN" altLang="en-US" b="1" dirty="0">
                <a:solidFill>
                  <a:schemeClr val="tx2"/>
                </a:solidFill>
                <a:latin typeface="Times New Roman" panose="02020603050405020304" pitchFamily="18" charset="0"/>
                <a:cs typeface="Times New Roman" panose="02020603050405020304" pitchFamily="18" charset="0"/>
              </a:rPr>
              <a:t>轴的线偏振光的叠加：</a:t>
            </a:r>
          </a:p>
        </p:txBody>
      </p:sp>
      <p:sp>
        <p:nvSpPr>
          <p:cNvPr id="14" name="TextBox 13"/>
          <p:cNvSpPr txBox="1"/>
          <p:nvPr/>
        </p:nvSpPr>
        <p:spPr>
          <a:xfrm>
            <a:off x="7005410" y="3247499"/>
            <a:ext cx="1907389" cy="646331"/>
          </a:xfrm>
          <a:prstGeom prst="rect">
            <a:avLst/>
          </a:prstGeom>
          <a:noFill/>
        </p:spPr>
        <p:txBody>
          <a:bodyPr wrap="square" rtlCol="0">
            <a:spAutoFit/>
          </a:bodyPr>
          <a:lstStyle/>
          <a:p>
            <a:pPr algn="just"/>
            <a:r>
              <a:rPr lang="zh-CN" altLang="en-US" b="1" dirty="0">
                <a:solidFill>
                  <a:schemeClr val="tx2"/>
                </a:solidFill>
              </a:rPr>
              <a:t>与</a:t>
            </a:r>
            <a:r>
              <a:rPr lang="en-US" altLang="zh-CN" b="1" i="1" dirty="0">
                <a:solidFill>
                  <a:schemeClr val="tx2"/>
                </a:solidFill>
                <a:latin typeface="Times New Roman" panose="02020603050405020304" pitchFamily="18" charset="0"/>
                <a:cs typeface="Times New Roman" panose="02020603050405020304" pitchFamily="18" charset="0"/>
              </a:rPr>
              <a:t>x</a:t>
            </a:r>
            <a:r>
              <a:rPr lang="zh-CN" altLang="en-US" b="1" dirty="0">
                <a:solidFill>
                  <a:schemeClr val="tx2"/>
                </a:solidFill>
              </a:rPr>
              <a:t>轴成</a:t>
            </a:r>
            <a:r>
              <a:rPr lang="en-US" altLang="zh-CN" b="1" dirty="0">
                <a:solidFill>
                  <a:schemeClr val="tx2"/>
                </a:solidFill>
              </a:rPr>
              <a:t>45°</a:t>
            </a:r>
            <a:r>
              <a:rPr lang="zh-CN" altLang="en-US" b="1" dirty="0">
                <a:solidFill>
                  <a:schemeClr val="tx2"/>
                </a:solidFill>
              </a:rPr>
              <a:t>角的线偏振光</a:t>
            </a:r>
          </a:p>
        </p:txBody>
      </p:sp>
      <p:grpSp>
        <p:nvGrpSpPr>
          <p:cNvPr id="2" name="组合 1"/>
          <p:cNvGrpSpPr/>
          <p:nvPr/>
        </p:nvGrpSpPr>
        <p:grpSpPr>
          <a:xfrm>
            <a:off x="4499992" y="3091864"/>
            <a:ext cx="1224136" cy="648072"/>
            <a:chOff x="4355976" y="2924944"/>
            <a:chExt cx="1224136" cy="648072"/>
          </a:xfrm>
        </p:grpSpPr>
        <p:sp>
          <p:nvSpPr>
            <p:cNvPr id="10" name="右箭头 9"/>
            <p:cNvSpPr/>
            <p:nvPr/>
          </p:nvSpPr>
          <p:spPr>
            <a:xfrm>
              <a:off x="4355976" y="3284984"/>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82115" y="2924944"/>
              <a:ext cx="881973" cy="369332"/>
            </a:xfrm>
            <a:prstGeom prst="rect">
              <a:avLst/>
            </a:prstGeom>
            <a:noFill/>
          </p:spPr>
          <p:txBody>
            <a:bodyPr wrap="none" rtlCol="0">
              <a:spAutoFit/>
            </a:bodyPr>
            <a:lstStyle/>
            <a:p>
              <a:r>
                <a:rPr lang="zh-CN" altLang="en-US" b="1" dirty="0">
                  <a:solidFill>
                    <a:schemeClr val="tx2"/>
                  </a:solidFill>
                </a:rPr>
                <a:t>归一化</a:t>
              </a:r>
            </a:p>
          </p:txBody>
        </p:sp>
      </p:grpSp>
      <p:grpSp>
        <p:nvGrpSpPr>
          <p:cNvPr id="6" name="组合 5"/>
          <p:cNvGrpSpPr/>
          <p:nvPr/>
        </p:nvGrpSpPr>
        <p:grpSpPr>
          <a:xfrm>
            <a:off x="4499992" y="5153210"/>
            <a:ext cx="1224136" cy="648072"/>
            <a:chOff x="5940152" y="4954064"/>
            <a:chExt cx="1224136" cy="648072"/>
          </a:xfrm>
        </p:grpSpPr>
        <p:sp>
          <p:nvSpPr>
            <p:cNvPr id="17" name="右箭头 16"/>
            <p:cNvSpPr/>
            <p:nvPr/>
          </p:nvSpPr>
          <p:spPr>
            <a:xfrm>
              <a:off x="5940152" y="5314104"/>
              <a:ext cx="122413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105614" y="4954064"/>
              <a:ext cx="881973" cy="369332"/>
            </a:xfrm>
            <a:prstGeom prst="rect">
              <a:avLst/>
            </a:prstGeom>
            <a:noFill/>
          </p:spPr>
          <p:txBody>
            <a:bodyPr wrap="none" rtlCol="0">
              <a:spAutoFit/>
            </a:bodyPr>
            <a:lstStyle/>
            <a:p>
              <a:r>
                <a:rPr lang="zh-CN" altLang="en-US" b="1" dirty="0">
                  <a:solidFill>
                    <a:schemeClr val="tx2"/>
                  </a:solidFill>
                </a:rPr>
                <a:t>归一化</a:t>
              </a:r>
            </a:p>
          </p:txBody>
        </p:sp>
      </p:grpSp>
      <p:sp>
        <p:nvSpPr>
          <p:cNvPr id="20" name="矩形 19"/>
          <p:cNvSpPr/>
          <p:nvPr/>
        </p:nvSpPr>
        <p:spPr>
          <a:xfrm>
            <a:off x="316397" y="4633972"/>
            <a:ext cx="4597734" cy="369332"/>
          </a:xfrm>
          <a:prstGeom prst="rect">
            <a:avLst/>
          </a:prstGeom>
        </p:spPr>
        <p:txBody>
          <a:bodyPr wrap="none">
            <a:spAutoFit/>
          </a:bodyPr>
          <a:lstStyle/>
          <a:p>
            <a:pPr marL="457200" indent="-457200">
              <a:buFont typeface="Wingdings" panose="05000000000000000000" pitchFamily="2" charset="2"/>
              <a:buChar char="Ø"/>
            </a:pPr>
            <a:r>
              <a:rPr lang="zh-CN" altLang="en-US" b="1" dirty="0">
                <a:solidFill>
                  <a:schemeClr val="tx2"/>
                </a:solidFill>
                <a:latin typeface="Times New Roman" panose="02020603050405020304" pitchFamily="18" charset="0"/>
                <a:cs typeface="Times New Roman" panose="02020603050405020304" pitchFamily="18" charset="0"/>
              </a:rPr>
              <a:t>左旋圆偏振光和右旋圆偏振光的叠加：</a:t>
            </a:r>
          </a:p>
        </p:txBody>
      </p:sp>
      <p:sp>
        <p:nvSpPr>
          <p:cNvPr id="21" name="TextBox 20"/>
          <p:cNvSpPr txBox="1"/>
          <p:nvPr/>
        </p:nvSpPr>
        <p:spPr>
          <a:xfrm>
            <a:off x="7005410" y="5374957"/>
            <a:ext cx="1907389" cy="646331"/>
          </a:xfrm>
          <a:prstGeom prst="rect">
            <a:avLst/>
          </a:prstGeom>
          <a:noFill/>
        </p:spPr>
        <p:txBody>
          <a:bodyPr wrap="square" rtlCol="0">
            <a:spAutoFit/>
          </a:bodyPr>
          <a:lstStyle/>
          <a:p>
            <a:pPr algn="just"/>
            <a:r>
              <a:rPr lang="zh-CN" altLang="en-US" b="1" dirty="0">
                <a:solidFill>
                  <a:schemeClr val="tx2"/>
                </a:solidFill>
              </a:rPr>
              <a:t>光矢量沿</a:t>
            </a:r>
            <a:r>
              <a:rPr lang="en-US" altLang="zh-CN" b="1" i="1" dirty="0">
                <a:solidFill>
                  <a:schemeClr val="tx2"/>
                </a:solidFill>
                <a:latin typeface="Times New Roman" panose="02020603050405020304" pitchFamily="18" charset="0"/>
                <a:cs typeface="Times New Roman" panose="02020603050405020304" pitchFamily="18" charset="0"/>
              </a:rPr>
              <a:t>x</a:t>
            </a:r>
            <a:r>
              <a:rPr lang="zh-CN" altLang="en-US" b="1" dirty="0">
                <a:solidFill>
                  <a:schemeClr val="tx2"/>
                </a:solidFill>
              </a:rPr>
              <a:t>轴方向的线偏振光</a:t>
            </a:r>
          </a:p>
        </p:txBody>
      </p:sp>
      <p:graphicFrame>
        <p:nvGraphicFramePr>
          <p:cNvPr id="4" name="对象 3">
            <a:extLst>
              <a:ext uri="{FF2B5EF4-FFF2-40B4-BE49-F238E27FC236}">
                <a16:creationId xmlns:a16="http://schemas.microsoft.com/office/drawing/2014/main" id="{B5DCA198-9AE1-41D3-BDF6-6AA1BC7D52B4}"/>
              </a:ext>
            </a:extLst>
          </p:cNvPr>
          <p:cNvGraphicFramePr>
            <a:graphicFrameLocks noChangeAspect="1"/>
          </p:cNvGraphicFramePr>
          <p:nvPr>
            <p:extLst>
              <p:ext uri="{D42A27DB-BD31-4B8C-83A1-F6EECF244321}">
                <p14:modId xmlns:p14="http://schemas.microsoft.com/office/powerpoint/2010/main" val="1314490485"/>
              </p:ext>
            </p:extLst>
          </p:nvPr>
        </p:nvGraphicFramePr>
        <p:xfrm>
          <a:off x="914650" y="3268450"/>
          <a:ext cx="2289198" cy="664606"/>
        </p:xfrm>
        <a:graphic>
          <a:graphicData uri="http://schemas.openxmlformats.org/presentationml/2006/ole">
            <mc:AlternateContent xmlns:mc="http://schemas.openxmlformats.org/markup-compatibility/2006">
              <mc:Choice xmlns:v="urn:schemas-microsoft-com:vml" Requires="v">
                <p:oleObj spid="_x0000_s32884" name="Equation" r:id="rId4" imgW="1574640" imgH="457200" progId="Equation.DSMT4">
                  <p:embed/>
                </p:oleObj>
              </mc:Choice>
              <mc:Fallback>
                <p:oleObj name="Equation" r:id="rId4" imgW="1574640" imgH="457200" progId="Equation.DSMT4">
                  <p:embed/>
                  <p:pic>
                    <p:nvPicPr>
                      <p:cNvPr id="0" name=""/>
                      <p:cNvPicPr/>
                      <p:nvPr/>
                    </p:nvPicPr>
                    <p:blipFill>
                      <a:blip r:embed="rId5"/>
                      <a:stretch>
                        <a:fillRect/>
                      </a:stretch>
                    </p:blipFill>
                    <p:spPr>
                      <a:xfrm>
                        <a:off x="914650" y="3268450"/>
                        <a:ext cx="2289198" cy="664606"/>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BE1C07F-99BB-4533-A5A5-E50A34838A7D}"/>
              </a:ext>
            </a:extLst>
          </p:cNvPr>
          <p:cNvGraphicFramePr>
            <a:graphicFrameLocks noChangeAspect="1"/>
          </p:cNvGraphicFramePr>
          <p:nvPr>
            <p:extLst>
              <p:ext uri="{D42A27DB-BD31-4B8C-83A1-F6EECF244321}">
                <p14:modId xmlns:p14="http://schemas.microsoft.com/office/powerpoint/2010/main" val="3525896980"/>
              </p:ext>
            </p:extLst>
          </p:nvPr>
        </p:nvGraphicFramePr>
        <p:xfrm>
          <a:off x="5798224" y="3247499"/>
          <a:ext cx="719137" cy="719137"/>
        </p:xfrm>
        <a:graphic>
          <a:graphicData uri="http://schemas.openxmlformats.org/presentationml/2006/ole">
            <mc:AlternateContent xmlns:mc="http://schemas.openxmlformats.org/markup-compatibility/2006">
              <mc:Choice xmlns:v="urn:schemas-microsoft-com:vml" Requires="v">
                <p:oleObj spid="_x0000_s32885" name="Equation" r:id="rId6" imgW="457200" imgH="457200" progId="Equation.DSMT4">
                  <p:embed/>
                </p:oleObj>
              </mc:Choice>
              <mc:Fallback>
                <p:oleObj name="Equation" r:id="rId6" imgW="457200" imgH="457200" progId="Equation.DSMT4">
                  <p:embed/>
                  <p:pic>
                    <p:nvPicPr>
                      <p:cNvPr id="0" name=""/>
                      <p:cNvPicPr/>
                      <p:nvPr/>
                    </p:nvPicPr>
                    <p:blipFill>
                      <a:blip r:embed="rId7"/>
                      <a:stretch>
                        <a:fillRect/>
                      </a:stretch>
                    </p:blipFill>
                    <p:spPr>
                      <a:xfrm>
                        <a:off x="5798224" y="3247499"/>
                        <a:ext cx="719137" cy="71913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9A39A48A-C4D6-4FED-9525-BECAB9792398}"/>
              </a:ext>
            </a:extLst>
          </p:cNvPr>
          <p:cNvGraphicFramePr>
            <a:graphicFrameLocks noChangeAspect="1"/>
          </p:cNvGraphicFramePr>
          <p:nvPr>
            <p:extLst>
              <p:ext uri="{D42A27DB-BD31-4B8C-83A1-F6EECF244321}">
                <p14:modId xmlns:p14="http://schemas.microsoft.com/office/powerpoint/2010/main" val="3410993037"/>
              </p:ext>
            </p:extLst>
          </p:nvPr>
        </p:nvGraphicFramePr>
        <p:xfrm>
          <a:off x="971550" y="5369234"/>
          <a:ext cx="3303470" cy="646331"/>
        </p:xfrm>
        <a:graphic>
          <a:graphicData uri="http://schemas.openxmlformats.org/presentationml/2006/ole">
            <mc:AlternateContent xmlns:mc="http://schemas.openxmlformats.org/markup-compatibility/2006">
              <mc:Choice xmlns:v="urn:schemas-microsoft-com:vml" Requires="v">
                <p:oleObj spid="_x0000_s32886" name="Equation" r:id="rId8" imgW="2336760" imgH="457200" progId="Equation.DSMT4">
                  <p:embed/>
                </p:oleObj>
              </mc:Choice>
              <mc:Fallback>
                <p:oleObj name="Equation" r:id="rId8" imgW="2336760" imgH="457200" progId="Equation.DSMT4">
                  <p:embed/>
                  <p:pic>
                    <p:nvPicPr>
                      <p:cNvPr id="0" name=""/>
                      <p:cNvPicPr/>
                      <p:nvPr/>
                    </p:nvPicPr>
                    <p:blipFill>
                      <a:blip r:embed="rId9"/>
                      <a:stretch>
                        <a:fillRect/>
                      </a:stretch>
                    </p:blipFill>
                    <p:spPr>
                      <a:xfrm>
                        <a:off x="971550" y="5369234"/>
                        <a:ext cx="3303470" cy="646331"/>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7B340175-4857-4D89-9476-BA2809925850}"/>
              </a:ext>
            </a:extLst>
          </p:cNvPr>
          <p:cNvGraphicFramePr>
            <a:graphicFrameLocks noChangeAspect="1"/>
          </p:cNvGraphicFramePr>
          <p:nvPr>
            <p:extLst>
              <p:ext uri="{D42A27DB-BD31-4B8C-83A1-F6EECF244321}">
                <p14:modId xmlns:p14="http://schemas.microsoft.com/office/powerpoint/2010/main" val="1073940134"/>
              </p:ext>
            </p:extLst>
          </p:nvPr>
        </p:nvGraphicFramePr>
        <p:xfrm>
          <a:off x="5949100" y="5314481"/>
          <a:ext cx="380872" cy="685569"/>
        </p:xfrm>
        <a:graphic>
          <a:graphicData uri="http://schemas.openxmlformats.org/presentationml/2006/ole">
            <mc:AlternateContent xmlns:mc="http://schemas.openxmlformats.org/markup-compatibility/2006">
              <mc:Choice xmlns:v="urn:schemas-microsoft-com:vml" Requires="v">
                <p:oleObj spid="_x0000_s32887" name="Equation" r:id="rId10" imgW="253800" imgH="457200" progId="Equation.DSMT4">
                  <p:embed/>
                </p:oleObj>
              </mc:Choice>
              <mc:Fallback>
                <p:oleObj name="Equation" r:id="rId10" imgW="253800" imgH="457200" progId="Equation.DSMT4">
                  <p:embed/>
                  <p:pic>
                    <p:nvPicPr>
                      <p:cNvPr id="0" name=""/>
                      <p:cNvPicPr/>
                      <p:nvPr/>
                    </p:nvPicPr>
                    <p:blipFill>
                      <a:blip r:embed="rId11"/>
                      <a:stretch>
                        <a:fillRect/>
                      </a:stretch>
                    </p:blipFill>
                    <p:spPr>
                      <a:xfrm>
                        <a:off x="5949100" y="5314481"/>
                        <a:ext cx="380872" cy="685569"/>
                      </a:xfrm>
                      <a:prstGeom prst="rect">
                        <a:avLst/>
                      </a:prstGeom>
                    </p:spPr>
                  </p:pic>
                </p:oleObj>
              </mc:Fallback>
            </mc:AlternateContent>
          </a:graphicData>
        </a:graphic>
      </p:graphicFrame>
    </p:spTree>
    <p:extLst>
      <p:ext uri="{BB962C8B-B14F-4D97-AF65-F5344CB8AC3E}">
        <p14:creationId xmlns:p14="http://schemas.microsoft.com/office/powerpoint/2010/main" val="95175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arn(inVertical)">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20930" cy="719137"/>
          </a:xfrm>
        </p:spPr>
        <p:txBody>
          <a:bodyPr anchor="ctr" anchorCtr="0"/>
          <a:lstStyle/>
          <a:p>
            <a:pPr eaLnBrk="1" hangingPunct="1"/>
            <a:r>
              <a:rPr lang="en-US" altLang="zh-CN" sz="3200" dirty="0">
                <a:latin typeface="黑体" pitchFamily="2" charset="-122"/>
                <a:ea typeface="黑体" pitchFamily="2" charset="-122"/>
              </a:rPr>
              <a:t>7.3 </a:t>
            </a:r>
            <a:r>
              <a:rPr lang="zh-CN" altLang="en-US" sz="3200" dirty="0">
                <a:latin typeface="黑体" pitchFamily="2" charset="-122"/>
                <a:ea typeface="黑体" pitchFamily="2" charset="-122"/>
              </a:rPr>
              <a:t>晶体光学器件与偏振的矩阵描述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19</a:t>
            </a:fld>
            <a:endParaRPr lang="en-US" altLang="zh-CN" dirty="0"/>
          </a:p>
        </p:txBody>
      </p:sp>
      <p:sp>
        <p:nvSpPr>
          <p:cNvPr id="6" name="TextBox 10"/>
          <p:cNvSpPr txBox="1">
            <a:spLocks noChangeArrowheads="1"/>
          </p:cNvSpPr>
          <p:nvPr/>
        </p:nvSpPr>
        <p:spPr bwMode="auto">
          <a:xfrm>
            <a:off x="2267744" y="2204864"/>
            <a:ext cx="5040585" cy="33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200000"/>
              </a:lnSpc>
              <a:spcBef>
                <a:spcPct val="0"/>
              </a:spcBef>
              <a:buClrTx/>
              <a:buNone/>
            </a:pPr>
            <a:r>
              <a:rPr lang="en-US" altLang="zh-CN" sz="2800" b="1" dirty="0">
                <a:solidFill>
                  <a:schemeClr val="tx2"/>
                </a:solidFill>
                <a:latin typeface="+mn-lt"/>
                <a:cs typeface="Times New Roman" pitchFamily="18" charset="0"/>
              </a:rPr>
              <a:t>7.3.1 </a:t>
            </a:r>
            <a:r>
              <a:rPr lang="zh-CN" altLang="en-US" sz="2800" b="1" dirty="0">
                <a:solidFill>
                  <a:schemeClr val="tx2"/>
                </a:solidFill>
                <a:latin typeface="+mn-lt"/>
                <a:cs typeface="Times New Roman" pitchFamily="18" charset="0"/>
              </a:rPr>
              <a:t>晶体光学器件</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7.3.2 </a:t>
            </a:r>
            <a:r>
              <a:rPr lang="zh-CN" altLang="en-US" sz="2800" b="1" dirty="0">
                <a:solidFill>
                  <a:schemeClr val="tx2"/>
                </a:solidFill>
                <a:latin typeface="+mn-lt"/>
                <a:cs typeface="Times New Roman" pitchFamily="18" charset="0"/>
              </a:rPr>
              <a:t>偏振光的矩阵描述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rgbClr val="FF0000"/>
                </a:solidFill>
                <a:latin typeface="+mn-lt"/>
                <a:cs typeface="Times New Roman" pitchFamily="18" charset="0"/>
              </a:rPr>
              <a:t>7.3.3 </a:t>
            </a:r>
            <a:r>
              <a:rPr lang="zh-CN" altLang="en-US" sz="2800" b="1" dirty="0">
                <a:solidFill>
                  <a:srgbClr val="FF0000"/>
                </a:solidFill>
                <a:latin typeface="+mn-lt"/>
                <a:cs typeface="Times New Roman" pitchFamily="18" charset="0"/>
              </a:rPr>
              <a:t>偏振器件的矩阵描述</a:t>
            </a:r>
            <a:endParaRPr lang="en-US" altLang="zh-CN" sz="2800" b="1" dirty="0">
              <a:solidFill>
                <a:srgbClr val="FF0000"/>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7.3.4 </a:t>
            </a:r>
            <a:r>
              <a:rPr lang="zh-CN" altLang="en-US" sz="2800" b="1" dirty="0">
                <a:solidFill>
                  <a:schemeClr val="tx2"/>
                </a:solidFill>
                <a:latin typeface="+mn-lt"/>
                <a:cs typeface="Times New Roman" pitchFamily="18" charset="0"/>
              </a:rPr>
              <a:t>偏振光的变换与检验</a:t>
            </a:r>
            <a:endParaRPr lang="en-US" altLang="zh-CN" sz="2800" b="1" dirty="0">
              <a:solidFill>
                <a:schemeClr val="tx2"/>
              </a:solidFill>
              <a:latin typeface="+mn-lt"/>
              <a:cs typeface="Times New Roman" pitchFamily="18" charset="0"/>
            </a:endParaRPr>
          </a:p>
        </p:txBody>
      </p:sp>
    </p:spTree>
    <p:extLst>
      <p:ext uri="{BB962C8B-B14F-4D97-AF65-F5344CB8AC3E}">
        <p14:creationId xmlns:p14="http://schemas.microsoft.com/office/powerpoint/2010/main" val="420401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20930" cy="719137"/>
          </a:xfrm>
        </p:spPr>
        <p:txBody>
          <a:bodyPr anchor="ctr" anchorCtr="0"/>
          <a:lstStyle/>
          <a:p>
            <a:pPr eaLnBrk="1" hangingPunct="1"/>
            <a:r>
              <a:rPr lang="en-US" altLang="zh-CN" sz="3200" dirty="0">
                <a:latin typeface="黑体" pitchFamily="2" charset="-122"/>
                <a:ea typeface="黑体" pitchFamily="2" charset="-122"/>
              </a:rPr>
              <a:t>7.3 </a:t>
            </a:r>
            <a:r>
              <a:rPr lang="zh-CN" altLang="en-US" sz="3200" dirty="0">
                <a:latin typeface="黑体" pitchFamily="2" charset="-122"/>
                <a:ea typeface="黑体" pitchFamily="2" charset="-122"/>
              </a:rPr>
              <a:t>晶体光学器件与偏振的矩阵描述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a:t>
            </a:fld>
            <a:endParaRPr lang="en-US" altLang="zh-CN" dirty="0"/>
          </a:p>
        </p:txBody>
      </p:sp>
      <p:sp>
        <p:nvSpPr>
          <p:cNvPr id="6" name="TextBox 10"/>
          <p:cNvSpPr txBox="1">
            <a:spLocks noChangeArrowheads="1"/>
          </p:cNvSpPr>
          <p:nvPr/>
        </p:nvSpPr>
        <p:spPr bwMode="auto">
          <a:xfrm>
            <a:off x="2267744" y="2204864"/>
            <a:ext cx="5040585" cy="33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200000"/>
              </a:lnSpc>
              <a:spcBef>
                <a:spcPct val="0"/>
              </a:spcBef>
              <a:buClrTx/>
              <a:buFontTx/>
              <a:buNone/>
            </a:pPr>
            <a:r>
              <a:rPr lang="en-US" altLang="zh-CN" sz="2800" b="1" dirty="0">
                <a:solidFill>
                  <a:srgbClr val="FF0000"/>
                </a:solidFill>
                <a:latin typeface="+mn-lt"/>
                <a:cs typeface="Times New Roman" pitchFamily="18" charset="0"/>
              </a:rPr>
              <a:t>7.3.1 </a:t>
            </a:r>
            <a:r>
              <a:rPr lang="zh-CN" altLang="en-US" sz="2800" b="1" dirty="0">
                <a:solidFill>
                  <a:srgbClr val="FF0000"/>
                </a:solidFill>
                <a:latin typeface="+mn-lt"/>
                <a:cs typeface="Times New Roman" pitchFamily="18" charset="0"/>
              </a:rPr>
              <a:t>晶体光学器件</a:t>
            </a:r>
            <a:endParaRPr lang="en-US" altLang="zh-CN" sz="2800" b="1" dirty="0">
              <a:solidFill>
                <a:srgbClr val="FF0000"/>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7.3.2 </a:t>
            </a:r>
            <a:r>
              <a:rPr lang="zh-CN" altLang="en-US" sz="2800" b="1" dirty="0">
                <a:solidFill>
                  <a:schemeClr val="tx2"/>
                </a:solidFill>
                <a:latin typeface="+mn-lt"/>
                <a:cs typeface="Times New Roman" pitchFamily="18" charset="0"/>
              </a:rPr>
              <a:t>偏振光的矩阵描述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7.3.3 </a:t>
            </a:r>
            <a:r>
              <a:rPr lang="zh-CN" altLang="en-US" sz="2800" b="1" dirty="0">
                <a:solidFill>
                  <a:schemeClr val="tx2"/>
                </a:solidFill>
                <a:latin typeface="+mn-lt"/>
                <a:cs typeface="Times New Roman" pitchFamily="18" charset="0"/>
              </a:rPr>
              <a:t>偏振器件的矩阵描述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7.3.4 </a:t>
            </a:r>
            <a:r>
              <a:rPr lang="zh-CN" altLang="en-US" sz="2800" b="1" dirty="0">
                <a:solidFill>
                  <a:schemeClr val="tx2"/>
                </a:solidFill>
                <a:latin typeface="+mn-lt"/>
                <a:cs typeface="Times New Roman" pitchFamily="18" charset="0"/>
              </a:rPr>
              <a:t>偏振光的变换与检验</a:t>
            </a:r>
            <a:endParaRPr lang="en-US" altLang="zh-CN" sz="2800" b="1" dirty="0">
              <a:solidFill>
                <a:schemeClr val="tx2"/>
              </a:solidFill>
              <a:latin typeface="+mn-lt"/>
              <a:cs typeface="Times New Roman" pitchFamily="18" charset="0"/>
            </a:endParaRPr>
          </a:p>
        </p:txBody>
      </p:sp>
    </p:spTree>
    <p:extLst>
      <p:ext uri="{BB962C8B-B14F-4D97-AF65-F5344CB8AC3E}">
        <p14:creationId xmlns:p14="http://schemas.microsoft.com/office/powerpoint/2010/main" val="283639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偏振器件的矩阵表示</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20</a:t>
            </a:fld>
            <a:endParaRPr lang="en-US" altLang="zh-CN" dirty="0"/>
          </a:p>
        </p:txBody>
      </p:sp>
      <p:sp>
        <p:nvSpPr>
          <p:cNvPr id="8" name="TextBox 7"/>
          <p:cNvSpPr txBox="1"/>
          <p:nvPr/>
        </p:nvSpPr>
        <p:spPr>
          <a:xfrm>
            <a:off x="611560" y="1268760"/>
            <a:ext cx="4241867" cy="5303824"/>
          </a:xfrm>
          <a:prstGeom prst="rect">
            <a:avLst/>
          </a:prstGeom>
          <a:noFill/>
        </p:spPr>
        <p:txBody>
          <a:bodyPr wrap="none" rtlCol="0">
            <a:spAutoFit/>
          </a:bodyPr>
          <a:lstStyle/>
          <a:p>
            <a:pPr>
              <a:lnSpc>
                <a:spcPct val="105000"/>
              </a:lnSpc>
            </a:pPr>
            <a:r>
              <a:rPr lang="zh-CN" altLang="en-US" sz="2000" b="1" dirty="0">
                <a:solidFill>
                  <a:schemeClr val="tx2"/>
                </a:solidFill>
              </a:rPr>
              <a:t>偏振器件入射光：</a:t>
            </a: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r>
              <a:rPr lang="zh-CN" altLang="en-US" sz="2000" b="1" dirty="0">
                <a:solidFill>
                  <a:schemeClr val="tx2"/>
                </a:solidFill>
              </a:rPr>
              <a:t>经过偏振器件出射光：</a:t>
            </a: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r>
              <a:rPr lang="zh-CN" altLang="en-US" sz="2000" b="1" dirty="0">
                <a:solidFill>
                  <a:schemeClr val="tx2"/>
                </a:solidFill>
              </a:rPr>
              <a:t>输入输出关系：</a:t>
            </a:r>
            <a:endParaRPr lang="en-US" altLang="zh-CN" sz="2000" b="1" dirty="0">
              <a:solidFill>
                <a:schemeClr val="tx2"/>
              </a:solidFill>
            </a:endParaRPr>
          </a:p>
          <a:p>
            <a:pPr>
              <a:lnSpc>
                <a:spcPct val="105000"/>
              </a:lnSpc>
            </a:pPr>
            <a:endParaRPr lang="en-US" altLang="zh-CN" sz="2400" b="1" dirty="0">
              <a:solidFill>
                <a:schemeClr val="tx2"/>
              </a:solidFill>
            </a:endParaRPr>
          </a:p>
          <a:p>
            <a:pPr>
              <a:lnSpc>
                <a:spcPct val="105000"/>
              </a:lnSpc>
            </a:pPr>
            <a:endParaRPr lang="en-US" altLang="zh-CN" sz="2000" b="1" dirty="0">
              <a:solidFill>
                <a:schemeClr val="tx2"/>
              </a:solidFill>
            </a:endParaRPr>
          </a:p>
          <a:p>
            <a:pPr>
              <a:lnSpc>
                <a:spcPct val="105000"/>
              </a:lnSpc>
            </a:pPr>
            <a:r>
              <a:rPr lang="zh-CN" altLang="en-US" sz="2000" b="1" dirty="0">
                <a:solidFill>
                  <a:schemeClr val="tx2"/>
                </a:solidFill>
              </a:rPr>
              <a:t>矩阵形式：</a:t>
            </a: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endParaRPr lang="en-US" altLang="zh-CN" sz="2000" b="1" dirty="0">
              <a:solidFill>
                <a:schemeClr val="tx2"/>
              </a:solidFill>
            </a:endParaRPr>
          </a:p>
          <a:p>
            <a:pPr>
              <a:lnSpc>
                <a:spcPct val="105000"/>
              </a:lnSpc>
            </a:pPr>
            <a:r>
              <a:rPr lang="zh-CN" altLang="en-US" sz="2000" b="1" dirty="0">
                <a:solidFill>
                  <a:srgbClr val="0000FF"/>
                </a:solidFill>
              </a:rPr>
              <a:t>偏振器件的琼斯矩阵：</a:t>
            </a:r>
            <a:endParaRPr lang="en-US" altLang="zh-CN" sz="2000" b="1" dirty="0">
              <a:solidFill>
                <a:srgbClr val="0000FF"/>
              </a:solidFill>
            </a:endParaRPr>
          </a:p>
          <a:p>
            <a:pPr>
              <a:lnSpc>
                <a:spcPct val="105000"/>
              </a:lnSpc>
            </a:pPr>
            <a:endParaRPr lang="en-US" altLang="zh-CN" sz="2000" b="1" dirty="0">
              <a:solidFill>
                <a:srgbClr val="0000FF"/>
              </a:solidFill>
            </a:endParaRPr>
          </a:p>
          <a:p>
            <a:pPr>
              <a:lnSpc>
                <a:spcPct val="105000"/>
              </a:lnSpc>
            </a:pPr>
            <a:endParaRPr lang="en-US" altLang="zh-CN" sz="2000" b="1" dirty="0">
              <a:solidFill>
                <a:srgbClr val="0000FF"/>
              </a:solidFill>
            </a:endParaRPr>
          </a:p>
          <a:p>
            <a:pPr>
              <a:lnSpc>
                <a:spcPct val="105000"/>
              </a:lnSpc>
            </a:pPr>
            <a:r>
              <a:rPr lang="zh-CN" altLang="en-US" sz="2000" b="1" dirty="0">
                <a:solidFill>
                  <a:schemeClr val="tx2"/>
                </a:solidFill>
              </a:rPr>
              <a:t>如果偏振光依次通过</a:t>
            </a:r>
            <a:r>
              <a:rPr lang="en-US" altLang="zh-CN" sz="2000" b="1" i="1" dirty="0">
                <a:solidFill>
                  <a:schemeClr val="tx2"/>
                </a:solidFill>
              </a:rPr>
              <a:t>N</a:t>
            </a:r>
            <a:r>
              <a:rPr lang="zh-CN" altLang="en-US" sz="2000" b="1" dirty="0">
                <a:solidFill>
                  <a:schemeClr val="tx2"/>
                </a:solidFill>
              </a:rPr>
              <a:t>个偏振器件：</a:t>
            </a:r>
          </a:p>
        </p:txBody>
      </p:sp>
      <p:graphicFrame>
        <p:nvGraphicFramePr>
          <p:cNvPr id="3" name="对象 2">
            <a:extLst>
              <a:ext uri="{FF2B5EF4-FFF2-40B4-BE49-F238E27FC236}">
                <a16:creationId xmlns:a16="http://schemas.microsoft.com/office/drawing/2014/main" id="{E6F6C5DA-2C59-4D4D-8880-1E06855CE9BA}"/>
              </a:ext>
            </a:extLst>
          </p:cNvPr>
          <p:cNvGraphicFramePr>
            <a:graphicFrameLocks noChangeAspect="1"/>
          </p:cNvGraphicFramePr>
          <p:nvPr>
            <p:extLst>
              <p:ext uri="{D42A27DB-BD31-4B8C-83A1-F6EECF244321}">
                <p14:modId xmlns:p14="http://schemas.microsoft.com/office/powerpoint/2010/main" val="3845251258"/>
              </p:ext>
            </p:extLst>
          </p:nvPr>
        </p:nvGraphicFramePr>
        <p:xfrm>
          <a:off x="4763023" y="1197695"/>
          <a:ext cx="927309" cy="719137"/>
        </p:xfrm>
        <a:graphic>
          <a:graphicData uri="http://schemas.openxmlformats.org/presentationml/2006/ole">
            <mc:AlternateContent xmlns:mc="http://schemas.openxmlformats.org/markup-compatibility/2006">
              <mc:Choice xmlns:v="urn:schemas-microsoft-com:vml" Requires="v">
                <p:oleObj spid="_x0000_s33951" name="Equation" r:id="rId4" imgW="622080" imgH="482400" progId="Equation.DSMT4">
                  <p:embed/>
                </p:oleObj>
              </mc:Choice>
              <mc:Fallback>
                <p:oleObj name="Equation" r:id="rId4" imgW="622080" imgH="482400" progId="Equation.DSMT4">
                  <p:embed/>
                  <p:pic>
                    <p:nvPicPr>
                      <p:cNvPr id="0" name=""/>
                      <p:cNvPicPr/>
                      <p:nvPr/>
                    </p:nvPicPr>
                    <p:blipFill>
                      <a:blip r:embed="rId5"/>
                      <a:stretch>
                        <a:fillRect/>
                      </a:stretch>
                    </p:blipFill>
                    <p:spPr>
                      <a:xfrm>
                        <a:off x="4763023" y="1197695"/>
                        <a:ext cx="927309" cy="71913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5F249A8-795C-415E-928A-6BFC656D0E55}"/>
              </a:ext>
            </a:extLst>
          </p:cNvPr>
          <p:cNvGraphicFramePr>
            <a:graphicFrameLocks noChangeAspect="1"/>
          </p:cNvGraphicFramePr>
          <p:nvPr>
            <p:extLst>
              <p:ext uri="{D42A27DB-BD31-4B8C-83A1-F6EECF244321}">
                <p14:modId xmlns:p14="http://schemas.microsoft.com/office/powerpoint/2010/main" val="3041773712"/>
              </p:ext>
            </p:extLst>
          </p:nvPr>
        </p:nvGraphicFramePr>
        <p:xfrm>
          <a:off x="4792347" y="2131169"/>
          <a:ext cx="949693" cy="721767"/>
        </p:xfrm>
        <a:graphic>
          <a:graphicData uri="http://schemas.openxmlformats.org/presentationml/2006/ole">
            <mc:AlternateContent xmlns:mc="http://schemas.openxmlformats.org/markup-compatibility/2006">
              <mc:Choice xmlns:v="urn:schemas-microsoft-com:vml" Requires="v">
                <p:oleObj spid="_x0000_s33952" name="Equation" r:id="rId6" imgW="634680" imgH="482400" progId="Equation.DSMT4">
                  <p:embed/>
                </p:oleObj>
              </mc:Choice>
              <mc:Fallback>
                <p:oleObj name="Equation" r:id="rId6" imgW="634680" imgH="482400" progId="Equation.DSMT4">
                  <p:embed/>
                  <p:pic>
                    <p:nvPicPr>
                      <p:cNvPr id="0" name=""/>
                      <p:cNvPicPr/>
                      <p:nvPr/>
                    </p:nvPicPr>
                    <p:blipFill>
                      <a:blip r:embed="rId7"/>
                      <a:stretch>
                        <a:fillRect/>
                      </a:stretch>
                    </p:blipFill>
                    <p:spPr>
                      <a:xfrm>
                        <a:off x="4792347" y="2131169"/>
                        <a:ext cx="949693" cy="72176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3FF5EF49-21D9-4EE1-8509-7D6381625F46}"/>
              </a:ext>
            </a:extLst>
          </p:cNvPr>
          <p:cNvGraphicFramePr>
            <a:graphicFrameLocks noChangeAspect="1"/>
          </p:cNvGraphicFramePr>
          <p:nvPr>
            <p:extLst>
              <p:ext uri="{D42A27DB-BD31-4B8C-83A1-F6EECF244321}">
                <p14:modId xmlns:p14="http://schemas.microsoft.com/office/powerpoint/2010/main" val="707021569"/>
              </p:ext>
            </p:extLst>
          </p:nvPr>
        </p:nvGraphicFramePr>
        <p:xfrm>
          <a:off x="4769473" y="3008634"/>
          <a:ext cx="2034776" cy="813910"/>
        </p:xfrm>
        <a:graphic>
          <a:graphicData uri="http://schemas.openxmlformats.org/presentationml/2006/ole">
            <mc:AlternateContent xmlns:mc="http://schemas.openxmlformats.org/markup-compatibility/2006">
              <mc:Choice xmlns:v="urn:schemas-microsoft-com:vml" Requires="v">
                <p:oleObj spid="_x0000_s33953" name="Equation" r:id="rId8" imgW="1206360" imgH="482400" progId="Equation.DSMT4">
                  <p:embed/>
                </p:oleObj>
              </mc:Choice>
              <mc:Fallback>
                <p:oleObj name="Equation" r:id="rId8" imgW="1206360" imgH="482400" progId="Equation.DSMT4">
                  <p:embed/>
                  <p:pic>
                    <p:nvPicPr>
                      <p:cNvPr id="0" name=""/>
                      <p:cNvPicPr/>
                      <p:nvPr/>
                    </p:nvPicPr>
                    <p:blipFill>
                      <a:blip r:embed="rId9"/>
                      <a:stretch>
                        <a:fillRect/>
                      </a:stretch>
                    </p:blipFill>
                    <p:spPr>
                      <a:xfrm>
                        <a:off x="4769473" y="3008634"/>
                        <a:ext cx="2034776" cy="81391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B4AAA9C3-1F3E-46E1-A62F-A39286A7D9A1}"/>
              </a:ext>
            </a:extLst>
          </p:cNvPr>
          <p:cNvGraphicFramePr>
            <a:graphicFrameLocks noChangeAspect="1"/>
          </p:cNvGraphicFramePr>
          <p:nvPr>
            <p:extLst>
              <p:ext uri="{D42A27DB-BD31-4B8C-83A1-F6EECF244321}">
                <p14:modId xmlns:p14="http://schemas.microsoft.com/office/powerpoint/2010/main" val="2873082920"/>
              </p:ext>
            </p:extLst>
          </p:nvPr>
        </p:nvGraphicFramePr>
        <p:xfrm>
          <a:off x="4808236" y="4005064"/>
          <a:ext cx="2356052" cy="813909"/>
        </p:xfrm>
        <a:graphic>
          <a:graphicData uri="http://schemas.openxmlformats.org/presentationml/2006/ole">
            <mc:AlternateContent xmlns:mc="http://schemas.openxmlformats.org/markup-compatibility/2006">
              <mc:Choice xmlns:v="urn:schemas-microsoft-com:vml" Requires="v">
                <p:oleObj spid="_x0000_s33954" name="Equation" r:id="rId10" imgW="1396800" imgH="482400" progId="Equation.DSMT4">
                  <p:embed/>
                </p:oleObj>
              </mc:Choice>
              <mc:Fallback>
                <p:oleObj name="Equation" r:id="rId10" imgW="1396800" imgH="482400" progId="Equation.DSMT4">
                  <p:embed/>
                  <p:pic>
                    <p:nvPicPr>
                      <p:cNvPr id="0" name=""/>
                      <p:cNvPicPr/>
                      <p:nvPr/>
                    </p:nvPicPr>
                    <p:blipFill>
                      <a:blip r:embed="rId11"/>
                      <a:stretch>
                        <a:fillRect/>
                      </a:stretch>
                    </p:blipFill>
                    <p:spPr>
                      <a:xfrm>
                        <a:off x="4808236" y="4005064"/>
                        <a:ext cx="2356052" cy="813909"/>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639A5D4-78B8-48BB-B82E-38518DDCB099}"/>
              </a:ext>
            </a:extLst>
          </p:cNvPr>
          <p:cNvGraphicFramePr>
            <a:graphicFrameLocks noChangeAspect="1"/>
          </p:cNvGraphicFramePr>
          <p:nvPr>
            <p:extLst>
              <p:ext uri="{D42A27DB-BD31-4B8C-83A1-F6EECF244321}">
                <p14:modId xmlns:p14="http://schemas.microsoft.com/office/powerpoint/2010/main" val="527626624"/>
              </p:ext>
            </p:extLst>
          </p:nvPr>
        </p:nvGraphicFramePr>
        <p:xfrm>
          <a:off x="4820799" y="4991356"/>
          <a:ext cx="1542141" cy="813908"/>
        </p:xfrm>
        <a:graphic>
          <a:graphicData uri="http://schemas.openxmlformats.org/presentationml/2006/ole">
            <mc:AlternateContent xmlns:mc="http://schemas.openxmlformats.org/markup-compatibility/2006">
              <mc:Choice xmlns:v="urn:schemas-microsoft-com:vml" Requires="v">
                <p:oleObj spid="_x0000_s33955" name="Equation" r:id="rId12" imgW="914400" imgH="482400" progId="Equation.DSMT4">
                  <p:embed/>
                </p:oleObj>
              </mc:Choice>
              <mc:Fallback>
                <p:oleObj name="Equation" r:id="rId12" imgW="914400" imgH="482400" progId="Equation.DSMT4">
                  <p:embed/>
                  <p:pic>
                    <p:nvPicPr>
                      <p:cNvPr id="0" name=""/>
                      <p:cNvPicPr/>
                      <p:nvPr/>
                    </p:nvPicPr>
                    <p:blipFill>
                      <a:blip r:embed="rId13"/>
                      <a:stretch>
                        <a:fillRect/>
                      </a:stretch>
                    </p:blipFill>
                    <p:spPr>
                      <a:xfrm>
                        <a:off x="4820799" y="4991356"/>
                        <a:ext cx="1542141" cy="81390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D285301-9F22-474C-B8B8-9F597F61A9BA}"/>
              </a:ext>
            </a:extLst>
          </p:cNvPr>
          <p:cNvGraphicFramePr>
            <a:graphicFrameLocks noChangeAspect="1"/>
          </p:cNvGraphicFramePr>
          <p:nvPr>
            <p:extLst>
              <p:ext uri="{D42A27DB-BD31-4B8C-83A1-F6EECF244321}">
                <p14:modId xmlns:p14="http://schemas.microsoft.com/office/powerpoint/2010/main" val="3142765147"/>
              </p:ext>
            </p:extLst>
          </p:nvPr>
        </p:nvGraphicFramePr>
        <p:xfrm>
          <a:off x="4792347" y="6119656"/>
          <a:ext cx="2370072" cy="405688"/>
        </p:xfrm>
        <a:graphic>
          <a:graphicData uri="http://schemas.openxmlformats.org/presentationml/2006/ole">
            <mc:AlternateContent xmlns:mc="http://schemas.openxmlformats.org/markup-compatibility/2006">
              <mc:Choice xmlns:v="urn:schemas-microsoft-com:vml" Requires="v">
                <p:oleObj spid="_x0000_s33956" name="Equation" r:id="rId14" imgW="1409400" imgH="241200" progId="Equation.DSMT4">
                  <p:embed/>
                </p:oleObj>
              </mc:Choice>
              <mc:Fallback>
                <p:oleObj name="Equation" r:id="rId14" imgW="1409400" imgH="241200" progId="Equation.DSMT4">
                  <p:embed/>
                  <p:pic>
                    <p:nvPicPr>
                      <p:cNvPr id="0" name=""/>
                      <p:cNvPicPr/>
                      <p:nvPr/>
                    </p:nvPicPr>
                    <p:blipFill>
                      <a:blip r:embed="rId15"/>
                      <a:stretch>
                        <a:fillRect/>
                      </a:stretch>
                    </p:blipFill>
                    <p:spPr>
                      <a:xfrm>
                        <a:off x="4792347" y="6119656"/>
                        <a:ext cx="2370072" cy="405688"/>
                      </a:xfrm>
                      <a:prstGeom prst="rect">
                        <a:avLst/>
                      </a:prstGeom>
                    </p:spPr>
                  </p:pic>
                </p:oleObj>
              </mc:Fallback>
            </mc:AlternateContent>
          </a:graphicData>
        </a:graphic>
      </p:graphicFrame>
    </p:spTree>
    <p:extLst>
      <p:ext uri="{BB962C8B-B14F-4D97-AF65-F5344CB8AC3E}">
        <p14:creationId xmlns:p14="http://schemas.microsoft.com/office/powerpoint/2010/main" val="303483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wipe(left)">
                                      <p:cBhvr>
                                        <p:cTn id="25" dur="500"/>
                                        <p:tgtEl>
                                          <p:spTgt spid="8">
                                            <p:txEl>
                                              <p:pRg st="6" end="6"/>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wipe(left)">
                                      <p:cBhvr>
                                        <p:cTn id="34" dur="500"/>
                                        <p:tgtEl>
                                          <p:spTgt spid="8">
                                            <p:txEl>
                                              <p:pRg st="9" end="9"/>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wipe(left)">
                                      <p:cBhvr>
                                        <p:cTn id="43" dur="500"/>
                                        <p:tgtEl>
                                          <p:spTgt spid="8">
                                            <p:txEl>
                                              <p:pRg st="12" end="12"/>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wipe(left)">
                                      <p:cBhvr>
                                        <p:cTn id="52" dur="500"/>
                                        <p:tgtEl>
                                          <p:spTgt spid="8">
                                            <p:txEl>
                                              <p:pRg st="15" end="15"/>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线偏振器的琼斯矩阵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21</a:t>
            </a:fld>
            <a:endParaRPr lang="en-US" altLang="zh-CN"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3292380"/>
            <a:ext cx="3744416" cy="3477959"/>
          </a:xfrm>
          <a:prstGeom prst="rect">
            <a:avLst/>
          </a:prstGeom>
        </p:spPr>
      </p:pic>
      <p:graphicFrame>
        <p:nvGraphicFramePr>
          <p:cNvPr id="2" name="对象 1">
            <a:extLst>
              <a:ext uri="{FF2B5EF4-FFF2-40B4-BE49-F238E27FC236}">
                <a16:creationId xmlns:a16="http://schemas.microsoft.com/office/drawing/2014/main" id="{3A94BF08-19F1-4D00-9F74-56ECBB04FFAE}"/>
              </a:ext>
            </a:extLst>
          </p:cNvPr>
          <p:cNvGraphicFramePr>
            <a:graphicFrameLocks noChangeAspect="1"/>
          </p:cNvGraphicFramePr>
          <p:nvPr>
            <p:extLst>
              <p:ext uri="{D42A27DB-BD31-4B8C-83A1-F6EECF244321}">
                <p14:modId xmlns:p14="http://schemas.microsoft.com/office/powerpoint/2010/main" val="2470666823"/>
              </p:ext>
            </p:extLst>
          </p:nvPr>
        </p:nvGraphicFramePr>
        <p:xfrm>
          <a:off x="971550" y="4725144"/>
          <a:ext cx="2088232" cy="1152128"/>
        </p:xfrm>
        <a:graphic>
          <a:graphicData uri="http://schemas.openxmlformats.org/presentationml/2006/ole">
            <mc:AlternateContent xmlns:mc="http://schemas.openxmlformats.org/markup-compatibility/2006">
              <mc:Choice xmlns:v="urn:schemas-microsoft-com:vml" Requires="v">
                <p:oleObj spid="_x0000_s34885" name="Equation" r:id="rId5" imgW="1473120" imgH="812520" progId="Equation.DSMT4">
                  <p:embed/>
                </p:oleObj>
              </mc:Choice>
              <mc:Fallback>
                <p:oleObj name="Equation" r:id="rId5" imgW="1473120" imgH="812520" progId="Equation.DSMT4">
                  <p:embed/>
                  <p:pic>
                    <p:nvPicPr>
                      <p:cNvPr id="0" name=""/>
                      <p:cNvPicPr/>
                      <p:nvPr/>
                    </p:nvPicPr>
                    <p:blipFill>
                      <a:blip r:embed="rId6"/>
                      <a:stretch>
                        <a:fillRect/>
                      </a:stretch>
                    </p:blipFill>
                    <p:spPr>
                      <a:xfrm>
                        <a:off x="971550" y="4725144"/>
                        <a:ext cx="2088232" cy="115212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146B8B4-DBCA-4267-AA6F-140A3CA43E6F}"/>
              </a:ext>
            </a:extLst>
          </p:cNvPr>
          <p:cNvGraphicFramePr>
            <a:graphicFrameLocks noChangeAspect="1"/>
          </p:cNvGraphicFramePr>
          <p:nvPr>
            <p:extLst>
              <p:ext uri="{D42A27DB-BD31-4B8C-83A1-F6EECF244321}">
                <p14:modId xmlns:p14="http://schemas.microsoft.com/office/powerpoint/2010/main" val="1293105761"/>
              </p:ext>
            </p:extLst>
          </p:nvPr>
        </p:nvGraphicFramePr>
        <p:xfrm>
          <a:off x="971550" y="1646866"/>
          <a:ext cx="2505722" cy="425500"/>
        </p:xfrm>
        <a:graphic>
          <a:graphicData uri="http://schemas.openxmlformats.org/presentationml/2006/ole">
            <mc:AlternateContent xmlns:mc="http://schemas.openxmlformats.org/markup-compatibility/2006">
              <mc:Choice xmlns:v="urn:schemas-microsoft-com:vml" Requires="v">
                <p:oleObj spid="_x0000_s34886" name="Equation" r:id="rId7" imgW="1346040" imgH="228600" progId="Equation.DSMT4">
                  <p:embed/>
                </p:oleObj>
              </mc:Choice>
              <mc:Fallback>
                <p:oleObj name="Equation" r:id="rId7" imgW="1346040" imgH="228600" progId="Equation.DSMT4">
                  <p:embed/>
                  <p:pic>
                    <p:nvPicPr>
                      <p:cNvPr id="0" name=""/>
                      <p:cNvPicPr/>
                      <p:nvPr/>
                    </p:nvPicPr>
                    <p:blipFill>
                      <a:blip r:embed="rId8"/>
                      <a:stretch>
                        <a:fillRect/>
                      </a:stretch>
                    </p:blipFill>
                    <p:spPr>
                      <a:xfrm>
                        <a:off x="971550" y="1646866"/>
                        <a:ext cx="2505722" cy="4255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1049636-D96E-4F70-9BBF-BFA2B631BB8C}"/>
              </a:ext>
            </a:extLst>
          </p:cNvPr>
          <p:cNvGraphicFramePr>
            <a:graphicFrameLocks noChangeAspect="1"/>
          </p:cNvGraphicFramePr>
          <p:nvPr>
            <p:extLst>
              <p:ext uri="{D42A27DB-BD31-4B8C-83A1-F6EECF244321}">
                <p14:modId xmlns:p14="http://schemas.microsoft.com/office/powerpoint/2010/main" val="1996825433"/>
              </p:ext>
            </p:extLst>
          </p:nvPr>
        </p:nvGraphicFramePr>
        <p:xfrm>
          <a:off x="971550" y="2786856"/>
          <a:ext cx="3679825" cy="1284288"/>
        </p:xfrm>
        <a:graphic>
          <a:graphicData uri="http://schemas.openxmlformats.org/presentationml/2006/ole">
            <mc:AlternateContent xmlns:mc="http://schemas.openxmlformats.org/markup-compatibility/2006">
              <mc:Choice xmlns:v="urn:schemas-microsoft-com:vml" Requires="v">
                <p:oleObj spid="_x0000_s34887" name="Equation" r:id="rId9" imgW="2323800" imgH="812520" progId="Equation.DSMT4">
                  <p:embed/>
                </p:oleObj>
              </mc:Choice>
              <mc:Fallback>
                <p:oleObj name="Equation" r:id="rId9" imgW="2323800" imgH="812520" progId="Equation.DSMT4">
                  <p:embed/>
                  <p:pic>
                    <p:nvPicPr>
                      <p:cNvPr id="0" name=""/>
                      <p:cNvPicPr/>
                      <p:nvPr/>
                    </p:nvPicPr>
                    <p:blipFill>
                      <a:blip r:embed="rId10"/>
                      <a:stretch>
                        <a:fillRect/>
                      </a:stretch>
                    </p:blipFill>
                    <p:spPr>
                      <a:xfrm>
                        <a:off x="971550" y="2786856"/>
                        <a:ext cx="3679825" cy="1284288"/>
                      </a:xfrm>
                      <a:prstGeom prst="rect">
                        <a:avLst/>
                      </a:prstGeom>
                    </p:spPr>
                  </p:pic>
                </p:oleObj>
              </mc:Fallback>
            </mc:AlternateContent>
          </a:graphicData>
        </a:graphic>
      </p:graphicFrame>
    </p:spTree>
    <p:extLst>
      <p:ext uri="{BB962C8B-B14F-4D97-AF65-F5344CB8AC3E}">
        <p14:creationId xmlns:p14="http://schemas.microsoft.com/office/powerpoint/2010/main" val="284421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线偏振器的琼斯矩阵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22</a:t>
            </a:fld>
            <a:endParaRPr lang="en-US" altLang="zh-CN" dirty="0"/>
          </a:p>
        </p:txBody>
      </p:sp>
      <p:sp>
        <p:nvSpPr>
          <p:cNvPr id="19" name="TextBox 18"/>
          <p:cNvSpPr txBox="1"/>
          <p:nvPr/>
        </p:nvSpPr>
        <p:spPr>
          <a:xfrm>
            <a:off x="755576" y="1796171"/>
            <a:ext cx="3150221" cy="446276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透光轴与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l-GR" altLang="zh-CN" sz="2000" b="1" i="1" dirty="0">
                <a:solidFill>
                  <a:schemeClr val="tx2"/>
                </a:solidFill>
                <a:latin typeface="Times New Roman"/>
                <a:cs typeface="Times New Roman"/>
              </a:rPr>
              <a:t>θ</a:t>
            </a:r>
            <a:r>
              <a:rPr lang="zh-CN" altLang="en-US" sz="2000" b="1" dirty="0">
                <a:solidFill>
                  <a:schemeClr val="tx2"/>
                </a:solidFill>
                <a:latin typeface="Times New Roman" panose="02020603050405020304" pitchFamily="18" charset="0"/>
                <a:cs typeface="Times New Roman" panose="02020603050405020304" pitchFamily="18" charset="0"/>
              </a:rPr>
              <a:t>角：</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透光轴沿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透光轴沿</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4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透光轴与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n-US" altLang="zh-CN" sz="2000" b="1" dirty="0">
                <a:solidFill>
                  <a:schemeClr val="tx2"/>
                </a:solidFill>
                <a:latin typeface="Times New Roman" panose="02020603050405020304" pitchFamily="18" charset="0"/>
                <a:cs typeface="Times New Roman" panose="02020603050405020304" pitchFamily="18" charset="0"/>
              </a:rPr>
              <a:t>±45°</a:t>
            </a:r>
            <a:r>
              <a:rPr lang="zh-CN" altLang="en-US" sz="2000" b="1" dirty="0">
                <a:solidFill>
                  <a:schemeClr val="tx2"/>
                </a:solidFill>
                <a:latin typeface="Times New Roman" panose="02020603050405020304" pitchFamily="18" charset="0"/>
                <a:cs typeface="Times New Roman" panose="02020603050405020304" pitchFamily="18" charset="0"/>
              </a:rPr>
              <a:t>角：</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6E3DDA5E-D9C7-44D6-9888-8F8A7F47877F}"/>
              </a:ext>
            </a:extLst>
          </p:cNvPr>
          <p:cNvGraphicFramePr>
            <a:graphicFrameLocks noChangeAspect="1"/>
          </p:cNvGraphicFramePr>
          <p:nvPr>
            <p:extLst>
              <p:ext uri="{D42A27DB-BD31-4B8C-83A1-F6EECF244321}">
                <p14:modId xmlns:p14="http://schemas.microsoft.com/office/powerpoint/2010/main" val="554040816"/>
              </p:ext>
            </p:extLst>
          </p:nvPr>
        </p:nvGraphicFramePr>
        <p:xfrm>
          <a:off x="4601007" y="1484387"/>
          <a:ext cx="2087563" cy="1152525"/>
        </p:xfrm>
        <a:graphic>
          <a:graphicData uri="http://schemas.openxmlformats.org/presentationml/2006/ole">
            <mc:AlternateContent xmlns:mc="http://schemas.openxmlformats.org/markup-compatibility/2006">
              <mc:Choice xmlns:v="urn:schemas-microsoft-com:vml" Requires="v">
                <p:oleObj spid="_x0000_s35930" name="Equation" r:id="rId4" imgW="2088156" imgH="1152401" progId="Equation.DSMT4">
                  <p:embed/>
                </p:oleObj>
              </mc:Choice>
              <mc:Fallback>
                <p:oleObj name="Equation" r:id="rId4" imgW="2088156" imgH="1152401" progId="Equation.DSMT4">
                  <p:embed/>
                  <p:pic>
                    <p:nvPicPr>
                      <p:cNvPr id="0" name=""/>
                      <p:cNvPicPr/>
                      <p:nvPr/>
                    </p:nvPicPr>
                    <p:blipFill>
                      <a:blip r:embed="rId5"/>
                      <a:stretch>
                        <a:fillRect/>
                      </a:stretch>
                    </p:blipFill>
                    <p:spPr>
                      <a:xfrm>
                        <a:off x="4601007" y="1484387"/>
                        <a:ext cx="2087563" cy="115252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BF43CD15-6AEC-43FB-B769-69071CA7E225}"/>
              </a:ext>
            </a:extLst>
          </p:cNvPr>
          <p:cNvGraphicFramePr>
            <a:graphicFrameLocks noChangeAspect="1"/>
          </p:cNvGraphicFramePr>
          <p:nvPr>
            <p:extLst>
              <p:ext uri="{D42A27DB-BD31-4B8C-83A1-F6EECF244321}">
                <p14:modId xmlns:p14="http://schemas.microsoft.com/office/powerpoint/2010/main" val="548644275"/>
              </p:ext>
            </p:extLst>
          </p:nvPr>
        </p:nvGraphicFramePr>
        <p:xfrm>
          <a:off x="4601007" y="3068960"/>
          <a:ext cx="1033989" cy="689326"/>
        </p:xfrm>
        <a:graphic>
          <a:graphicData uri="http://schemas.openxmlformats.org/presentationml/2006/ole">
            <mc:AlternateContent xmlns:mc="http://schemas.openxmlformats.org/markup-compatibility/2006">
              <mc:Choice xmlns:v="urn:schemas-microsoft-com:vml" Requires="v">
                <p:oleObj spid="_x0000_s35931" name="Equation" r:id="rId6" imgW="685800" imgH="457200" progId="Equation.DSMT4">
                  <p:embed/>
                </p:oleObj>
              </mc:Choice>
              <mc:Fallback>
                <p:oleObj name="Equation" r:id="rId6" imgW="685800" imgH="457200" progId="Equation.DSMT4">
                  <p:embed/>
                  <p:pic>
                    <p:nvPicPr>
                      <p:cNvPr id="0" name=""/>
                      <p:cNvPicPr/>
                      <p:nvPr/>
                    </p:nvPicPr>
                    <p:blipFill>
                      <a:blip r:embed="rId7"/>
                      <a:stretch>
                        <a:fillRect/>
                      </a:stretch>
                    </p:blipFill>
                    <p:spPr>
                      <a:xfrm>
                        <a:off x="4601007" y="3068960"/>
                        <a:ext cx="1033989" cy="689326"/>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B8948B37-0B91-4153-A26E-D7CF25EF7EDB}"/>
              </a:ext>
            </a:extLst>
          </p:cNvPr>
          <p:cNvGraphicFramePr>
            <a:graphicFrameLocks noChangeAspect="1"/>
          </p:cNvGraphicFramePr>
          <p:nvPr>
            <p:extLst>
              <p:ext uri="{D42A27DB-BD31-4B8C-83A1-F6EECF244321}">
                <p14:modId xmlns:p14="http://schemas.microsoft.com/office/powerpoint/2010/main" val="460550128"/>
              </p:ext>
            </p:extLst>
          </p:nvPr>
        </p:nvGraphicFramePr>
        <p:xfrm>
          <a:off x="4601006" y="4365104"/>
          <a:ext cx="1033989" cy="689326"/>
        </p:xfrm>
        <a:graphic>
          <a:graphicData uri="http://schemas.openxmlformats.org/presentationml/2006/ole">
            <mc:AlternateContent xmlns:mc="http://schemas.openxmlformats.org/markup-compatibility/2006">
              <mc:Choice xmlns:v="urn:schemas-microsoft-com:vml" Requires="v">
                <p:oleObj spid="_x0000_s35932" name="Equation" r:id="rId8" imgW="685800" imgH="457200" progId="Equation.DSMT4">
                  <p:embed/>
                </p:oleObj>
              </mc:Choice>
              <mc:Fallback>
                <p:oleObj name="Equation" r:id="rId8" imgW="685800" imgH="457200" progId="Equation.DSMT4">
                  <p:embed/>
                  <p:pic>
                    <p:nvPicPr>
                      <p:cNvPr id="0" name=""/>
                      <p:cNvPicPr/>
                      <p:nvPr/>
                    </p:nvPicPr>
                    <p:blipFill>
                      <a:blip r:embed="rId9"/>
                      <a:stretch>
                        <a:fillRect/>
                      </a:stretch>
                    </p:blipFill>
                    <p:spPr>
                      <a:xfrm>
                        <a:off x="4601006" y="4365104"/>
                        <a:ext cx="1033989" cy="68932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07C3210-53C8-4C3C-AD02-714EDA585745}"/>
              </a:ext>
            </a:extLst>
          </p:cNvPr>
          <p:cNvGraphicFramePr>
            <a:graphicFrameLocks noChangeAspect="1"/>
          </p:cNvGraphicFramePr>
          <p:nvPr>
            <p:extLst>
              <p:ext uri="{D42A27DB-BD31-4B8C-83A1-F6EECF244321}">
                <p14:modId xmlns:p14="http://schemas.microsoft.com/office/powerpoint/2010/main" val="3491945421"/>
              </p:ext>
            </p:extLst>
          </p:nvPr>
        </p:nvGraphicFramePr>
        <p:xfrm>
          <a:off x="4572000" y="5656640"/>
          <a:ext cx="1456479" cy="689911"/>
        </p:xfrm>
        <a:graphic>
          <a:graphicData uri="http://schemas.openxmlformats.org/presentationml/2006/ole">
            <mc:AlternateContent xmlns:mc="http://schemas.openxmlformats.org/markup-compatibility/2006">
              <mc:Choice xmlns:v="urn:schemas-microsoft-com:vml" Requires="v">
                <p:oleObj spid="_x0000_s35933" name="Equation" r:id="rId10" imgW="965160" imgH="457200" progId="Equation.DSMT4">
                  <p:embed/>
                </p:oleObj>
              </mc:Choice>
              <mc:Fallback>
                <p:oleObj name="Equation" r:id="rId10" imgW="965160" imgH="457200" progId="Equation.DSMT4">
                  <p:embed/>
                  <p:pic>
                    <p:nvPicPr>
                      <p:cNvPr id="0" name=""/>
                      <p:cNvPicPr/>
                      <p:nvPr/>
                    </p:nvPicPr>
                    <p:blipFill>
                      <a:blip r:embed="rId11"/>
                      <a:stretch>
                        <a:fillRect/>
                      </a:stretch>
                    </p:blipFill>
                    <p:spPr>
                      <a:xfrm>
                        <a:off x="4572000" y="5656640"/>
                        <a:ext cx="1456479" cy="689911"/>
                      </a:xfrm>
                      <a:prstGeom prst="rect">
                        <a:avLst/>
                      </a:prstGeom>
                    </p:spPr>
                  </p:pic>
                </p:oleObj>
              </mc:Fallback>
            </mc:AlternateContent>
          </a:graphicData>
        </a:graphic>
      </p:graphicFrame>
    </p:spTree>
    <p:extLst>
      <p:ext uri="{BB962C8B-B14F-4D97-AF65-F5344CB8AC3E}">
        <p14:creationId xmlns:p14="http://schemas.microsoft.com/office/powerpoint/2010/main" val="417320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
                                            <p:txEl>
                                              <p:pRg st="4" end="4"/>
                                            </p:txEl>
                                          </p:spTgt>
                                        </p:tgtEl>
                                        <p:attrNameLst>
                                          <p:attrName>style.visibility</p:attrName>
                                        </p:attrNameLst>
                                      </p:cBhvr>
                                      <p:to>
                                        <p:strVal val="visible"/>
                                      </p:to>
                                    </p:set>
                                    <p:animEffect transition="in" filter="wipe(left)">
                                      <p:cBhvr>
                                        <p:cTn id="16" dur="500"/>
                                        <p:tgtEl>
                                          <p:spTgt spid="19">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xEl>
                                              <p:pRg st="8" end="8"/>
                                            </p:txEl>
                                          </p:spTgt>
                                        </p:tgtEl>
                                        <p:attrNameLst>
                                          <p:attrName>style.visibility</p:attrName>
                                        </p:attrNameLst>
                                      </p:cBhvr>
                                      <p:to>
                                        <p:strVal val="visible"/>
                                      </p:to>
                                    </p:set>
                                    <p:animEffect transition="in" filter="wipe(left)">
                                      <p:cBhvr>
                                        <p:cTn id="25" dur="500"/>
                                        <p:tgtEl>
                                          <p:spTgt spid="19">
                                            <p:txEl>
                                              <p:pRg st="8" end="8"/>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xEl>
                                              <p:pRg st="12" end="12"/>
                                            </p:txEl>
                                          </p:spTgt>
                                        </p:tgtEl>
                                        <p:attrNameLst>
                                          <p:attrName>style.visibility</p:attrName>
                                        </p:attrNameLst>
                                      </p:cBhvr>
                                      <p:to>
                                        <p:strVal val="visible"/>
                                      </p:to>
                                    </p:set>
                                    <p:animEffect transition="in" filter="wipe(left)">
                                      <p:cBhvr>
                                        <p:cTn id="34" dur="500"/>
                                        <p:tgtEl>
                                          <p:spTgt spid="19">
                                            <p:txEl>
                                              <p:pRg st="12" end="12"/>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对象 25">
            <a:extLst>
              <a:ext uri="{FF2B5EF4-FFF2-40B4-BE49-F238E27FC236}">
                <a16:creationId xmlns:a16="http://schemas.microsoft.com/office/drawing/2014/main" id="{C5CB4131-37A2-4C3F-AC7C-882A9E4ED22B}"/>
              </a:ext>
            </a:extLst>
          </p:cNvPr>
          <p:cNvGraphicFramePr>
            <a:graphicFrameLocks noChangeAspect="1"/>
          </p:cNvGraphicFramePr>
          <p:nvPr>
            <p:extLst>
              <p:ext uri="{D42A27DB-BD31-4B8C-83A1-F6EECF244321}">
                <p14:modId xmlns:p14="http://schemas.microsoft.com/office/powerpoint/2010/main" val="3320163464"/>
              </p:ext>
            </p:extLst>
          </p:nvPr>
        </p:nvGraphicFramePr>
        <p:xfrm>
          <a:off x="5325203" y="4944523"/>
          <a:ext cx="2804385" cy="788733"/>
        </p:xfrm>
        <a:graphic>
          <a:graphicData uri="http://schemas.openxmlformats.org/presentationml/2006/ole">
            <mc:AlternateContent xmlns:mc="http://schemas.openxmlformats.org/markup-compatibility/2006">
              <mc:Choice xmlns:v="urn:schemas-microsoft-com:vml" Requires="v">
                <p:oleObj spid="_x0000_s36966" name="Equation" r:id="rId4" imgW="1625400" imgH="457200" progId="Equation.DSMT4">
                  <p:embed/>
                </p:oleObj>
              </mc:Choice>
              <mc:Fallback>
                <p:oleObj name="Equation" r:id="rId4" imgW="1625400" imgH="457200" progId="Equation.DSMT4">
                  <p:embed/>
                  <p:pic>
                    <p:nvPicPr>
                      <p:cNvPr id="0" name=""/>
                      <p:cNvPicPr/>
                      <p:nvPr/>
                    </p:nvPicPr>
                    <p:blipFill>
                      <a:blip r:embed="rId5"/>
                      <a:stretch>
                        <a:fillRect/>
                      </a:stretch>
                    </p:blipFill>
                    <p:spPr>
                      <a:xfrm>
                        <a:off x="5325203" y="4944523"/>
                        <a:ext cx="2804385" cy="788733"/>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AA203B3C-9C13-4625-84F1-148617F02298}"/>
              </a:ext>
            </a:extLst>
          </p:cNvPr>
          <p:cNvGraphicFramePr>
            <a:graphicFrameLocks noChangeAspect="1"/>
          </p:cNvGraphicFramePr>
          <p:nvPr>
            <p:extLst>
              <p:ext uri="{D42A27DB-BD31-4B8C-83A1-F6EECF244321}">
                <p14:modId xmlns:p14="http://schemas.microsoft.com/office/powerpoint/2010/main" val="3805541722"/>
              </p:ext>
            </p:extLst>
          </p:nvPr>
        </p:nvGraphicFramePr>
        <p:xfrm>
          <a:off x="5325204" y="4041329"/>
          <a:ext cx="2722296" cy="766276"/>
        </p:xfrm>
        <a:graphic>
          <a:graphicData uri="http://schemas.openxmlformats.org/presentationml/2006/ole">
            <mc:AlternateContent xmlns:mc="http://schemas.openxmlformats.org/markup-compatibility/2006">
              <mc:Choice xmlns:v="urn:schemas-microsoft-com:vml" Requires="v">
                <p:oleObj spid="_x0000_s36967" name="Equation" r:id="rId6" imgW="1714320" imgH="482400" progId="Equation.DSMT4">
                  <p:embed/>
                </p:oleObj>
              </mc:Choice>
              <mc:Fallback>
                <p:oleObj name="Equation" r:id="rId6" imgW="1714320" imgH="482400" progId="Equation.DSMT4">
                  <p:embed/>
                  <p:pic>
                    <p:nvPicPr>
                      <p:cNvPr id="0" name=""/>
                      <p:cNvPicPr/>
                      <p:nvPr/>
                    </p:nvPicPr>
                    <p:blipFill>
                      <a:blip r:embed="rId7"/>
                      <a:stretch>
                        <a:fillRect/>
                      </a:stretch>
                    </p:blipFill>
                    <p:spPr>
                      <a:xfrm>
                        <a:off x="5325204" y="4041329"/>
                        <a:ext cx="2722296" cy="766276"/>
                      </a:xfrm>
                      <a:prstGeom prst="rect">
                        <a:avLst/>
                      </a:prstGeom>
                    </p:spPr>
                  </p:pic>
                </p:oleObj>
              </mc:Fallback>
            </mc:AlternateContent>
          </a:graphicData>
        </a:graphic>
      </p:graphicFrame>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波片的琼斯矩阵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23</a:t>
            </a:fld>
            <a:endParaRPr lang="en-US" altLang="zh-CN" dirty="0"/>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536" y="1196752"/>
            <a:ext cx="6496050" cy="2724150"/>
          </a:xfrm>
          <a:prstGeom prst="rect">
            <a:avLst/>
          </a:prstGeom>
        </p:spPr>
      </p:pic>
      <p:sp>
        <p:nvSpPr>
          <p:cNvPr id="3" name="TextBox 2"/>
          <p:cNvSpPr txBox="1"/>
          <p:nvPr/>
        </p:nvSpPr>
        <p:spPr>
          <a:xfrm>
            <a:off x="6948264" y="1916832"/>
            <a:ext cx="2016224" cy="707886"/>
          </a:xfrm>
          <a:prstGeom prst="rect">
            <a:avLst/>
          </a:prstGeom>
          <a:noFill/>
        </p:spPr>
        <p:txBody>
          <a:bodyPr wrap="square" rtlCol="0">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快轴与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l-GR" altLang="zh-CN" sz="2000" b="1" i="1" dirty="0">
                <a:solidFill>
                  <a:schemeClr val="tx2"/>
                </a:solidFill>
                <a:latin typeface="Times New Roman" panose="02020603050405020304" pitchFamily="18" charset="0"/>
                <a:cs typeface="Times New Roman" panose="02020603050405020304" pitchFamily="18" charset="0"/>
              </a:rPr>
              <a:t>θ</a:t>
            </a:r>
            <a:r>
              <a:rPr lang="zh-CN" altLang="en-US" sz="2000" b="1" dirty="0">
                <a:solidFill>
                  <a:schemeClr val="tx2"/>
                </a:solidFill>
                <a:latin typeface="Times New Roman" panose="02020603050405020304" pitchFamily="18" charset="0"/>
                <a:cs typeface="Times New Roman" panose="02020603050405020304" pitchFamily="18" charset="0"/>
              </a:rPr>
              <a:t>角，产生相位差</a:t>
            </a:r>
            <a:r>
              <a:rPr lang="el-GR" altLang="zh-CN" sz="2000" b="1" i="1" dirty="0">
                <a:solidFill>
                  <a:schemeClr val="tx2"/>
                </a:solidFill>
                <a:latin typeface="Times New Roman" panose="02020603050405020304" pitchFamily="18" charset="0"/>
                <a:cs typeface="Times New Roman" panose="02020603050405020304" pitchFamily="18" charset="0"/>
              </a:rPr>
              <a:t>δ</a:t>
            </a:r>
            <a:endParaRPr lang="zh-CN" altLang="en-US" sz="2000" b="1" i="1" dirty="0">
              <a:solidFill>
                <a:schemeClr val="tx2"/>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5940153" y="4084648"/>
            <a:ext cx="1656183" cy="683503"/>
            <a:chOff x="6084168" y="3861048"/>
            <a:chExt cx="2088232" cy="648072"/>
          </a:xfrm>
        </p:grpSpPr>
        <p:sp>
          <p:nvSpPr>
            <p:cNvPr id="6" name="矩形 5"/>
            <p:cNvSpPr/>
            <p:nvPr/>
          </p:nvSpPr>
          <p:spPr>
            <a:xfrm>
              <a:off x="6084168" y="3861048"/>
              <a:ext cx="2088232"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TextBox 7"/>
            <p:cNvSpPr txBox="1"/>
            <p:nvPr/>
          </p:nvSpPr>
          <p:spPr>
            <a:xfrm>
              <a:off x="6914993" y="3975447"/>
              <a:ext cx="550485" cy="400110"/>
            </a:xfrm>
            <a:prstGeom prst="rect">
              <a:avLst/>
            </a:prstGeom>
            <a:noFill/>
          </p:spPr>
          <p:txBody>
            <a:bodyPr wrap="none" rtlCol="0">
              <a:spAutoFit/>
            </a:bodyPr>
            <a:lstStyle/>
            <a:p>
              <a:r>
                <a:rPr lang="en-US" altLang="zh-CN" sz="2000" i="1" dirty="0">
                  <a:solidFill>
                    <a:srgbClr val="FF0000"/>
                  </a:solidFill>
                </a:rPr>
                <a:t>G</a:t>
              </a:r>
              <a:r>
                <a:rPr lang="en-US" altLang="zh-CN" sz="2000" baseline="-25000" dirty="0">
                  <a:solidFill>
                    <a:srgbClr val="FF0000"/>
                  </a:solidFill>
                </a:rPr>
                <a:t>1</a:t>
              </a:r>
              <a:endParaRPr lang="zh-CN" altLang="en-US" sz="2000" baseline="-25000" dirty="0">
                <a:solidFill>
                  <a:srgbClr val="FF0000"/>
                </a:solidFill>
              </a:endParaRPr>
            </a:p>
          </p:txBody>
        </p:sp>
      </p:grpSp>
      <p:grpSp>
        <p:nvGrpSpPr>
          <p:cNvPr id="15" name="组合 14"/>
          <p:cNvGrpSpPr/>
          <p:nvPr/>
        </p:nvGrpSpPr>
        <p:grpSpPr>
          <a:xfrm>
            <a:off x="6084167" y="4941168"/>
            <a:ext cx="1512169" cy="804143"/>
            <a:chOff x="6084168" y="4786765"/>
            <a:chExt cx="1800200" cy="730468"/>
          </a:xfrm>
        </p:grpSpPr>
        <p:sp>
          <p:nvSpPr>
            <p:cNvPr id="19" name="矩形 18"/>
            <p:cNvSpPr/>
            <p:nvPr/>
          </p:nvSpPr>
          <p:spPr>
            <a:xfrm>
              <a:off x="6084168" y="4786765"/>
              <a:ext cx="1800200" cy="7304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p>
          </p:txBody>
        </p:sp>
        <p:sp>
          <p:nvSpPr>
            <p:cNvPr id="21" name="TextBox 20"/>
            <p:cNvSpPr txBox="1"/>
            <p:nvPr/>
          </p:nvSpPr>
          <p:spPr>
            <a:xfrm>
              <a:off x="6732240" y="4910497"/>
              <a:ext cx="542350" cy="363452"/>
            </a:xfrm>
            <a:prstGeom prst="rect">
              <a:avLst/>
            </a:prstGeom>
            <a:noFill/>
          </p:spPr>
          <p:txBody>
            <a:bodyPr wrap="none" rtlCol="0">
              <a:spAutoFit/>
            </a:bodyPr>
            <a:lstStyle/>
            <a:p>
              <a:r>
                <a:rPr lang="en-US" altLang="zh-CN" sz="2000" i="1" dirty="0">
                  <a:solidFill>
                    <a:srgbClr val="FF0000"/>
                  </a:solidFill>
                </a:rPr>
                <a:t>G</a:t>
              </a:r>
              <a:r>
                <a:rPr lang="en-US" altLang="zh-CN" sz="2000" baseline="-25000" dirty="0">
                  <a:solidFill>
                    <a:srgbClr val="FF0000"/>
                  </a:solidFill>
                </a:rPr>
                <a:t>2</a:t>
              </a:r>
              <a:endParaRPr lang="zh-CN" altLang="en-US" sz="2000" baseline="-25000" dirty="0">
                <a:solidFill>
                  <a:srgbClr val="FF0000"/>
                </a:solidFill>
              </a:endParaRPr>
            </a:p>
          </p:txBody>
        </p:sp>
      </p:grpSp>
      <p:grpSp>
        <p:nvGrpSpPr>
          <p:cNvPr id="16" name="组合 15"/>
          <p:cNvGrpSpPr/>
          <p:nvPr/>
        </p:nvGrpSpPr>
        <p:grpSpPr>
          <a:xfrm>
            <a:off x="5992239" y="5877272"/>
            <a:ext cx="1604097" cy="759196"/>
            <a:chOff x="6099042" y="5733256"/>
            <a:chExt cx="2145366" cy="648072"/>
          </a:xfrm>
        </p:grpSpPr>
        <p:sp>
          <p:nvSpPr>
            <p:cNvPr id="20" name="矩形 19"/>
            <p:cNvSpPr/>
            <p:nvPr/>
          </p:nvSpPr>
          <p:spPr>
            <a:xfrm>
              <a:off x="6099042" y="5733256"/>
              <a:ext cx="2145366"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TextBox 21"/>
            <p:cNvSpPr txBox="1"/>
            <p:nvPr/>
          </p:nvSpPr>
          <p:spPr>
            <a:xfrm>
              <a:off x="6842985" y="5805264"/>
              <a:ext cx="455574" cy="400110"/>
            </a:xfrm>
            <a:prstGeom prst="rect">
              <a:avLst/>
            </a:prstGeom>
            <a:noFill/>
          </p:spPr>
          <p:txBody>
            <a:bodyPr wrap="none" rtlCol="0">
              <a:spAutoFit/>
            </a:bodyPr>
            <a:lstStyle/>
            <a:p>
              <a:r>
                <a:rPr lang="en-US" altLang="zh-CN" sz="2000" dirty="0">
                  <a:solidFill>
                    <a:srgbClr val="FF0000"/>
                  </a:solidFill>
                </a:rPr>
                <a:t>G</a:t>
              </a:r>
              <a:r>
                <a:rPr lang="en-US" altLang="zh-CN" sz="2000" baseline="-25000" dirty="0">
                  <a:solidFill>
                    <a:srgbClr val="FF0000"/>
                  </a:solidFill>
                </a:rPr>
                <a:t>3</a:t>
              </a:r>
              <a:endParaRPr lang="zh-CN" altLang="en-US" sz="2000" baseline="-25000" dirty="0">
                <a:solidFill>
                  <a:srgbClr val="FF0000"/>
                </a:solidFill>
              </a:endParaRPr>
            </a:p>
          </p:txBody>
        </p:sp>
      </p:grpSp>
      <p:graphicFrame>
        <p:nvGraphicFramePr>
          <p:cNvPr id="4" name="对象 3">
            <a:extLst>
              <a:ext uri="{FF2B5EF4-FFF2-40B4-BE49-F238E27FC236}">
                <a16:creationId xmlns:a16="http://schemas.microsoft.com/office/drawing/2014/main" id="{FBE51471-5E95-4FC4-995D-C83D5678F7DD}"/>
              </a:ext>
            </a:extLst>
          </p:cNvPr>
          <p:cNvGraphicFramePr>
            <a:graphicFrameLocks noChangeAspect="1"/>
          </p:cNvGraphicFramePr>
          <p:nvPr>
            <p:extLst>
              <p:ext uri="{D42A27DB-BD31-4B8C-83A1-F6EECF244321}">
                <p14:modId xmlns:p14="http://schemas.microsoft.com/office/powerpoint/2010/main" val="98277790"/>
              </p:ext>
            </p:extLst>
          </p:nvPr>
        </p:nvGraphicFramePr>
        <p:xfrm>
          <a:off x="484897" y="4137025"/>
          <a:ext cx="2624046" cy="804143"/>
        </p:xfrm>
        <a:graphic>
          <a:graphicData uri="http://schemas.openxmlformats.org/presentationml/2006/ole">
            <mc:AlternateContent xmlns:mc="http://schemas.openxmlformats.org/markup-compatibility/2006">
              <mc:Choice xmlns:v="urn:schemas-microsoft-com:vml" Requires="v">
                <p:oleObj spid="_x0000_s36968" name="Equation" r:id="rId9" imgW="1574640" imgH="482400" progId="Equation.DSMT4">
                  <p:embed/>
                </p:oleObj>
              </mc:Choice>
              <mc:Fallback>
                <p:oleObj name="Equation" r:id="rId9" imgW="1574640" imgH="482400" progId="Equation.DSMT4">
                  <p:embed/>
                  <p:pic>
                    <p:nvPicPr>
                      <p:cNvPr id="0" name=""/>
                      <p:cNvPicPr/>
                      <p:nvPr/>
                    </p:nvPicPr>
                    <p:blipFill>
                      <a:blip r:embed="rId10"/>
                      <a:stretch>
                        <a:fillRect/>
                      </a:stretch>
                    </p:blipFill>
                    <p:spPr>
                      <a:xfrm>
                        <a:off x="484897" y="4137025"/>
                        <a:ext cx="2624046" cy="804143"/>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8B4F304D-3456-4722-8E36-5785B1E81B4D}"/>
              </a:ext>
            </a:extLst>
          </p:cNvPr>
          <p:cNvGraphicFramePr>
            <a:graphicFrameLocks noChangeAspect="1"/>
          </p:cNvGraphicFramePr>
          <p:nvPr>
            <p:extLst>
              <p:ext uri="{D42A27DB-BD31-4B8C-83A1-F6EECF244321}">
                <p14:modId xmlns:p14="http://schemas.microsoft.com/office/powerpoint/2010/main" val="2692496417"/>
              </p:ext>
            </p:extLst>
          </p:nvPr>
        </p:nvGraphicFramePr>
        <p:xfrm>
          <a:off x="506633" y="5026892"/>
          <a:ext cx="1722858" cy="704805"/>
        </p:xfrm>
        <a:graphic>
          <a:graphicData uri="http://schemas.openxmlformats.org/presentationml/2006/ole">
            <mc:AlternateContent xmlns:mc="http://schemas.openxmlformats.org/markup-compatibility/2006">
              <mc:Choice xmlns:v="urn:schemas-microsoft-com:vml" Requires="v">
                <p:oleObj spid="_x0000_s36969" name="Equation" r:id="rId11" imgW="1117440" imgH="457200" progId="Equation.DSMT4">
                  <p:embed/>
                </p:oleObj>
              </mc:Choice>
              <mc:Fallback>
                <p:oleObj name="Equation" r:id="rId11" imgW="1117440" imgH="457200" progId="Equation.DSMT4">
                  <p:embed/>
                  <p:pic>
                    <p:nvPicPr>
                      <p:cNvPr id="0" name=""/>
                      <p:cNvPicPr/>
                      <p:nvPr/>
                    </p:nvPicPr>
                    <p:blipFill>
                      <a:blip r:embed="rId12"/>
                      <a:stretch>
                        <a:fillRect/>
                      </a:stretch>
                    </p:blipFill>
                    <p:spPr>
                      <a:xfrm>
                        <a:off x="506633" y="5026892"/>
                        <a:ext cx="1722858" cy="70480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A5262393-EB0E-4514-9814-3B39F371EAEE}"/>
              </a:ext>
            </a:extLst>
          </p:cNvPr>
          <p:cNvGraphicFramePr>
            <a:graphicFrameLocks noChangeAspect="1"/>
          </p:cNvGraphicFramePr>
          <p:nvPr>
            <p:extLst>
              <p:ext uri="{D42A27DB-BD31-4B8C-83A1-F6EECF244321}">
                <p14:modId xmlns:p14="http://schemas.microsoft.com/office/powerpoint/2010/main" val="2229226469"/>
              </p:ext>
            </p:extLst>
          </p:nvPr>
        </p:nvGraphicFramePr>
        <p:xfrm>
          <a:off x="506633" y="5877272"/>
          <a:ext cx="2581721" cy="804142"/>
        </p:xfrm>
        <a:graphic>
          <a:graphicData uri="http://schemas.openxmlformats.org/presentationml/2006/ole">
            <mc:AlternateContent xmlns:mc="http://schemas.openxmlformats.org/markup-compatibility/2006">
              <mc:Choice xmlns:v="urn:schemas-microsoft-com:vml" Requires="v">
                <p:oleObj spid="_x0000_s36970" name="Equation" r:id="rId13" imgW="1549080" imgH="482400" progId="Equation.DSMT4">
                  <p:embed/>
                </p:oleObj>
              </mc:Choice>
              <mc:Fallback>
                <p:oleObj name="Equation" r:id="rId13" imgW="1549080" imgH="482400" progId="Equation.DSMT4">
                  <p:embed/>
                  <p:pic>
                    <p:nvPicPr>
                      <p:cNvPr id="0" name=""/>
                      <p:cNvPicPr/>
                      <p:nvPr/>
                    </p:nvPicPr>
                    <p:blipFill>
                      <a:blip r:embed="rId14"/>
                      <a:stretch>
                        <a:fillRect/>
                      </a:stretch>
                    </p:blipFill>
                    <p:spPr>
                      <a:xfrm>
                        <a:off x="506633" y="5877272"/>
                        <a:ext cx="2581721" cy="804142"/>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061DC1C8-C51E-481F-81F0-C4D38BCBB54D}"/>
              </a:ext>
            </a:extLst>
          </p:cNvPr>
          <p:cNvGraphicFramePr>
            <a:graphicFrameLocks noChangeAspect="1"/>
          </p:cNvGraphicFramePr>
          <p:nvPr>
            <p:extLst>
              <p:ext uri="{D42A27DB-BD31-4B8C-83A1-F6EECF244321}">
                <p14:modId xmlns:p14="http://schemas.microsoft.com/office/powerpoint/2010/main" val="3192907541"/>
              </p:ext>
            </p:extLst>
          </p:nvPr>
        </p:nvGraphicFramePr>
        <p:xfrm>
          <a:off x="5337242" y="5877272"/>
          <a:ext cx="2757080" cy="759196"/>
        </p:xfrm>
        <a:graphic>
          <a:graphicData uri="http://schemas.openxmlformats.org/presentationml/2006/ole">
            <mc:AlternateContent xmlns:mc="http://schemas.openxmlformats.org/markup-compatibility/2006">
              <mc:Choice xmlns:v="urn:schemas-microsoft-com:vml" Requires="v">
                <p:oleObj spid="_x0000_s36971" name="Equation" r:id="rId15" imgW="1752480" imgH="482400" progId="Equation.DSMT4">
                  <p:embed/>
                </p:oleObj>
              </mc:Choice>
              <mc:Fallback>
                <p:oleObj name="Equation" r:id="rId15" imgW="1752480" imgH="482400" progId="Equation.DSMT4">
                  <p:embed/>
                  <p:pic>
                    <p:nvPicPr>
                      <p:cNvPr id="0" name=""/>
                      <p:cNvPicPr/>
                      <p:nvPr/>
                    </p:nvPicPr>
                    <p:blipFill>
                      <a:blip r:embed="rId16"/>
                      <a:stretch>
                        <a:fillRect/>
                      </a:stretch>
                    </p:blipFill>
                    <p:spPr>
                      <a:xfrm>
                        <a:off x="5337242" y="5877272"/>
                        <a:ext cx="2757080" cy="759196"/>
                      </a:xfrm>
                      <a:prstGeom prst="rect">
                        <a:avLst/>
                      </a:prstGeom>
                    </p:spPr>
                  </p:pic>
                </p:oleObj>
              </mc:Fallback>
            </mc:AlternateContent>
          </a:graphicData>
        </a:graphic>
      </p:graphicFrame>
    </p:spTree>
    <p:extLst>
      <p:ext uri="{BB962C8B-B14F-4D97-AF65-F5344CB8AC3E}">
        <p14:creationId xmlns:p14="http://schemas.microsoft.com/office/powerpoint/2010/main" val="344624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290">
                                          <p:stCondLst>
                                            <p:cond delay="0"/>
                                          </p:stCondLst>
                                        </p:cTn>
                                        <p:tgtEl>
                                          <p:spTgt spid="9"/>
                                        </p:tgtEl>
                                      </p:cBhvr>
                                    </p:animEffect>
                                    <p:anim calcmode="lin" valueType="num">
                                      <p:cBhvr>
                                        <p:cTn id="29"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4" dur="13">
                                          <p:stCondLst>
                                            <p:cond delay="325"/>
                                          </p:stCondLst>
                                        </p:cTn>
                                        <p:tgtEl>
                                          <p:spTgt spid="9"/>
                                        </p:tgtEl>
                                      </p:cBhvr>
                                      <p:to x="100000" y="60000"/>
                                    </p:animScale>
                                    <p:animScale>
                                      <p:cBhvr>
                                        <p:cTn id="35" dur="83" decel="50000">
                                          <p:stCondLst>
                                            <p:cond delay="338"/>
                                          </p:stCondLst>
                                        </p:cTn>
                                        <p:tgtEl>
                                          <p:spTgt spid="9"/>
                                        </p:tgtEl>
                                      </p:cBhvr>
                                      <p:to x="100000" y="100000"/>
                                    </p:animScale>
                                    <p:animScale>
                                      <p:cBhvr>
                                        <p:cTn id="36" dur="13">
                                          <p:stCondLst>
                                            <p:cond delay="656"/>
                                          </p:stCondLst>
                                        </p:cTn>
                                        <p:tgtEl>
                                          <p:spTgt spid="9"/>
                                        </p:tgtEl>
                                      </p:cBhvr>
                                      <p:to x="100000" y="80000"/>
                                    </p:animScale>
                                    <p:animScale>
                                      <p:cBhvr>
                                        <p:cTn id="37" dur="83" decel="50000">
                                          <p:stCondLst>
                                            <p:cond delay="669"/>
                                          </p:stCondLst>
                                        </p:cTn>
                                        <p:tgtEl>
                                          <p:spTgt spid="9"/>
                                        </p:tgtEl>
                                      </p:cBhvr>
                                      <p:to x="100000" y="100000"/>
                                    </p:animScale>
                                    <p:animScale>
                                      <p:cBhvr>
                                        <p:cTn id="38" dur="13">
                                          <p:stCondLst>
                                            <p:cond delay="821"/>
                                          </p:stCondLst>
                                        </p:cTn>
                                        <p:tgtEl>
                                          <p:spTgt spid="9"/>
                                        </p:tgtEl>
                                      </p:cBhvr>
                                      <p:to x="100000" y="90000"/>
                                    </p:animScale>
                                    <p:animScale>
                                      <p:cBhvr>
                                        <p:cTn id="39" dur="83" decel="50000">
                                          <p:stCondLst>
                                            <p:cond delay="834"/>
                                          </p:stCondLst>
                                        </p:cTn>
                                        <p:tgtEl>
                                          <p:spTgt spid="9"/>
                                        </p:tgtEl>
                                      </p:cBhvr>
                                      <p:to x="100000" y="100000"/>
                                    </p:animScale>
                                    <p:animScale>
                                      <p:cBhvr>
                                        <p:cTn id="40" dur="13">
                                          <p:stCondLst>
                                            <p:cond delay="904"/>
                                          </p:stCondLst>
                                        </p:cTn>
                                        <p:tgtEl>
                                          <p:spTgt spid="9"/>
                                        </p:tgtEl>
                                      </p:cBhvr>
                                      <p:to x="100000" y="95000"/>
                                    </p:animScale>
                                    <p:animScale>
                                      <p:cBhvr>
                                        <p:cTn id="41" dur="83" decel="50000">
                                          <p:stCondLst>
                                            <p:cond delay="917"/>
                                          </p:stCondLst>
                                        </p:cTn>
                                        <p:tgtEl>
                                          <p:spTgt spid="9"/>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290">
                                          <p:stCondLst>
                                            <p:cond delay="0"/>
                                          </p:stCondLst>
                                        </p:cTn>
                                        <p:tgtEl>
                                          <p:spTgt spid="15"/>
                                        </p:tgtEl>
                                      </p:cBhvr>
                                    </p:animEffect>
                                    <p:anim calcmode="lin" valueType="num">
                                      <p:cBhvr>
                                        <p:cTn id="57"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8"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9"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60"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61"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62" dur="13">
                                          <p:stCondLst>
                                            <p:cond delay="325"/>
                                          </p:stCondLst>
                                        </p:cTn>
                                        <p:tgtEl>
                                          <p:spTgt spid="15"/>
                                        </p:tgtEl>
                                      </p:cBhvr>
                                      <p:to x="100000" y="60000"/>
                                    </p:animScale>
                                    <p:animScale>
                                      <p:cBhvr>
                                        <p:cTn id="63" dur="83" decel="50000">
                                          <p:stCondLst>
                                            <p:cond delay="338"/>
                                          </p:stCondLst>
                                        </p:cTn>
                                        <p:tgtEl>
                                          <p:spTgt spid="15"/>
                                        </p:tgtEl>
                                      </p:cBhvr>
                                      <p:to x="100000" y="100000"/>
                                    </p:animScale>
                                    <p:animScale>
                                      <p:cBhvr>
                                        <p:cTn id="64" dur="13">
                                          <p:stCondLst>
                                            <p:cond delay="656"/>
                                          </p:stCondLst>
                                        </p:cTn>
                                        <p:tgtEl>
                                          <p:spTgt spid="15"/>
                                        </p:tgtEl>
                                      </p:cBhvr>
                                      <p:to x="100000" y="80000"/>
                                    </p:animScale>
                                    <p:animScale>
                                      <p:cBhvr>
                                        <p:cTn id="65" dur="83" decel="50000">
                                          <p:stCondLst>
                                            <p:cond delay="669"/>
                                          </p:stCondLst>
                                        </p:cTn>
                                        <p:tgtEl>
                                          <p:spTgt spid="15"/>
                                        </p:tgtEl>
                                      </p:cBhvr>
                                      <p:to x="100000" y="100000"/>
                                    </p:animScale>
                                    <p:animScale>
                                      <p:cBhvr>
                                        <p:cTn id="66" dur="13">
                                          <p:stCondLst>
                                            <p:cond delay="821"/>
                                          </p:stCondLst>
                                        </p:cTn>
                                        <p:tgtEl>
                                          <p:spTgt spid="15"/>
                                        </p:tgtEl>
                                      </p:cBhvr>
                                      <p:to x="100000" y="90000"/>
                                    </p:animScale>
                                    <p:animScale>
                                      <p:cBhvr>
                                        <p:cTn id="67" dur="83" decel="50000">
                                          <p:stCondLst>
                                            <p:cond delay="834"/>
                                          </p:stCondLst>
                                        </p:cTn>
                                        <p:tgtEl>
                                          <p:spTgt spid="15"/>
                                        </p:tgtEl>
                                      </p:cBhvr>
                                      <p:to x="100000" y="100000"/>
                                    </p:animScale>
                                    <p:animScale>
                                      <p:cBhvr>
                                        <p:cTn id="68" dur="13">
                                          <p:stCondLst>
                                            <p:cond delay="904"/>
                                          </p:stCondLst>
                                        </p:cTn>
                                        <p:tgtEl>
                                          <p:spTgt spid="15"/>
                                        </p:tgtEl>
                                      </p:cBhvr>
                                      <p:to x="100000" y="95000"/>
                                    </p:animScale>
                                    <p:animScale>
                                      <p:cBhvr>
                                        <p:cTn id="69" dur="83" decel="50000">
                                          <p:stCondLst>
                                            <p:cond delay="917"/>
                                          </p:stCondLst>
                                        </p:cTn>
                                        <p:tgtEl>
                                          <p:spTgt spid="15"/>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down)">
                                      <p:cBhvr>
                                        <p:cTn id="84" dur="290">
                                          <p:stCondLst>
                                            <p:cond delay="0"/>
                                          </p:stCondLst>
                                        </p:cTn>
                                        <p:tgtEl>
                                          <p:spTgt spid="16"/>
                                        </p:tgtEl>
                                      </p:cBhvr>
                                    </p:animEffect>
                                    <p:anim calcmode="lin" valueType="num">
                                      <p:cBhvr>
                                        <p:cTn id="85"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86"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87"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88"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89"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90" dur="13">
                                          <p:stCondLst>
                                            <p:cond delay="325"/>
                                          </p:stCondLst>
                                        </p:cTn>
                                        <p:tgtEl>
                                          <p:spTgt spid="16"/>
                                        </p:tgtEl>
                                      </p:cBhvr>
                                      <p:to x="100000" y="60000"/>
                                    </p:animScale>
                                    <p:animScale>
                                      <p:cBhvr>
                                        <p:cTn id="91" dur="83" decel="50000">
                                          <p:stCondLst>
                                            <p:cond delay="338"/>
                                          </p:stCondLst>
                                        </p:cTn>
                                        <p:tgtEl>
                                          <p:spTgt spid="16"/>
                                        </p:tgtEl>
                                      </p:cBhvr>
                                      <p:to x="100000" y="100000"/>
                                    </p:animScale>
                                    <p:animScale>
                                      <p:cBhvr>
                                        <p:cTn id="92" dur="13">
                                          <p:stCondLst>
                                            <p:cond delay="656"/>
                                          </p:stCondLst>
                                        </p:cTn>
                                        <p:tgtEl>
                                          <p:spTgt spid="16"/>
                                        </p:tgtEl>
                                      </p:cBhvr>
                                      <p:to x="100000" y="80000"/>
                                    </p:animScale>
                                    <p:animScale>
                                      <p:cBhvr>
                                        <p:cTn id="93" dur="83" decel="50000">
                                          <p:stCondLst>
                                            <p:cond delay="669"/>
                                          </p:stCondLst>
                                        </p:cTn>
                                        <p:tgtEl>
                                          <p:spTgt spid="16"/>
                                        </p:tgtEl>
                                      </p:cBhvr>
                                      <p:to x="100000" y="100000"/>
                                    </p:animScale>
                                    <p:animScale>
                                      <p:cBhvr>
                                        <p:cTn id="94" dur="13">
                                          <p:stCondLst>
                                            <p:cond delay="821"/>
                                          </p:stCondLst>
                                        </p:cTn>
                                        <p:tgtEl>
                                          <p:spTgt spid="16"/>
                                        </p:tgtEl>
                                      </p:cBhvr>
                                      <p:to x="100000" y="90000"/>
                                    </p:animScale>
                                    <p:animScale>
                                      <p:cBhvr>
                                        <p:cTn id="95" dur="83" decel="50000">
                                          <p:stCondLst>
                                            <p:cond delay="834"/>
                                          </p:stCondLst>
                                        </p:cTn>
                                        <p:tgtEl>
                                          <p:spTgt spid="16"/>
                                        </p:tgtEl>
                                      </p:cBhvr>
                                      <p:to x="100000" y="100000"/>
                                    </p:animScale>
                                    <p:animScale>
                                      <p:cBhvr>
                                        <p:cTn id="96" dur="13">
                                          <p:stCondLst>
                                            <p:cond delay="904"/>
                                          </p:stCondLst>
                                        </p:cTn>
                                        <p:tgtEl>
                                          <p:spTgt spid="16"/>
                                        </p:tgtEl>
                                      </p:cBhvr>
                                      <p:to x="100000" y="95000"/>
                                    </p:animScale>
                                    <p:animScale>
                                      <p:cBhvr>
                                        <p:cTn id="97" dur="83" decel="50000">
                                          <p:stCondLst>
                                            <p:cond delay="917"/>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一般波片的琼斯矩阵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24</a:t>
            </a:fld>
            <a:endParaRPr lang="en-US" altLang="zh-CN" dirty="0"/>
          </a:p>
        </p:txBody>
      </p:sp>
      <p:sp>
        <p:nvSpPr>
          <p:cNvPr id="24" name="TextBox 23"/>
          <p:cNvSpPr txBox="1"/>
          <p:nvPr/>
        </p:nvSpPr>
        <p:spPr>
          <a:xfrm>
            <a:off x="971600" y="3132367"/>
            <a:ext cx="4182555" cy="2862322"/>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一般波片，快轴沿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一般波片，快轴沿</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一般波片，快轴与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n-US" altLang="zh-CN" sz="2000" b="1" dirty="0">
                <a:solidFill>
                  <a:schemeClr val="tx2"/>
                </a:solidFill>
                <a:latin typeface="Times New Roman" panose="02020603050405020304" pitchFamily="18" charset="0"/>
                <a:cs typeface="Times New Roman" panose="02020603050405020304" pitchFamily="18" charset="0"/>
              </a:rPr>
              <a:t>±45°</a:t>
            </a:r>
            <a:r>
              <a:rPr lang="zh-CN" altLang="en-US" sz="2000" b="1" dirty="0">
                <a:solidFill>
                  <a:schemeClr val="tx2"/>
                </a:solidFill>
                <a:latin typeface="Times New Roman" panose="02020603050405020304" pitchFamily="18" charset="0"/>
                <a:cs typeface="Times New Roman" panose="02020603050405020304" pitchFamily="18" charset="0"/>
              </a:rPr>
              <a:t>角：</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C51490AF-10FD-4414-A00F-54694B25E0A3}"/>
              </a:ext>
            </a:extLst>
          </p:cNvPr>
          <p:cNvGraphicFramePr>
            <a:graphicFrameLocks noChangeAspect="1"/>
          </p:cNvGraphicFramePr>
          <p:nvPr>
            <p:extLst>
              <p:ext uri="{D42A27DB-BD31-4B8C-83A1-F6EECF244321}">
                <p14:modId xmlns:p14="http://schemas.microsoft.com/office/powerpoint/2010/main" val="2741160413"/>
              </p:ext>
            </p:extLst>
          </p:nvPr>
        </p:nvGraphicFramePr>
        <p:xfrm>
          <a:off x="1833679" y="1252738"/>
          <a:ext cx="5476641" cy="1265361"/>
        </p:xfrm>
        <a:graphic>
          <a:graphicData uri="http://schemas.openxmlformats.org/presentationml/2006/ole">
            <mc:AlternateContent xmlns:mc="http://schemas.openxmlformats.org/markup-compatibility/2006">
              <mc:Choice xmlns:v="urn:schemas-microsoft-com:vml" Requires="v">
                <p:oleObj spid="_x0000_s37946" name="Equation" r:id="rId4" imgW="3517560" imgH="812520" progId="Equation.DSMT4">
                  <p:embed/>
                </p:oleObj>
              </mc:Choice>
              <mc:Fallback>
                <p:oleObj name="Equation" r:id="rId4" imgW="3517560" imgH="812520" progId="Equation.DSMT4">
                  <p:embed/>
                  <p:pic>
                    <p:nvPicPr>
                      <p:cNvPr id="0" name=""/>
                      <p:cNvPicPr/>
                      <p:nvPr/>
                    </p:nvPicPr>
                    <p:blipFill>
                      <a:blip r:embed="rId5"/>
                      <a:stretch>
                        <a:fillRect/>
                      </a:stretch>
                    </p:blipFill>
                    <p:spPr>
                      <a:xfrm>
                        <a:off x="1833679" y="1252738"/>
                        <a:ext cx="5476641" cy="1265361"/>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D73C009-C9B2-4617-BE5A-4D71D06EF0C3}"/>
              </a:ext>
            </a:extLst>
          </p:cNvPr>
          <p:cNvGraphicFramePr>
            <a:graphicFrameLocks noChangeAspect="1"/>
          </p:cNvGraphicFramePr>
          <p:nvPr>
            <p:extLst>
              <p:ext uri="{D42A27DB-BD31-4B8C-83A1-F6EECF244321}">
                <p14:modId xmlns:p14="http://schemas.microsoft.com/office/powerpoint/2010/main" val="3120989351"/>
              </p:ext>
            </p:extLst>
          </p:nvPr>
        </p:nvGraphicFramePr>
        <p:xfrm>
          <a:off x="5508104" y="3007820"/>
          <a:ext cx="1887948" cy="781220"/>
        </p:xfrm>
        <a:graphic>
          <a:graphicData uri="http://schemas.openxmlformats.org/presentationml/2006/ole">
            <mc:AlternateContent xmlns:mc="http://schemas.openxmlformats.org/markup-compatibility/2006">
              <mc:Choice xmlns:v="urn:schemas-microsoft-com:vml" Requires="v">
                <p:oleObj spid="_x0000_s37947" name="Equation" r:id="rId6" imgW="1104840" imgH="457200" progId="Equation.DSMT4">
                  <p:embed/>
                </p:oleObj>
              </mc:Choice>
              <mc:Fallback>
                <p:oleObj name="Equation" r:id="rId6" imgW="1104840" imgH="457200" progId="Equation.DSMT4">
                  <p:embed/>
                  <p:pic>
                    <p:nvPicPr>
                      <p:cNvPr id="0" name=""/>
                      <p:cNvPicPr/>
                      <p:nvPr/>
                    </p:nvPicPr>
                    <p:blipFill>
                      <a:blip r:embed="rId7"/>
                      <a:stretch>
                        <a:fillRect/>
                      </a:stretch>
                    </p:blipFill>
                    <p:spPr>
                      <a:xfrm>
                        <a:off x="5508104" y="3007820"/>
                        <a:ext cx="1887948" cy="78122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F851AB8C-38BC-4FD8-97AD-AB6F8C0A8F95}"/>
              </a:ext>
            </a:extLst>
          </p:cNvPr>
          <p:cNvGraphicFramePr>
            <a:graphicFrameLocks noChangeAspect="1"/>
          </p:cNvGraphicFramePr>
          <p:nvPr>
            <p:extLst>
              <p:ext uri="{D42A27DB-BD31-4B8C-83A1-F6EECF244321}">
                <p14:modId xmlns:p14="http://schemas.microsoft.com/office/powerpoint/2010/main" val="689292454"/>
              </p:ext>
            </p:extLst>
          </p:nvPr>
        </p:nvGraphicFramePr>
        <p:xfrm>
          <a:off x="5510360" y="4149080"/>
          <a:ext cx="2060173" cy="780697"/>
        </p:xfrm>
        <a:graphic>
          <a:graphicData uri="http://schemas.openxmlformats.org/presentationml/2006/ole">
            <mc:AlternateContent xmlns:mc="http://schemas.openxmlformats.org/markup-compatibility/2006">
              <mc:Choice xmlns:v="urn:schemas-microsoft-com:vml" Requires="v">
                <p:oleObj spid="_x0000_s37948" name="Equation" r:id="rId8" imgW="1206360" imgH="457200" progId="Equation.DSMT4">
                  <p:embed/>
                </p:oleObj>
              </mc:Choice>
              <mc:Fallback>
                <p:oleObj name="Equation" r:id="rId8" imgW="1206360" imgH="457200" progId="Equation.DSMT4">
                  <p:embed/>
                  <p:pic>
                    <p:nvPicPr>
                      <p:cNvPr id="0" name=""/>
                      <p:cNvPicPr/>
                      <p:nvPr/>
                    </p:nvPicPr>
                    <p:blipFill>
                      <a:blip r:embed="rId9"/>
                      <a:stretch>
                        <a:fillRect/>
                      </a:stretch>
                    </p:blipFill>
                    <p:spPr>
                      <a:xfrm>
                        <a:off x="5510360" y="4149080"/>
                        <a:ext cx="2060173" cy="78069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40B0B74-CA16-4096-AC56-58622C885413}"/>
              </a:ext>
            </a:extLst>
          </p:cNvPr>
          <p:cNvGraphicFramePr>
            <a:graphicFrameLocks noChangeAspect="1"/>
          </p:cNvGraphicFramePr>
          <p:nvPr>
            <p:extLst>
              <p:ext uri="{D42A27DB-BD31-4B8C-83A1-F6EECF244321}">
                <p14:modId xmlns:p14="http://schemas.microsoft.com/office/powerpoint/2010/main" val="3440705421"/>
              </p:ext>
            </p:extLst>
          </p:nvPr>
        </p:nvGraphicFramePr>
        <p:xfrm>
          <a:off x="5508103" y="5115966"/>
          <a:ext cx="3259839" cy="1337370"/>
        </p:xfrm>
        <a:graphic>
          <a:graphicData uri="http://schemas.openxmlformats.org/presentationml/2006/ole">
            <mc:AlternateContent xmlns:mc="http://schemas.openxmlformats.org/markup-compatibility/2006">
              <mc:Choice xmlns:v="urn:schemas-microsoft-com:vml" Requires="v">
                <p:oleObj spid="_x0000_s37949" name="Equation" r:id="rId10" imgW="1981080" imgH="812520" progId="Equation.DSMT4">
                  <p:embed/>
                </p:oleObj>
              </mc:Choice>
              <mc:Fallback>
                <p:oleObj name="Equation" r:id="rId10" imgW="1981080" imgH="812520" progId="Equation.DSMT4">
                  <p:embed/>
                  <p:pic>
                    <p:nvPicPr>
                      <p:cNvPr id="0" name=""/>
                      <p:cNvPicPr/>
                      <p:nvPr/>
                    </p:nvPicPr>
                    <p:blipFill>
                      <a:blip r:embed="rId11"/>
                      <a:stretch>
                        <a:fillRect/>
                      </a:stretch>
                    </p:blipFill>
                    <p:spPr>
                      <a:xfrm>
                        <a:off x="5508103" y="5115966"/>
                        <a:ext cx="3259839" cy="1337370"/>
                      </a:xfrm>
                      <a:prstGeom prst="rect">
                        <a:avLst/>
                      </a:prstGeom>
                    </p:spPr>
                  </p:pic>
                </p:oleObj>
              </mc:Fallback>
            </mc:AlternateContent>
          </a:graphicData>
        </a:graphic>
      </p:graphicFrame>
    </p:spTree>
    <p:extLst>
      <p:ext uri="{BB962C8B-B14F-4D97-AF65-F5344CB8AC3E}">
        <p14:creationId xmlns:p14="http://schemas.microsoft.com/office/powerpoint/2010/main" val="8727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wipe(left)">
                                      <p:cBhvr>
                                        <p:cTn id="21" dur="500"/>
                                        <p:tgtEl>
                                          <p:spTgt spid="24">
                                            <p:txEl>
                                              <p:pRg st="4" end="4"/>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
                                            <p:txEl>
                                              <p:pRg st="8" end="8"/>
                                            </p:txEl>
                                          </p:spTgt>
                                        </p:tgtEl>
                                        <p:attrNameLst>
                                          <p:attrName>style.visibility</p:attrName>
                                        </p:attrNameLst>
                                      </p:cBhvr>
                                      <p:to>
                                        <p:strVal val="visible"/>
                                      </p:to>
                                    </p:set>
                                    <p:animEffect transition="in" filter="wipe(left)">
                                      <p:cBhvr>
                                        <p:cTn id="30" dur="500"/>
                                        <p:tgtEl>
                                          <p:spTgt spid="24">
                                            <p:txEl>
                                              <p:pRg st="8" end="8"/>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1/4</a:t>
            </a:r>
            <a:r>
              <a:rPr lang="zh-CN" altLang="en-US" sz="3200" dirty="0">
                <a:latin typeface="黑体" pitchFamily="2" charset="-122"/>
                <a:ea typeface="黑体" pitchFamily="2" charset="-122"/>
              </a:rPr>
              <a:t>波片的琼斯矩阵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25</a:t>
            </a:fld>
            <a:endParaRPr lang="en-US" altLang="zh-CN" dirty="0"/>
          </a:p>
        </p:txBody>
      </p:sp>
      <p:sp>
        <p:nvSpPr>
          <p:cNvPr id="15" name="TextBox 14"/>
          <p:cNvSpPr txBox="1"/>
          <p:nvPr/>
        </p:nvSpPr>
        <p:spPr>
          <a:xfrm>
            <a:off x="888559" y="3209571"/>
            <a:ext cx="3993401" cy="2862322"/>
          </a:xfrm>
          <a:prstGeom prst="rect">
            <a:avLst/>
          </a:prstGeom>
          <a:noFill/>
        </p:spPr>
        <p:txBody>
          <a:bodyPr wrap="none" rtlCol="0">
            <a:spAutoFit/>
          </a:bodyPr>
          <a:lstStyle/>
          <a:p>
            <a:r>
              <a:rPr lang="en-US" altLang="zh-CN" sz="2000" b="1" dirty="0">
                <a:solidFill>
                  <a:schemeClr val="tx2"/>
                </a:solidFill>
                <a:latin typeface="Times New Roman" panose="02020603050405020304" pitchFamily="18" charset="0"/>
                <a:cs typeface="Times New Roman" panose="02020603050405020304" pitchFamily="18" charset="0"/>
              </a:rPr>
              <a:t>1/4</a:t>
            </a:r>
            <a:r>
              <a:rPr lang="zh-CN" altLang="en-US" sz="2000" b="1" dirty="0">
                <a:solidFill>
                  <a:schemeClr val="tx2"/>
                </a:solidFill>
                <a:latin typeface="Times New Roman" panose="02020603050405020304" pitchFamily="18" charset="0"/>
                <a:cs typeface="Times New Roman" panose="02020603050405020304" pitchFamily="18" charset="0"/>
              </a:rPr>
              <a:t>波片，快轴沿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en-US" altLang="zh-CN" sz="2000" b="1" dirty="0">
                <a:solidFill>
                  <a:schemeClr val="tx2"/>
                </a:solidFill>
                <a:latin typeface="Times New Roman" panose="02020603050405020304" pitchFamily="18" charset="0"/>
                <a:cs typeface="Times New Roman" panose="02020603050405020304" pitchFamily="18" charset="0"/>
              </a:rPr>
              <a:t>1/4</a:t>
            </a:r>
            <a:r>
              <a:rPr lang="zh-CN" altLang="en-US" sz="2000" b="1" dirty="0">
                <a:solidFill>
                  <a:schemeClr val="tx2"/>
                </a:solidFill>
                <a:latin typeface="Times New Roman" panose="02020603050405020304" pitchFamily="18" charset="0"/>
                <a:cs typeface="Times New Roman" panose="02020603050405020304" pitchFamily="18" charset="0"/>
              </a:rPr>
              <a:t>波片，快轴沿</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en-US" altLang="zh-CN" sz="2000" b="1" dirty="0">
                <a:solidFill>
                  <a:schemeClr val="tx2"/>
                </a:solidFill>
                <a:latin typeface="Times New Roman" panose="02020603050405020304" pitchFamily="18" charset="0"/>
                <a:cs typeface="Times New Roman" panose="02020603050405020304" pitchFamily="18" charset="0"/>
              </a:rPr>
              <a:t>1/4</a:t>
            </a:r>
            <a:r>
              <a:rPr lang="zh-CN" altLang="en-US" sz="2000" b="1" dirty="0">
                <a:solidFill>
                  <a:schemeClr val="tx2"/>
                </a:solidFill>
                <a:latin typeface="Times New Roman" panose="02020603050405020304" pitchFamily="18" charset="0"/>
                <a:cs typeface="Times New Roman" panose="02020603050405020304" pitchFamily="18" charset="0"/>
              </a:rPr>
              <a:t>波片，快轴与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n-US" altLang="zh-CN" sz="2000" b="1" dirty="0">
                <a:solidFill>
                  <a:schemeClr val="tx2"/>
                </a:solidFill>
                <a:latin typeface="Times New Roman" panose="02020603050405020304" pitchFamily="18" charset="0"/>
                <a:cs typeface="Times New Roman" panose="02020603050405020304" pitchFamily="18" charset="0"/>
              </a:rPr>
              <a:t>±45°</a:t>
            </a:r>
            <a:r>
              <a:rPr lang="zh-CN" altLang="en-US" sz="2000" b="1" dirty="0">
                <a:solidFill>
                  <a:schemeClr val="tx2"/>
                </a:solidFill>
                <a:latin typeface="Times New Roman" panose="02020603050405020304" pitchFamily="18" charset="0"/>
                <a:cs typeface="Times New Roman" panose="02020603050405020304" pitchFamily="18" charset="0"/>
              </a:rPr>
              <a:t>角：</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C48CBDC9-E2AC-4C61-924F-8ECF05AF1850}"/>
              </a:ext>
            </a:extLst>
          </p:cNvPr>
          <p:cNvGraphicFramePr>
            <a:graphicFrameLocks noChangeAspect="1"/>
          </p:cNvGraphicFramePr>
          <p:nvPr>
            <p:extLst>
              <p:ext uri="{D42A27DB-BD31-4B8C-83A1-F6EECF244321}">
                <p14:modId xmlns:p14="http://schemas.microsoft.com/office/powerpoint/2010/main" val="770097815"/>
              </p:ext>
            </p:extLst>
          </p:nvPr>
        </p:nvGraphicFramePr>
        <p:xfrm>
          <a:off x="2229384" y="1224922"/>
          <a:ext cx="4685232" cy="1275978"/>
        </p:xfrm>
        <a:graphic>
          <a:graphicData uri="http://schemas.openxmlformats.org/presentationml/2006/ole">
            <mc:AlternateContent xmlns:mc="http://schemas.openxmlformats.org/markup-compatibility/2006">
              <mc:Choice xmlns:v="urn:schemas-microsoft-com:vml" Requires="v">
                <p:oleObj spid="_x0000_s38966" name="Equation" r:id="rId4" imgW="2984400" imgH="812520" progId="Equation.DSMT4">
                  <p:embed/>
                </p:oleObj>
              </mc:Choice>
              <mc:Fallback>
                <p:oleObj name="Equation" r:id="rId4" imgW="2984400" imgH="812520" progId="Equation.DSMT4">
                  <p:embed/>
                  <p:pic>
                    <p:nvPicPr>
                      <p:cNvPr id="0" name=""/>
                      <p:cNvPicPr/>
                      <p:nvPr/>
                    </p:nvPicPr>
                    <p:blipFill>
                      <a:blip r:embed="rId5"/>
                      <a:stretch>
                        <a:fillRect/>
                      </a:stretch>
                    </p:blipFill>
                    <p:spPr>
                      <a:xfrm>
                        <a:off x="2229384" y="1224922"/>
                        <a:ext cx="4685232" cy="1275978"/>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1018E728-F5DD-4923-A072-86B00F554722}"/>
              </a:ext>
            </a:extLst>
          </p:cNvPr>
          <p:cNvGraphicFramePr>
            <a:graphicFrameLocks noChangeAspect="1"/>
          </p:cNvGraphicFramePr>
          <p:nvPr>
            <p:extLst>
              <p:ext uri="{D42A27DB-BD31-4B8C-83A1-F6EECF244321}">
                <p14:modId xmlns:p14="http://schemas.microsoft.com/office/powerpoint/2010/main" val="2580311563"/>
              </p:ext>
            </p:extLst>
          </p:nvPr>
        </p:nvGraphicFramePr>
        <p:xfrm>
          <a:off x="5663532" y="3026668"/>
          <a:ext cx="1229348" cy="804664"/>
        </p:xfrm>
        <a:graphic>
          <a:graphicData uri="http://schemas.openxmlformats.org/presentationml/2006/ole">
            <mc:AlternateContent xmlns:mc="http://schemas.openxmlformats.org/markup-compatibility/2006">
              <mc:Choice xmlns:v="urn:schemas-microsoft-com:vml" Requires="v">
                <p:oleObj spid="_x0000_s38967" name="Equation" r:id="rId6" imgW="698400" imgH="457200" progId="Equation.DSMT4">
                  <p:embed/>
                </p:oleObj>
              </mc:Choice>
              <mc:Fallback>
                <p:oleObj name="Equation" r:id="rId6" imgW="698400" imgH="457200" progId="Equation.DSMT4">
                  <p:embed/>
                  <p:pic>
                    <p:nvPicPr>
                      <p:cNvPr id="0" name=""/>
                      <p:cNvPicPr/>
                      <p:nvPr/>
                    </p:nvPicPr>
                    <p:blipFill>
                      <a:blip r:embed="rId7"/>
                      <a:stretch>
                        <a:fillRect/>
                      </a:stretch>
                    </p:blipFill>
                    <p:spPr>
                      <a:xfrm>
                        <a:off x="5663532" y="3026668"/>
                        <a:ext cx="1229348" cy="804664"/>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7160EEEE-AA85-452F-841E-42203100EFBA}"/>
              </a:ext>
            </a:extLst>
          </p:cNvPr>
          <p:cNvGraphicFramePr>
            <a:graphicFrameLocks noChangeAspect="1"/>
          </p:cNvGraphicFramePr>
          <p:nvPr>
            <p:extLst>
              <p:ext uri="{D42A27DB-BD31-4B8C-83A1-F6EECF244321}">
                <p14:modId xmlns:p14="http://schemas.microsoft.com/office/powerpoint/2010/main" val="345889476"/>
              </p:ext>
            </p:extLst>
          </p:nvPr>
        </p:nvGraphicFramePr>
        <p:xfrm>
          <a:off x="5663532" y="4224298"/>
          <a:ext cx="1385811" cy="804664"/>
        </p:xfrm>
        <a:graphic>
          <a:graphicData uri="http://schemas.openxmlformats.org/presentationml/2006/ole">
            <mc:AlternateContent xmlns:mc="http://schemas.openxmlformats.org/markup-compatibility/2006">
              <mc:Choice xmlns:v="urn:schemas-microsoft-com:vml" Requires="v">
                <p:oleObj spid="_x0000_s38968" name="Equation" r:id="rId8" imgW="787320" imgH="457200" progId="Equation.DSMT4">
                  <p:embed/>
                </p:oleObj>
              </mc:Choice>
              <mc:Fallback>
                <p:oleObj name="Equation" r:id="rId8" imgW="787320" imgH="457200" progId="Equation.DSMT4">
                  <p:embed/>
                  <p:pic>
                    <p:nvPicPr>
                      <p:cNvPr id="0" name=""/>
                      <p:cNvPicPr/>
                      <p:nvPr/>
                    </p:nvPicPr>
                    <p:blipFill>
                      <a:blip r:embed="rId9"/>
                      <a:stretch>
                        <a:fillRect/>
                      </a:stretch>
                    </p:blipFill>
                    <p:spPr>
                      <a:xfrm>
                        <a:off x="5663532" y="4224298"/>
                        <a:ext cx="1385811" cy="80466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C068288-6C36-49AB-AD7B-801867C747F9}"/>
              </a:ext>
            </a:extLst>
          </p:cNvPr>
          <p:cNvGraphicFramePr>
            <a:graphicFrameLocks noChangeAspect="1"/>
          </p:cNvGraphicFramePr>
          <p:nvPr>
            <p:extLst>
              <p:ext uri="{D42A27DB-BD31-4B8C-83A1-F6EECF244321}">
                <p14:modId xmlns:p14="http://schemas.microsoft.com/office/powerpoint/2010/main" val="2071140848"/>
              </p:ext>
            </p:extLst>
          </p:nvPr>
        </p:nvGraphicFramePr>
        <p:xfrm>
          <a:off x="5663531" y="5445224"/>
          <a:ext cx="2056361" cy="804663"/>
        </p:xfrm>
        <a:graphic>
          <a:graphicData uri="http://schemas.openxmlformats.org/presentationml/2006/ole">
            <mc:AlternateContent xmlns:mc="http://schemas.openxmlformats.org/markup-compatibility/2006">
              <mc:Choice xmlns:v="urn:schemas-microsoft-com:vml" Requires="v">
                <p:oleObj spid="_x0000_s38969" name="Equation" r:id="rId10" imgW="1168200" imgH="457200" progId="Equation.DSMT4">
                  <p:embed/>
                </p:oleObj>
              </mc:Choice>
              <mc:Fallback>
                <p:oleObj name="Equation" r:id="rId10" imgW="1168200" imgH="457200" progId="Equation.DSMT4">
                  <p:embed/>
                  <p:pic>
                    <p:nvPicPr>
                      <p:cNvPr id="0" name=""/>
                      <p:cNvPicPr/>
                      <p:nvPr/>
                    </p:nvPicPr>
                    <p:blipFill>
                      <a:blip r:embed="rId11"/>
                      <a:stretch>
                        <a:fillRect/>
                      </a:stretch>
                    </p:blipFill>
                    <p:spPr>
                      <a:xfrm>
                        <a:off x="5663531" y="5445224"/>
                        <a:ext cx="2056361" cy="804663"/>
                      </a:xfrm>
                      <a:prstGeom prst="rect">
                        <a:avLst/>
                      </a:prstGeom>
                    </p:spPr>
                  </p:pic>
                </p:oleObj>
              </mc:Fallback>
            </mc:AlternateContent>
          </a:graphicData>
        </a:graphic>
      </p:graphicFrame>
    </p:spTree>
    <p:extLst>
      <p:ext uri="{BB962C8B-B14F-4D97-AF65-F5344CB8AC3E}">
        <p14:creationId xmlns:p14="http://schemas.microsoft.com/office/powerpoint/2010/main" val="35756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animEffect transition="in" filter="wipe(left)">
                                      <p:cBhvr>
                                        <p:cTn id="16" dur="500"/>
                                        <p:tgtEl>
                                          <p:spTgt spid="15">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animEffect transition="in" filter="wipe(left)">
                                      <p:cBhvr>
                                        <p:cTn id="25" dur="500"/>
                                        <p:tgtEl>
                                          <p:spTgt spid="15">
                                            <p:txEl>
                                              <p:pRg st="8" end="8"/>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半波片的琼斯矩阵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26</a:t>
            </a:fld>
            <a:endParaRPr lang="en-US" altLang="zh-CN" dirty="0"/>
          </a:p>
        </p:txBody>
      </p:sp>
      <p:sp>
        <p:nvSpPr>
          <p:cNvPr id="15" name="TextBox 14"/>
          <p:cNvSpPr txBox="1"/>
          <p:nvPr/>
        </p:nvSpPr>
        <p:spPr>
          <a:xfrm>
            <a:off x="179512" y="2973346"/>
            <a:ext cx="3523722"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半波片，快轴沿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或者</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方向：</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766" y="3645024"/>
            <a:ext cx="2701375" cy="2217860"/>
          </a:xfrm>
          <a:prstGeom prst="rect">
            <a:avLst/>
          </a:prstGeom>
        </p:spPr>
      </p:pic>
      <p:sp>
        <p:nvSpPr>
          <p:cNvPr id="3" name="矩形 2"/>
          <p:cNvSpPr/>
          <p:nvPr/>
        </p:nvSpPr>
        <p:spPr>
          <a:xfrm>
            <a:off x="179512" y="3717032"/>
            <a:ext cx="3924472" cy="400110"/>
          </a:xfrm>
          <a:prstGeom prst="rect">
            <a:avLst/>
          </a:prstGeom>
        </p:spPr>
        <p:txBody>
          <a:bodyPr wrap="none">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半波片，快轴与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n-US" altLang="zh-CN" sz="2000" b="1" dirty="0">
                <a:solidFill>
                  <a:schemeClr val="tx2"/>
                </a:solidFill>
                <a:latin typeface="Times New Roman" panose="02020603050405020304" pitchFamily="18" charset="0"/>
                <a:cs typeface="Times New Roman" panose="02020603050405020304" pitchFamily="18" charset="0"/>
              </a:rPr>
              <a:t>±45°</a:t>
            </a:r>
            <a:r>
              <a:rPr lang="zh-CN" altLang="en-US" sz="2000" b="1" dirty="0">
                <a:solidFill>
                  <a:schemeClr val="tx2"/>
                </a:solidFill>
                <a:latin typeface="Times New Roman" panose="02020603050405020304" pitchFamily="18" charset="0"/>
                <a:cs typeface="Times New Roman" panose="02020603050405020304" pitchFamily="18" charset="0"/>
              </a:rPr>
              <a:t>角：</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sp>
        <p:nvSpPr>
          <p:cNvPr id="12" name="矩形 11"/>
          <p:cNvSpPr/>
          <p:nvPr/>
        </p:nvSpPr>
        <p:spPr>
          <a:xfrm>
            <a:off x="179512" y="4437112"/>
            <a:ext cx="3932487" cy="400110"/>
          </a:xfrm>
          <a:prstGeom prst="rect">
            <a:avLst/>
          </a:prstGeom>
        </p:spPr>
        <p:txBody>
          <a:bodyPr wrap="none">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与半波片快轴成</a:t>
            </a:r>
            <a:r>
              <a:rPr lang="el-GR" altLang="zh-CN" sz="2000" b="1" i="1" dirty="0">
                <a:solidFill>
                  <a:schemeClr val="tx2"/>
                </a:solidFill>
                <a:latin typeface="Times New Roman"/>
                <a:cs typeface="Times New Roman"/>
              </a:rPr>
              <a:t>θ</a:t>
            </a:r>
            <a:r>
              <a:rPr lang="zh-CN" altLang="en-US" sz="2000" b="1" dirty="0">
                <a:solidFill>
                  <a:schemeClr val="tx2"/>
                </a:solidFill>
                <a:latin typeface="Times New Roman"/>
                <a:cs typeface="Times New Roman"/>
              </a:rPr>
              <a:t>角的线偏振光：</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sp>
        <p:nvSpPr>
          <p:cNvPr id="13" name="矩形 12"/>
          <p:cNvSpPr/>
          <p:nvPr/>
        </p:nvSpPr>
        <p:spPr>
          <a:xfrm>
            <a:off x="179513" y="6053226"/>
            <a:ext cx="8784628" cy="400110"/>
          </a:xfrm>
          <a:prstGeom prst="rect">
            <a:avLst/>
          </a:prstGeom>
        </p:spPr>
        <p:txBody>
          <a:bodyPr wrap="square">
            <a:spAutoFit/>
          </a:bodyPr>
          <a:lstStyle/>
          <a:p>
            <a:pPr algn="just"/>
            <a:r>
              <a:rPr lang="zh-CN" altLang="en-US" sz="2000" b="1" dirty="0">
                <a:solidFill>
                  <a:schemeClr val="tx2"/>
                </a:solidFill>
                <a:latin typeface="Times New Roman" panose="02020603050405020304" pitchFamily="18" charset="0"/>
                <a:cs typeface="Times New Roman" panose="02020603050405020304" pitchFamily="18" charset="0"/>
              </a:rPr>
              <a:t>变换之后仍为线偏振光，光矢量与半波片快轴成</a:t>
            </a:r>
            <a:r>
              <a:rPr lang="en-US" altLang="zh-CN" sz="2000" b="1" dirty="0">
                <a:solidFill>
                  <a:schemeClr val="tx2"/>
                </a:solidFill>
                <a:latin typeface="Times New Roman" panose="02020603050405020304" pitchFamily="18" charset="0"/>
                <a:cs typeface="Times New Roman" panose="02020603050405020304" pitchFamily="18" charset="0"/>
              </a:rPr>
              <a:t>-</a:t>
            </a:r>
            <a:r>
              <a:rPr lang="el-GR" altLang="zh-CN" sz="2000" b="1" i="1" dirty="0">
                <a:solidFill>
                  <a:schemeClr val="tx2"/>
                </a:solidFill>
                <a:latin typeface="Times New Roman"/>
                <a:cs typeface="Times New Roman"/>
              </a:rPr>
              <a:t>θ</a:t>
            </a:r>
            <a:r>
              <a:rPr lang="zh-CN" altLang="en-US" sz="2000" b="1" dirty="0">
                <a:solidFill>
                  <a:schemeClr val="tx2"/>
                </a:solidFill>
                <a:latin typeface="Times New Roman"/>
                <a:cs typeface="Times New Roman"/>
              </a:rPr>
              <a:t>角，即绕快轴发生镜像。</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20139ACC-3803-4F4E-867D-5F9A4F9C5244}"/>
              </a:ext>
            </a:extLst>
          </p:cNvPr>
          <p:cNvGraphicFramePr>
            <a:graphicFrameLocks noChangeAspect="1"/>
          </p:cNvGraphicFramePr>
          <p:nvPr>
            <p:extLst>
              <p:ext uri="{D42A27DB-BD31-4B8C-83A1-F6EECF244321}">
                <p14:modId xmlns:p14="http://schemas.microsoft.com/office/powerpoint/2010/main" val="1422392163"/>
              </p:ext>
            </p:extLst>
          </p:nvPr>
        </p:nvGraphicFramePr>
        <p:xfrm>
          <a:off x="2208212" y="1268760"/>
          <a:ext cx="4684713" cy="1276350"/>
        </p:xfrm>
        <a:graphic>
          <a:graphicData uri="http://schemas.openxmlformats.org/presentationml/2006/ole">
            <mc:AlternateContent xmlns:mc="http://schemas.openxmlformats.org/markup-compatibility/2006">
              <mc:Choice xmlns:v="urn:schemas-microsoft-com:vml" Requires="v">
                <p:oleObj spid="_x0000_s39987" name="Equation" r:id="rId5" imgW="4685029" imgH="1275886" progId="Equation.DSMT4">
                  <p:embed/>
                </p:oleObj>
              </mc:Choice>
              <mc:Fallback>
                <p:oleObj name="Equation" r:id="rId5" imgW="4685029" imgH="1275886" progId="Equation.DSMT4">
                  <p:embed/>
                  <p:pic>
                    <p:nvPicPr>
                      <p:cNvPr id="0" name=""/>
                      <p:cNvPicPr/>
                      <p:nvPr/>
                    </p:nvPicPr>
                    <p:blipFill>
                      <a:blip r:embed="rId6"/>
                      <a:stretch>
                        <a:fillRect/>
                      </a:stretch>
                    </p:blipFill>
                    <p:spPr>
                      <a:xfrm>
                        <a:off x="2208212" y="1268760"/>
                        <a:ext cx="4684713" cy="12763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98BD35A-5C8B-48C2-833C-8D8A23427772}"/>
              </a:ext>
            </a:extLst>
          </p:cNvPr>
          <p:cNvGraphicFramePr>
            <a:graphicFrameLocks noChangeAspect="1"/>
          </p:cNvGraphicFramePr>
          <p:nvPr>
            <p:extLst>
              <p:ext uri="{D42A27DB-BD31-4B8C-83A1-F6EECF244321}">
                <p14:modId xmlns:p14="http://schemas.microsoft.com/office/powerpoint/2010/main" val="1357770101"/>
              </p:ext>
            </p:extLst>
          </p:nvPr>
        </p:nvGraphicFramePr>
        <p:xfrm>
          <a:off x="4697628" y="2794212"/>
          <a:ext cx="1242524" cy="745514"/>
        </p:xfrm>
        <a:graphic>
          <a:graphicData uri="http://schemas.openxmlformats.org/presentationml/2006/ole">
            <mc:AlternateContent xmlns:mc="http://schemas.openxmlformats.org/markup-compatibility/2006">
              <mc:Choice xmlns:v="urn:schemas-microsoft-com:vml" Requires="v">
                <p:oleObj spid="_x0000_s39988" name="Equation" r:id="rId7" imgW="761760" imgH="457200" progId="Equation.DSMT4">
                  <p:embed/>
                </p:oleObj>
              </mc:Choice>
              <mc:Fallback>
                <p:oleObj name="Equation" r:id="rId7" imgW="761760" imgH="457200" progId="Equation.DSMT4">
                  <p:embed/>
                  <p:pic>
                    <p:nvPicPr>
                      <p:cNvPr id="0" name=""/>
                      <p:cNvPicPr/>
                      <p:nvPr/>
                    </p:nvPicPr>
                    <p:blipFill>
                      <a:blip r:embed="rId8"/>
                      <a:stretch>
                        <a:fillRect/>
                      </a:stretch>
                    </p:blipFill>
                    <p:spPr>
                      <a:xfrm>
                        <a:off x="4697628" y="2794212"/>
                        <a:ext cx="1242524" cy="74551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F378EE47-1636-4C7C-8079-16D218A56F6A}"/>
              </a:ext>
            </a:extLst>
          </p:cNvPr>
          <p:cNvGraphicFramePr>
            <a:graphicFrameLocks noChangeAspect="1"/>
          </p:cNvGraphicFramePr>
          <p:nvPr>
            <p:extLst>
              <p:ext uri="{D42A27DB-BD31-4B8C-83A1-F6EECF244321}">
                <p14:modId xmlns:p14="http://schemas.microsoft.com/office/powerpoint/2010/main" val="96031085"/>
              </p:ext>
            </p:extLst>
          </p:nvPr>
        </p:nvGraphicFramePr>
        <p:xfrm>
          <a:off x="4697118" y="3573016"/>
          <a:ext cx="1144650" cy="763100"/>
        </p:xfrm>
        <a:graphic>
          <a:graphicData uri="http://schemas.openxmlformats.org/presentationml/2006/ole">
            <mc:AlternateContent xmlns:mc="http://schemas.openxmlformats.org/markup-compatibility/2006">
              <mc:Choice xmlns:v="urn:schemas-microsoft-com:vml" Requires="v">
                <p:oleObj spid="_x0000_s39989" name="Equation" r:id="rId9" imgW="685800" imgH="457200" progId="Equation.DSMT4">
                  <p:embed/>
                </p:oleObj>
              </mc:Choice>
              <mc:Fallback>
                <p:oleObj name="Equation" r:id="rId9" imgW="685800" imgH="457200" progId="Equation.DSMT4">
                  <p:embed/>
                  <p:pic>
                    <p:nvPicPr>
                      <p:cNvPr id="0" name=""/>
                      <p:cNvPicPr/>
                      <p:nvPr/>
                    </p:nvPicPr>
                    <p:blipFill>
                      <a:blip r:embed="rId10"/>
                      <a:stretch>
                        <a:fillRect/>
                      </a:stretch>
                    </p:blipFill>
                    <p:spPr>
                      <a:xfrm>
                        <a:off x="4697118" y="3573016"/>
                        <a:ext cx="1144650" cy="7631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D608ABA-DB66-4360-909A-EA75B24A91D0}"/>
              </a:ext>
            </a:extLst>
          </p:cNvPr>
          <p:cNvGraphicFramePr>
            <a:graphicFrameLocks noChangeAspect="1"/>
          </p:cNvGraphicFramePr>
          <p:nvPr>
            <p:extLst>
              <p:ext uri="{D42A27DB-BD31-4B8C-83A1-F6EECF244321}">
                <p14:modId xmlns:p14="http://schemas.microsoft.com/office/powerpoint/2010/main" val="2931705922"/>
              </p:ext>
            </p:extLst>
          </p:nvPr>
        </p:nvGraphicFramePr>
        <p:xfrm>
          <a:off x="2835452" y="5037694"/>
          <a:ext cx="3006316" cy="767570"/>
        </p:xfrm>
        <a:graphic>
          <a:graphicData uri="http://schemas.openxmlformats.org/presentationml/2006/ole">
            <mc:AlternateContent xmlns:mc="http://schemas.openxmlformats.org/markup-compatibility/2006">
              <mc:Choice xmlns:v="urn:schemas-microsoft-com:vml" Requires="v">
                <p:oleObj spid="_x0000_s39990" name="Equation" r:id="rId11" imgW="1790640" imgH="457200" progId="Equation.DSMT4">
                  <p:embed/>
                </p:oleObj>
              </mc:Choice>
              <mc:Fallback>
                <p:oleObj name="Equation" r:id="rId11" imgW="1790640" imgH="457200" progId="Equation.DSMT4">
                  <p:embed/>
                  <p:pic>
                    <p:nvPicPr>
                      <p:cNvPr id="0" name=""/>
                      <p:cNvPicPr/>
                      <p:nvPr/>
                    </p:nvPicPr>
                    <p:blipFill>
                      <a:blip r:embed="rId12"/>
                      <a:stretch>
                        <a:fillRect/>
                      </a:stretch>
                    </p:blipFill>
                    <p:spPr>
                      <a:xfrm>
                        <a:off x="2835452" y="5037694"/>
                        <a:ext cx="3006316" cy="767570"/>
                      </a:xfrm>
                      <a:prstGeom prst="rect">
                        <a:avLst/>
                      </a:prstGeom>
                    </p:spPr>
                  </p:pic>
                </p:oleObj>
              </mc:Fallback>
            </mc:AlternateContent>
          </a:graphicData>
        </a:graphic>
      </p:graphicFrame>
    </p:spTree>
    <p:extLst>
      <p:ext uri="{BB962C8B-B14F-4D97-AF65-F5344CB8AC3E}">
        <p14:creationId xmlns:p14="http://schemas.microsoft.com/office/powerpoint/2010/main" val="118883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animEffect transition="in" filter="wipe(left)">
                                      <p:cBhvr>
                                        <p:cTn id="4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圆偏振器的琼斯矩阵</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27</a:t>
            </a:fld>
            <a:endParaRPr lang="en-US" altLang="zh-CN" dirty="0"/>
          </a:p>
        </p:txBody>
      </p:sp>
      <p:sp>
        <p:nvSpPr>
          <p:cNvPr id="12" name="TextBox 11"/>
          <p:cNvSpPr txBox="1"/>
          <p:nvPr/>
        </p:nvSpPr>
        <p:spPr>
          <a:xfrm>
            <a:off x="2532963" y="4077072"/>
            <a:ext cx="958917" cy="144655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右旋：</a:t>
            </a:r>
            <a:endParaRPr lang="en-US" altLang="zh-CN" sz="2000" b="1" dirty="0">
              <a:solidFill>
                <a:schemeClr val="tx2"/>
              </a:solidFill>
              <a:latin typeface="Times New Roman" panose="02020603050405020304" pitchFamily="18" charset="0"/>
              <a:cs typeface="Times New Roman" panose="02020603050405020304" pitchFamily="18" charset="0"/>
            </a:endParaRPr>
          </a:p>
          <a:p>
            <a:endParaRPr lang="en-US" altLang="zh-CN" sz="2800" b="1" dirty="0">
              <a:solidFill>
                <a:schemeClr val="tx2"/>
              </a:solidFill>
              <a:latin typeface="Times New Roman" panose="02020603050405020304" pitchFamily="18" charset="0"/>
              <a:cs typeface="Times New Roman" panose="02020603050405020304" pitchFamily="18" charset="0"/>
            </a:endParaRPr>
          </a:p>
          <a:p>
            <a:endParaRPr lang="en-US" altLang="zh-CN" sz="2000" b="1" dirty="0">
              <a:solidFill>
                <a:schemeClr val="tx2"/>
              </a:solidFill>
              <a:latin typeface="Times New Roman" panose="02020603050405020304" pitchFamily="18" charset="0"/>
              <a:cs typeface="Times New Roman" panose="02020603050405020304" pitchFamily="18" charset="0"/>
            </a:endParaRPr>
          </a:p>
          <a:p>
            <a:r>
              <a:rPr lang="zh-CN" altLang="en-US" sz="2000" b="1" dirty="0">
                <a:solidFill>
                  <a:schemeClr val="tx2"/>
                </a:solidFill>
                <a:latin typeface="Times New Roman" panose="02020603050405020304" pitchFamily="18" charset="0"/>
                <a:cs typeface="Times New Roman" panose="02020603050405020304" pitchFamily="18" charset="0"/>
              </a:rPr>
              <a:t>左旋：</a:t>
            </a:r>
            <a:endParaRPr lang="en-US" altLang="zh-CN" sz="2000" b="1" dirty="0">
              <a:solidFill>
                <a:schemeClr val="tx2"/>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387" y="1340768"/>
            <a:ext cx="6753225" cy="1952625"/>
          </a:xfrm>
          <a:prstGeom prst="rect">
            <a:avLst/>
          </a:prstGeom>
        </p:spPr>
      </p:pic>
      <p:sp>
        <p:nvSpPr>
          <p:cNvPr id="3" name="TextBox 2"/>
          <p:cNvSpPr txBox="1"/>
          <p:nvPr/>
        </p:nvSpPr>
        <p:spPr>
          <a:xfrm>
            <a:off x="1619672" y="3335784"/>
            <a:ext cx="6696744" cy="400110"/>
          </a:xfrm>
          <a:prstGeom prst="rect">
            <a:avLst/>
          </a:prstGeom>
          <a:noFill/>
        </p:spPr>
        <p:txBody>
          <a:bodyPr wrap="square" rtlCol="0">
            <a:spAutoFit/>
          </a:bodyPr>
          <a:lstStyle/>
          <a:p>
            <a:r>
              <a:rPr lang="zh-CN" altLang="en-US" sz="2000" b="1" dirty="0">
                <a:solidFill>
                  <a:schemeClr val="tx2"/>
                </a:solidFill>
              </a:rPr>
              <a:t>圆偏振器结构          右旋圆偏振器            左旋圆偏振器</a:t>
            </a:r>
          </a:p>
        </p:txBody>
      </p:sp>
      <p:sp>
        <p:nvSpPr>
          <p:cNvPr id="6" name="TextBox 5"/>
          <p:cNvSpPr txBox="1"/>
          <p:nvPr/>
        </p:nvSpPr>
        <p:spPr>
          <a:xfrm>
            <a:off x="251520" y="6053226"/>
            <a:ext cx="8640960" cy="400110"/>
          </a:xfrm>
          <a:prstGeom prst="rect">
            <a:avLst/>
          </a:prstGeom>
          <a:noFill/>
        </p:spPr>
        <p:txBody>
          <a:bodyPr wrap="square" rtlCol="0">
            <a:spAutoFit/>
          </a:bodyPr>
          <a:lstStyle/>
          <a:p>
            <a:pPr algn="just"/>
            <a:r>
              <a:rPr lang="zh-CN" altLang="en-US" sz="2000" b="1" dirty="0">
                <a:solidFill>
                  <a:schemeClr val="tx2"/>
                </a:solidFill>
              </a:rPr>
              <a:t>任意偏振态的光波，经过圆偏振器之后，转换为左旋或者右旋圆偏振光。</a:t>
            </a:r>
          </a:p>
        </p:txBody>
      </p:sp>
      <p:graphicFrame>
        <p:nvGraphicFramePr>
          <p:cNvPr id="4" name="对象 3">
            <a:extLst>
              <a:ext uri="{FF2B5EF4-FFF2-40B4-BE49-F238E27FC236}">
                <a16:creationId xmlns:a16="http://schemas.microsoft.com/office/drawing/2014/main" id="{431CA627-36B8-4EF8-B918-A9108E6E245F}"/>
              </a:ext>
            </a:extLst>
          </p:cNvPr>
          <p:cNvGraphicFramePr>
            <a:graphicFrameLocks noChangeAspect="1"/>
          </p:cNvGraphicFramePr>
          <p:nvPr>
            <p:extLst>
              <p:ext uri="{D42A27DB-BD31-4B8C-83A1-F6EECF244321}">
                <p14:modId xmlns:p14="http://schemas.microsoft.com/office/powerpoint/2010/main" val="3508915676"/>
              </p:ext>
            </p:extLst>
          </p:nvPr>
        </p:nvGraphicFramePr>
        <p:xfrm>
          <a:off x="3927295" y="3903351"/>
          <a:ext cx="1780552" cy="821793"/>
        </p:xfrm>
        <a:graphic>
          <a:graphicData uri="http://schemas.openxmlformats.org/presentationml/2006/ole">
            <mc:AlternateContent xmlns:mc="http://schemas.openxmlformats.org/markup-compatibility/2006">
              <mc:Choice xmlns:v="urn:schemas-microsoft-com:vml" Requires="v">
                <p:oleObj spid="_x0000_s40985" name="Equation" r:id="rId5" imgW="990360" imgH="457200" progId="Equation.DSMT4">
                  <p:embed/>
                </p:oleObj>
              </mc:Choice>
              <mc:Fallback>
                <p:oleObj name="Equation" r:id="rId5" imgW="990360" imgH="457200" progId="Equation.DSMT4">
                  <p:embed/>
                  <p:pic>
                    <p:nvPicPr>
                      <p:cNvPr id="0" name=""/>
                      <p:cNvPicPr/>
                      <p:nvPr/>
                    </p:nvPicPr>
                    <p:blipFill>
                      <a:blip r:embed="rId6"/>
                      <a:stretch>
                        <a:fillRect/>
                      </a:stretch>
                    </p:blipFill>
                    <p:spPr>
                      <a:xfrm>
                        <a:off x="3927295" y="3903351"/>
                        <a:ext cx="1780552" cy="82179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920B75EF-6760-48F5-A043-8BB9956CEC1C}"/>
              </a:ext>
            </a:extLst>
          </p:cNvPr>
          <p:cNvGraphicFramePr>
            <a:graphicFrameLocks noChangeAspect="1"/>
          </p:cNvGraphicFramePr>
          <p:nvPr>
            <p:extLst>
              <p:ext uri="{D42A27DB-BD31-4B8C-83A1-F6EECF244321}">
                <p14:modId xmlns:p14="http://schemas.microsoft.com/office/powerpoint/2010/main" val="2092318130"/>
              </p:ext>
            </p:extLst>
          </p:nvPr>
        </p:nvGraphicFramePr>
        <p:xfrm>
          <a:off x="3927295" y="4911463"/>
          <a:ext cx="1460965" cy="821793"/>
        </p:xfrm>
        <a:graphic>
          <a:graphicData uri="http://schemas.openxmlformats.org/presentationml/2006/ole">
            <mc:AlternateContent xmlns:mc="http://schemas.openxmlformats.org/markup-compatibility/2006">
              <mc:Choice xmlns:v="urn:schemas-microsoft-com:vml" Requires="v">
                <p:oleObj spid="_x0000_s40986" name="Equation" r:id="rId7" imgW="812520" imgH="457200" progId="Equation.DSMT4">
                  <p:embed/>
                </p:oleObj>
              </mc:Choice>
              <mc:Fallback>
                <p:oleObj name="Equation" r:id="rId7" imgW="812520" imgH="457200" progId="Equation.DSMT4">
                  <p:embed/>
                  <p:pic>
                    <p:nvPicPr>
                      <p:cNvPr id="0" name=""/>
                      <p:cNvPicPr/>
                      <p:nvPr/>
                    </p:nvPicPr>
                    <p:blipFill>
                      <a:blip r:embed="rId8"/>
                      <a:stretch>
                        <a:fillRect/>
                      </a:stretch>
                    </p:blipFill>
                    <p:spPr>
                      <a:xfrm>
                        <a:off x="3927295" y="4911463"/>
                        <a:ext cx="1460965" cy="821793"/>
                      </a:xfrm>
                      <a:prstGeom prst="rect">
                        <a:avLst/>
                      </a:prstGeom>
                    </p:spPr>
                  </p:pic>
                </p:oleObj>
              </mc:Fallback>
            </mc:AlternateContent>
          </a:graphicData>
        </a:graphic>
      </p:graphicFrame>
    </p:spTree>
    <p:extLst>
      <p:ext uri="{BB962C8B-B14F-4D97-AF65-F5344CB8AC3E}">
        <p14:creationId xmlns:p14="http://schemas.microsoft.com/office/powerpoint/2010/main" val="23000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wipe(left)">
                                      <p:cBhvr>
                                        <p:cTn id="18" dur="500"/>
                                        <p:tgtEl>
                                          <p:spTgt spid="12">
                                            <p:txEl>
                                              <p:pRg st="0" end="0"/>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500"/>
                                        <p:tgtEl>
                                          <p:spTgt spid="12">
                                            <p:txEl>
                                              <p:pRg st="3" end="3"/>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67123"/>
            <a:ext cx="8208912" cy="3808030"/>
          </a:xfrm>
          <a:prstGeom prst="rect">
            <a:avLst/>
          </a:prstGeom>
          <a:noFill/>
        </p:spPr>
        <p:txBody>
          <a:bodyPr wrap="square" rtlCol="0">
            <a:spAutoFit/>
          </a:bodyPr>
          <a:lstStyle/>
          <a:p>
            <a:pPr algn="just">
              <a:lnSpc>
                <a:spcPct val="150000"/>
              </a:lnSpc>
            </a:pPr>
            <a:r>
              <a:rPr lang="zh-CN" altLang="en-US" sz="2000" b="1" dirty="0">
                <a:solidFill>
                  <a:schemeClr val="tx2"/>
                </a:solidFill>
              </a:rPr>
              <a:t>偏振器件的琼斯矩阵</a:t>
            </a:r>
            <a:r>
              <a:rPr lang="en-US" altLang="zh-CN" sz="2000" b="1" dirty="0">
                <a:solidFill>
                  <a:schemeClr val="tx2"/>
                </a:solidFill>
              </a:rPr>
              <a:t>G</a:t>
            </a:r>
            <a:r>
              <a:rPr lang="zh-CN" altLang="en-US" sz="2000" b="1" dirty="0">
                <a:solidFill>
                  <a:schemeClr val="tx2"/>
                </a:solidFill>
              </a:rPr>
              <a:t>，其本征矢量应满足如下关系：</a:t>
            </a:r>
            <a:endParaRPr lang="en-US" altLang="zh-CN" sz="2000" b="1" dirty="0">
              <a:solidFill>
                <a:schemeClr val="tx2"/>
              </a:solidFill>
            </a:endParaRPr>
          </a:p>
          <a:p>
            <a:pPr algn="just">
              <a:lnSpc>
                <a:spcPct val="150000"/>
              </a:lnSpc>
            </a:pPr>
            <a:endParaRPr lang="en-US" altLang="zh-CN" sz="2000" b="1" dirty="0">
              <a:solidFill>
                <a:schemeClr val="tx2"/>
              </a:solidFill>
            </a:endParaRPr>
          </a:p>
          <a:p>
            <a:pPr algn="just">
              <a:lnSpc>
                <a:spcPct val="150000"/>
              </a:lnSpc>
            </a:pPr>
            <a:endParaRPr lang="en-US" altLang="zh-CN" sz="2400" b="1" dirty="0">
              <a:solidFill>
                <a:schemeClr val="tx2"/>
              </a:solidFill>
            </a:endParaRPr>
          </a:p>
          <a:p>
            <a:pPr algn="just">
              <a:lnSpc>
                <a:spcPct val="150000"/>
              </a:lnSpc>
            </a:pPr>
            <a:r>
              <a:rPr lang="zh-CN" altLang="en-US" sz="2000" b="1" dirty="0">
                <a:solidFill>
                  <a:schemeClr val="tx2"/>
                </a:solidFill>
              </a:rPr>
              <a:t>本征矢量：</a:t>
            </a:r>
            <a:endParaRPr lang="en-US" altLang="zh-CN" sz="2000" b="1" dirty="0">
              <a:solidFill>
                <a:schemeClr val="tx2"/>
              </a:solidFill>
            </a:endParaRPr>
          </a:p>
          <a:p>
            <a:pPr algn="just">
              <a:lnSpc>
                <a:spcPct val="150000"/>
              </a:lnSpc>
            </a:pPr>
            <a:endParaRPr lang="en-US" altLang="zh-CN" sz="1050" b="1" dirty="0">
              <a:solidFill>
                <a:schemeClr val="tx2"/>
              </a:solidFill>
            </a:endParaRPr>
          </a:p>
          <a:p>
            <a:pPr algn="just">
              <a:lnSpc>
                <a:spcPct val="150000"/>
              </a:lnSpc>
            </a:pPr>
            <a:r>
              <a:rPr lang="zh-CN" altLang="en-US" sz="2000" b="1" dirty="0">
                <a:solidFill>
                  <a:schemeClr val="tx2"/>
                </a:solidFill>
              </a:rPr>
              <a:t>本征值：</a:t>
            </a:r>
            <a:endParaRPr lang="en-US" altLang="zh-CN" sz="2000" b="1" i="1" dirty="0">
              <a:solidFill>
                <a:schemeClr val="tx2"/>
              </a:solidFill>
              <a:latin typeface="Times New Roman"/>
              <a:cs typeface="Times New Roman"/>
            </a:endParaRPr>
          </a:p>
          <a:p>
            <a:pPr algn="just">
              <a:lnSpc>
                <a:spcPct val="150000"/>
              </a:lnSpc>
            </a:pPr>
            <a:endParaRPr lang="en-US" altLang="zh-CN" sz="900" b="1" dirty="0">
              <a:solidFill>
                <a:schemeClr val="tx2"/>
              </a:solidFill>
            </a:endParaRPr>
          </a:p>
          <a:p>
            <a:pPr algn="just">
              <a:lnSpc>
                <a:spcPct val="150000"/>
              </a:lnSpc>
            </a:pPr>
            <a:r>
              <a:rPr lang="zh-CN" altLang="en-US" sz="2000" b="1" dirty="0">
                <a:solidFill>
                  <a:srgbClr val="FF0000"/>
                </a:solidFill>
              </a:rPr>
              <a:t>物理意义：</a:t>
            </a:r>
            <a:r>
              <a:rPr lang="zh-CN" altLang="en-US" sz="2000" b="1" dirty="0">
                <a:solidFill>
                  <a:schemeClr val="tx2"/>
                </a:solidFill>
              </a:rPr>
              <a:t>本征矢量代表一种特殊的偏振态，这种偏振态的光通过该器件时，保持偏振态不变，仅产生幅度变化和位相延迟。</a:t>
            </a:r>
            <a:endParaRPr lang="en-US" altLang="zh-CN" sz="2000" b="1" dirty="0">
              <a:solidFill>
                <a:schemeClr val="tx2"/>
              </a:solidFill>
            </a:endParaRPr>
          </a:p>
        </p:txBody>
      </p:sp>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琼斯矩阵的本征矢量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28</a:t>
            </a:fld>
            <a:endParaRPr lang="en-US" altLang="zh-CN" dirty="0"/>
          </a:p>
        </p:txBody>
      </p:sp>
      <p:sp>
        <p:nvSpPr>
          <p:cNvPr id="6" name="TextBox 5"/>
          <p:cNvSpPr txBox="1"/>
          <p:nvPr/>
        </p:nvSpPr>
        <p:spPr>
          <a:xfrm>
            <a:off x="6523352" y="6165304"/>
            <a:ext cx="1217000" cy="400110"/>
          </a:xfrm>
          <a:prstGeom prst="rect">
            <a:avLst/>
          </a:prstGeom>
          <a:noFill/>
        </p:spPr>
        <p:txBody>
          <a:bodyPr wrap="none" rtlCol="0">
            <a:spAutoFit/>
          </a:bodyPr>
          <a:lstStyle/>
          <a:p>
            <a:r>
              <a:rPr lang="zh-CN" altLang="en-US" sz="2000" b="1" dirty="0">
                <a:solidFill>
                  <a:srgbClr val="FF0000"/>
                </a:solidFill>
              </a:rPr>
              <a:t>特征方程</a:t>
            </a:r>
          </a:p>
        </p:txBody>
      </p:sp>
      <p:sp>
        <p:nvSpPr>
          <p:cNvPr id="9" name="右箭头 8"/>
          <p:cNvSpPr/>
          <p:nvPr/>
        </p:nvSpPr>
        <p:spPr>
          <a:xfrm>
            <a:off x="1835696" y="6281881"/>
            <a:ext cx="720080"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4" name="对象 3">
            <a:extLst>
              <a:ext uri="{FF2B5EF4-FFF2-40B4-BE49-F238E27FC236}">
                <a16:creationId xmlns:a16="http://schemas.microsoft.com/office/drawing/2014/main" id="{A932E3C6-C248-46E9-87CF-43A58F7715CB}"/>
              </a:ext>
            </a:extLst>
          </p:cNvPr>
          <p:cNvGraphicFramePr>
            <a:graphicFrameLocks noChangeAspect="1"/>
          </p:cNvGraphicFramePr>
          <p:nvPr>
            <p:extLst>
              <p:ext uri="{D42A27DB-BD31-4B8C-83A1-F6EECF244321}">
                <p14:modId xmlns:p14="http://schemas.microsoft.com/office/powerpoint/2010/main" val="1881842995"/>
              </p:ext>
            </p:extLst>
          </p:nvPr>
        </p:nvGraphicFramePr>
        <p:xfrm>
          <a:off x="2435019" y="1700808"/>
          <a:ext cx="4273962" cy="873175"/>
        </p:xfrm>
        <a:graphic>
          <a:graphicData uri="http://schemas.openxmlformats.org/presentationml/2006/ole">
            <mc:AlternateContent xmlns:mc="http://schemas.openxmlformats.org/markup-compatibility/2006">
              <mc:Choice xmlns:v="urn:schemas-microsoft-com:vml" Requires="v">
                <p:oleObj spid="_x0000_s42027" name="Equation" r:id="rId4" imgW="2361960" imgH="482400" progId="Equation.DSMT4">
                  <p:embed/>
                </p:oleObj>
              </mc:Choice>
              <mc:Fallback>
                <p:oleObj name="Equation" r:id="rId4" imgW="2361960" imgH="482400" progId="Equation.DSMT4">
                  <p:embed/>
                  <p:pic>
                    <p:nvPicPr>
                      <p:cNvPr id="0" name=""/>
                      <p:cNvPicPr/>
                      <p:nvPr/>
                    </p:nvPicPr>
                    <p:blipFill>
                      <a:blip r:embed="rId5"/>
                      <a:stretch>
                        <a:fillRect/>
                      </a:stretch>
                    </p:blipFill>
                    <p:spPr>
                      <a:xfrm>
                        <a:off x="2435019" y="1700808"/>
                        <a:ext cx="4273962" cy="8731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6EF9E47-E37F-43EC-A6FD-E4E3AF39192C}"/>
              </a:ext>
            </a:extLst>
          </p:cNvPr>
          <p:cNvGraphicFramePr>
            <a:graphicFrameLocks noChangeAspect="1"/>
          </p:cNvGraphicFramePr>
          <p:nvPr>
            <p:extLst>
              <p:ext uri="{D42A27DB-BD31-4B8C-83A1-F6EECF244321}">
                <p14:modId xmlns:p14="http://schemas.microsoft.com/office/powerpoint/2010/main" val="2402074500"/>
              </p:ext>
            </p:extLst>
          </p:nvPr>
        </p:nvGraphicFramePr>
        <p:xfrm>
          <a:off x="1763688" y="2623780"/>
          <a:ext cx="846343" cy="708566"/>
        </p:xfrm>
        <a:graphic>
          <a:graphicData uri="http://schemas.openxmlformats.org/presentationml/2006/ole">
            <mc:AlternateContent xmlns:mc="http://schemas.openxmlformats.org/markup-compatibility/2006">
              <mc:Choice xmlns:v="urn:schemas-microsoft-com:vml" Requires="v">
                <p:oleObj spid="_x0000_s42028" name="Equation" r:id="rId6" imgW="545760" imgH="457200" progId="Equation.DSMT4">
                  <p:embed/>
                </p:oleObj>
              </mc:Choice>
              <mc:Fallback>
                <p:oleObj name="Equation" r:id="rId6" imgW="545760" imgH="457200" progId="Equation.DSMT4">
                  <p:embed/>
                  <p:pic>
                    <p:nvPicPr>
                      <p:cNvPr id="0" name=""/>
                      <p:cNvPicPr/>
                      <p:nvPr/>
                    </p:nvPicPr>
                    <p:blipFill>
                      <a:blip r:embed="rId7"/>
                      <a:stretch>
                        <a:fillRect/>
                      </a:stretch>
                    </p:blipFill>
                    <p:spPr>
                      <a:xfrm>
                        <a:off x="1763688" y="2623780"/>
                        <a:ext cx="846343" cy="708566"/>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9B22666D-1521-4860-833D-D93D95E87BD5}"/>
              </a:ext>
            </a:extLst>
          </p:cNvPr>
          <p:cNvGraphicFramePr>
            <a:graphicFrameLocks noChangeAspect="1"/>
          </p:cNvGraphicFramePr>
          <p:nvPr>
            <p:extLst>
              <p:ext uri="{D42A27DB-BD31-4B8C-83A1-F6EECF244321}">
                <p14:modId xmlns:p14="http://schemas.microsoft.com/office/powerpoint/2010/main" val="3706395984"/>
              </p:ext>
            </p:extLst>
          </p:nvPr>
        </p:nvGraphicFramePr>
        <p:xfrm>
          <a:off x="1763688" y="3368452"/>
          <a:ext cx="1839862" cy="497260"/>
        </p:xfrm>
        <a:graphic>
          <a:graphicData uri="http://schemas.openxmlformats.org/presentationml/2006/ole">
            <mc:AlternateContent xmlns:mc="http://schemas.openxmlformats.org/markup-compatibility/2006">
              <mc:Choice xmlns:v="urn:schemas-microsoft-com:vml" Requires="v">
                <p:oleObj spid="_x0000_s42029" name="Equation" r:id="rId8" imgW="939600" imgH="253800" progId="Equation.DSMT4">
                  <p:embed/>
                </p:oleObj>
              </mc:Choice>
              <mc:Fallback>
                <p:oleObj name="Equation" r:id="rId8" imgW="939600" imgH="253800" progId="Equation.DSMT4">
                  <p:embed/>
                  <p:pic>
                    <p:nvPicPr>
                      <p:cNvPr id="0" name=""/>
                      <p:cNvPicPr/>
                      <p:nvPr/>
                    </p:nvPicPr>
                    <p:blipFill>
                      <a:blip r:embed="rId9"/>
                      <a:stretch>
                        <a:fillRect/>
                      </a:stretch>
                    </p:blipFill>
                    <p:spPr>
                      <a:xfrm>
                        <a:off x="1763688" y="3368452"/>
                        <a:ext cx="1839862" cy="49726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6731D174-C340-4382-AD8E-CDECCDFB503D}"/>
              </a:ext>
            </a:extLst>
          </p:cNvPr>
          <p:cNvGraphicFramePr>
            <a:graphicFrameLocks noChangeAspect="1"/>
          </p:cNvGraphicFramePr>
          <p:nvPr>
            <p:extLst>
              <p:ext uri="{D42A27DB-BD31-4B8C-83A1-F6EECF244321}">
                <p14:modId xmlns:p14="http://schemas.microsoft.com/office/powerpoint/2010/main" val="72602131"/>
              </p:ext>
            </p:extLst>
          </p:nvPr>
        </p:nvGraphicFramePr>
        <p:xfrm>
          <a:off x="1806326" y="5062539"/>
          <a:ext cx="5531347" cy="742725"/>
        </p:xfrm>
        <a:graphic>
          <a:graphicData uri="http://schemas.openxmlformats.org/presentationml/2006/ole">
            <mc:AlternateContent xmlns:mc="http://schemas.openxmlformats.org/markup-compatibility/2006">
              <mc:Choice xmlns:v="urn:schemas-microsoft-com:vml" Requires="v">
                <p:oleObj spid="_x0000_s42030" name="Equation" r:id="rId10" imgW="3593880" imgH="482400" progId="Equation.DSMT4">
                  <p:embed/>
                </p:oleObj>
              </mc:Choice>
              <mc:Fallback>
                <p:oleObj name="Equation" r:id="rId10" imgW="3593880" imgH="482400" progId="Equation.DSMT4">
                  <p:embed/>
                  <p:pic>
                    <p:nvPicPr>
                      <p:cNvPr id="0" name=""/>
                      <p:cNvPicPr/>
                      <p:nvPr/>
                    </p:nvPicPr>
                    <p:blipFill>
                      <a:blip r:embed="rId11"/>
                      <a:stretch>
                        <a:fillRect/>
                      </a:stretch>
                    </p:blipFill>
                    <p:spPr>
                      <a:xfrm>
                        <a:off x="1806326" y="5062539"/>
                        <a:ext cx="5531347" cy="7427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B71819C2-1146-474A-8F57-4D4D5409A215}"/>
              </a:ext>
            </a:extLst>
          </p:cNvPr>
          <p:cNvGraphicFramePr>
            <a:graphicFrameLocks noChangeAspect="1"/>
          </p:cNvGraphicFramePr>
          <p:nvPr>
            <p:extLst>
              <p:ext uri="{D42A27DB-BD31-4B8C-83A1-F6EECF244321}">
                <p14:modId xmlns:p14="http://schemas.microsoft.com/office/powerpoint/2010/main" val="2453913553"/>
              </p:ext>
            </p:extLst>
          </p:nvPr>
        </p:nvGraphicFramePr>
        <p:xfrm>
          <a:off x="2699792" y="6165304"/>
          <a:ext cx="3312368" cy="473195"/>
        </p:xfrm>
        <a:graphic>
          <a:graphicData uri="http://schemas.openxmlformats.org/presentationml/2006/ole">
            <mc:AlternateContent xmlns:mc="http://schemas.openxmlformats.org/markup-compatibility/2006">
              <mc:Choice xmlns:v="urn:schemas-microsoft-com:vml" Requires="v">
                <p:oleObj spid="_x0000_s42031" name="Equation" r:id="rId12" imgW="1777680" imgH="253800" progId="Equation.DSMT4">
                  <p:embed/>
                </p:oleObj>
              </mc:Choice>
              <mc:Fallback>
                <p:oleObj name="Equation" r:id="rId12" imgW="1777680" imgH="253800" progId="Equation.DSMT4">
                  <p:embed/>
                  <p:pic>
                    <p:nvPicPr>
                      <p:cNvPr id="0" name=""/>
                      <p:cNvPicPr/>
                      <p:nvPr/>
                    </p:nvPicPr>
                    <p:blipFill>
                      <a:blip r:embed="rId13"/>
                      <a:stretch>
                        <a:fillRect/>
                      </a:stretch>
                    </p:blipFill>
                    <p:spPr>
                      <a:xfrm>
                        <a:off x="2699792" y="6165304"/>
                        <a:ext cx="3312368" cy="473195"/>
                      </a:xfrm>
                      <a:prstGeom prst="rect">
                        <a:avLst/>
                      </a:prstGeom>
                    </p:spPr>
                  </p:pic>
                </p:oleObj>
              </mc:Fallback>
            </mc:AlternateContent>
          </a:graphicData>
        </a:graphic>
      </p:graphicFrame>
    </p:spTree>
    <p:extLst>
      <p:ext uri="{BB962C8B-B14F-4D97-AF65-F5344CB8AC3E}">
        <p14:creationId xmlns:p14="http://schemas.microsoft.com/office/powerpoint/2010/main" val="245685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arn(inVertical)">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琼斯矩阵的本征矢量</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29</a:t>
            </a:fld>
            <a:endParaRPr lang="en-US" altLang="zh-CN" dirty="0"/>
          </a:p>
        </p:txBody>
      </p:sp>
      <p:sp>
        <p:nvSpPr>
          <p:cNvPr id="10" name="TextBox 9"/>
          <p:cNvSpPr txBox="1"/>
          <p:nvPr/>
        </p:nvSpPr>
        <p:spPr>
          <a:xfrm>
            <a:off x="683568" y="1249596"/>
            <a:ext cx="5787162"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例题：快轴沿</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方向的</a:t>
            </a:r>
            <a:r>
              <a:rPr lang="en-US" altLang="zh-CN" sz="2000" b="1" dirty="0">
                <a:solidFill>
                  <a:schemeClr val="tx2"/>
                </a:solidFill>
                <a:latin typeface="Times New Roman" panose="02020603050405020304" pitchFamily="18" charset="0"/>
                <a:cs typeface="Times New Roman" panose="02020603050405020304" pitchFamily="18" charset="0"/>
              </a:rPr>
              <a:t>1/4</a:t>
            </a:r>
            <a:r>
              <a:rPr lang="zh-CN" altLang="en-US" sz="2000" b="1" dirty="0">
                <a:solidFill>
                  <a:schemeClr val="tx2"/>
                </a:solidFill>
                <a:latin typeface="Times New Roman" panose="02020603050405020304" pitchFamily="18" charset="0"/>
                <a:cs typeface="Times New Roman" panose="02020603050405020304" pitchFamily="18" charset="0"/>
              </a:rPr>
              <a:t>波片，求解其本征矢量。</a:t>
            </a:r>
          </a:p>
        </p:txBody>
      </p:sp>
      <p:sp>
        <p:nvSpPr>
          <p:cNvPr id="22" name="右箭头 21"/>
          <p:cNvSpPr/>
          <p:nvPr/>
        </p:nvSpPr>
        <p:spPr>
          <a:xfrm>
            <a:off x="4611098" y="2095497"/>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右箭头 22"/>
          <p:cNvSpPr/>
          <p:nvPr/>
        </p:nvSpPr>
        <p:spPr>
          <a:xfrm>
            <a:off x="827584" y="2853444"/>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4" name="右箭头 23"/>
          <p:cNvSpPr/>
          <p:nvPr/>
        </p:nvSpPr>
        <p:spPr>
          <a:xfrm>
            <a:off x="4611098" y="2855682"/>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右箭头 24"/>
          <p:cNvSpPr/>
          <p:nvPr/>
        </p:nvSpPr>
        <p:spPr>
          <a:xfrm>
            <a:off x="827583" y="4103516"/>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右箭头 26"/>
          <p:cNvSpPr/>
          <p:nvPr/>
        </p:nvSpPr>
        <p:spPr>
          <a:xfrm>
            <a:off x="4611098" y="4099568"/>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右箭头 30"/>
          <p:cNvSpPr/>
          <p:nvPr/>
        </p:nvSpPr>
        <p:spPr>
          <a:xfrm>
            <a:off x="827584" y="5805264"/>
            <a:ext cx="576063" cy="26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TextBox 32"/>
          <p:cNvSpPr txBox="1"/>
          <p:nvPr/>
        </p:nvSpPr>
        <p:spPr>
          <a:xfrm>
            <a:off x="4776919" y="6093296"/>
            <a:ext cx="3395481"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光矢量与</a:t>
            </a:r>
            <a:r>
              <a:rPr lang="en-US" altLang="zh-CN" sz="2000" b="1" i="1" dirty="0">
                <a:solidFill>
                  <a:schemeClr val="tx2"/>
                </a:solidFill>
                <a:latin typeface="Times New Roman" panose="02020603050405020304" pitchFamily="18" charset="0"/>
                <a:cs typeface="Times New Roman" panose="02020603050405020304" pitchFamily="18" charset="0"/>
              </a:rPr>
              <a:t>y</a:t>
            </a:r>
            <a:r>
              <a:rPr lang="zh-CN" altLang="en-US" sz="2000" b="1" dirty="0">
                <a:solidFill>
                  <a:schemeClr val="tx2"/>
                </a:solidFill>
                <a:latin typeface="Times New Roman" panose="02020603050405020304" pitchFamily="18" charset="0"/>
                <a:cs typeface="Times New Roman" panose="02020603050405020304" pitchFamily="18" charset="0"/>
              </a:rPr>
              <a:t>轴平行的线偏振光</a:t>
            </a:r>
          </a:p>
        </p:txBody>
      </p:sp>
      <p:sp>
        <p:nvSpPr>
          <p:cNvPr id="34" name="TextBox 33"/>
          <p:cNvSpPr txBox="1"/>
          <p:nvPr/>
        </p:nvSpPr>
        <p:spPr>
          <a:xfrm>
            <a:off x="4740230" y="5445224"/>
            <a:ext cx="3409908" cy="400110"/>
          </a:xfrm>
          <a:prstGeom prst="rect">
            <a:avLst/>
          </a:prstGeom>
          <a:noFill/>
        </p:spPr>
        <p:txBody>
          <a:bodyPr wrap="none" rtlCol="0">
            <a:spAutoFit/>
          </a:bodyPr>
          <a:lstStyle/>
          <a:p>
            <a:r>
              <a:rPr lang="zh-CN" altLang="en-US" sz="2000" b="1" dirty="0">
                <a:solidFill>
                  <a:schemeClr val="tx2"/>
                </a:solidFill>
                <a:latin typeface="Times New Roman" panose="02020603050405020304" pitchFamily="18" charset="0"/>
                <a:cs typeface="Times New Roman" panose="02020603050405020304" pitchFamily="18" charset="0"/>
              </a:rPr>
              <a:t>光矢量与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轴平行的线偏振光</a:t>
            </a:r>
          </a:p>
        </p:txBody>
      </p:sp>
      <p:sp>
        <p:nvSpPr>
          <p:cNvPr id="35" name="TextBox 34"/>
          <p:cNvSpPr txBox="1"/>
          <p:nvPr/>
        </p:nvSpPr>
        <p:spPr>
          <a:xfrm>
            <a:off x="683568" y="1988840"/>
            <a:ext cx="700833" cy="400110"/>
          </a:xfrm>
          <a:prstGeom prst="rect">
            <a:avLst/>
          </a:prstGeom>
          <a:noFill/>
        </p:spPr>
        <p:txBody>
          <a:bodyPr wrap="square" rtlCol="0">
            <a:spAutoFit/>
          </a:bodyPr>
          <a:lstStyle/>
          <a:p>
            <a:r>
              <a:rPr lang="zh-CN" altLang="en-US" sz="2000" b="1" dirty="0">
                <a:solidFill>
                  <a:schemeClr val="tx2"/>
                </a:solidFill>
              </a:rPr>
              <a:t>解：</a:t>
            </a:r>
          </a:p>
        </p:txBody>
      </p:sp>
      <p:graphicFrame>
        <p:nvGraphicFramePr>
          <p:cNvPr id="4" name="对象 3">
            <a:extLst>
              <a:ext uri="{FF2B5EF4-FFF2-40B4-BE49-F238E27FC236}">
                <a16:creationId xmlns:a16="http://schemas.microsoft.com/office/drawing/2014/main" id="{682DD1BA-74FA-4C57-A071-D7D8AB7020AF}"/>
              </a:ext>
            </a:extLst>
          </p:cNvPr>
          <p:cNvGraphicFramePr>
            <a:graphicFrameLocks noChangeAspect="1"/>
          </p:cNvGraphicFramePr>
          <p:nvPr>
            <p:extLst>
              <p:ext uri="{D42A27DB-BD31-4B8C-83A1-F6EECF244321}">
                <p14:modId xmlns:p14="http://schemas.microsoft.com/office/powerpoint/2010/main" val="3042252525"/>
              </p:ext>
            </p:extLst>
          </p:nvPr>
        </p:nvGraphicFramePr>
        <p:xfrm>
          <a:off x="4067944" y="5264935"/>
          <a:ext cx="474662" cy="1339850"/>
        </p:xfrm>
        <a:graphic>
          <a:graphicData uri="http://schemas.openxmlformats.org/presentationml/2006/ole">
            <mc:AlternateContent xmlns:mc="http://schemas.openxmlformats.org/markup-compatibility/2006">
              <mc:Choice xmlns:v="urn:schemas-microsoft-com:vml" Requires="v">
                <p:oleObj spid="_x0000_s26780" name="Equation" r:id="rId4" imgW="342720" imgH="965160" progId="Equation.DSMT4">
                  <p:embed/>
                </p:oleObj>
              </mc:Choice>
              <mc:Fallback>
                <p:oleObj name="Equation" r:id="rId4" imgW="342720" imgH="965160" progId="Equation.DSMT4">
                  <p:embed/>
                  <p:pic>
                    <p:nvPicPr>
                      <p:cNvPr id="0" name=""/>
                      <p:cNvPicPr/>
                      <p:nvPr/>
                    </p:nvPicPr>
                    <p:blipFill>
                      <a:blip r:embed="rId5"/>
                      <a:stretch>
                        <a:fillRect/>
                      </a:stretch>
                    </p:blipFill>
                    <p:spPr>
                      <a:xfrm>
                        <a:off x="4067944" y="5264935"/>
                        <a:ext cx="474662" cy="1339850"/>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231ED61E-6A0E-4ECF-A194-2A2DF8653F59}"/>
              </a:ext>
            </a:extLst>
          </p:cNvPr>
          <p:cNvSpPr txBox="1"/>
          <p:nvPr/>
        </p:nvSpPr>
        <p:spPr>
          <a:xfrm>
            <a:off x="2910348" y="5517232"/>
            <a:ext cx="881973" cy="369332"/>
          </a:xfrm>
          <a:prstGeom prst="rect">
            <a:avLst/>
          </a:prstGeom>
          <a:noFill/>
        </p:spPr>
        <p:txBody>
          <a:bodyPr wrap="none" rtlCol="0">
            <a:spAutoFit/>
          </a:bodyPr>
          <a:lstStyle/>
          <a:p>
            <a:r>
              <a:rPr lang="zh-CN" altLang="en-US" b="1" dirty="0"/>
              <a:t>归一化</a:t>
            </a:r>
          </a:p>
        </p:txBody>
      </p:sp>
      <p:sp>
        <p:nvSpPr>
          <p:cNvPr id="37" name="右箭头 30">
            <a:extLst>
              <a:ext uri="{FF2B5EF4-FFF2-40B4-BE49-F238E27FC236}">
                <a16:creationId xmlns:a16="http://schemas.microsoft.com/office/drawing/2014/main" id="{1278ADA5-B573-4693-BD39-82D5A09A4182}"/>
              </a:ext>
            </a:extLst>
          </p:cNvPr>
          <p:cNvSpPr/>
          <p:nvPr/>
        </p:nvSpPr>
        <p:spPr>
          <a:xfrm>
            <a:off x="2854111" y="5827932"/>
            <a:ext cx="997809" cy="213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8" name="对象 7">
            <a:extLst>
              <a:ext uri="{FF2B5EF4-FFF2-40B4-BE49-F238E27FC236}">
                <a16:creationId xmlns:a16="http://schemas.microsoft.com/office/drawing/2014/main" id="{8A702E5C-CC3B-4893-AFDA-2A8407199CC2}"/>
              </a:ext>
            </a:extLst>
          </p:cNvPr>
          <p:cNvGraphicFramePr>
            <a:graphicFrameLocks noChangeAspect="1"/>
          </p:cNvGraphicFramePr>
          <p:nvPr>
            <p:extLst>
              <p:ext uri="{D42A27DB-BD31-4B8C-83A1-F6EECF244321}">
                <p14:modId xmlns:p14="http://schemas.microsoft.com/office/powerpoint/2010/main" val="1699287746"/>
              </p:ext>
            </p:extLst>
          </p:nvPr>
        </p:nvGraphicFramePr>
        <p:xfrm>
          <a:off x="1628776" y="1902329"/>
          <a:ext cx="1141101" cy="662575"/>
        </p:xfrm>
        <a:graphic>
          <a:graphicData uri="http://schemas.openxmlformats.org/presentationml/2006/ole">
            <mc:AlternateContent xmlns:mc="http://schemas.openxmlformats.org/markup-compatibility/2006">
              <mc:Choice xmlns:v="urn:schemas-microsoft-com:vml" Requires="v">
                <p:oleObj spid="_x0000_s26781" name="Equation" r:id="rId6" imgW="787320" imgH="457200" progId="Equation.DSMT4">
                  <p:embed/>
                </p:oleObj>
              </mc:Choice>
              <mc:Fallback>
                <p:oleObj name="Equation" r:id="rId6" imgW="787320" imgH="457200" progId="Equation.DSMT4">
                  <p:embed/>
                  <p:pic>
                    <p:nvPicPr>
                      <p:cNvPr id="0" name=""/>
                      <p:cNvPicPr/>
                      <p:nvPr/>
                    </p:nvPicPr>
                    <p:blipFill>
                      <a:blip r:embed="rId7"/>
                      <a:stretch>
                        <a:fillRect/>
                      </a:stretch>
                    </p:blipFill>
                    <p:spPr>
                      <a:xfrm>
                        <a:off x="1628776" y="1902329"/>
                        <a:ext cx="1141101" cy="6625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B596D88F-22E4-45A0-9350-7910DD0F1D65}"/>
              </a:ext>
            </a:extLst>
          </p:cNvPr>
          <p:cNvGraphicFramePr>
            <a:graphicFrameLocks noChangeAspect="1"/>
          </p:cNvGraphicFramePr>
          <p:nvPr>
            <p:extLst>
              <p:ext uri="{D42A27DB-BD31-4B8C-83A1-F6EECF244321}">
                <p14:modId xmlns:p14="http://schemas.microsoft.com/office/powerpoint/2010/main" val="2384696198"/>
              </p:ext>
            </p:extLst>
          </p:nvPr>
        </p:nvGraphicFramePr>
        <p:xfrm>
          <a:off x="5461462" y="1897921"/>
          <a:ext cx="1926838" cy="666983"/>
        </p:xfrm>
        <a:graphic>
          <a:graphicData uri="http://schemas.openxmlformats.org/presentationml/2006/ole">
            <mc:AlternateContent xmlns:mc="http://schemas.openxmlformats.org/markup-compatibility/2006">
              <mc:Choice xmlns:v="urn:schemas-microsoft-com:vml" Requires="v">
                <p:oleObj spid="_x0000_s26782" name="Equation" r:id="rId8" imgW="1320480" imgH="457200" progId="Equation.DSMT4">
                  <p:embed/>
                </p:oleObj>
              </mc:Choice>
              <mc:Fallback>
                <p:oleObj name="Equation" r:id="rId8" imgW="1320480" imgH="457200" progId="Equation.DSMT4">
                  <p:embed/>
                  <p:pic>
                    <p:nvPicPr>
                      <p:cNvPr id="0" name=""/>
                      <p:cNvPicPr/>
                      <p:nvPr/>
                    </p:nvPicPr>
                    <p:blipFill>
                      <a:blip r:embed="rId9"/>
                      <a:stretch>
                        <a:fillRect/>
                      </a:stretch>
                    </p:blipFill>
                    <p:spPr>
                      <a:xfrm>
                        <a:off x="5461462" y="1897921"/>
                        <a:ext cx="1926838" cy="66698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67E6866-78F5-4D63-982F-FFD6D8C6FB71}"/>
              </a:ext>
            </a:extLst>
          </p:cNvPr>
          <p:cNvGraphicFramePr>
            <a:graphicFrameLocks noChangeAspect="1"/>
          </p:cNvGraphicFramePr>
          <p:nvPr>
            <p:extLst>
              <p:ext uri="{D42A27DB-BD31-4B8C-83A1-F6EECF244321}">
                <p14:modId xmlns:p14="http://schemas.microsoft.com/office/powerpoint/2010/main" val="1429121661"/>
              </p:ext>
            </p:extLst>
          </p:nvPr>
        </p:nvGraphicFramePr>
        <p:xfrm>
          <a:off x="1619672" y="2805053"/>
          <a:ext cx="1730821" cy="380400"/>
        </p:xfrm>
        <a:graphic>
          <a:graphicData uri="http://schemas.openxmlformats.org/presentationml/2006/ole">
            <mc:AlternateContent xmlns:mc="http://schemas.openxmlformats.org/markup-compatibility/2006">
              <mc:Choice xmlns:v="urn:schemas-microsoft-com:vml" Requires="v">
                <p:oleObj spid="_x0000_s26783" name="Equation" r:id="rId10" imgW="1155600" imgH="253800" progId="Equation.DSMT4">
                  <p:embed/>
                </p:oleObj>
              </mc:Choice>
              <mc:Fallback>
                <p:oleObj name="Equation" r:id="rId10" imgW="1155600" imgH="253800" progId="Equation.DSMT4">
                  <p:embed/>
                  <p:pic>
                    <p:nvPicPr>
                      <p:cNvPr id="0" name=""/>
                      <p:cNvPicPr/>
                      <p:nvPr/>
                    </p:nvPicPr>
                    <p:blipFill>
                      <a:blip r:embed="rId11"/>
                      <a:stretch>
                        <a:fillRect/>
                      </a:stretch>
                    </p:blipFill>
                    <p:spPr>
                      <a:xfrm>
                        <a:off x="1619672" y="2805053"/>
                        <a:ext cx="1730821" cy="3804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0EB766B-BB3C-4365-A8A4-85A2953B97E0}"/>
              </a:ext>
            </a:extLst>
          </p:cNvPr>
          <p:cNvGraphicFramePr>
            <a:graphicFrameLocks noChangeAspect="1"/>
          </p:cNvGraphicFramePr>
          <p:nvPr>
            <p:extLst>
              <p:ext uri="{D42A27DB-BD31-4B8C-83A1-F6EECF244321}">
                <p14:modId xmlns:p14="http://schemas.microsoft.com/office/powerpoint/2010/main" val="850642360"/>
              </p:ext>
            </p:extLst>
          </p:nvPr>
        </p:nvGraphicFramePr>
        <p:xfrm>
          <a:off x="5461462" y="2780928"/>
          <a:ext cx="1509493" cy="367174"/>
        </p:xfrm>
        <a:graphic>
          <a:graphicData uri="http://schemas.openxmlformats.org/presentationml/2006/ole">
            <mc:AlternateContent xmlns:mc="http://schemas.openxmlformats.org/markup-compatibility/2006">
              <mc:Choice xmlns:v="urn:schemas-microsoft-com:vml" Requires="v">
                <p:oleObj spid="_x0000_s26784" name="Equation" r:id="rId12" imgW="939600" imgH="228600" progId="Equation.DSMT4">
                  <p:embed/>
                </p:oleObj>
              </mc:Choice>
              <mc:Fallback>
                <p:oleObj name="Equation" r:id="rId12" imgW="939600" imgH="228600" progId="Equation.DSMT4">
                  <p:embed/>
                  <p:pic>
                    <p:nvPicPr>
                      <p:cNvPr id="0" name=""/>
                      <p:cNvPicPr/>
                      <p:nvPr/>
                    </p:nvPicPr>
                    <p:blipFill>
                      <a:blip r:embed="rId13"/>
                      <a:stretch>
                        <a:fillRect/>
                      </a:stretch>
                    </p:blipFill>
                    <p:spPr>
                      <a:xfrm>
                        <a:off x="5461462" y="2780928"/>
                        <a:ext cx="1509493" cy="367174"/>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6A73E64-38F7-4758-8BAE-7AA0EF72DB7D}"/>
              </a:ext>
            </a:extLst>
          </p:cNvPr>
          <p:cNvGraphicFramePr>
            <a:graphicFrameLocks noChangeAspect="1"/>
          </p:cNvGraphicFramePr>
          <p:nvPr>
            <p:extLst>
              <p:ext uri="{D42A27DB-BD31-4B8C-83A1-F6EECF244321}">
                <p14:modId xmlns:p14="http://schemas.microsoft.com/office/powerpoint/2010/main" val="3919459490"/>
              </p:ext>
            </p:extLst>
          </p:nvPr>
        </p:nvGraphicFramePr>
        <p:xfrm>
          <a:off x="1619672" y="3482459"/>
          <a:ext cx="2467354" cy="1602725"/>
        </p:xfrm>
        <a:graphic>
          <a:graphicData uri="http://schemas.openxmlformats.org/presentationml/2006/ole">
            <mc:AlternateContent xmlns:mc="http://schemas.openxmlformats.org/markup-compatibility/2006">
              <mc:Choice xmlns:v="urn:schemas-microsoft-com:vml" Requires="v">
                <p:oleObj spid="_x0000_s26785" name="Equation" r:id="rId14" imgW="1485720" imgH="965160" progId="Equation.DSMT4">
                  <p:embed/>
                </p:oleObj>
              </mc:Choice>
              <mc:Fallback>
                <p:oleObj name="Equation" r:id="rId14" imgW="1485720" imgH="965160" progId="Equation.DSMT4">
                  <p:embed/>
                  <p:pic>
                    <p:nvPicPr>
                      <p:cNvPr id="0" name=""/>
                      <p:cNvPicPr/>
                      <p:nvPr/>
                    </p:nvPicPr>
                    <p:blipFill>
                      <a:blip r:embed="rId15"/>
                      <a:stretch>
                        <a:fillRect/>
                      </a:stretch>
                    </p:blipFill>
                    <p:spPr>
                      <a:xfrm>
                        <a:off x="1619672" y="3482459"/>
                        <a:ext cx="2467354" cy="1602725"/>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B0E03D70-52CE-427C-8CC9-5E00110F3BE1}"/>
              </a:ext>
            </a:extLst>
          </p:cNvPr>
          <p:cNvGraphicFramePr>
            <a:graphicFrameLocks noChangeAspect="1"/>
          </p:cNvGraphicFramePr>
          <p:nvPr>
            <p:extLst>
              <p:ext uri="{D42A27DB-BD31-4B8C-83A1-F6EECF244321}">
                <p14:modId xmlns:p14="http://schemas.microsoft.com/office/powerpoint/2010/main" val="3249787305"/>
              </p:ext>
            </p:extLst>
          </p:nvPr>
        </p:nvGraphicFramePr>
        <p:xfrm>
          <a:off x="1619671" y="5229200"/>
          <a:ext cx="947963" cy="1440904"/>
        </p:xfrm>
        <a:graphic>
          <a:graphicData uri="http://schemas.openxmlformats.org/presentationml/2006/ole">
            <mc:AlternateContent xmlns:mc="http://schemas.openxmlformats.org/markup-compatibility/2006">
              <mc:Choice xmlns:v="urn:schemas-microsoft-com:vml" Requires="v">
                <p:oleObj spid="_x0000_s26786" name="Equation" r:id="rId16" imgW="634680" imgH="965160" progId="Equation.DSMT4">
                  <p:embed/>
                </p:oleObj>
              </mc:Choice>
              <mc:Fallback>
                <p:oleObj name="Equation" r:id="rId16" imgW="634680" imgH="965160" progId="Equation.DSMT4">
                  <p:embed/>
                  <p:pic>
                    <p:nvPicPr>
                      <p:cNvPr id="0" name=""/>
                      <p:cNvPicPr/>
                      <p:nvPr/>
                    </p:nvPicPr>
                    <p:blipFill>
                      <a:blip r:embed="rId17"/>
                      <a:stretch>
                        <a:fillRect/>
                      </a:stretch>
                    </p:blipFill>
                    <p:spPr>
                      <a:xfrm>
                        <a:off x="1619671" y="5229200"/>
                        <a:ext cx="947963" cy="1440904"/>
                      </a:xfrm>
                      <a:prstGeom prst="rect">
                        <a:avLst/>
                      </a:prstGeom>
                    </p:spPr>
                  </p:pic>
                </p:oleObj>
              </mc:Fallback>
            </mc:AlternateContent>
          </a:graphicData>
        </a:graphic>
      </p:graphicFrame>
      <p:graphicFrame>
        <p:nvGraphicFramePr>
          <p:cNvPr id="40" name="对象 39">
            <a:extLst>
              <a:ext uri="{FF2B5EF4-FFF2-40B4-BE49-F238E27FC236}">
                <a16:creationId xmlns:a16="http://schemas.microsoft.com/office/drawing/2014/main" id="{8905CA25-712B-4E6A-A9DB-03200E32C794}"/>
              </a:ext>
            </a:extLst>
          </p:cNvPr>
          <p:cNvGraphicFramePr>
            <a:graphicFrameLocks noChangeAspect="1"/>
          </p:cNvGraphicFramePr>
          <p:nvPr>
            <p:extLst>
              <p:ext uri="{D42A27DB-BD31-4B8C-83A1-F6EECF244321}">
                <p14:modId xmlns:p14="http://schemas.microsoft.com/office/powerpoint/2010/main" val="2086571547"/>
              </p:ext>
            </p:extLst>
          </p:nvPr>
        </p:nvGraphicFramePr>
        <p:xfrm>
          <a:off x="5461462" y="3863355"/>
          <a:ext cx="1468025" cy="734013"/>
        </p:xfrm>
        <a:graphic>
          <a:graphicData uri="http://schemas.openxmlformats.org/presentationml/2006/ole">
            <mc:AlternateContent xmlns:mc="http://schemas.openxmlformats.org/markup-compatibility/2006">
              <mc:Choice xmlns:v="urn:schemas-microsoft-com:vml" Requires="v">
                <p:oleObj spid="_x0000_s26787" name="Equation" r:id="rId18" imgW="914400" imgH="457200" progId="Equation.DSMT4">
                  <p:embed/>
                </p:oleObj>
              </mc:Choice>
              <mc:Fallback>
                <p:oleObj name="Equation" r:id="rId18" imgW="914400" imgH="457200" progId="Equation.DSMT4">
                  <p:embed/>
                  <p:pic>
                    <p:nvPicPr>
                      <p:cNvPr id="0" name=""/>
                      <p:cNvPicPr/>
                      <p:nvPr/>
                    </p:nvPicPr>
                    <p:blipFill>
                      <a:blip r:embed="rId19"/>
                      <a:stretch>
                        <a:fillRect/>
                      </a:stretch>
                    </p:blipFill>
                    <p:spPr>
                      <a:xfrm>
                        <a:off x="5461462" y="3863355"/>
                        <a:ext cx="1468025" cy="734013"/>
                      </a:xfrm>
                      <a:prstGeom prst="rect">
                        <a:avLst/>
                      </a:prstGeom>
                    </p:spPr>
                  </p:pic>
                </p:oleObj>
              </mc:Fallback>
            </mc:AlternateContent>
          </a:graphicData>
        </a:graphic>
      </p:graphicFrame>
    </p:spTree>
    <p:extLst>
      <p:ext uri="{BB962C8B-B14F-4D97-AF65-F5344CB8AC3E}">
        <p14:creationId xmlns:p14="http://schemas.microsoft.com/office/powerpoint/2010/main" val="39233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left)">
                                      <p:cBhvr>
                                        <p:cTn id="78" dur="500"/>
                                        <p:tgtEl>
                                          <p:spTgt spid="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left)">
                                      <p:cBhvr>
                                        <p:cTn id="82" dur="500"/>
                                        <p:tgtEl>
                                          <p:spTgt spid="4"/>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ipe(left)">
                                      <p:cBhvr>
                                        <p:cTn id="86" dur="500"/>
                                        <p:tgtEl>
                                          <p:spTgt spid="3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animBg="1"/>
      <p:bldP spid="23" grpId="0" animBg="1"/>
      <p:bldP spid="24" grpId="0" animBg="1"/>
      <p:bldP spid="25" grpId="0" animBg="1"/>
      <p:bldP spid="27" grpId="0" animBg="1"/>
      <p:bldP spid="31" grpId="0" animBg="1"/>
      <p:bldP spid="33" grpId="0"/>
      <p:bldP spid="34" grpId="0"/>
      <p:bldP spid="35" grpId="0"/>
      <p:bldP spid="6"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pPr eaLnBrk="1" hangingPunct="1"/>
            <a:r>
              <a:rPr lang="zh-CN" altLang="en-US" sz="3200" dirty="0">
                <a:latin typeface="黑体" pitchFamily="2" charset="-122"/>
                <a:ea typeface="黑体" pitchFamily="2" charset="-122"/>
              </a:rPr>
              <a:t>尼科耳棱镜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a:t>
            </a:fld>
            <a:endParaRPr lang="en-US" altLang="zh-CN" dirty="0"/>
          </a:p>
        </p:txBody>
      </p:sp>
      <p:pic>
        <p:nvPicPr>
          <p:cNvPr id="87" name="图片 8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268760"/>
            <a:ext cx="5616624" cy="4117657"/>
          </a:xfrm>
          <a:prstGeom prst="rect">
            <a:avLst/>
          </a:prstGeom>
        </p:spPr>
      </p:pic>
      <p:sp>
        <p:nvSpPr>
          <p:cNvPr id="88" name="TextBox 87"/>
          <p:cNvSpPr txBox="1"/>
          <p:nvPr/>
        </p:nvSpPr>
        <p:spPr>
          <a:xfrm>
            <a:off x="35502" y="1467918"/>
            <a:ext cx="3240354" cy="4049314"/>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b="1" dirty="0">
                <a:solidFill>
                  <a:schemeClr val="tx2"/>
                </a:solidFill>
              </a:rPr>
              <a:t>利用光的全反射原理与晶体的双折射现象制成的一种偏振仪器。</a:t>
            </a:r>
            <a:endParaRPr lang="en-US" altLang="zh-CN" b="1" dirty="0">
              <a:solidFill>
                <a:schemeClr val="tx2"/>
              </a:solidFill>
            </a:endParaRPr>
          </a:p>
          <a:p>
            <a:pPr marL="342900" indent="-342900" algn="just">
              <a:lnSpc>
                <a:spcPct val="120000"/>
              </a:lnSpc>
              <a:buFont typeface="Wingdings" panose="05000000000000000000" pitchFamily="2" charset="2"/>
              <a:buChar char="Ø"/>
            </a:pPr>
            <a:r>
              <a:rPr lang="zh-CN" altLang="en-US" b="1" dirty="0">
                <a:solidFill>
                  <a:schemeClr val="tx2"/>
                </a:solidFill>
              </a:rPr>
              <a:t>取一块长度约为宽度三倍的方解石晶体，将两端切去一部分，使主截面上的角度为</a:t>
            </a:r>
            <a:r>
              <a:rPr lang="en-US" altLang="zh-CN" b="1" dirty="0">
                <a:solidFill>
                  <a:schemeClr val="tx2"/>
                </a:solidFill>
              </a:rPr>
              <a:t>68</a:t>
            </a:r>
            <a:r>
              <a:rPr lang="zh-CN" altLang="en-US" b="1" dirty="0">
                <a:solidFill>
                  <a:schemeClr val="tx2"/>
                </a:solidFill>
              </a:rPr>
              <a:t>度。</a:t>
            </a:r>
            <a:endParaRPr lang="en-US" altLang="zh-CN" b="1" dirty="0">
              <a:solidFill>
                <a:schemeClr val="tx2"/>
              </a:solidFill>
            </a:endParaRPr>
          </a:p>
          <a:p>
            <a:pPr marL="342900" indent="-342900" algn="just">
              <a:lnSpc>
                <a:spcPct val="120000"/>
              </a:lnSpc>
              <a:buFont typeface="Wingdings" panose="05000000000000000000" pitchFamily="2" charset="2"/>
              <a:buChar char="Ø"/>
            </a:pPr>
            <a:r>
              <a:rPr lang="zh-CN" altLang="en-US" b="1" dirty="0">
                <a:solidFill>
                  <a:schemeClr val="tx2"/>
                </a:solidFill>
              </a:rPr>
              <a:t>将晶体沿着平面</a:t>
            </a:r>
            <a:r>
              <a:rPr lang="en-US" altLang="zh-CN" b="1" dirty="0">
                <a:solidFill>
                  <a:schemeClr val="tx2"/>
                </a:solidFill>
              </a:rPr>
              <a:t>ABCD</a:t>
            </a:r>
            <a:r>
              <a:rPr lang="zh-CN" altLang="en-US" b="1" dirty="0">
                <a:solidFill>
                  <a:schemeClr val="tx2"/>
                </a:solidFill>
              </a:rPr>
              <a:t>切开，切面垂直于主截面（图中红色）且经过两钝隅</a:t>
            </a:r>
            <a:r>
              <a:rPr lang="en-US" altLang="zh-CN" b="1" dirty="0">
                <a:solidFill>
                  <a:schemeClr val="tx2"/>
                </a:solidFill>
              </a:rPr>
              <a:t>A</a:t>
            </a:r>
            <a:r>
              <a:rPr lang="zh-CN" altLang="en-US" b="1" dirty="0">
                <a:solidFill>
                  <a:schemeClr val="tx2"/>
                </a:solidFill>
              </a:rPr>
              <a:t>、</a:t>
            </a:r>
            <a:r>
              <a:rPr lang="en-US" altLang="zh-CN" b="1" dirty="0">
                <a:solidFill>
                  <a:schemeClr val="tx2"/>
                </a:solidFill>
              </a:rPr>
              <a:t>C</a:t>
            </a:r>
            <a:r>
              <a:rPr lang="zh-CN" altLang="en-US" b="1" dirty="0">
                <a:solidFill>
                  <a:schemeClr val="tx2"/>
                </a:solidFill>
              </a:rPr>
              <a:t>，再用加拿大树胶粘合起来。</a:t>
            </a:r>
            <a:endParaRPr lang="en-US" altLang="zh-CN" b="1" dirty="0">
              <a:solidFill>
                <a:schemeClr val="tx2"/>
              </a:solidFill>
            </a:endParaRPr>
          </a:p>
        </p:txBody>
      </p:sp>
      <p:sp>
        <p:nvSpPr>
          <p:cNvPr id="89" name="矩形 88"/>
          <p:cNvSpPr/>
          <p:nvPr/>
        </p:nvSpPr>
        <p:spPr>
          <a:xfrm>
            <a:off x="35502" y="5848110"/>
            <a:ext cx="9000994" cy="725327"/>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zh-CN" altLang="en-US" b="1" dirty="0">
                <a:solidFill>
                  <a:schemeClr val="tx2"/>
                </a:solidFill>
              </a:rPr>
              <a:t>前半个棱镜中的</a:t>
            </a:r>
            <a:r>
              <a:rPr lang="en-US" altLang="zh-CN" b="1" dirty="0">
                <a:solidFill>
                  <a:schemeClr val="tx2"/>
                </a:solidFill>
              </a:rPr>
              <a:t>o</a:t>
            </a:r>
            <a:r>
              <a:rPr lang="zh-CN" altLang="en-US" b="1" dirty="0">
                <a:solidFill>
                  <a:schemeClr val="tx2"/>
                </a:solidFill>
              </a:rPr>
              <a:t>光射到树胶层中产生全反射，</a:t>
            </a:r>
            <a:r>
              <a:rPr lang="en-US" altLang="zh-CN" b="1" dirty="0">
                <a:solidFill>
                  <a:schemeClr val="tx2"/>
                </a:solidFill>
              </a:rPr>
              <a:t>e</a:t>
            </a:r>
            <a:r>
              <a:rPr lang="zh-CN" altLang="en-US" b="1" dirty="0">
                <a:solidFill>
                  <a:schemeClr val="tx2"/>
                </a:solidFill>
              </a:rPr>
              <a:t>光不产生全反射，能够透过树胶层，所以自尼科尔棱镜出来的偏振光的振动面在棱镜的主截面内。</a:t>
            </a:r>
          </a:p>
        </p:txBody>
      </p:sp>
      <p:sp>
        <p:nvSpPr>
          <p:cNvPr id="90" name="TextBox 89"/>
          <p:cNvSpPr txBox="1"/>
          <p:nvPr/>
        </p:nvSpPr>
        <p:spPr>
          <a:xfrm>
            <a:off x="4572000" y="5324968"/>
            <a:ext cx="3903633" cy="392928"/>
          </a:xfrm>
          <a:prstGeom prst="rect">
            <a:avLst/>
          </a:prstGeom>
          <a:noFill/>
        </p:spPr>
        <p:txBody>
          <a:bodyPr wrap="none" rtlCol="0">
            <a:spAutoFit/>
          </a:bodyPr>
          <a:lstStyle/>
          <a:p>
            <a:pPr>
              <a:lnSpc>
                <a:spcPct val="120000"/>
              </a:lnSpc>
            </a:pPr>
            <a:r>
              <a:rPr lang="zh-CN" altLang="en-US" b="1" dirty="0">
                <a:solidFill>
                  <a:srgbClr val="FF0000"/>
                </a:solidFill>
              </a:rPr>
              <a:t>出射光与入射光不共线且孔径角较小</a:t>
            </a:r>
          </a:p>
        </p:txBody>
      </p:sp>
    </p:spTree>
    <p:extLst>
      <p:ext uri="{BB962C8B-B14F-4D97-AF65-F5344CB8AC3E}">
        <p14:creationId xmlns:p14="http://schemas.microsoft.com/office/powerpoint/2010/main" val="83718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anim calcmode="lin" valueType="num">
                                      <p:cBhvr>
                                        <p:cTn id="8" dur="1000" fill="hold"/>
                                        <p:tgtEl>
                                          <p:spTgt spid="87"/>
                                        </p:tgtEl>
                                        <p:attrNameLst>
                                          <p:attrName>ppt_x</p:attrName>
                                        </p:attrNameLst>
                                      </p:cBhvr>
                                      <p:tavLst>
                                        <p:tav tm="0">
                                          <p:val>
                                            <p:strVal val="#ppt_x"/>
                                          </p:val>
                                        </p:tav>
                                        <p:tav tm="100000">
                                          <p:val>
                                            <p:strVal val="#ppt_x"/>
                                          </p:val>
                                        </p:tav>
                                      </p:tavLst>
                                    </p:anim>
                                    <p:anim calcmode="lin" valueType="num">
                                      <p:cBhvr>
                                        <p:cTn id="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8">
                                            <p:txEl>
                                              <p:pRg st="0" end="0"/>
                                            </p:txEl>
                                          </p:spTgt>
                                        </p:tgtEl>
                                        <p:attrNameLst>
                                          <p:attrName>style.visibility</p:attrName>
                                        </p:attrNameLst>
                                      </p:cBhvr>
                                      <p:to>
                                        <p:strVal val="visible"/>
                                      </p:to>
                                    </p:set>
                                    <p:animEffect transition="in" filter="wipe(left)">
                                      <p:cBhvr>
                                        <p:cTn id="14" dur="500"/>
                                        <p:tgtEl>
                                          <p:spTgt spid="8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8">
                                            <p:txEl>
                                              <p:pRg st="1" end="1"/>
                                            </p:txEl>
                                          </p:spTgt>
                                        </p:tgtEl>
                                        <p:attrNameLst>
                                          <p:attrName>style.visibility</p:attrName>
                                        </p:attrNameLst>
                                      </p:cBhvr>
                                      <p:to>
                                        <p:strVal val="visible"/>
                                      </p:to>
                                    </p:set>
                                    <p:animEffect transition="in" filter="wipe(left)">
                                      <p:cBhvr>
                                        <p:cTn id="19" dur="500"/>
                                        <p:tgtEl>
                                          <p:spTgt spid="8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8">
                                            <p:txEl>
                                              <p:pRg st="2" end="2"/>
                                            </p:txEl>
                                          </p:spTgt>
                                        </p:tgtEl>
                                        <p:attrNameLst>
                                          <p:attrName>style.visibility</p:attrName>
                                        </p:attrNameLst>
                                      </p:cBhvr>
                                      <p:to>
                                        <p:strVal val="visible"/>
                                      </p:to>
                                    </p:set>
                                    <p:animEffect transition="in" filter="wipe(left)">
                                      <p:cBhvr>
                                        <p:cTn id="24" dur="500"/>
                                        <p:tgtEl>
                                          <p:spTgt spid="8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9">
                                            <p:txEl>
                                              <p:pRg st="0" end="0"/>
                                            </p:txEl>
                                          </p:spTgt>
                                        </p:tgtEl>
                                        <p:attrNameLst>
                                          <p:attrName>style.visibility</p:attrName>
                                        </p:attrNameLst>
                                      </p:cBhvr>
                                      <p:to>
                                        <p:strVal val="visible"/>
                                      </p:to>
                                    </p:set>
                                    <p:animEffect transition="in" filter="wipe(left)">
                                      <p:cBhvr>
                                        <p:cTn id="29" dur="500"/>
                                        <p:tgtEl>
                                          <p:spTgt spid="8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barn(inVertical)">
                                      <p:cBhvr>
                                        <p:cTn id="3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琼斯矩阵的应用</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30</a:t>
            </a:fld>
            <a:endParaRPr lang="en-US" altLang="zh-CN" dirty="0"/>
          </a:p>
        </p:txBody>
      </p:sp>
      <p:sp>
        <p:nvSpPr>
          <p:cNvPr id="36" name="TextBox 35"/>
          <p:cNvSpPr txBox="1"/>
          <p:nvPr/>
        </p:nvSpPr>
        <p:spPr>
          <a:xfrm>
            <a:off x="251520" y="1440992"/>
            <a:ext cx="8640960" cy="1418915"/>
          </a:xfrm>
          <a:prstGeom prst="rect">
            <a:avLst/>
          </a:prstGeom>
          <a:noFill/>
        </p:spPr>
        <p:txBody>
          <a:bodyPr wrap="square" rtlCol="0">
            <a:spAutoFit/>
          </a:bodyPr>
          <a:lstStyle/>
          <a:p>
            <a:pPr algn="just">
              <a:lnSpc>
                <a:spcPct val="150000"/>
              </a:lnSpc>
            </a:pPr>
            <a:r>
              <a:rPr lang="zh-CN" altLang="en-US" sz="2000" b="1" dirty="0">
                <a:solidFill>
                  <a:schemeClr val="tx2"/>
                </a:solidFill>
                <a:latin typeface="Times New Roman" panose="02020603050405020304" pitchFamily="18" charset="0"/>
                <a:cs typeface="Times New Roman" panose="02020603050405020304" pitchFamily="18" charset="0"/>
              </a:rPr>
              <a:t>例题：设入射线偏振光的光矢量沿</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方向，相继通过两个偏振器件，分别为快轴与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a:t>
            </a:r>
            <a:r>
              <a:rPr lang="en-US" altLang="zh-CN" sz="2000" b="1" dirty="0">
                <a:solidFill>
                  <a:schemeClr val="tx2"/>
                </a:solidFill>
                <a:latin typeface="Times New Roman" panose="02020603050405020304" pitchFamily="18" charset="0"/>
                <a:cs typeface="Times New Roman" panose="02020603050405020304" pitchFamily="18" charset="0"/>
              </a:rPr>
              <a:t>45°</a:t>
            </a:r>
            <a:r>
              <a:rPr lang="zh-CN" altLang="en-US" sz="2000" b="1" dirty="0">
                <a:solidFill>
                  <a:schemeClr val="tx2"/>
                </a:solidFill>
                <a:latin typeface="Times New Roman" panose="02020603050405020304" pitchFamily="18" charset="0"/>
                <a:cs typeface="Times New Roman" panose="02020603050405020304" pitchFamily="18" charset="0"/>
              </a:rPr>
              <a:t>角的一般波片（位相差</a:t>
            </a:r>
            <a:r>
              <a:rPr lang="el-GR" altLang="zh-CN" sz="2000" b="1" dirty="0">
                <a:solidFill>
                  <a:schemeClr val="tx2"/>
                </a:solidFill>
                <a:latin typeface="Times New Roman"/>
                <a:cs typeface="Times New Roman"/>
              </a:rPr>
              <a:t>δ</a:t>
            </a:r>
            <a:r>
              <a:rPr lang="zh-CN" altLang="en-US" sz="2000" b="1" dirty="0">
                <a:solidFill>
                  <a:schemeClr val="tx2"/>
                </a:solidFill>
                <a:latin typeface="Times New Roman" panose="02020603050405020304" pitchFamily="18" charset="0"/>
                <a:cs typeface="Times New Roman" panose="02020603050405020304" pitchFamily="18" charset="0"/>
              </a:rPr>
              <a:t>）和快轴在</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轴上的</a:t>
            </a:r>
            <a:r>
              <a:rPr lang="en-US" altLang="zh-CN" sz="2000" b="1" dirty="0">
                <a:solidFill>
                  <a:schemeClr val="tx2"/>
                </a:solidFill>
                <a:latin typeface="Times New Roman" panose="02020603050405020304" pitchFamily="18" charset="0"/>
                <a:cs typeface="Times New Roman" panose="02020603050405020304" pitchFamily="18" charset="0"/>
              </a:rPr>
              <a:t>1/4</a:t>
            </a:r>
            <a:r>
              <a:rPr lang="zh-CN" altLang="en-US" sz="2000" b="1" dirty="0">
                <a:solidFill>
                  <a:schemeClr val="tx2"/>
                </a:solidFill>
                <a:latin typeface="Times New Roman" panose="02020603050405020304" pitchFamily="18" charset="0"/>
                <a:cs typeface="Times New Roman" panose="02020603050405020304" pitchFamily="18" charset="0"/>
              </a:rPr>
              <a:t>波片，计算出射光的偏振态。</a:t>
            </a:r>
          </a:p>
        </p:txBody>
      </p:sp>
      <p:sp>
        <p:nvSpPr>
          <p:cNvPr id="38" name="TextBox 37"/>
          <p:cNvSpPr txBox="1"/>
          <p:nvPr/>
        </p:nvSpPr>
        <p:spPr>
          <a:xfrm>
            <a:off x="251520" y="2933415"/>
            <a:ext cx="700833" cy="495585"/>
          </a:xfrm>
          <a:prstGeom prst="rect">
            <a:avLst/>
          </a:prstGeom>
          <a:noFill/>
        </p:spPr>
        <p:txBody>
          <a:bodyPr wrap="none" rtlCol="0">
            <a:spAutoFit/>
          </a:bodyPr>
          <a:lstStyle/>
          <a:p>
            <a:pPr>
              <a:lnSpc>
                <a:spcPct val="150000"/>
              </a:lnSpc>
            </a:pPr>
            <a:r>
              <a:rPr lang="zh-CN" altLang="en-US" sz="2000" b="1" dirty="0">
                <a:solidFill>
                  <a:schemeClr val="tx2"/>
                </a:solidFill>
              </a:rPr>
              <a:t>解：</a:t>
            </a:r>
          </a:p>
        </p:txBody>
      </p:sp>
      <p:sp>
        <p:nvSpPr>
          <p:cNvPr id="2" name="TextBox 1"/>
          <p:cNvSpPr txBox="1"/>
          <p:nvPr/>
        </p:nvSpPr>
        <p:spPr>
          <a:xfrm>
            <a:off x="251520" y="5453695"/>
            <a:ext cx="8640960" cy="495585"/>
          </a:xfrm>
          <a:prstGeom prst="rect">
            <a:avLst/>
          </a:prstGeom>
          <a:noFill/>
        </p:spPr>
        <p:txBody>
          <a:bodyPr wrap="square" rtlCol="0">
            <a:spAutoFit/>
          </a:bodyPr>
          <a:lstStyle/>
          <a:p>
            <a:pPr algn="just">
              <a:lnSpc>
                <a:spcPct val="150000"/>
              </a:lnSpc>
            </a:pPr>
            <a:r>
              <a:rPr lang="zh-CN" altLang="en-US" sz="2000" b="1" dirty="0">
                <a:solidFill>
                  <a:schemeClr val="tx2"/>
                </a:solidFill>
                <a:latin typeface="Times New Roman" panose="02020603050405020304" pitchFamily="18" charset="0"/>
                <a:cs typeface="Times New Roman" panose="02020603050405020304" pitchFamily="18" charset="0"/>
              </a:rPr>
              <a:t>输出光为线偏振光，与</a:t>
            </a:r>
            <a:r>
              <a:rPr lang="en-US" altLang="zh-CN" sz="2000" b="1" i="1" dirty="0">
                <a:solidFill>
                  <a:schemeClr val="tx2"/>
                </a:solidFill>
                <a:latin typeface="Times New Roman" panose="02020603050405020304" pitchFamily="18" charset="0"/>
                <a:cs typeface="Times New Roman" panose="02020603050405020304" pitchFamily="18" charset="0"/>
              </a:rPr>
              <a:t>x</a:t>
            </a:r>
            <a:r>
              <a:rPr lang="zh-CN" altLang="en-US" sz="2000" b="1" dirty="0">
                <a:solidFill>
                  <a:schemeClr val="tx2"/>
                </a:solidFill>
                <a:latin typeface="Times New Roman" panose="02020603050405020304" pitchFamily="18" charset="0"/>
                <a:cs typeface="Times New Roman" panose="02020603050405020304" pitchFamily="18" charset="0"/>
              </a:rPr>
              <a:t>轴成角度</a:t>
            </a:r>
            <a:r>
              <a:rPr lang="el-GR" altLang="zh-CN" sz="2000" b="1" i="1" dirty="0">
                <a:solidFill>
                  <a:schemeClr val="tx2"/>
                </a:solidFill>
                <a:latin typeface="Times New Roman" panose="02020603050405020304" pitchFamily="18" charset="0"/>
                <a:cs typeface="Times New Roman" panose="02020603050405020304" pitchFamily="18" charset="0"/>
              </a:rPr>
              <a:t>θ</a:t>
            </a:r>
            <a:r>
              <a:rPr lang="en-US" altLang="zh-CN" sz="2000" b="1" dirty="0">
                <a:solidFill>
                  <a:schemeClr val="tx2"/>
                </a:solidFill>
                <a:latin typeface="Times New Roman" panose="02020603050405020304" pitchFamily="18" charset="0"/>
                <a:cs typeface="Times New Roman" panose="02020603050405020304" pitchFamily="18" charset="0"/>
              </a:rPr>
              <a:t>=</a:t>
            </a:r>
            <a:r>
              <a:rPr lang="el-GR" altLang="zh-CN" sz="2000" b="1" i="1" dirty="0">
                <a:solidFill>
                  <a:schemeClr val="tx2"/>
                </a:solidFill>
                <a:latin typeface="Times New Roman" panose="02020603050405020304" pitchFamily="18" charset="0"/>
                <a:cs typeface="Times New Roman" panose="02020603050405020304" pitchFamily="18" charset="0"/>
              </a:rPr>
              <a:t>δ</a:t>
            </a:r>
            <a:r>
              <a:rPr lang="en-US" altLang="zh-CN" sz="2000" b="1" dirty="0">
                <a:solidFill>
                  <a:schemeClr val="tx2"/>
                </a:solidFill>
                <a:latin typeface="Times New Roman" panose="02020603050405020304" pitchFamily="18" charset="0"/>
                <a:cs typeface="Times New Roman" panose="02020603050405020304" pitchFamily="18" charset="0"/>
              </a:rPr>
              <a:t>/2</a:t>
            </a:r>
            <a:r>
              <a:rPr lang="zh-CN" altLang="en-US" sz="2000" b="1" dirty="0">
                <a:solidFill>
                  <a:schemeClr val="tx2"/>
                </a:solidFill>
                <a:latin typeface="Times New Roman" panose="02020603050405020304" pitchFamily="18" charset="0"/>
                <a:cs typeface="Times New Roman" panose="02020603050405020304" pitchFamily="18" charset="0"/>
              </a:rPr>
              <a:t>，据此可以测量波片的位相差。</a:t>
            </a:r>
          </a:p>
        </p:txBody>
      </p:sp>
      <p:graphicFrame>
        <p:nvGraphicFramePr>
          <p:cNvPr id="3" name="对象 2">
            <a:extLst>
              <a:ext uri="{FF2B5EF4-FFF2-40B4-BE49-F238E27FC236}">
                <a16:creationId xmlns:a16="http://schemas.microsoft.com/office/drawing/2014/main" id="{2D6225D8-DD9F-4E9F-B7AE-C0F848A499FB}"/>
              </a:ext>
            </a:extLst>
          </p:cNvPr>
          <p:cNvGraphicFramePr>
            <a:graphicFrameLocks noChangeAspect="1"/>
          </p:cNvGraphicFramePr>
          <p:nvPr>
            <p:extLst>
              <p:ext uri="{D42A27DB-BD31-4B8C-83A1-F6EECF244321}">
                <p14:modId xmlns:p14="http://schemas.microsoft.com/office/powerpoint/2010/main" val="1009667779"/>
              </p:ext>
            </p:extLst>
          </p:nvPr>
        </p:nvGraphicFramePr>
        <p:xfrm>
          <a:off x="1969874" y="3602707"/>
          <a:ext cx="5161390" cy="1270496"/>
        </p:xfrm>
        <a:graphic>
          <a:graphicData uri="http://schemas.openxmlformats.org/presentationml/2006/ole">
            <mc:AlternateContent xmlns:mc="http://schemas.openxmlformats.org/markup-compatibility/2006">
              <mc:Choice xmlns:v="urn:schemas-microsoft-com:vml" Requires="v">
                <p:oleObj spid="_x0000_s43011" name="Equation" r:id="rId4" imgW="3301920" imgH="812520" progId="Equation.DSMT4">
                  <p:embed/>
                </p:oleObj>
              </mc:Choice>
              <mc:Fallback>
                <p:oleObj name="Equation" r:id="rId4" imgW="3301920" imgH="812520" progId="Equation.DSMT4">
                  <p:embed/>
                  <p:pic>
                    <p:nvPicPr>
                      <p:cNvPr id="0" name=""/>
                      <p:cNvPicPr/>
                      <p:nvPr/>
                    </p:nvPicPr>
                    <p:blipFill>
                      <a:blip r:embed="rId5"/>
                      <a:stretch>
                        <a:fillRect/>
                      </a:stretch>
                    </p:blipFill>
                    <p:spPr>
                      <a:xfrm>
                        <a:off x="1969874" y="3602707"/>
                        <a:ext cx="5161390" cy="1270496"/>
                      </a:xfrm>
                      <a:prstGeom prst="rect">
                        <a:avLst/>
                      </a:prstGeom>
                    </p:spPr>
                  </p:pic>
                </p:oleObj>
              </mc:Fallback>
            </mc:AlternateContent>
          </a:graphicData>
        </a:graphic>
      </p:graphicFrame>
    </p:spTree>
    <p:extLst>
      <p:ext uri="{BB962C8B-B14F-4D97-AF65-F5344CB8AC3E}">
        <p14:creationId xmlns:p14="http://schemas.microsoft.com/office/powerpoint/2010/main" val="36627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7920930" cy="719137"/>
          </a:xfrm>
        </p:spPr>
        <p:txBody>
          <a:bodyPr anchor="ctr" anchorCtr="0"/>
          <a:lstStyle/>
          <a:p>
            <a:pPr eaLnBrk="1" hangingPunct="1"/>
            <a:r>
              <a:rPr lang="en-US" altLang="zh-CN" sz="3200" dirty="0">
                <a:latin typeface="黑体" pitchFamily="2" charset="-122"/>
                <a:ea typeface="黑体" pitchFamily="2" charset="-122"/>
              </a:rPr>
              <a:t>7.3 </a:t>
            </a:r>
            <a:r>
              <a:rPr lang="zh-CN" altLang="en-US" sz="3200" dirty="0">
                <a:latin typeface="黑体" pitchFamily="2" charset="-122"/>
                <a:ea typeface="黑体" pitchFamily="2" charset="-122"/>
              </a:rPr>
              <a:t>晶体光学器件与偏振的矩阵描述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31</a:t>
            </a:fld>
            <a:endParaRPr lang="en-US" altLang="zh-CN" dirty="0"/>
          </a:p>
        </p:txBody>
      </p:sp>
      <p:sp>
        <p:nvSpPr>
          <p:cNvPr id="6" name="TextBox 10"/>
          <p:cNvSpPr txBox="1">
            <a:spLocks noChangeArrowheads="1"/>
          </p:cNvSpPr>
          <p:nvPr/>
        </p:nvSpPr>
        <p:spPr bwMode="auto">
          <a:xfrm>
            <a:off x="2267744" y="2204864"/>
            <a:ext cx="5040585" cy="338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7.3.1 </a:t>
            </a:r>
            <a:r>
              <a:rPr lang="zh-CN" altLang="en-US" sz="2800" b="1" dirty="0">
                <a:solidFill>
                  <a:schemeClr val="tx2"/>
                </a:solidFill>
                <a:latin typeface="+mn-lt"/>
                <a:cs typeface="Times New Roman" pitchFamily="18" charset="0"/>
              </a:rPr>
              <a:t>晶体光学器件</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7.3.2 </a:t>
            </a:r>
            <a:r>
              <a:rPr lang="zh-CN" altLang="en-US" sz="2800" b="1" dirty="0">
                <a:solidFill>
                  <a:schemeClr val="tx2"/>
                </a:solidFill>
                <a:latin typeface="+mn-lt"/>
                <a:cs typeface="Times New Roman" pitchFamily="18" charset="0"/>
              </a:rPr>
              <a:t>偏振光的矩阵描述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chemeClr val="tx2"/>
                </a:solidFill>
                <a:latin typeface="+mn-lt"/>
                <a:cs typeface="Times New Roman" pitchFamily="18" charset="0"/>
              </a:rPr>
              <a:t>7.3.3 </a:t>
            </a:r>
            <a:r>
              <a:rPr lang="zh-CN" altLang="en-US" sz="2800" b="1" dirty="0">
                <a:solidFill>
                  <a:schemeClr val="tx2"/>
                </a:solidFill>
                <a:latin typeface="+mn-lt"/>
                <a:cs typeface="Times New Roman" pitchFamily="18" charset="0"/>
              </a:rPr>
              <a:t>偏振器件的矩阵描述</a:t>
            </a:r>
            <a:endParaRPr lang="en-US" altLang="zh-CN" sz="2800" b="1" dirty="0">
              <a:solidFill>
                <a:schemeClr val="tx2"/>
              </a:solidFill>
              <a:latin typeface="+mn-lt"/>
              <a:cs typeface="Times New Roman" pitchFamily="18" charset="0"/>
            </a:endParaRPr>
          </a:p>
          <a:p>
            <a:pPr eaLnBrk="1" hangingPunct="1">
              <a:lnSpc>
                <a:spcPct val="200000"/>
              </a:lnSpc>
              <a:spcBef>
                <a:spcPct val="0"/>
              </a:spcBef>
              <a:buClrTx/>
              <a:buFontTx/>
              <a:buNone/>
            </a:pPr>
            <a:r>
              <a:rPr lang="en-US" altLang="zh-CN" sz="2800" b="1" dirty="0">
                <a:solidFill>
                  <a:srgbClr val="FF0000"/>
                </a:solidFill>
                <a:latin typeface="+mn-lt"/>
                <a:cs typeface="Times New Roman" pitchFamily="18" charset="0"/>
              </a:rPr>
              <a:t>7.3.4 </a:t>
            </a:r>
            <a:r>
              <a:rPr lang="zh-CN" altLang="en-US" sz="2800" b="1" dirty="0">
                <a:solidFill>
                  <a:srgbClr val="FF0000"/>
                </a:solidFill>
                <a:latin typeface="+mn-lt"/>
                <a:cs typeface="Times New Roman" pitchFamily="18" charset="0"/>
              </a:rPr>
              <a:t>偏振光的变换与检验</a:t>
            </a:r>
            <a:endParaRPr lang="en-US" altLang="zh-CN" sz="2800" b="1" dirty="0">
              <a:solidFill>
                <a:srgbClr val="FF0000"/>
              </a:solidFill>
              <a:latin typeface="+mn-lt"/>
              <a:cs typeface="Times New Roman" pitchFamily="18" charset="0"/>
            </a:endParaRPr>
          </a:p>
        </p:txBody>
      </p:sp>
    </p:spTree>
    <p:extLst>
      <p:ext uri="{BB962C8B-B14F-4D97-AF65-F5344CB8AC3E}">
        <p14:creationId xmlns:p14="http://schemas.microsoft.com/office/powerpoint/2010/main" val="1461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偏振光的产生与变换</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32</a:t>
            </a:fld>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717463611"/>
              </p:ext>
            </p:extLst>
          </p:nvPr>
        </p:nvGraphicFramePr>
        <p:xfrm>
          <a:off x="53752" y="1196752"/>
          <a:ext cx="9036496" cy="5476433"/>
        </p:xfrm>
        <a:graphic>
          <a:graphicData uri="http://schemas.openxmlformats.org/drawingml/2006/table">
            <a:tbl>
              <a:tblPr firstRow="1" bandRow="1">
                <a:tableStyleId>{5C22544A-7EE6-4342-B048-85BDC9FD1C3A}</a:tableStyleId>
              </a:tblPr>
              <a:tblGrid>
                <a:gridCol w="156592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646040">
                  <a:extLst>
                    <a:ext uri="{9D8B030D-6E8A-4147-A177-3AD203B41FA5}">
                      <a16:colId xmlns:a16="http://schemas.microsoft.com/office/drawing/2014/main" val="20003"/>
                    </a:ext>
                  </a:extLst>
                </a:gridCol>
              </a:tblGrid>
              <a:tr h="728820">
                <a:tc>
                  <a:txBody>
                    <a:bodyPr/>
                    <a:lstStyle/>
                    <a:p>
                      <a:pPr algn="r"/>
                      <a:r>
                        <a:rPr lang="zh-CN" altLang="en-US" b="1" dirty="0">
                          <a:latin typeface="+mn-ea"/>
                          <a:ea typeface="+mn-ea"/>
                        </a:rPr>
                        <a:t>变换后</a:t>
                      </a:r>
                      <a:endParaRPr lang="en-US" altLang="zh-CN" b="1" dirty="0">
                        <a:latin typeface="+mn-ea"/>
                        <a:ea typeface="+mn-ea"/>
                      </a:endParaRPr>
                    </a:p>
                    <a:p>
                      <a:pPr algn="l"/>
                      <a:r>
                        <a:rPr lang="zh-CN" altLang="en-US" b="1" dirty="0">
                          <a:latin typeface="+mn-ea"/>
                          <a:ea typeface="+mn-ea"/>
                        </a:rPr>
                        <a:t>变换前</a:t>
                      </a:r>
                    </a:p>
                  </a:txBody>
                  <a:tcPr anchor="ctr" anchorCtr="1"/>
                </a:tc>
                <a:tc>
                  <a:txBody>
                    <a:bodyPr/>
                    <a:lstStyle/>
                    <a:p>
                      <a:pPr algn="ctr"/>
                      <a:r>
                        <a:rPr lang="zh-CN" altLang="en-US" sz="2000" b="1" dirty="0">
                          <a:latin typeface="+mn-ea"/>
                          <a:ea typeface="+mn-ea"/>
                        </a:rPr>
                        <a:t>线偏光</a:t>
                      </a:r>
                    </a:p>
                  </a:txBody>
                  <a:tcPr anchor="ctr" anchorCtr="1"/>
                </a:tc>
                <a:tc>
                  <a:txBody>
                    <a:bodyPr/>
                    <a:lstStyle/>
                    <a:p>
                      <a:pPr algn="ctr"/>
                      <a:r>
                        <a:rPr lang="zh-CN" altLang="en-US" sz="2000" b="1" dirty="0">
                          <a:latin typeface="+mn-ea"/>
                          <a:ea typeface="+mn-ea"/>
                        </a:rPr>
                        <a:t>圆偏光</a:t>
                      </a:r>
                    </a:p>
                  </a:txBody>
                  <a:tcPr anchor="ctr" anchorCtr="1"/>
                </a:tc>
                <a:tc>
                  <a:txBody>
                    <a:bodyPr/>
                    <a:lstStyle/>
                    <a:p>
                      <a:pPr algn="ctr"/>
                      <a:r>
                        <a:rPr lang="zh-CN" altLang="en-US" sz="2000" b="1" dirty="0">
                          <a:latin typeface="+mn-ea"/>
                          <a:ea typeface="+mn-ea"/>
                        </a:rPr>
                        <a:t>椭偏光</a:t>
                      </a:r>
                    </a:p>
                  </a:txBody>
                  <a:tcPr anchor="ctr" anchorCtr="1"/>
                </a:tc>
                <a:extLst>
                  <a:ext uri="{0D108BD9-81ED-4DB2-BD59-A6C34878D82A}">
                    <a16:rowId xmlns:a16="http://schemas.microsoft.com/office/drawing/2014/main" val="10000"/>
                  </a:ext>
                </a:extLst>
              </a:tr>
              <a:tr h="1353524">
                <a:tc>
                  <a:txBody>
                    <a:bodyPr/>
                    <a:lstStyle/>
                    <a:p>
                      <a:pPr algn="ctr"/>
                      <a:r>
                        <a:rPr lang="zh-CN" altLang="en-US" sz="2000" b="1" dirty="0">
                          <a:solidFill>
                            <a:schemeClr val="tx2"/>
                          </a:solidFill>
                          <a:latin typeface="+mn-ea"/>
                          <a:ea typeface="+mn-ea"/>
                        </a:rPr>
                        <a:t>自然光</a:t>
                      </a:r>
                    </a:p>
                  </a:txBody>
                  <a:tcPr anchor="ctr" anchorCtr="1"/>
                </a:tc>
                <a:tc>
                  <a:txBody>
                    <a:bodyPr/>
                    <a:lstStyle/>
                    <a:p>
                      <a:pPr algn="ctr"/>
                      <a:r>
                        <a:rPr lang="zh-CN" altLang="en-US" b="1" dirty="0">
                          <a:solidFill>
                            <a:schemeClr val="tx2"/>
                          </a:solidFill>
                          <a:latin typeface="+mn-ea"/>
                          <a:ea typeface="+mn-ea"/>
                        </a:rPr>
                        <a:t>通过起偏器</a:t>
                      </a:r>
                    </a:p>
                  </a:txBody>
                  <a:tcPr anchor="ctr" anchorCtr="1"/>
                </a:tc>
                <a:tc>
                  <a:txBody>
                    <a:bodyPr/>
                    <a:lstStyle/>
                    <a:p>
                      <a:pPr algn="just"/>
                      <a:r>
                        <a:rPr lang="zh-CN" altLang="en-US" b="1" dirty="0">
                          <a:solidFill>
                            <a:schemeClr val="tx2"/>
                          </a:solidFill>
                          <a:latin typeface="+mn-ea"/>
                          <a:ea typeface="+mn-ea"/>
                        </a:rPr>
                        <a:t>先通过一个起偏器，再通过一个快轴与起偏器成</a:t>
                      </a:r>
                      <a:r>
                        <a:rPr lang="en-US" altLang="zh-CN" b="1" dirty="0">
                          <a:solidFill>
                            <a:schemeClr val="tx2"/>
                          </a:solidFill>
                          <a:latin typeface="+mn-ea"/>
                          <a:ea typeface="+mn-ea"/>
                        </a:rPr>
                        <a:t>±45°</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2"/>
                          </a:solidFill>
                          <a:latin typeface="+mn-ea"/>
                          <a:ea typeface="+mn-ea"/>
                        </a:rPr>
                        <a:t>先通过一个起偏器，再通过一个快轴与起偏器不成</a:t>
                      </a:r>
                      <a:r>
                        <a:rPr lang="en-US" altLang="zh-CN" b="1" dirty="0">
                          <a:solidFill>
                            <a:schemeClr val="tx2"/>
                          </a:solidFill>
                          <a:latin typeface="+mn-ea"/>
                          <a:ea typeface="+mn-ea"/>
                        </a:rPr>
                        <a:t>0°</a:t>
                      </a:r>
                      <a:r>
                        <a:rPr lang="zh-CN" altLang="en-US" b="1" dirty="0">
                          <a:solidFill>
                            <a:schemeClr val="tx2"/>
                          </a:solidFill>
                          <a:latin typeface="+mn-ea"/>
                          <a:ea typeface="+mn-ea"/>
                        </a:rPr>
                        <a:t>、</a:t>
                      </a:r>
                      <a:r>
                        <a:rPr lang="en-US" altLang="zh-CN" b="1" dirty="0">
                          <a:solidFill>
                            <a:schemeClr val="tx2"/>
                          </a:solidFill>
                          <a:latin typeface="+mn-ea"/>
                          <a:ea typeface="+mn-ea"/>
                        </a:rPr>
                        <a:t>±45°</a:t>
                      </a:r>
                      <a:r>
                        <a:rPr lang="zh-CN" altLang="en-US" b="1" dirty="0">
                          <a:solidFill>
                            <a:schemeClr val="tx2"/>
                          </a:solidFill>
                          <a:latin typeface="+mn-ea"/>
                          <a:ea typeface="+mn-ea"/>
                        </a:rPr>
                        <a:t>、</a:t>
                      </a:r>
                      <a:r>
                        <a:rPr lang="en-US" altLang="zh-CN" b="1" dirty="0">
                          <a:solidFill>
                            <a:schemeClr val="tx2"/>
                          </a:solidFill>
                          <a:latin typeface="+mn-ea"/>
                          <a:ea typeface="+mn-ea"/>
                        </a:rPr>
                        <a:t>90°</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extLst>
                  <a:ext uri="{0D108BD9-81ED-4DB2-BD59-A6C34878D82A}">
                    <a16:rowId xmlns:a16="http://schemas.microsoft.com/office/drawing/2014/main" val="10001"/>
                  </a:ext>
                </a:extLst>
              </a:tr>
              <a:tr h="1016649">
                <a:tc>
                  <a:txBody>
                    <a:bodyPr/>
                    <a:lstStyle/>
                    <a:p>
                      <a:pPr algn="ctr"/>
                      <a:r>
                        <a:rPr lang="zh-CN" altLang="en-US" sz="2000" b="1" dirty="0">
                          <a:solidFill>
                            <a:schemeClr val="tx2"/>
                          </a:solidFill>
                          <a:latin typeface="+mn-ea"/>
                          <a:ea typeface="+mn-ea"/>
                        </a:rPr>
                        <a:t>线偏光</a:t>
                      </a:r>
                    </a:p>
                  </a:txBody>
                  <a:tcPr anchor="ctr" anchorCtr="1"/>
                </a:tc>
                <a:tc>
                  <a:txBody>
                    <a:bodyPr/>
                    <a:lstStyle/>
                    <a:p>
                      <a:pPr algn="ctr"/>
                      <a:r>
                        <a:rPr lang="en-US" altLang="zh-CN" b="1" dirty="0">
                          <a:solidFill>
                            <a:schemeClr val="tx2"/>
                          </a:solidFill>
                          <a:latin typeface="+mn-ea"/>
                          <a:ea typeface="+mn-ea"/>
                        </a:rPr>
                        <a:t>/</a:t>
                      </a:r>
                      <a:endParaRPr lang="zh-CN" altLang="en-US" b="1" dirty="0">
                        <a:solidFill>
                          <a:schemeClr val="tx2"/>
                        </a:solidFill>
                        <a:latin typeface="+mn-ea"/>
                        <a:ea typeface="+mn-ea"/>
                      </a:endParaRPr>
                    </a:p>
                  </a:txBody>
                  <a:tcPr anchor="ctr" anchorCtr="1"/>
                </a:tc>
                <a:tc>
                  <a:txBody>
                    <a:bodyPr/>
                    <a:lstStyle/>
                    <a:p>
                      <a:pPr algn="just"/>
                      <a:r>
                        <a:rPr lang="zh-CN" altLang="en-US" b="1" dirty="0">
                          <a:solidFill>
                            <a:schemeClr val="tx2"/>
                          </a:solidFill>
                          <a:latin typeface="+mn-ea"/>
                          <a:ea typeface="+mn-ea"/>
                        </a:rPr>
                        <a:t>通过一个快轴与光矢量成</a:t>
                      </a:r>
                      <a:r>
                        <a:rPr lang="en-US" altLang="zh-CN" b="1" dirty="0">
                          <a:solidFill>
                            <a:schemeClr val="tx2"/>
                          </a:solidFill>
                          <a:latin typeface="+mn-ea"/>
                          <a:ea typeface="+mn-ea"/>
                        </a:rPr>
                        <a:t>±45°</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tc>
                  <a:txBody>
                    <a:bodyPr/>
                    <a:lstStyle/>
                    <a:p>
                      <a:pPr algn="just"/>
                      <a:r>
                        <a:rPr lang="zh-CN" altLang="en-US" b="1" dirty="0">
                          <a:solidFill>
                            <a:schemeClr val="tx2"/>
                          </a:solidFill>
                          <a:latin typeface="+mn-ea"/>
                          <a:ea typeface="+mn-ea"/>
                        </a:rPr>
                        <a:t>通过一个快轴与起偏器不成</a:t>
                      </a:r>
                      <a:r>
                        <a:rPr lang="en-US" altLang="zh-CN" b="1" dirty="0">
                          <a:solidFill>
                            <a:schemeClr val="tx2"/>
                          </a:solidFill>
                          <a:latin typeface="+mn-ea"/>
                          <a:ea typeface="+mn-ea"/>
                        </a:rPr>
                        <a:t>0°</a:t>
                      </a:r>
                      <a:r>
                        <a:rPr lang="zh-CN" altLang="en-US" b="1" dirty="0">
                          <a:solidFill>
                            <a:schemeClr val="tx2"/>
                          </a:solidFill>
                          <a:latin typeface="+mn-ea"/>
                          <a:ea typeface="+mn-ea"/>
                        </a:rPr>
                        <a:t>、</a:t>
                      </a:r>
                      <a:r>
                        <a:rPr lang="en-US" altLang="zh-CN" b="1" dirty="0">
                          <a:solidFill>
                            <a:schemeClr val="tx2"/>
                          </a:solidFill>
                          <a:latin typeface="+mn-ea"/>
                          <a:ea typeface="+mn-ea"/>
                        </a:rPr>
                        <a:t>±45°</a:t>
                      </a:r>
                      <a:r>
                        <a:rPr lang="zh-CN" altLang="en-US" b="1" dirty="0">
                          <a:solidFill>
                            <a:schemeClr val="tx2"/>
                          </a:solidFill>
                          <a:latin typeface="+mn-ea"/>
                          <a:ea typeface="+mn-ea"/>
                        </a:rPr>
                        <a:t>、</a:t>
                      </a:r>
                      <a:r>
                        <a:rPr lang="en-US" altLang="zh-CN" b="1" dirty="0">
                          <a:solidFill>
                            <a:schemeClr val="tx2"/>
                          </a:solidFill>
                          <a:latin typeface="+mn-ea"/>
                          <a:ea typeface="+mn-ea"/>
                        </a:rPr>
                        <a:t>90°</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extLst>
                  <a:ext uri="{0D108BD9-81ED-4DB2-BD59-A6C34878D82A}">
                    <a16:rowId xmlns:a16="http://schemas.microsoft.com/office/drawing/2014/main" val="10002"/>
                  </a:ext>
                </a:extLst>
              </a:tr>
              <a:tr h="1114799">
                <a:tc>
                  <a:txBody>
                    <a:bodyPr/>
                    <a:lstStyle/>
                    <a:p>
                      <a:pPr algn="ctr"/>
                      <a:r>
                        <a:rPr lang="zh-CN" altLang="en-US" sz="2000" b="1" dirty="0">
                          <a:solidFill>
                            <a:schemeClr val="tx2"/>
                          </a:solidFill>
                          <a:latin typeface="+mn-ea"/>
                          <a:ea typeface="+mn-ea"/>
                        </a:rPr>
                        <a:t>圆偏光</a:t>
                      </a:r>
                    </a:p>
                  </a:txBody>
                  <a:tcPr anchor="ctr" anchorCtr="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2"/>
                          </a:solidFill>
                          <a:latin typeface="+mn-ea"/>
                          <a:ea typeface="+mn-ea"/>
                        </a:rPr>
                        <a:t>通过一个</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tc>
                  <a:txBody>
                    <a:bodyPr/>
                    <a:lstStyle/>
                    <a:p>
                      <a:pPr algn="ctr"/>
                      <a:r>
                        <a:rPr lang="en-US" altLang="zh-CN" b="1" dirty="0">
                          <a:solidFill>
                            <a:schemeClr val="tx2"/>
                          </a:solidFill>
                          <a:latin typeface="+mn-ea"/>
                          <a:ea typeface="+mn-ea"/>
                        </a:rPr>
                        <a:t>/</a:t>
                      </a:r>
                      <a:endParaRPr lang="zh-CN" altLang="en-US" b="1" dirty="0">
                        <a:solidFill>
                          <a:schemeClr val="tx2"/>
                        </a:solidFill>
                        <a:latin typeface="+mn-ea"/>
                        <a:ea typeface="+mn-ea"/>
                      </a:endParaRPr>
                    </a:p>
                  </a:txBody>
                  <a:tcPr anchor="ctr" anchorCtr="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2"/>
                          </a:solidFill>
                          <a:latin typeface="+mn-ea"/>
                          <a:ea typeface="+mn-ea"/>
                        </a:rPr>
                        <a:t>先通过一个</a:t>
                      </a:r>
                      <a:r>
                        <a:rPr lang="en-US" altLang="zh-CN" b="1" dirty="0">
                          <a:solidFill>
                            <a:schemeClr val="tx2"/>
                          </a:solidFill>
                          <a:latin typeface="+mn-ea"/>
                          <a:ea typeface="+mn-ea"/>
                        </a:rPr>
                        <a:t>1/4</a:t>
                      </a:r>
                      <a:r>
                        <a:rPr lang="zh-CN" altLang="en-US" b="1" dirty="0">
                          <a:solidFill>
                            <a:schemeClr val="tx2"/>
                          </a:solidFill>
                          <a:latin typeface="+mn-ea"/>
                          <a:ea typeface="+mn-ea"/>
                        </a:rPr>
                        <a:t>波片变成线偏光，再通过一个快轴与光矢量不成</a:t>
                      </a:r>
                      <a:r>
                        <a:rPr lang="en-US" altLang="zh-CN" b="1" dirty="0">
                          <a:solidFill>
                            <a:schemeClr val="tx2"/>
                          </a:solidFill>
                          <a:latin typeface="+mn-ea"/>
                          <a:ea typeface="+mn-ea"/>
                        </a:rPr>
                        <a:t>0°</a:t>
                      </a:r>
                      <a:r>
                        <a:rPr lang="zh-CN" altLang="en-US" b="1" dirty="0">
                          <a:solidFill>
                            <a:schemeClr val="tx2"/>
                          </a:solidFill>
                          <a:latin typeface="+mn-ea"/>
                          <a:ea typeface="+mn-ea"/>
                        </a:rPr>
                        <a:t>、</a:t>
                      </a:r>
                      <a:r>
                        <a:rPr lang="en-US" altLang="zh-CN" b="1" dirty="0">
                          <a:solidFill>
                            <a:schemeClr val="tx2"/>
                          </a:solidFill>
                          <a:latin typeface="+mn-ea"/>
                          <a:ea typeface="+mn-ea"/>
                        </a:rPr>
                        <a:t>±45°</a:t>
                      </a:r>
                      <a:r>
                        <a:rPr lang="zh-CN" altLang="en-US" b="1" dirty="0">
                          <a:solidFill>
                            <a:schemeClr val="tx2"/>
                          </a:solidFill>
                          <a:latin typeface="+mn-ea"/>
                          <a:ea typeface="+mn-ea"/>
                        </a:rPr>
                        <a:t>、</a:t>
                      </a:r>
                      <a:r>
                        <a:rPr lang="en-US" altLang="zh-CN" b="1" dirty="0">
                          <a:solidFill>
                            <a:schemeClr val="tx2"/>
                          </a:solidFill>
                          <a:latin typeface="+mn-ea"/>
                          <a:ea typeface="+mn-ea"/>
                        </a:rPr>
                        <a:t>90°</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extLst>
                  <a:ext uri="{0D108BD9-81ED-4DB2-BD59-A6C34878D82A}">
                    <a16:rowId xmlns:a16="http://schemas.microsoft.com/office/drawing/2014/main" val="10003"/>
                  </a:ext>
                </a:extLst>
              </a:tr>
              <a:tr h="1114799">
                <a:tc>
                  <a:txBody>
                    <a:bodyPr/>
                    <a:lstStyle/>
                    <a:p>
                      <a:pPr algn="ctr"/>
                      <a:r>
                        <a:rPr lang="zh-CN" altLang="en-US" sz="2000" b="1" dirty="0">
                          <a:solidFill>
                            <a:schemeClr val="tx2"/>
                          </a:solidFill>
                          <a:latin typeface="+mn-ea"/>
                          <a:ea typeface="+mn-ea"/>
                        </a:rPr>
                        <a:t>椭偏光</a:t>
                      </a:r>
                    </a:p>
                  </a:txBody>
                  <a:tcPr anchor="ctr" anchorCtr="1"/>
                </a:tc>
                <a:tc>
                  <a:txBody>
                    <a:bodyPr/>
                    <a:lstStyle/>
                    <a:p>
                      <a:pPr algn="just"/>
                      <a:r>
                        <a:rPr lang="zh-CN" altLang="en-US" b="1" dirty="0">
                          <a:solidFill>
                            <a:schemeClr val="tx2"/>
                          </a:solidFill>
                          <a:latin typeface="+mn-ea"/>
                          <a:ea typeface="+mn-ea"/>
                        </a:rPr>
                        <a:t>通过一个快轴与椭偏光长轴或者短轴一致的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2"/>
                          </a:solidFill>
                          <a:latin typeface="+mn-ea"/>
                          <a:ea typeface="+mn-ea"/>
                        </a:rPr>
                        <a:t>先通过一个</a:t>
                      </a:r>
                      <a:r>
                        <a:rPr lang="en-US" altLang="zh-CN" b="1" dirty="0">
                          <a:solidFill>
                            <a:schemeClr val="tx2"/>
                          </a:solidFill>
                          <a:latin typeface="+mn-ea"/>
                          <a:ea typeface="+mn-ea"/>
                        </a:rPr>
                        <a:t>1/4</a:t>
                      </a:r>
                      <a:r>
                        <a:rPr lang="zh-CN" altLang="en-US" b="1" dirty="0">
                          <a:solidFill>
                            <a:schemeClr val="tx2"/>
                          </a:solidFill>
                          <a:latin typeface="+mn-ea"/>
                          <a:ea typeface="+mn-ea"/>
                        </a:rPr>
                        <a:t>波片变成线偏光，再通过一个快轴与光矢量成</a:t>
                      </a:r>
                      <a:r>
                        <a:rPr lang="en-US" altLang="zh-CN" b="1" dirty="0">
                          <a:solidFill>
                            <a:schemeClr val="tx2"/>
                          </a:solidFill>
                          <a:latin typeface="+mn-ea"/>
                          <a:ea typeface="+mn-ea"/>
                        </a:rPr>
                        <a:t>±45°</a:t>
                      </a:r>
                      <a:r>
                        <a:rPr lang="zh-CN" altLang="en-US" b="1" dirty="0">
                          <a:solidFill>
                            <a:schemeClr val="tx2"/>
                          </a:solidFill>
                          <a:latin typeface="+mn-ea"/>
                          <a:ea typeface="+mn-ea"/>
                        </a:rPr>
                        <a:t>的</a:t>
                      </a:r>
                      <a:r>
                        <a:rPr lang="en-US" altLang="zh-CN" b="1" dirty="0">
                          <a:solidFill>
                            <a:schemeClr val="tx2"/>
                          </a:solidFill>
                          <a:latin typeface="+mn-ea"/>
                          <a:ea typeface="+mn-ea"/>
                        </a:rPr>
                        <a:t>1/4</a:t>
                      </a:r>
                      <a:r>
                        <a:rPr lang="zh-CN" altLang="en-US" b="1" dirty="0">
                          <a:solidFill>
                            <a:schemeClr val="tx2"/>
                          </a:solidFill>
                          <a:latin typeface="+mn-ea"/>
                          <a:ea typeface="+mn-ea"/>
                        </a:rPr>
                        <a:t>波片</a:t>
                      </a:r>
                    </a:p>
                  </a:txBody>
                  <a:tcPr anchor="ctr" anchorCtr="1"/>
                </a:tc>
                <a:tc>
                  <a:txBody>
                    <a:bodyPr/>
                    <a:lstStyle/>
                    <a:p>
                      <a:pPr algn="ctr"/>
                      <a:r>
                        <a:rPr lang="en-US" altLang="zh-CN" b="1" dirty="0">
                          <a:solidFill>
                            <a:schemeClr val="tx2"/>
                          </a:solidFill>
                          <a:latin typeface="+mn-ea"/>
                          <a:ea typeface="+mn-ea"/>
                        </a:rPr>
                        <a:t>/</a:t>
                      </a:r>
                      <a:endParaRPr lang="zh-CN" altLang="en-US" b="1" dirty="0">
                        <a:solidFill>
                          <a:schemeClr val="tx2"/>
                        </a:solidFill>
                        <a:latin typeface="+mn-ea"/>
                        <a:ea typeface="+mn-ea"/>
                      </a:endParaRPr>
                    </a:p>
                  </a:txBody>
                  <a:tcPr anchor="ctr" anchorCtr="1"/>
                </a:tc>
                <a:extLst>
                  <a:ext uri="{0D108BD9-81ED-4DB2-BD59-A6C34878D82A}">
                    <a16:rowId xmlns:a16="http://schemas.microsoft.com/office/drawing/2014/main" val="10004"/>
                  </a:ext>
                </a:extLst>
              </a:tr>
            </a:tbl>
          </a:graphicData>
        </a:graphic>
      </p:graphicFrame>
      <p:cxnSp>
        <p:nvCxnSpPr>
          <p:cNvPr id="9" name="直接连接符 8"/>
          <p:cNvCxnSpPr/>
          <p:nvPr/>
        </p:nvCxnSpPr>
        <p:spPr>
          <a:xfrm flipH="1" flipV="1">
            <a:off x="107504" y="1268760"/>
            <a:ext cx="1440160" cy="72008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2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偏振光的变换</a:t>
            </a:r>
            <a:endParaRPr lang="en-US" altLang="zh-CN" sz="3200" dirty="0">
              <a:latin typeface="黑体" pitchFamily="2" charset="-122"/>
              <a:ea typeface="黑体" pitchFamily="2" charset="-122"/>
            </a:endParaRPr>
          </a:p>
        </p:txBody>
      </p:sp>
      <p:pic>
        <p:nvPicPr>
          <p:cNvPr id="2" name="图片 1">
            <a:extLst>
              <a:ext uri="{FF2B5EF4-FFF2-40B4-BE49-F238E27FC236}">
                <a16:creationId xmlns:a16="http://schemas.microsoft.com/office/drawing/2014/main" id="{081ECBEA-6684-4305-AA92-7F3CE18CD0F3}"/>
              </a:ext>
            </a:extLst>
          </p:cNvPr>
          <p:cNvPicPr>
            <a:picLocks noChangeAspect="1"/>
          </p:cNvPicPr>
          <p:nvPr/>
        </p:nvPicPr>
        <p:blipFill>
          <a:blip r:embed="rId4"/>
          <a:stretch>
            <a:fillRect/>
          </a:stretch>
        </p:blipFill>
        <p:spPr>
          <a:xfrm>
            <a:off x="611560" y="1247775"/>
            <a:ext cx="2238375" cy="2181225"/>
          </a:xfrm>
          <a:prstGeom prst="rect">
            <a:avLst/>
          </a:prstGeom>
        </p:spPr>
      </p:pic>
      <p:graphicFrame>
        <p:nvGraphicFramePr>
          <p:cNvPr id="8" name="对象 7">
            <a:extLst>
              <a:ext uri="{FF2B5EF4-FFF2-40B4-BE49-F238E27FC236}">
                <a16:creationId xmlns:a16="http://schemas.microsoft.com/office/drawing/2014/main" id="{0168FD51-E7ED-4D83-AF40-B4979AE824C9}"/>
              </a:ext>
            </a:extLst>
          </p:cNvPr>
          <p:cNvGraphicFramePr>
            <a:graphicFrameLocks noChangeAspect="1"/>
          </p:cNvGraphicFramePr>
          <p:nvPr>
            <p:extLst>
              <p:ext uri="{D42A27DB-BD31-4B8C-83A1-F6EECF244321}">
                <p14:modId xmlns:p14="http://schemas.microsoft.com/office/powerpoint/2010/main" val="1339447114"/>
              </p:ext>
            </p:extLst>
          </p:nvPr>
        </p:nvGraphicFramePr>
        <p:xfrm>
          <a:off x="4790962" y="2374256"/>
          <a:ext cx="2716212" cy="633413"/>
        </p:xfrm>
        <a:graphic>
          <a:graphicData uri="http://schemas.openxmlformats.org/presentationml/2006/ole">
            <mc:AlternateContent xmlns:mc="http://schemas.openxmlformats.org/markup-compatibility/2006">
              <mc:Choice xmlns:v="urn:schemas-microsoft-com:vml" Requires="v">
                <p:oleObj spid="_x0000_s28007" name="Equation" r:id="rId5" imgW="1955520" imgH="457200" progId="Equation.DSMT4">
                  <p:embed/>
                </p:oleObj>
              </mc:Choice>
              <mc:Fallback>
                <p:oleObj name="Equation" r:id="rId5" imgW="1955520" imgH="457200" progId="Equation.DSMT4">
                  <p:embed/>
                  <p:pic>
                    <p:nvPicPr>
                      <p:cNvPr id="4" name="对象 3">
                        <a:extLst>
                          <a:ext uri="{FF2B5EF4-FFF2-40B4-BE49-F238E27FC236}">
                            <a16:creationId xmlns:a16="http://schemas.microsoft.com/office/drawing/2014/main" id="{682DD1BA-74FA-4C57-A071-D7D8AB7020AF}"/>
                          </a:ext>
                        </a:extLst>
                      </p:cNvPr>
                      <p:cNvPicPr/>
                      <p:nvPr/>
                    </p:nvPicPr>
                    <p:blipFill>
                      <a:blip r:embed="rId6"/>
                      <a:stretch>
                        <a:fillRect/>
                      </a:stretch>
                    </p:blipFill>
                    <p:spPr>
                      <a:xfrm>
                        <a:off x="4790962" y="2374256"/>
                        <a:ext cx="2716212" cy="63341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B5BF047-0C1D-45C9-B169-2E644E7DD619}"/>
              </a:ext>
            </a:extLst>
          </p:cNvPr>
          <p:cNvGraphicFramePr>
            <a:graphicFrameLocks noChangeAspect="1"/>
          </p:cNvGraphicFramePr>
          <p:nvPr>
            <p:extLst>
              <p:ext uri="{D42A27DB-BD31-4B8C-83A1-F6EECF244321}">
                <p14:modId xmlns:p14="http://schemas.microsoft.com/office/powerpoint/2010/main" val="2882853667"/>
              </p:ext>
            </p:extLst>
          </p:nvPr>
        </p:nvGraphicFramePr>
        <p:xfrm>
          <a:off x="4790962" y="1290068"/>
          <a:ext cx="1111250" cy="633413"/>
        </p:xfrm>
        <a:graphic>
          <a:graphicData uri="http://schemas.openxmlformats.org/presentationml/2006/ole">
            <mc:AlternateContent xmlns:mc="http://schemas.openxmlformats.org/markup-compatibility/2006">
              <mc:Choice xmlns:v="urn:schemas-microsoft-com:vml" Requires="v">
                <p:oleObj spid="_x0000_s28008" name="Equation" r:id="rId7" imgW="799920" imgH="457200" progId="Equation.DSMT4">
                  <p:embed/>
                </p:oleObj>
              </mc:Choice>
              <mc:Fallback>
                <p:oleObj name="Equation" r:id="rId7" imgW="799920" imgH="457200" progId="Equation.DSMT4">
                  <p:embed/>
                  <p:pic>
                    <p:nvPicPr>
                      <p:cNvPr id="8" name="对象 7">
                        <a:extLst>
                          <a:ext uri="{FF2B5EF4-FFF2-40B4-BE49-F238E27FC236}">
                            <a16:creationId xmlns:a16="http://schemas.microsoft.com/office/drawing/2014/main" id="{0168FD51-E7ED-4D83-AF40-B4979AE824C9}"/>
                          </a:ext>
                        </a:extLst>
                      </p:cNvPr>
                      <p:cNvPicPr/>
                      <p:nvPr/>
                    </p:nvPicPr>
                    <p:blipFill>
                      <a:blip r:embed="rId8"/>
                      <a:stretch>
                        <a:fillRect/>
                      </a:stretch>
                    </p:blipFill>
                    <p:spPr>
                      <a:xfrm>
                        <a:off x="4790962" y="1290068"/>
                        <a:ext cx="1111250" cy="63341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03D71A4-9763-4F99-AF7B-7310751981A5}"/>
              </a:ext>
            </a:extLst>
          </p:cNvPr>
          <p:cNvGraphicFramePr>
            <a:graphicFrameLocks noChangeAspect="1"/>
          </p:cNvGraphicFramePr>
          <p:nvPr>
            <p:extLst>
              <p:ext uri="{D42A27DB-BD31-4B8C-83A1-F6EECF244321}">
                <p14:modId xmlns:p14="http://schemas.microsoft.com/office/powerpoint/2010/main" val="4288214184"/>
              </p:ext>
            </p:extLst>
          </p:nvPr>
        </p:nvGraphicFramePr>
        <p:xfrm>
          <a:off x="7587555" y="1247775"/>
          <a:ext cx="1304925" cy="633412"/>
        </p:xfrm>
        <a:graphic>
          <a:graphicData uri="http://schemas.openxmlformats.org/presentationml/2006/ole">
            <mc:AlternateContent xmlns:mc="http://schemas.openxmlformats.org/markup-compatibility/2006">
              <mc:Choice xmlns:v="urn:schemas-microsoft-com:vml" Requires="v">
                <p:oleObj spid="_x0000_s28009" name="Equation" r:id="rId9" imgW="939600" imgH="457200" progId="Equation.DSMT4">
                  <p:embed/>
                </p:oleObj>
              </mc:Choice>
              <mc:Fallback>
                <p:oleObj name="Equation" r:id="rId9" imgW="939600" imgH="457200" progId="Equation.DSMT4">
                  <p:embed/>
                  <p:pic>
                    <p:nvPicPr>
                      <p:cNvPr id="8" name="对象 7">
                        <a:extLst>
                          <a:ext uri="{FF2B5EF4-FFF2-40B4-BE49-F238E27FC236}">
                            <a16:creationId xmlns:a16="http://schemas.microsoft.com/office/drawing/2014/main" id="{0168FD51-E7ED-4D83-AF40-B4979AE824C9}"/>
                          </a:ext>
                        </a:extLst>
                      </p:cNvPr>
                      <p:cNvPicPr/>
                      <p:nvPr/>
                    </p:nvPicPr>
                    <p:blipFill>
                      <a:blip r:embed="rId10"/>
                      <a:stretch>
                        <a:fillRect/>
                      </a:stretch>
                    </p:blipFill>
                    <p:spPr>
                      <a:xfrm>
                        <a:off x="7587555" y="1247775"/>
                        <a:ext cx="1304925" cy="633412"/>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CF5DE3F7-D263-442D-A330-C1080C6D3840}"/>
              </a:ext>
            </a:extLst>
          </p:cNvPr>
          <p:cNvPicPr>
            <a:picLocks noChangeAspect="1"/>
          </p:cNvPicPr>
          <p:nvPr/>
        </p:nvPicPr>
        <p:blipFill>
          <a:blip r:embed="rId11"/>
          <a:stretch>
            <a:fillRect/>
          </a:stretch>
        </p:blipFill>
        <p:spPr>
          <a:xfrm>
            <a:off x="611560" y="4293096"/>
            <a:ext cx="2520280" cy="1948108"/>
          </a:xfrm>
          <a:prstGeom prst="rect">
            <a:avLst/>
          </a:prstGeom>
        </p:spPr>
      </p:pic>
      <p:graphicFrame>
        <p:nvGraphicFramePr>
          <p:cNvPr id="12" name="对象 11">
            <a:extLst>
              <a:ext uri="{FF2B5EF4-FFF2-40B4-BE49-F238E27FC236}">
                <a16:creationId xmlns:a16="http://schemas.microsoft.com/office/drawing/2014/main" id="{324EBDAA-84FC-4D88-9A2F-C75732466998}"/>
              </a:ext>
            </a:extLst>
          </p:cNvPr>
          <p:cNvGraphicFramePr>
            <a:graphicFrameLocks noChangeAspect="1"/>
          </p:cNvGraphicFramePr>
          <p:nvPr>
            <p:extLst>
              <p:ext uri="{D42A27DB-BD31-4B8C-83A1-F6EECF244321}">
                <p14:modId xmlns:p14="http://schemas.microsoft.com/office/powerpoint/2010/main" val="2614394318"/>
              </p:ext>
            </p:extLst>
          </p:nvPr>
        </p:nvGraphicFramePr>
        <p:xfrm>
          <a:off x="4790962" y="5445224"/>
          <a:ext cx="2855912" cy="633412"/>
        </p:xfrm>
        <a:graphic>
          <a:graphicData uri="http://schemas.openxmlformats.org/presentationml/2006/ole">
            <mc:AlternateContent xmlns:mc="http://schemas.openxmlformats.org/markup-compatibility/2006">
              <mc:Choice xmlns:v="urn:schemas-microsoft-com:vml" Requires="v">
                <p:oleObj spid="_x0000_s28010" name="Equation" r:id="rId12" imgW="2057400" imgH="457200" progId="Equation.DSMT4">
                  <p:embed/>
                </p:oleObj>
              </mc:Choice>
              <mc:Fallback>
                <p:oleObj name="Equation" r:id="rId12" imgW="2057400" imgH="457200" progId="Equation.DSMT4">
                  <p:embed/>
                  <p:pic>
                    <p:nvPicPr>
                      <p:cNvPr id="8" name="对象 7">
                        <a:extLst>
                          <a:ext uri="{FF2B5EF4-FFF2-40B4-BE49-F238E27FC236}">
                            <a16:creationId xmlns:a16="http://schemas.microsoft.com/office/drawing/2014/main" id="{0168FD51-E7ED-4D83-AF40-B4979AE824C9}"/>
                          </a:ext>
                        </a:extLst>
                      </p:cNvPr>
                      <p:cNvPicPr/>
                      <p:nvPr/>
                    </p:nvPicPr>
                    <p:blipFill>
                      <a:blip r:embed="rId13"/>
                      <a:stretch>
                        <a:fillRect/>
                      </a:stretch>
                    </p:blipFill>
                    <p:spPr>
                      <a:xfrm>
                        <a:off x="4790962" y="5445224"/>
                        <a:ext cx="2855912" cy="63341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F6D7982-741E-44D1-9EB8-2B3AF54ED185}"/>
              </a:ext>
            </a:extLst>
          </p:cNvPr>
          <p:cNvGraphicFramePr>
            <a:graphicFrameLocks noChangeAspect="1"/>
          </p:cNvGraphicFramePr>
          <p:nvPr>
            <p:extLst>
              <p:ext uri="{D42A27DB-BD31-4B8C-83A1-F6EECF244321}">
                <p14:modId xmlns:p14="http://schemas.microsoft.com/office/powerpoint/2010/main" val="949854573"/>
              </p:ext>
            </p:extLst>
          </p:nvPr>
        </p:nvGraphicFramePr>
        <p:xfrm>
          <a:off x="4790962" y="4299724"/>
          <a:ext cx="1146175" cy="633413"/>
        </p:xfrm>
        <a:graphic>
          <a:graphicData uri="http://schemas.openxmlformats.org/presentationml/2006/ole">
            <mc:AlternateContent xmlns:mc="http://schemas.openxmlformats.org/markup-compatibility/2006">
              <mc:Choice xmlns:v="urn:schemas-microsoft-com:vml" Requires="v">
                <p:oleObj spid="_x0000_s28011" name="Equation" r:id="rId14" imgW="825480" imgH="457200" progId="Equation.DSMT4">
                  <p:embed/>
                </p:oleObj>
              </mc:Choice>
              <mc:Fallback>
                <p:oleObj name="Equation" r:id="rId14" imgW="825480" imgH="457200" progId="Equation.DSMT4">
                  <p:embed/>
                  <p:pic>
                    <p:nvPicPr>
                      <p:cNvPr id="10" name="对象 9">
                        <a:extLst>
                          <a:ext uri="{FF2B5EF4-FFF2-40B4-BE49-F238E27FC236}">
                            <a16:creationId xmlns:a16="http://schemas.microsoft.com/office/drawing/2014/main" id="{3B5BF047-0C1D-45C9-B169-2E644E7DD619}"/>
                          </a:ext>
                        </a:extLst>
                      </p:cNvPr>
                      <p:cNvPicPr/>
                      <p:nvPr/>
                    </p:nvPicPr>
                    <p:blipFill>
                      <a:blip r:embed="rId15"/>
                      <a:stretch>
                        <a:fillRect/>
                      </a:stretch>
                    </p:blipFill>
                    <p:spPr>
                      <a:xfrm>
                        <a:off x="4790962" y="4299724"/>
                        <a:ext cx="1146175" cy="63341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02C97C5-A14A-4E93-8B70-C3E8CDD6E4FA}"/>
              </a:ext>
            </a:extLst>
          </p:cNvPr>
          <p:cNvGraphicFramePr>
            <a:graphicFrameLocks noChangeAspect="1"/>
          </p:cNvGraphicFramePr>
          <p:nvPr>
            <p:extLst>
              <p:ext uri="{D42A27DB-BD31-4B8C-83A1-F6EECF244321}">
                <p14:modId xmlns:p14="http://schemas.microsoft.com/office/powerpoint/2010/main" val="259302041"/>
              </p:ext>
            </p:extLst>
          </p:nvPr>
        </p:nvGraphicFramePr>
        <p:xfrm>
          <a:off x="7587554" y="4299725"/>
          <a:ext cx="1304925" cy="633412"/>
        </p:xfrm>
        <a:graphic>
          <a:graphicData uri="http://schemas.openxmlformats.org/presentationml/2006/ole">
            <mc:AlternateContent xmlns:mc="http://schemas.openxmlformats.org/markup-compatibility/2006">
              <mc:Choice xmlns:v="urn:schemas-microsoft-com:vml" Requires="v">
                <p:oleObj spid="_x0000_s28012" name="Equation" r:id="rId16" imgW="939600" imgH="457200" progId="Equation.DSMT4">
                  <p:embed/>
                </p:oleObj>
              </mc:Choice>
              <mc:Fallback>
                <p:oleObj name="Equation" r:id="rId16" imgW="939600" imgH="457200" progId="Equation.DSMT4">
                  <p:embed/>
                  <p:pic>
                    <p:nvPicPr>
                      <p:cNvPr id="11" name="对象 10">
                        <a:extLst>
                          <a:ext uri="{FF2B5EF4-FFF2-40B4-BE49-F238E27FC236}">
                            <a16:creationId xmlns:a16="http://schemas.microsoft.com/office/drawing/2014/main" id="{F03D71A4-9763-4F99-AF7B-7310751981A5}"/>
                          </a:ext>
                        </a:extLst>
                      </p:cNvPr>
                      <p:cNvPicPr/>
                      <p:nvPr/>
                    </p:nvPicPr>
                    <p:blipFill>
                      <a:blip r:embed="rId10"/>
                      <a:stretch>
                        <a:fillRect/>
                      </a:stretch>
                    </p:blipFill>
                    <p:spPr>
                      <a:xfrm>
                        <a:off x="7587554" y="4299725"/>
                        <a:ext cx="1304925" cy="633412"/>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78128ACE-CE22-427F-B314-8B51DB6F3F4D}"/>
              </a:ext>
            </a:extLst>
          </p:cNvPr>
          <p:cNvSpPr txBox="1"/>
          <p:nvPr/>
        </p:nvSpPr>
        <p:spPr>
          <a:xfrm>
            <a:off x="755576" y="3324055"/>
            <a:ext cx="1800493" cy="369332"/>
          </a:xfrm>
          <a:prstGeom prst="rect">
            <a:avLst/>
          </a:prstGeom>
          <a:noFill/>
        </p:spPr>
        <p:txBody>
          <a:bodyPr wrap="none" rtlCol="0">
            <a:spAutoFit/>
          </a:bodyPr>
          <a:lstStyle/>
          <a:p>
            <a:r>
              <a:rPr lang="zh-CN" altLang="en-US" b="1" dirty="0">
                <a:solidFill>
                  <a:srgbClr val="FF0000"/>
                </a:solidFill>
              </a:rPr>
              <a:t>线偏光→圆偏光</a:t>
            </a:r>
          </a:p>
        </p:txBody>
      </p:sp>
      <p:sp>
        <p:nvSpPr>
          <p:cNvPr id="15" name="文本框 14">
            <a:extLst>
              <a:ext uri="{FF2B5EF4-FFF2-40B4-BE49-F238E27FC236}">
                <a16:creationId xmlns:a16="http://schemas.microsoft.com/office/drawing/2014/main" id="{453039BF-8603-472B-8073-F6C5E69B3841}"/>
              </a:ext>
            </a:extLst>
          </p:cNvPr>
          <p:cNvSpPr txBox="1"/>
          <p:nvPr/>
        </p:nvSpPr>
        <p:spPr>
          <a:xfrm>
            <a:off x="750766" y="6165304"/>
            <a:ext cx="1810111" cy="369332"/>
          </a:xfrm>
          <a:prstGeom prst="rect">
            <a:avLst/>
          </a:prstGeom>
          <a:noFill/>
        </p:spPr>
        <p:txBody>
          <a:bodyPr wrap="none" rtlCol="0">
            <a:spAutoFit/>
          </a:bodyPr>
          <a:lstStyle/>
          <a:p>
            <a:r>
              <a:rPr lang="zh-CN" altLang="en-US" b="1" dirty="0">
                <a:solidFill>
                  <a:srgbClr val="FF0000"/>
                </a:solidFill>
              </a:rPr>
              <a:t>线偏光→椭偏光</a:t>
            </a:r>
          </a:p>
        </p:txBody>
      </p:sp>
      <p:cxnSp>
        <p:nvCxnSpPr>
          <p:cNvPr id="17" name="直接连接符 16">
            <a:extLst>
              <a:ext uri="{FF2B5EF4-FFF2-40B4-BE49-F238E27FC236}">
                <a16:creationId xmlns:a16="http://schemas.microsoft.com/office/drawing/2014/main" id="{A559E264-574C-47C0-BDE5-33378DBF4DD8}"/>
              </a:ext>
            </a:extLst>
          </p:cNvPr>
          <p:cNvCxnSpPr/>
          <p:nvPr/>
        </p:nvCxnSpPr>
        <p:spPr>
          <a:xfrm>
            <a:off x="0" y="3789040"/>
            <a:ext cx="9144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68535F2-CD3C-4920-99BC-1B17EC8FC652}"/>
              </a:ext>
            </a:extLst>
          </p:cNvPr>
          <p:cNvSpPr txBox="1"/>
          <p:nvPr/>
        </p:nvSpPr>
        <p:spPr>
          <a:xfrm>
            <a:off x="6516216" y="1379815"/>
            <a:ext cx="1175322" cy="369332"/>
          </a:xfrm>
          <a:prstGeom prst="rect">
            <a:avLst/>
          </a:prstGeom>
          <a:noFill/>
        </p:spPr>
        <p:txBody>
          <a:bodyPr wrap="none" rtlCol="0">
            <a:spAutoFit/>
          </a:bodyPr>
          <a:lstStyle/>
          <a:p>
            <a:r>
              <a:rPr lang="en-US" altLang="zh-CN" b="1" dirty="0"/>
              <a:t>λ/4</a:t>
            </a:r>
            <a:r>
              <a:rPr lang="zh-CN" altLang="en-US" b="1" dirty="0"/>
              <a:t>波片：</a:t>
            </a:r>
          </a:p>
        </p:txBody>
      </p:sp>
      <p:sp>
        <p:nvSpPr>
          <p:cNvPr id="18" name="文本框 17">
            <a:extLst>
              <a:ext uri="{FF2B5EF4-FFF2-40B4-BE49-F238E27FC236}">
                <a16:creationId xmlns:a16="http://schemas.microsoft.com/office/drawing/2014/main" id="{A4CF5635-A34D-4292-81BD-6FB2BD1B1D71}"/>
              </a:ext>
            </a:extLst>
          </p:cNvPr>
          <p:cNvSpPr txBox="1"/>
          <p:nvPr/>
        </p:nvSpPr>
        <p:spPr>
          <a:xfrm>
            <a:off x="3059832" y="1380061"/>
            <a:ext cx="1887055" cy="369332"/>
          </a:xfrm>
          <a:prstGeom prst="rect">
            <a:avLst/>
          </a:prstGeom>
          <a:noFill/>
        </p:spPr>
        <p:txBody>
          <a:bodyPr wrap="none" rtlCol="0">
            <a:spAutoFit/>
          </a:bodyPr>
          <a:lstStyle/>
          <a:p>
            <a:r>
              <a:rPr lang="zh-CN" altLang="en-US" b="1" dirty="0"/>
              <a:t>输入</a:t>
            </a:r>
            <a:r>
              <a:rPr lang="en-US" altLang="zh-CN" b="1" dirty="0"/>
              <a:t>45</a:t>
            </a:r>
            <a:r>
              <a:rPr lang="en-US" altLang="zh-CN" b="1" dirty="0">
                <a:latin typeface="Times New Roman" panose="02020603050405020304" pitchFamily="18" charset="0"/>
                <a:cs typeface="Times New Roman" panose="02020603050405020304" pitchFamily="18" charset="0"/>
              </a:rPr>
              <a:t>º</a:t>
            </a:r>
            <a:r>
              <a:rPr lang="zh-CN" altLang="en-US" b="1" dirty="0"/>
              <a:t>线偏光：</a:t>
            </a:r>
          </a:p>
        </p:txBody>
      </p:sp>
      <p:sp>
        <p:nvSpPr>
          <p:cNvPr id="19" name="文本框 18">
            <a:extLst>
              <a:ext uri="{FF2B5EF4-FFF2-40B4-BE49-F238E27FC236}">
                <a16:creationId xmlns:a16="http://schemas.microsoft.com/office/drawing/2014/main" id="{14D88A13-9752-4860-9799-054AC04A69FF}"/>
              </a:ext>
            </a:extLst>
          </p:cNvPr>
          <p:cNvSpPr txBox="1"/>
          <p:nvPr/>
        </p:nvSpPr>
        <p:spPr>
          <a:xfrm>
            <a:off x="3059832" y="2473899"/>
            <a:ext cx="1579278" cy="369332"/>
          </a:xfrm>
          <a:prstGeom prst="rect">
            <a:avLst/>
          </a:prstGeom>
          <a:noFill/>
        </p:spPr>
        <p:txBody>
          <a:bodyPr wrap="none" rtlCol="0">
            <a:spAutoFit/>
          </a:bodyPr>
          <a:lstStyle/>
          <a:p>
            <a:r>
              <a:rPr lang="zh-CN" altLang="en-US" b="1" dirty="0"/>
              <a:t>输出圆偏光：</a:t>
            </a:r>
          </a:p>
        </p:txBody>
      </p:sp>
      <p:sp>
        <p:nvSpPr>
          <p:cNvPr id="20" name="文本框 19">
            <a:extLst>
              <a:ext uri="{FF2B5EF4-FFF2-40B4-BE49-F238E27FC236}">
                <a16:creationId xmlns:a16="http://schemas.microsoft.com/office/drawing/2014/main" id="{DEF22D9A-B0B4-43BF-B1C0-C5E0E176BB58}"/>
              </a:ext>
            </a:extLst>
          </p:cNvPr>
          <p:cNvSpPr txBox="1"/>
          <p:nvPr/>
        </p:nvSpPr>
        <p:spPr>
          <a:xfrm>
            <a:off x="6577863" y="4404844"/>
            <a:ext cx="1175322" cy="369332"/>
          </a:xfrm>
          <a:prstGeom prst="rect">
            <a:avLst/>
          </a:prstGeom>
          <a:noFill/>
        </p:spPr>
        <p:txBody>
          <a:bodyPr wrap="none" rtlCol="0">
            <a:spAutoFit/>
          </a:bodyPr>
          <a:lstStyle/>
          <a:p>
            <a:r>
              <a:rPr lang="en-US" altLang="zh-CN" b="1" dirty="0"/>
              <a:t>λ/4</a:t>
            </a:r>
            <a:r>
              <a:rPr lang="zh-CN" altLang="en-US" b="1" dirty="0"/>
              <a:t>波片：</a:t>
            </a:r>
          </a:p>
        </p:txBody>
      </p:sp>
      <p:sp>
        <p:nvSpPr>
          <p:cNvPr id="21" name="文本框 20">
            <a:extLst>
              <a:ext uri="{FF2B5EF4-FFF2-40B4-BE49-F238E27FC236}">
                <a16:creationId xmlns:a16="http://schemas.microsoft.com/office/drawing/2014/main" id="{EEF99D84-D2BE-4344-8683-7FDB4FBBE4DD}"/>
              </a:ext>
            </a:extLst>
          </p:cNvPr>
          <p:cNvSpPr txBox="1"/>
          <p:nvPr/>
        </p:nvSpPr>
        <p:spPr>
          <a:xfrm>
            <a:off x="3121479" y="4405090"/>
            <a:ext cx="1579278" cy="369332"/>
          </a:xfrm>
          <a:prstGeom prst="rect">
            <a:avLst/>
          </a:prstGeom>
          <a:noFill/>
        </p:spPr>
        <p:txBody>
          <a:bodyPr wrap="none" rtlCol="0">
            <a:spAutoFit/>
          </a:bodyPr>
          <a:lstStyle/>
          <a:p>
            <a:r>
              <a:rPr lang="zh-CN" altLang="en-US" b="1" dirty="0"/>
              <a:t>输入线偏光：</a:t>
            </a:r>
          </a:p>
        </p:txBody>
      </p:sp>
      <p:sp>
        <p:nvSpPr>
          <p:cNvPr id="22" name="文本框 21">
            <a:extLst>
              <a:ext uri="{FF2B5EF4-FFF2-40B4-BE49-F238E27FC236}">
                <a16:creationId xmlns:a16="http://schemas.microsoft.com/office/drawing/2014/main" id="{D3F855E9-BCC6-486C-BA33-FF52B7831811}"/>
              </a:ext>
            </a:extLst>
          </p:cNvPr>
          <p:cNvSpPr txBox="1"/>
          <p:nvPr/>
        </p:nvSpPr>
        <p:spPr>
          <a:xfrm>
            <a:off x="3124414" y="5517232"/>
            <a:ext cx="1579278" cy="369332"/>
          </a:xfrm>
          <a:prstGeom prst="rect">
            <a:avLst/>
          </a:prstGeom>
          <a:noFill/>
        </p:spPr>
        <p:txBody>
          <a:bodyPr wrap="none" rtlCol="0">
            <a:spAutoFit/>
          </a:bodyPr>
          <a:lstStyle/>
          <a:p>
            <a:r>
              <a:rPr lang="zh-CN" altLang="en-US" b="1" dirty="0"/>
              <a:t>输出椭偏光：</a:t>
            </a:r>
          </a:p>
        </p:txBody>
      </p:sp>
    </p:spTree>
    <p:extLst>
      <p:ext uri="{BB962C8B-B14F-4D97-AF65-F5344CB8AC3E}">
        <p14:creationId xmlns:p14="http://schemas.microsoft.com/office/powerpoint/2010/main" val="125363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偏振光的变换</a:t>
            </a:r>
            <a:endParaRPr lang="en-US" altLang="zh-CN" sz="3200" dirty="0">
              <a:latin typeface="黑体" pitchFamily="2" charset="-122"/>
              <a:ea typeface="黑体" pitchFamily="2" charset="-122"/>
            </a:endParaRPr>
          </a:p>
        </p:txBody>
      </p:sp>
      <p:graphicFrame>
        <p:nvGraphicFramePr>
          <p:cNvPr id="8" name="对象 7">
            <a:extLst>
              <a:ext uri="{FF2B5EF4-FFF2-40B4-BE49-F238E27FC236}">
                <a16:creationId xmlns:a16="http://schemas.microsoft.com/office/drawing/2014/main" id="{0168FD51-E7ED-4D83-AF40-B4979AE824C9}"/>
              </a:ext>
            </a:extLst>
          </p:cNvPr>
          <p:cNvGraphicFramePr>
            <a:graphicFrameLocks noChangeAspect="1"/>
          </p:cNvGraphicFramePr>
          <p:nvPr>
            <p:extLst>
              <p:ext uri="{D42A27DB-BD31-4B8C-83A1-F6EECF244321}">
                <p14:modId xmlns:p14="http://schemas.microsoft.com/office/powerpoint/2010/main" val="236850707"/>
              </p:ext>
            </p:extLst>
          </p:nvPr>
        </p:nvGraphicFramePr>
        <p:xfrm>
          <a:off x="2109297" y="2323576"/>
          <a:ext cx="3440112" cy="669925"/>
        </p:xfrm>
        <a:graphic>
          <a:graphicData uri="http://schemas.openxmlformats.org/presentationml/2006/ole">
            <mc:AlternateContent xmlns:mc="http://schemas.openxmlformats.org/markup-compatibility/2006">
              <mc:Choice xmlns:v="urn:schemas-microsoft-com:vml" Requires="v">
                <p:oleObj spid="_x0000_s29016" name="Equation" r:id="rId4" imgW="2476440" imgH="482400" progId="Equation.DSMT4">
                  <p:embed/>
                </p:oleObj>
              </mc:Choice>
              <mc:Fallback>
                <p:oleObj name="Equation" r:id="rId4" imgW="2476440" imgH="482400" progId="Equation.DSMT4">
                  <p:embed/>
                  <p:pic>
                    <p:nvPicPr>
                      <p:cNvPr id="8" name="对象 7">
                        <a:extLst>
                          <a:ext uri="{FF2B5EF4-FFF2-40B4-BE49-F238E27FC236}">
                            <a16:creationId xmlns:a16="http://schemas.microsoft.com/office/drawing/2014/main" id="{0168FD51-E7ED-4D83-AF40-B4979AE824C9}"/>
                          </a:ext>
                        </a:extLst>
                      </p:cNvPr>
                      <p:cNvPicPr/>
                      <p:nvPr/>
                    </p:nvPicPr>
                    <p:blipFill>
                      <a:blip r:embed="rId5"/>
                      <a:stretch>
                        <a:fillRect/>
                      </a:stretch>
                    </p:blipFill>
                    <p:spPr>
                      <a:xfrm>
                        <a:off x="2109297" y="2323576"/>
                        <a:ext cx="3440112" cy="6699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B5BF047-0C1D-45C9-B169-2E644E7DD619}"/>
              </a:ext>
            </a:extLst>
          </p:cNvPr>
          <p:cNvGraphicFramePr>
            <a:graphicFrameLocks noChangeAspect="1"/>
          </p:cNvGraphicFramePr>
          <p:nvPr>
            <p:extLst>
              <p:ext uri="{D42A27DB-BD31-4B8C-83A1-F6EECF244321}">
                <p14:modId xmlns:p14="http://schemas.microsoft.com/office/powerpoint/2010/main" val="122908013"/>
              </p:ext>
            </p:extLst>
          </p:nvPr>
        </p:nvGraphicFramePr>
        <p:xfrm>
          <a:off x="2109297" y="1250215"/>
          <a:ext cx="1165225" cy="633413"/>
        </p:xfrm>
        <a:graphic>
          <a:graphicData uri="http://schemas.openxmlformats.org/presentationml/2006/ole">
            <mc:AlternateContent xmlns:mc="http://schemas.openxmlformats.org/markup-compatibility/2006">
              <mc:Choice xmlns:v="urn:schemas-microsoft-com:vml" Requires="v">
                <p:oleObj spid="_x0000_s29017" name="Equation" r:id="rId6" imgW="838080" imgH="457200" progId="Equation.DSMT4">
                  <p:embed/>
                </p:oleObj>
              </mc:Choice>
              <mc:Fallback>
                <p:oleObj name="Equation" r:id="rId6" imgW="838080" imgH="457200" progId="Equation.DSMT4">
                  <p:embed/>
                  <p:pic>
                    <p:nvPicPr>
                      <p:cNvPr id="10" name="对象 9">
                        <a:extLst>
                          <a:ext uri="{FF2B5EF4-FFF2-40B4-BE49-F238E27FC236}">
                            <a16:creationId xmlns:a16="http://schemas.microsoft.com/office/drawing/2014/main" id="{3B5BF047-0C1D-45C9-B169-2E644E7DD619}"/>
                          </a:ext>
                        </a:extLst>
                      </p:cNvPr>
                      <p:cNvPicPr/>
                      <p:nvPr/>
                    </p:nvPicPr>
                    <p:blipFill>
                      <a:blip r:embed="rId7"/>
                      <a:stretch>
                        <a:fillRect/>
                      </a:stretch>
                    </p:blipFill>
                    <p:spPr>
                      <a:xfrm>
                        <a:off x="2109297" y="1250215"/>
                        <a:ext cx="1165225" cy="63341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03D71A4-9763-4F99-AF7B-7310751981A5}"/>
              </a:ext>
            </a:extLst>
          </p:cNvPr>
          <p:cNvGraphicFramePr>
            <a:graphicFrameLocks noChangeAspect="1"/>
          </p:cNvGraphicFramePr>
          <p:nvPr>
            <p:extLst>
              <p:ext uri="{D42A27DB-BD31-4B8C-83A1-F6EECF244321}">
                <p14:modId xmlns:p14="http://schemas.microsoft.com/office/powerpoint/2010/main" val="3730146783"/>
              </p:ext>
            </p:extLst>
          </p:nvPr>
        </p:nvGraphicFramePr>
        <p:xfrm>
          <a:off x="5295205" y="1215290"/>
          <a:ext cx="3597275" cy="703262"/>
        </p:xfrm>
        <a:graphic>
          <a:graphicData uri="http://schemas.openxmlformats.org/presentationml/2006/ole">
            <mc:AlternateContent xmlns:mc="http://schemas.openxmlformats.org/markup-compatibility/2006">
              <mc:Choice xmlns:v="urn:schemas-microsoft-com:vml" Requires="v">
                <p:oleObj spid="_x0000_s29018" name="Equation" r:id="rId8" imgW="2590560" imgH="507960" progId="Equation.DSMT4">
                  <p:embed/>
                </p:oleObj>
              </mc:Choice>
              <mc:Fallback>
                <p:oleObj name="Equation" r:id="rId8" imgW="2590560" imgH="507960" progId="Equation.DSMT4">
                  <p:embed/>
                  <p:pic>
                    <p:nvPicPr>
                      <p:cNvPr id="11" name="对象 10">
                        <a:extLst>
                          <a:ext uri="{FF2B5EF4-FFF2-40B4-BE49-F238E27FC236}">
                            <a16:creationId xmlns:a16="http://schemas.microsoft.com/office/drawing/2014/main" id="{F03D71A4-9763-4F99-AF7B-7310751981A5}"/>
                          </a:ext>
                        </a:extLst>
                      </p:cNvPr>
                      <p:cNvPicPr/>
                      <p:nvPr/>
                    </p:nvPicPr>
                    <p:blipFill>
                      <a:blip r:embed="rId9"/>
                      <a:stretch>
                        <a:fillRect/>
                      </a:stretch>
                    </p:blipFill>
                    <p:spPr>
                      <a:xfrm>
                        <a:off x="5295205" y="1215290"/>
                        <a:ext cx="3597275" cy="70326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02C97C5-A14A-4E93-8B70-C3E8CDD6E4FA}"/>
              </a:ext>
            </a:extLst>
          </p:cNvPr>
          <p:cNvGraphicFramePr>
            <a:graphicFrameLocks noChangeAspect="1"/>
          </p:cNvGraphicFramePr>
          <p:nvPr>
            <p:extLst>
              <p:ext uri="{D42A27DB-BD31-4B8C-83A1-F6EECF244321}">
                <p14:modId xmlns:p14="http://schemas.microsoft.com/office/powerpoint/2010/main" val="432675843"/>
              </p:ext>
            </p:extLst>
          </p:nvPr>
        </p:nvGraphicFramePr>
        <p:xfrm>
          <a:off x="5299156" y="4412408"/>
          <a:ext cx="1304925" cy="633412"/>
        </p:xfrm>
        <a:graphic>
          <a:graphicData uri="http://schemas.openxmlformats.org/presentationml/2006/ole">
            <mc:AlternateContent xmlns:mc="http://schemas.openxmlformats.org/markup-compatibility/2006">
              <mc:Choice xmlns:v="urn:schemas-microsoft-com:vml" Requires="v">
                <p:oleObj spid="_x0000_s29019" name="Equation" r:id="rId10" imgW="939600" imgH="457200" progId="Equation.DSMT4">
                  <p:embed/>
                </p:oleObj>
              </mc:Choice>
              <mc:Fallback>
                <p:oleObj name="Equation" r:id="rId10" imgW="939600" imgH="457200" progId="Equation.DSMT4">
                  <p:embed/>
                  <p:pic>
                    <p:nvPicPr>
                      <p:cNvPr id="14" name="对象 13">
                        <a:extLst>
                          <a:ext uri="{FF2B5EF4-FFF2-40B4-BE49-F238E27FC236}">
                            <a16:creationId xmlns:a16="http://schemas.microsoft.com/office/drawing/2014/main" id="{C02C97C5-A14A-4E93-8B70-C3E8CDD6E4FA}"/>
                          </a:ext>
                        </a:extLst>
                      </p:cNvPr>
                      <p:cNvPicPr/>
                      <p:nvPr/>
                    </p:nvPicPr>
                    <p:blipFill>
                      <a:blip r:embed="rId11"/>
                      <a:stretch>
                        <a:fillRect/>
                      </a:stretch>
                    </p:blipFill>
                    <p:spPr>
                      <a:xfrm>
                        <a:off x="5299156" y="4412408"/>
                        <a:ext cx="1304925" cy="633412"/>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78128ACE-CE22-427F-B314-8B51DB6F3F4D}"/>
              </a:ext>
            </a:extLst>
          </p:cNvPr>
          <p:cNvSpPr txBox="1"/>
          <p:nvPr/>
        </p:nvSpPr>
        <p:spPr>
          <a:xfrm>
            <a:off x="7082369" y="2947989"/>
            <a:ext cx="1810111" cy="369332"/>
          </a:xfrm>
          <a:prstGeom prst="rect">
            <a:avLst/>
          </a:prstGeom>
          <a:noFill/>
        </p:spPr>
        <p:txBody>
          <a:bodyPr wrap="none" rtlCol="0">
            <a:spAutoFit/>
          </a:bodyPr>
          <a:lstStyle/>
          <a:p>
            <a:r>
              <a:rPr lang="zh-CN" altLang="en-US" b="1" dirty="0">
                <a:solidFill>
                  <a:srgbClr val="FF0000"/>
                </a:solidFill>
              </a:rPr>
              <a:t>圆偏光→线偏光</a:t>
            </a:r>
          </a:p>
        </p:txBody>
      </p:sp>
      <p:sp>
        <p:nvSpPr>
          <p:cNvPr id="15" name="文本框 14">
            <a:extLst>
              <a:ext uri="{FF2B5EF4-FFF2-40B4-BE49-F238E27FC236}">
                <a16:creationId xmlns:a16="http://schemas.microsoft.com/office/drawing/2014/main" id="{453039BF-8603-472B-8073-F6C5E69B3841}"/>
              </a:ext>
            </a:extLst>
          </p:cNvPr>
          <p:cNvSpPr txBox="1"/>
          <p:nvPr/>
        </p:nvSpPr>
        <p:spPr>
          <a:xfrm>
            <a:off x="7082369" y="6182598"/>
            <a:ext cx="1810111" cy="369332"/>
          </a:xfrm>
          <a:prstGeom prst="rect">
            <a:avLst/>
          </a:prstGeom>
          <a:noFill/>
        </p:spPr>
        <p:txBody>
          <a:bodyPr wrap="none" rtlCol="0">
            <a:spAutoFit/>
          </a:bodyPr>
          <a:lstStyle/>
          <a:p>
            <a:r>
              <a:rPr lang="zh-CN" altLang="en-US" b="1" dirty="0">
                <a:solidFill>
                  <a:srgbClr val="FF0000"/>
                </a:solidFill>
              </a:rPr>
              <a:t>椭偏光→线偏光</a:t>
            </a:r>
          </a:p>
        </p:txBody>
      </p:sp>
      <p:cxnSp>
        <p:nvCxnSpPr>
          <p:cNvPr id="17" name="直接连接符 16">
            <a:extLst>
              <a:ext uri="{FF2B5EF4-FFF2-40B4-BE49-F238E27FC236}">
                <a16:creationId xmlns:a16="http://schemas.microsoft.com/office/drawing/2014/main" id="{A559E264-574C-47C0-BDE5-33378DBF4DD8}"/>
              </a:ext>
            </a:extLst>
          </p:cNvPr>
          <p:cNvCxnSpPr/>
          <p:nvPr/>
        </p:nvCxnSpPr>
        <p:spPr>
          <a:xfrm>
            <a:off x="0" y="3789040"/>
            <a:ext cx="91440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17421AB-1128-4A44-9560-97B3862DFFC5}"/>
              </a:ext>
            </a:extLst>
          </p:cNvPr>
          <p:cNvSpPr txBox="1"/>
          <p:nvPr/>
        </p:nvSpPr>
        <p:spPr>
          <a:xfrm>
            <a:off x="4253265" y="1394634"/>
            <a:ext cx="1175322" cy="369332"/>
          </a:xfrm>
          <a:prstGeom prst="rect">
            <a:avLst/>
          </a:prstGeom>
          <a:noFill/>
        </p:spPr>
        <p:txBody>
          <a:bodyPr wrap="none" rtlCol="0">
            <a:spAutoFit/>
          </a:bodyPr>
          <a:lstStyle/>
          <a:p>
            <a:r>
              <a:rPr lang="en-US" altLang="zh-CN" b="1" dirty="0"/>
              <a:t>λ/4</a:t>
            </a:r>
            <a:r>
              <a:rPr lang="zh-CN" altLang="en-US" b="1" dirty="0"/>
              <a:t>波片：</a:t>
            </a:r>
          </a:p>
        </p:txBody>
      </p:sp>
      <p:sp>
        <p:nvSpPr>
          <p:cNvPr id="18" name="文本框 17">
            <a:extLst>
              <a:ext uri="{FF2B5EF4-FFF2-40B4-BE49-F238E27FC236}">
                <a16:creationId xmlns:a16="http://schemas.microsoft.com/office/drawing/2014/main" id="{FD080D65-0860-4B03-90E9-56DCA6442F5D}"/>
              </a:ext>
            </a:extLst>
          </p:cNvPr>
          <p:cNvSpPr txBox="1"/>
          <p:nvPr/>
        </p:nvSpPr>
        <p:spPr>
          <a:xfrm>
            <a:off x="611560" y="1382879"/>
            <a:ext cx="1579278" cy="369332"/>
          </a:xfrm>
          <a:prstGeom prst="rect">
            <a:avLst/>
          </a:prstGeom>
          <a:noFill/>
        </p:spPr>
        <p:txBody>
          <a:bodyPr wrap="none" rtlCol="0">
            <a:spAutoFit/>
          </a:bodyPr>
          <a:lstStyle/>
          <a:p>
            <a:r>
              <a:rPr lang="zh-CN" altLang="en-US" b="1" dirty="0"/>
              <a:t>输入圆偏光：</a:t>
            </a:r>
          </a:p>
        </p:txBody>
      </p:sp>
      <p:sp>
        <p:nvSpPr>
          <p:cNvPr id="19" name="文本框 18">
            <a:extLst>
              <a:ext uri="{FF2B5EF4-FFF2-40B4-BE49-F238E27FC236}">
                <a16:creationId xmlns:a16="http://schemas.microsoft.com/office/drawing/2014/main" id="{D38DFC93-7D52-4EF4-B532-B0B3B35C3B54}"/>
              </a:ext>
            </a:extLst>
          </p:cNvPr>
          <p:cNvSpPr txBox="1"/>
          <p:nvPr/>
        </p:nvSpPr>
        <p:spPr>
          <a:xfrm>
            <a:off x="611560" y="2479011"/>
            <a:ext cx="1579278" cy="369332"/>
          </a:xfrm>
          <a:prstGeom prst="rect">
            <a:avLst/>
          </a:prstGeom>
          <a:noFill/>
        </p:spPr>
        <p:txBody>
          <a:bodyPr wrap="none" rtlCol="0">
            <a:spAutoFit/>
          </a:bodyPr>
          <a:lstStyle/>
          <a:p>
            <a:r>
              <a:rPr lang="zh-CN" altLang="en-US" b="1" dirty="0"/>
              <a:t>输出线偏光：</a:t>
            </a:r>
          </a:p>
        </p:txBody>
      </p:sp>
      <p:graphicFrame>
        <p:nvGraphicFramePr>
          <p:cNvPr id="20" name="对象 19">
            <a:extLst>
              <a:ext uri="{FF2B5EF4-FFF2-40B4-BE49-F238E27FC236}">
                <a16:creationId xmlns:a16="http://schemas.microsoft.com/office/drawing/2014/main" id="{8E48CDFC-B3DD-4AD5-B2B2-D70C7AABEBAE}"/>
              </a:ext>
            </a:extLst>
          </p:cNvPr>
          <p:cNvGraphicFramePr>
            <a:graphicFrameLocks noChangeAspect="1"/>
          </p:cNvGraphicFramePr>
          <p:nvPr>
            <p:extLst>
              <p:ext uri="{D42A27DB-BD31-4B8C-83A1-F6EECF244321}">
                <p14:modId xmlns:p14="http://schemas.microsoft.com/office/powerpoint/2010/main" val="641835377"/>
              </p:ext>
            </p:extLst>
          </p:nvPr>
        </p:nvGraphicFramePr>
        <p:xfrm>
          <a:off x="2109297" y="5509164"/>
          <a:ext cx="2698750" cy="633412"/>
        </p:xfrm>
        <a:graphic>
          <a:graphicData uri="http://schemas.openxmlformats.org/presentationml/2006/ole">
            <mc:AlternateContent xmlns:mc="http://schemas.openxmlformats.org/markup-compatibility/2006">
              <mc:Choice xmlns:v="urn:schemas-microsoft-com:vml" Requires="v">
                <p:oleObj spid="_x0000_s29020" name="Equation" r:id="rId12" imgW="1942920" imgH="457200" progId="Equation.DSMT4">
                  <p:embed/>
                </p:oleObj>
              </mc:Choice>
              <mc:Fallback>
                <p:oleObj name="Equation" r:id="rId12" imgW="1942920" imgH="457200" progId="Equation.DSMT4">
                  <p:embed/>
                  <p:pic>
                    <p:nvPicPr>
                      <p:cNvPr id="8" name="对象 7">
                        <a:extLst>
                          <a:ext uri="{FF2B5EF4-FFF2-40B4-BE49-F238E27FC236}">
                            <a16:creationId xmlns:a16="http://schemas.microsoft.com/office/drawing/2014/main" id="{0168FD51-E7ED-4D83-AF40-B4979AE824C9}"/>
                          </a:ext>
                        </a:extLst>
                      </p:cNvPr>
                      <p:cNvPicPr/>
                      <p:nvPr/>
                    </p:nvPicPr>
                    <p:blipFill>
                      <a:blip r:embed="rId13"/>
                      <a:stretch>
                        <a:fillRect/>
                      </a:stretch>
                    </p:blipFill>
                    <p:spPr>
                      <a:xfrm>
                        <a:off x="2109297" y="5509164"/>
                        <a:ext cx="2698750" cy="63341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1ABCBA99-AC6C-46C8-B76C-A1693ED2CF2D}"/>
              </a:ext>
            </a:extLst>
          </p:cNvPr>
          <p:cNvGraphicFramePr>
            <a:graphicFrameLocks noChangeAspect="1"/>
          </p:cNvGraphicFramePr>
          <p:nvPr>
            <p:extLst>
              <p:ext uri="{D42A27DB-BD31-4B8C-83A1-F6EECF244321}">
                <p14:modId xmlns:p14="http://schemas.microsoft.com/office/powerpoint/2010/main" val="3663024263"/>
              </p:ext>
            </p:extLst>
          </p:nvPr>
        </p:nvGraphicFramePr>
        <p:xfrm>
          <a:off x="2109297" y="4412407"/>
          <a:ext cx="1624013" cy="633413"/>
        </p:xfrm>
        <a:graphic>
          <a:graphicData uri="http://schemas.openxmlformats.org/presentationml/2006/ole">
            <mc:AlternateContent xmlns:mc="http://schemas.openxmlformats.org/markup-compatibility/2006">
              <mc:Choice xmlns:v="urn:schemas-microsoft-com:vml" Requires="v">
                <p:oleObj spid="_x0000_s29021" name="Equation" r:id="rId14" imgW="1168200" imgH="457200" progId="Equation.DSMT4">
                  <p:embed/>
                </p:oleObj>
              </mc:Choice>
              <mc:Fallback>
                <p:oleObj name="Equation" r:id="rId14" imgW="1168200" imgH="457200" progId="Equation.DSMT4">
                  <p:embed/>
                  <p:pic>
                    <p:nvPicPr>
                      <p:cNvPr id="10" name="对象 9">
                        <a:extLst>
                          <a:ext uri="{FF2B5EF4-FFF2-40B4-BE49-F238E27FC236}">
                            <a16:creationId xmlns:a16="http://schemas.microsoft.com/office/drawing/2014/main" id="{3B5BF047-0C1D-45C9-B169-2E644E7DD619}"/>
                          </a:ext>
                        </a:extLst>
                      </p:cNvPr>
                      <p:cNvPicPr/>
                      <p:nvPr/>
                    </p:nvPicPr>
                    <p:blipFill>
                      <a:blip r:embed="rId15"/>
                      <a:stretch>
                        <a:fillRect/>
                      </a:stretch>
                    </p:blipFill>
                    <p:spPr>
                      <a:xfrm>
                        <a:off x="2109297" y="4412407"/>
                        <a:ext cx="1624013" cy="633413"/>
                      </a:xfrm>
                      <a:prstGeom prst="rect">
                        <a:avLst/>
                      </a:prstGeom>
                    </p:spPr>
                  </p:pic>
                </p:oleObj>
              </mc:Fallback>
            </mc:AlternateContent>
          </a:graphicData>
        </a:graphic>
      </p:graphicFrame>
      <p:sp>
        <p:nvSpPr>
          <p:cNvPr id="23" name="文本框 22">
            <a:extLst>
              <a:ext uri="{FF2B5EF4-FFF2-40B4-BE49-F238E27FC236}">
                <a16:creationId xmlns:a16="http://schemas.microsoft.com/office/drawing/2014/main" id="{175F2356-5A34-453B-8C27-0F6F33DB336B}"/>
              </a:ext>
            </a:extLst>
          </p:cNvPr>
          <p:cNvSpPr txBox="1"/>
          <p:nvPr/>
        </p:nvSpPr>
        <p:spPr>
          <a:xfrm>
            <a:off x="4261148" y="4544448"/>
            <a:ext cx="1175322" cy="369332"/>
          </a:xfrm>
          <a:prstGeom prst="rect">
            <a:avLst/>
          </a:prstGeom>
          <a:noFill/>
        </p:spPr>
        <p:txBody>
          <a:bodyPr wrap="none" rtlCol="0">
            <a:spAutoFit/>
          </a:bodyPr>
          <a:lstStyle/>
          <a:p>
            <a:r>
              <a:rPr lang="en-US" altLang="zh-CN" b="1" dirty="0"/>
              <a:t>λ/4</a:t>
            </a:r>
            <a:r>
              <a:rPr lang="zh-CN" altLang="en-US" b="1" dirty="0"/>
              <a:t>波片：</a:t>
            </a:r>
          </a:p>
        </p:txBody>
      </p:sp>
      <p:sp>
        <p:nvSpPr>
          <p:cNvPr id="24" name="文本框 23">
            <a:extLst>
              <a:ext uri="{FF2B5EF4-FFF2-40B4-BE49-F238E27FC236}">
                <a16:creationId xmlns:a16="http://schemas.microsoft.com/office/drawing/2014/main" id="{006F9AAF-DD2C-4462-9B92-C330EC967D92}"/>
              </a:ext>
            </a:extLst>
          </p:cNvPr>
          <p:cNvSpPr txBox="1"/>
          <p:nvPr/>
        </p:nvSpPr>
        <p:spPr>
          <a:xfrm>
            <a:off x="619443" y="4532693"/>
            <a:ext cx="1579278" cy="369332"/>
          </a:xfrm>
          <a:prstGeom prst="rect">
            <a:avLst/>
          </a:prstGeom>
          <a:noFill/>
        </p:spPr>
        <p:txBody>
          <a:bodyPr wrap="none" rtlCol="0">
            <a:spAutoFit/>
          </a:bodyPr>
          <a:lstStyle/>
          <a:p>
            <a:r>
              <a:rPr lang="zh-CN" altLang="en-US" b="1" dirty="0"/>
              <a:t>输入椭偏光：</a:t>
            </a:r>
          </a:p>
        </p:txBody>
      </p:sp>
      <p:sp>
        <p:nvSpPr>
          <p:cNvPr id="25" name="文本框 24">
            <a:extLst>
              <a:ext uri="{FF2B5EF4-FFF2-40B4-BE49-F238E27FC236}">
                <a16:creationId xmlns:a16="http://schemas.microsoft.com/office/drawing/2014/main" id="{1C6897D6-AD0F-4FEC-93C5-3DDA7A1A6794}"/>
              </a:ext>
            </a:extLst>
          </p:cNvPr>
          <p:cNvSpPr txBox="1"/>
          <p:nvPr/>
        </p:nvSpPr>
        <p:spPr>
          <a:xfrm>
            <a:off x="619443" y="5628825"/>
            <a:ext cx="1579278" cy="369332"/>
          </a:xfrm>
          <a:prstGeom prst="rect">
            <a:avLst/>
          </a:prstGeom>
          <a:noFill/>
        </p:spPr>
        <p:txBody>
          <a:bodyPr wrap="none" rtlCol="0">
            <a:spAutoFit/>
          </a:bodyPr>
          <a:lstStyle/>
          <a:p>
            <a:r>
              <a:rPr lang="zh-CN" altLang="en-US" b="1" dirty="0"/>
              <a:t>输出线偏光：</a:t>
            </a:r>
          </a:p>
        </p:txBody>
      </p:sp>
    </p:spTree>
    <p:extLst>
      <p:ext uri="{BB962C8B-B14F-4D97-AF65-F5344CB8AC3E}">
        <p14:creationId xmlns:p14="http://schemas.microsoft.com/office/powerpoint/2010/main" val="221140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偏振光的检验</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35</a:t>
            </a:fld>
            <a:endParaRPr lang="en-US" altLang="zh-CN"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265" y="1220379"/>
            <a:ext cx="5472608" cy="5439690"/>
          </a:xfrm>
          <a:prstGeom prst="rect">
            <a:avLst/>
          </a:prstGeom>
        </p:spPr>
      </p:pic>
    </p:spTree>
    <p:extLst>
      <p:ext uri="{BB962C8B-B14F-4D97-AF65-F5344CB8AC3E}">
        <p14:creationId xmlns:p14="http://schemas.microsoft.com/office/powerpoint/2010/main" val="1655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致谢</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pPr>
              <a:defRPr/>
            </a:pPr>
            <a:fld id="{F2618188-E987-41B3-BC22-B9B6E724E4AB}" type="slidenum">
              <a:rPr lang="zh-CN" altLang="en-US"/>
              <a:pPr>
                <a:defRPr/>
              </a:pPr>
              <a:t>36</a:t>
            </a:fld>
            <a:endParaRPr lang="en-US" altLang="zh-CN"/>
          </a:p>
        </p:txBody>
      </p:sp>
      <p:sp>
        <p:nvSpPr>
          <p:cNvPr id="8" name="TextBox 8"/>
          <p:cNvSpPr txBox="1">
            <a:spLocks noChangeArrowheads="1"/>
          </p:cNvSpPr>
          <p:nvPr/>
        </p:nvSpPr>
        <p:spPr bwMode="auto">
          <a:xfrm>
            <a:off x="431800" y="2492896"/>
            <a:ext cx="8326438" cy="3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教材、浙江大学梁铨廷老师编写的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教材、天津大学郁道银老师的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工程光学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课件、电子科技大学叶玉堂老师的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课件、中国科技大学崔洪滨老师的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课件、华中科技大学杨振宇老师的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0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32834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格兰</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汤姆逊棱镜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4</a:t>
            </a:fld>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37" y="1556792"/>
            <a:ext cx="7647726" cy="2524671"/>
          </a:xfrm>
          <a:prstGeom prst="rect">
            <a:avLst/>
          </a:prstGeom>
        </p:spPr>
      </p:pic>
      <p:sp>
        <p:nvSpPr>
          <p:cNvPr id="9" name="矩形 8"/>
          <p:cNvSpPr/>
          <p:nvPr/>
        </p:nvSpPr>
        <p:spPr>
          <a:xfrm>
            <a:off x="323528" y="4754761"/>
            <a:ext cx="8496944" cy="1880579"/>
          </a:xfrm>
          <a:prstGeom prst="rect">
            <a:avLst/>
          </a:prstGeom>
        </p:spPr>
        <p:txBody>
          <a:bodyPr wrap="square">
            <a:spAutoFit/>
          </a:bodyPr>
          <a:lstStyle/>
          <a:p>
            <a:pPr algn="just">
              <a:lnSpc>
                <a:spcPct val="150000"/>
              </a:lnSpc>
              <a:spcBef>
                <a:spcPct val="50000"/>
              </a:spcBef>
            </a:pPr>
            <a:r>
              <a:rPr kumimoji="1" lang="zh-CN" altLang="en-US" sz="2000" b="1" dirty="0">
                <a:solidFill>
                  <a:schemeClr val="tx2"/>
                </a:solidFill>
                <a:latin typeface="+mn-ea"/>
              </a:rPr>
              <a:t>两片方解石直角棱镜以加拿大树胶粘合，加拿大树胶对钠黄光的折射率为</a:t>
            </a:r>
            <a:r>
              <a:rPr kumimoji="1" lang="en-US" altLang="zh-CN" sz="2000" b="1" dirty="0">
                <a:solidFill>
                  <a:schemeClr val="tx2"/>
                </a:solidFill>
                <a:latin typeface="+mn-ea"/>
              </a:rPr>
              <a:t>1.55</a:t>
            </a:r>
            <a:r>
              <a:rPr kumimoji="1" lang="zh-CN" altLang="en-US" sz="2000" b="1" dirty="0">
                <a:solidFill>
                  <a:schemeClr val="tx2"/>
                </a:solidFill>
                <a:latin typeface="+mn-ea"/>
              </a:rPr>
              <a:t>，介于方解石的</a:t>
            </a:r>
            <a:r>
              <a:rPr kumimoji="1" lang="en-US" altLang="zh-CN" sz="2000" b="1" dirty="0">
                <a:solidFill>
                  <a:schemeClr val="tx2"/>
                </a:solidFill>
                <a:latin typeface="+mn-ea"/>
              </a:rPr>
              <a:t>n</a:t>
            </a:r>
            <a:r>
              <a:rPr kumimoji="1" lang="en-US" altLang="zh-CN" sz="2000" b="1" baseline="-25000" dirty="0">
                <a:solidFill>
                  <a:schemeClr val="tx2"/>
                </a:solidFill>
                <a:latin typeface="+mn-ea"/>
              </a:rPr>
              <a:t>e</a:t>
            </a:r>
            <a:r>
              <a:rPr kumimoji="1" lang="en-US" altLang="zh-CN" sz="2000" b="1" dirty="0">
                <a:solidFill>
                  <a:schemeClr val="tx2"/>
                </a:solidFill>
                <a:latin typeface="+mn-ea"/>
              </a:rPr>
              <a:t>=1.486</a:t>
            </a:r>
            <a:r>
              <a:rPr kumimoji="1" lang="zh-CN" altLang="en-US" sz="2000" b="1" dirty="0">
                <a:solidFill>
                  <a:schemeClr val="tx2"/>
                </a:solidFill>
                <a:latin typeface="+mn-ea"/>
              </a:rPr>
              <a:t>和</a:t>
            </a:r>
            <a:r>
              <a:rPr kumimoji="1" lang="en-US" altLang="zh-CN" sz="2000" b="1" dirty="0">
                <a:solidFill>
                  <a:schemeClr val="tx2"/>
                </a:solidFill>
                <a:latin typeface="+mn-ea"/>
              </a:rPr>
              <a:t>n</a:t>
            </a:r>
            <a:r>
              <a:rPr kumimoji="1" lang="en-US" altLang="zh-CN" sz="2000" b="1" baseline="-25000" dirty="0">
                <a:solidFill>
                  <a:schemeClr val="tx2"/>
                </a:solidFill>
                <a:latin typeface="+mn-ea"/>
              </a:rPr>
              <a:t>o</a:t>
            </a:r>
            <a:r>
              <a:rPr kumimoji="1" lang="en-US" altLang="zh-CN" sz="2000" b="1" dirty="0">
                <a:solidFill>
                  <a:schemeClr val="tx2"/>
                </a:solidFill>
                <a:latin typeface="+mn-ea"/>
              </a:rPr>
              <a:t>=1.658</a:t>
            </a:r>
            <a:r>
              <a:rPr kumimoji="1" lang="zh-CN" altLang="en-US" sz="2000" b="1" dirty="0">
                <a:solidFill>
                  <a:schemeClr val="tx2"/>
                </a:solidFill>
                <a:latin typeface="+mn-ea"/>
              </a:rPr>
              <a:t>之间，并选取角度</a:t>
            </a:r>
            <a:r>
              <a:rPr kumimoji="1" lang="el-GR" altLang="zh-CN" sz="2000" b="1" dirty="0">
                <a:solidFill>
                  <a:schemeClr val="tx2"/>
                </a:solidFill>
                <a:latin typeface="Times New Roman"/>
                <a:cs typeface="Times New Roman"/>
              </a:rPr>
              <a:t>θ</a:t>
            </a:r>
            <a:r>
              <a:rPr kumimoji="1" lang="zh-CN" altLang="en-US" sz="2000" b="1" dirty="0">
                <a:solidFill>
                  <a:schemeClr val="tx2"/>
                </a:solidFill>
                <a:latin typeface="Times New Roman"/>
                <a:cs typeface="Times New Roman"/>
              </a:rPr>
              <a:t>大于</a:t>
            </a:r>
            <a:r>
              <a:rPr kumimoji="1" lang="en-US" altLang="zh-CN" sz="2000" b="1" dirty="0">
                <a:solidFill>
                  <a:schemeClr val="tx2"/>
                </a:solidFill>
                <a:latin typeface="Times New Roman"/>
                <a:cs typeface="Times New Roman"/>
              </a:rPr>
              <a:t>o</a:t>
            </a:r>
            <a:r>
              <a:rPr kumimoji="1" lang="zh-CN" altLang="en-US" sz="2000" b="1" dirty="0">
                <a:solidFill>
                  <a:schemeClr val="tx2"/>
                </a:solidFill>
                <a:latin typeface="Times New Roman"/>
                <a:cs typeface="Times New Roman"/>
              </a:rPr>
              <a:t>光在面上的全反射临界角，这样</a:t>
            </a:r>
            <a:r>
              <a:rPr kumimoji="1" lang="en-US" altLang="zh-CN" sz="2000" b="1" dirty="0">
                <a:solidFill>
                  <a:schemeClr val="tx2"/>
                </a:solidFill>
                <a:latin typeface="Times New Roman"/>
                <a:cs typeface="Times New Roman"/>
              </a:rPr>
              <a:t>o</a:t>
            </a:r>
            <a:r>
              <a:rPr kumimoji="1" lang="zh-CN" altLang="en-US" sz="2000" b="1" dirty="0">
                <a:solidFill>
                  <a:schemeClr val="tx2"/>
                </a:solidFill>
                <a:latin typeface="Times New Roman"/>
                <a:cs typeface="Times New Roman"/>
              </a:rPr>
              <a:t>光发生全反射并被涂黑层吸收，透射光为完全偏振的</a:t>
            </a:r>
            <a:r>
              <a:rPr kumimoji="1" lang="en-US" altLang="zh-CN" sz="2000" b="1" dirty="0">
                <a:solidFill>
                  <a:schemeClr val="tx2"/>
                </a:solidFill>
                <a:latin typeface="Times New Roman"/>
                <a:cs typeface="Times New Roman"/>
              </a:rPr>
              <a:t>e</a:t>
            </a:r>
            <a:r>
              <a:rPr kumimoji="1" lang="zh-CN" altLang="en-US" sz="2000" b="1" dirty="0">
                <a:solidFill>
                  <a:schemeClr val="tx2"/>
                </a:solidFill>
                <a:latin typeface="Times New Roman"/>
                <a:cs typeface="Times New Roman"/>
              </a:rPr>
              <a:t>光（</a:t>
            </a:r>
            <a:r>
              <a:rPr kumimoji="1" lang="en-US" altLang="zh-CN" sz="2000" b="1" dirty="0">
                <a:solidFill>
                  <a:schemeClr val="tx2"/>
                </a:solidFill>
                <a:latin typeface="Times New Roman"/>
                <a:cs typeface="Times New Roman"/>
              </a:rPr>
              <a:t>s</a:t>
            </a:r>
            <a:r>
              <a:rPr kumimoji="1" lang="zh-CN" altLang="en-US" sz="2000" b="1" dirty="0">
                <a:solidFill>
                  <a:schemeClr val="tx2"/>
                </a:solidFill>
                <a:latin typeface="Times New Roman"/>
                <a:cs typeface="Times New Roman"/>
              </a:rPr>
              <a:t>光）。</a:t>
            </a:r>
            <a:endParaRPr kumimoji="1" lang="en-US" altLang="zh-CN" sz="2000" b="1" dirty="0">
              <a:solidFill>
                <a:schemeClr val="tx2"/>
              </a:solidFill>
              <a:latin typeface="+mn-ea"/>
            </a:endParaRPr>
          </a:p>
        </p:txBody>
      </p:sp>
      <p:sp>
        <p:nvSpPr>
          <p:cNvPr id="10" name="TextBox 9"/>
          <p:cNvSpPr txBox="1"/>
          <p:nvPr/>
        </p:nvSpPr>
        <p:spPr>
          <a:xfrm>
            <a:off x="859972" y="4221088"/>
            <a:ext cx="7424056" cy="495585"/>
          </a:xfrm>
          <a:prstGeom prst="rect">
            <a:avLst/>
          </a:prstGeom>
          <a:noFill/>
        </p:spPr>
        <p:txBody>
          <a:bodyPr wrap="square" rtlCol="0">
            <a:spAutoFit/>
          </a:bodyPr>
          <a:lstStyle/>
          <a:p>
            <a:pPr algn="ctr">
              <a:lnSpc>
                <a:spcPct val="150000"/>
              </a:lnSpc>
            </a:pPr>
            <a:r>
              <a:rPr lang="zh-CN" altLang="en-US" sz="2000" b="1" dirty="0">
                <a:solidFill>
                  <a:srgbClr val="FF0000"/>
                </a:solidFill>
              </a:rPr>
              <a:t>解决了出射光与入射光共线问题</a:t>
            </a:r>
          </a:p>
        </p:txBody>
      </p:sp>
    </p:spTree>
    <p:extLst>
      <p:ext uri="{BB962C8B-B14F-4D97-AF65-F5344CB8AC3E}">
        <p14:creationId xmlns:p14="http://schemas.microsoft.com/office/powerpoint/2010/main" val="341427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ipe(left)">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格兰</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付科棱镜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5</a:t>
            </a:fld>
            <a:endParaRPr lang="en-US" altLang="zh-CN" dirty="0"/>
          </a:p>
        </p:txBody>
      </p:sp>
      <p:sp>
        <p:nvSpPr>
          <p:cNvPr id="105" name="TextBox 104"/>
          <p:cNvSpPr txBox="1"/>
          <p:nvPr/>
        </p:nvSpPr>
        <p:spPr>
          <a:xfrm>
            <a:off x="340395" y="5178437"/>
            <a:ext cx="8463210" cy="14189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000" b="1" dirty="0">
                <a:solidFill>
                  <a:schemeClr val="tx2"/>
                </a:solidFill>
              </a:rPr>
              <a:t>以空气隙代替加拿大树胶，</a:t>
            </a:r>
            <a:r>
              <a:rPr lang="el-GR" altLang="zh-CN" sz="2000" b="1" dirty="0">
                <a:solidFill>
                  <a:schemeClr val="tx2"/>
                </a:solidFill>
                <a:latin typeface="Times New Roman"/>
                <a:cs typeface="Times New Roman"/>
              </a:rPr>
              <a:t>θ</a:t>
            </a:r>
            <a:r>
              <a:rPr lang="zh-CN" altLang="en-US" sz="2000" b="1" dirty="0">
                <a:solidFill>
                  <a:schemeClr val="tx2"/>
                </a:solidFill>
                <a:latin typeface="Times New Roman"/>
                <a:cs typeface="Times New Roman"/>
              </a:rPr>
              <a:t>介于</a:t>
            </a:r>
            <a:r>
              <a:rPr lang="en-US" altLang="zh-CN" sz="2000" b="1" dirty="0">
                <a:solidFill>
                  <a:schemeClr val="tx2"/>
                </a:solidFill>
                <a:latin typeface="Times New Roman"/>
                <a:cs typeface="Times New Roman"/>
              </a:rPr>
              <a:t>o</a:t>
            </a:r>
            <a:r>
              <a:rPr lang="zh-CN" altLang="en-US" sz="2000" b="1" dirty="0">
                <a:solidFill>
                  <a:schemeClr val="tx2"/>
                </a:solidFill>
                <a:latin typeface="Times New Roman"/>
                <a:cs typeface="Times New Roman"/>
              </a:rPr>
              <a:t>光和</a:t>
            </a:r>
            <a:r>
              <a:rPr lang="en-US" altLang="zh-CN" sz="2000" b="1" dirty="0">
                <a:solidFill>
                  <a:schemeClr val="tx2"/>
                </a:solidFill>
                <a:latin typeface="Times New Roman"/>
                <a:cs typeface="Times New Roman"/>
              </a:rPr>
              <a:t>e</a:t>
            </a:r>
            <a:r>
              <a:rPr lang="zh-CN" altLang="en-US" sz="2000" b="1" dirty="0">
                <a:solidFill>
                  <a:schemeClr val="tx2"/>
                </a:solidFill>
                <a:latin typeface="Times New Roman"/>
                <a:cs typeface="Times New Roman"/>
              </a:rPr>
              <a:t>光的全反射临界角之间。</a:t>
            </a:r>
            <a:endParaRPr lang="en-US" altLang="zh-CN" sz="2000" b="1" dirty="0">
              <a:solidFill>
                <a:schemeClr val="tx2"/>
              </a:solidFill>
              <a:latin typeface="Times New Roman"/>
              <a:cs typeface="Times New Roman"/>
            </a:endParaRPr>
          </a:p>
          <a:p>
            <a:pPr marL="342900" indent="-342900" algn="just">
              <a:lnSpc>
                <a:spcPct val="150000"/>
              </a:lnSpc>
              <a:buFont typeface="Wingdings" panose="05000000000000000000" pitchFamily="2" charset="2"/>
              <a:buChar char="Ø"/>
            </a:pPr>
            <a:r>
              <a:rPr lang="zh-CN" altLang="en-US" sz="2000" b="1" dirty="0">
                <a:solidFill>
                  <a:schemeClr val="tx2"/>
                </a:solidFill>
              </a:rPr>
              <a:t>克服了加拿大树胶不能承受高密度激光功率的问题。</a:t>
            </a:r>
            <a:endParaRPr lang="en-US" altLang="zh-CN" sz="2000" b="1" dirty="0">
              <a:solidFill>
                <a:schemeClr val="tx2"/>
              </a:solidFill>
            </a:endParaRPr>
          </a:p>
          <a:p>
            <a:pPr algn="ctr">
              <a:lnSpc>
                <a:spcPct val="150000"/>
              </a:lnSpc>
            </a:pPr>
            <a:r>
              <a:rPr lang="zh-CN" altLang="en-US" sz="2000" b="1" dirty="0">
                <a:solidFill>
                  <a:srgbClr val="FF0000"/>
                </a:solidFill>
              </a:rPr>
              <a:t>后者透过率高，为什么？</a:t>
            </a:r>
          </a:p>
        </p:txBody>
      </p:sp>
      <p:grpSp>
        <p:nvGrpSpPr>
          <p:cNvPr id="111" name="组合 110"/>
          <p:cNvGrpSpPr/>
          <p:nvPr/>
        </p:nvGrpSpPr>
        <p:grpSpPr>
          <a:xfrm>
            <a:off x="475233" y="1340768"/>
            <a:ext cx="4168775" cy="3394075"/>
            <a:chOff x="475233" y="1340768"/>
            <a:chExt cx="4168775" cy="3394075"/>
          </a:xfrm>
        </p:grpSpPr>
        <p:grpSp>
          <p:nvGrpSpPr>
            <p:cNvPr id="2" name="组合 1"/>
            <p:cNvGrpSpPr/>
            <p:nvPr/>
          </p:nvGrpSpPr>
          <p:grpSpPr>
            <a:xfrm>
              <a:off x="475233" y="1340768"/>
              <a:ext cx="4168775" cy="3394075"/>
              <a:chOff x="184832" y="1682977"/>
              <a:chExt cx="4168775" cy="3394075"/>
            </a:xfrm>
          </p:grpSpPr>
          <p:sp>
            <p:nvSpPr>
              <p:cNvPr id="8" name="Line 11"/>
              <p:cNvSpPr>
                <a:spLocks noChangeShapeType="1"/>
              </p:cNvSpPr>
              <p:nvPr/>
            </p:nvSpPr>
            <p:spPr bwMode="auto">
              <a:xfrm>
                <a:off x="184832" y="3983265"/>
                <a:ext cx="194786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103"/>
              <p:cNvGrpSpPr>
                <a:grpSpLocks/>
              </p:cNvGrpSpPr>
              <p:nvPr/>
            </p:nvGrpSpPr>
            <p:grpSpPr bwMode="auto">
              <a:xfrm>
                <a:off x="616632" y="1682977"/>
                <a:ext cx="3736975" cy="3394075"/>
                <a:chOff x="683" y="1324"/>
                <a:chExt cx="2354" cy="2138"/>
              </a:xfrm>
            </p:grpSpPr>
            <p:sp>
              <p:nvSpPr>
                <p:cNvPr id="10" name="Freeform 7"/>
                <p:cNvSpPr>
                  <a:spLocks/>
                </p:cNvSpPr>
                <p:nvPr/>
              </p:nvSpPr>
              <p:spPr bwMode="auto">
                <a:xfrm>
                  <a:off x="1174" y="2083"/>
                  <a:ext cx="1126" cy="1379"/>
                </a:xfrm>
                <a:custGeom>
                  <a:avLst/>
                  <a:gdLst>
                    <a:gd name="T0" fmla="*/ 1060 w 1126"/>
                    <a:gd name="T1" fmla="*/ 0 h 1379"/>
                    <a:gd name="T2" fmla="*/ 1126 w 1126"/>
                    <a:gd name="T3" fmla="*/ 0 h 1379"/>
                    <a:gd name="T4" fmla="*/ 66 w 1126"/>
                    <a:gd name="T5" fmla="*/ 1379 h 1379"/>
                    <a:gd name="T6" fmla="*/ 0 w 1126"/>
                    <a:gd name="T7" fmla="*/ 1379 h 1379"/>
                    <a:gd name="T8" fmla="*/ 1060 w 1126"/>
                    <a:gd name="T9" fmla="*/ 0 h 1379"/>
                  </a:gdLst>
                  <a:ahLst/>
                  <a:cxnLst>
                    <a:cxn ang="0">
                      <a:pos x="T0" y="T1"/>
                    </a:cxn>
                    <a:cxn ang="0">
                      <a:pos x="T2" y="T3"/>
                    </a:cxn>
                    <a:cxn ang="0">
                      <a:pos x="T4" y="T5"/>
                    </a:cxn>
                    <a:cxn ang="0">
                      <a:pos x="T6" y="T7"/>
                    </a:cxn>
                    <a:cxn ang="0">
                      <a:pos x="T8" y="T9"/>
                    </a:cxn>
                  </a:cxnLst>
                  <a:rect l="0" t="0" r="r" b="b"/>
                  <a:pathLst>
                    <a:path w="1126" h="1379">
                      <a:moveTo>
                        <a:pt x="1060" y="0"/>
                      </a:moveTo>
                      <a:lnTo>
                        <a:pt x="1126" y="0"/>
                      </a:lnTo>
                      <a:lnTo>
                        <a:pt x="66" y="1379"/>
                      </a:lnTo>
                      <a:lnTo>
                        <a:pt x="0" y="1379"/>
                      </a:lnTo>
                      <a:lnTo>
                        <a:pt x="1060" y="0"/>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C0C0C0"/>
                      </a:solidFill>
                    </a14:hiddenFill>
                  </a:ext>
                </a:extLst>
              </p:spPr>
              <p:txBody>
                <a:bodyPr/>
                <a:lstStyle/>
                <a:p>
                  <a:endParaRPr lang="zh-CN" altLang="en-US"/>
                </a:p>
              </p:txBody>
            </p:sp>
            <p:sp>
              <p:nvSpPr>
                <p:cNvPr id="11" name="Freeform 8"/>
                <p:cNvSpPr>
                  <a:spLocks/>
                </p:cNvSpPr>
                <p:nvPr/>
              </p:nvSpPr>
              <p:spPr bwMode="auto">
                <a:xfrm>
                  <a:off x="1240" y="2083"/>
                  <a:ext cx="1060" cy="1379"/>
                </a:xfrm>
                <a:custGeom>
                  <a:avLst/>
                  <a:gdLst>
                    <a:gd name="T0" fmla="*/ 1060 w 1060"/>
                    <a:gd name="T1" fmla="*/ 0 h 1379"/>
                    <a:gd name="T2" fmla="*/ 1060 w 1060"/>
                    <a:gd name="T3" fmla="*/ 1379 h 1379"/>
                    <a:gd name="T4" fmla="*/ 0 w 1060"/>
                    <a:gd name="T5" fmla="*/ 1379 h 1379"/>
                  </a:gdLst>
                  <a:ahLst/>
                  <a:cxnLst>
                    <a:cxn ang="0">
                      <a:pos x="T0" y="T1"/>
                    </a:cxn>
                    <a:cxn ang="0">
                      <a:pos x="T2" y="T3"/>
                    </a:cxn>
                    <a:cxn ang="0">
                      <a:pos x="T4" y="T5"/>
                    </a:cxn>
                  </a:cxnLst>
                  <a:rect l="0" t="0" r="r" b="b"/>
                  <a:pathLst>
                    <a:path w="1060" h="1379">
                      <a:moveTo>
                        <a:pt x="1060" y="0"/>
                      </a:moveTo>
                      <a:lnTo>
                        <a:pt x="1060" y="1379"/>
                      </a:lnTo>
                      <a:lnTo>
                        <a:pt x="0" y="137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9"/>
                <p:cNvSpPr>
                  <a:spLocks/>
                </p:cNvSpPr>
                <p:nvPr/>
              </p:nvSpPr>
              <p:spPr bwMode="auto">
                <a:xfrm>
                  <a:off x="1174" y="2083"/>
                  <a:ext cx="1060" cy="1"/>
                </a:xfrm>
                <a:custGeom>
                  <a:avLst/>
                  <a:gdLst>
                    <a:gd name="T0" fmla="*/ 1060 w 1060"/>
                    <a:gd name="T1" fmla="*/ 66 w 1060"/>
                    <a:gd name="T2" fmla="*/ 0 w 1060"/>
                  </a:gdLst>
                  <a:ahLst/>
                  <a:cxnLst>
                    <a:cxn ang="0">
                      <a:pos x="T0" y="0"/>
                    </a:cxn>
                    <a:cxn ang="0">
                      <a:pos x="T1" y="0"/>
                    </a:cxn>
                    <a:cxn ang="0">
                      <a:pos x="T2" y="0"/>
                    </a:cxn>
                  </a:cxnLst>
                  <a:rect l="0" t="0" r="r" b="b"/>
                  <a:pathLst>
                    <a:path w="1060">
                      <a:moveTo>
                        <a:pt x="1060" y="0"/>
                      </a:moveTo>
                      <a:lnTo>
                        <a:pt x="66" y="0"/>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Line 10"/>
                <p:cNvSpPr>
                  <a:spLocks noChangeShapeType="1"/>
                </p:cNvSpPr>
                <p:nvPr/>
              </p:nvSpPr>
              <p:spPr bwMode="auto">
                <a:xfrm>
                  <a:off x="1174" y="2083"/>
                  <a:ext cx="1" cy="137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Freeform 12"/>
                <p:cNvSpPr>
                  <a:spLocks/>
                </p:cNvSpPr>
                <p:nvPr/>
              </p:nvSpPr>
              <p:spPr bwMode="auto">
                <a:xfrm>
                  <a:off x="1628" y="2734"/>
                  <a:ext cx="76" cy="78"/>
                </a:xfrm>
                <a:custGeom>
                  <a:avLst/>
                  <a:gdLst>
                    <a:gd name="T0" fmla="*/ 0 w 76"/>
                    <a:gd name="T1" fmla="*/ 0 h 78"/>
                    <a:gd name="T2" fmla="*/ 76 w 76"/>
                    <a:gd name="T3" fmla="*/ 39 h 78"/>
                    <a:gd name="T4" fmla="*/ 0 w 76"/>
                    <a:gd name="T5" fmla="*/ 78 h 78"/>
                    <a:gd name="T6" fmla="*/ 0 w 76"/>
                    <a:gd name="T7" fmla="*/ 0 h 78"/>
                  </a:gdLst>
                  <a:ahLst/>
                  <a:cxnLst>
                    <a:cxn ang="0">
                      <a:pos x="T0" y="T1"/>
                    </a:cxn>
                    <a:cxn ang="0">
                      <a:pos x="T2" y="T3"/>
                    </a:cxn>
                    <a:cxn ang="0">
                      <a:pos x="T4" y="T5"/>
                    </a:cxn>
                    <a:cxn ang="0">
                      <a:pos x="T6" y="T7"/>
                    </a:cxn>
                  </a:cxnLst>
                  <a:rect l="0" t="0" r="r" b="b"/>
                  <a:pathLst>
                    <a:path w="76" h="78">
                      <a:moveTo>
                        <a:pt x="0" y="0"/>
                      </a:moveTo>
                      <a:lnTo>
                        <a:pt x="76" y="39"/>
                      </a:lnTo>
                      <a:lnTo>
                        <a:pt x="0"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Line 13"/>
                <p:cNvSpPr>
                  <a:spLocks noChangeShapeType="1"/>
                </p:cNvSpPr>
                <p:nvPr/>
              </p:nvSpPr>
              <p:spPr bwMode="auto">
                <a:xfrm flipH="1" flipV="1">
                  <a:off x="1545" y="1392"/>
                  <a:ext cx="159" cy="1381"/>
                </a:xfrm>
                <a:prstGeom prst="line">
                  <a:avLst/>
                </a:prstGeom>
                <a:noFill/>
                <a:ln w="15875">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Freeform 14"/>
                <p:cNvSpPr>
                  <a:spLocks/>
                </p:cNvSpPr>
                <p:nvPr/>
              </p:nvSpPr>
              <p:spPr bwMode="auto">
                <a:xfrm>
                  <a:off x="1509" y="1324"/>
                  <a:ext cx="76" cy="83"/>
                </a:xfrm>
                <a:custGeom>
                  <a:avLst/>
                  <a:gdLst>
                    <a:gd name="T0" fmla="*/ 0 w 76"/>
                    <a:gd name="T1" fmla="*/ 83 h 83"/>
                    <a:gd name="T2" fmla="*/ 29 w 76"/>
                    <a:gd name="T3" fmla="*/ 0 h 83"/>
                    <a:gd name="T4" fmla="*/ 76 w 76"/>
                    <a:gd name="T5" fmla="*/ 74 h 83"/>
                    <a:gd name="T6" fmla="*/ 0 w 76"/>
                    <a:gd name="T7" fmla="*/ 83 h 83"/>
                  </a:gdLst>
                  <a:ahLst/>
                  <a:cxnLst>
                    <a:cxn ang="0">
                      <a:pos x="T0" y="T1"/>
                    </a:cxn>
                    <a:cxn ang="0">
                      <a:pos x="T2" y="T3"/>
                    </a:cxn>
                    <a:cxn ang="0">
                      <a:pos x="T4" y="T5"/>
                    </a:cxn>
                    <a:cxn ang="0">
                      <a:pos x="T6" y="T7"/>
                    </a:cxn>
                  </a:cxnLst>
                  <a:rect l="0" t="0" r="r" b="b"/>
                  <a:pathLst>
                    <a:path w="76" h="83">
                      <a:moveTo>
                        <a:pt x="0" y="83"/>
                      </a:moveTo>
                      <a:lnTo>
                        <a:pt x="29" y="0"/>
                      </a:lnTo>
                      <a:lnTo>
                        <a:pt x="76" y="74"/>
                      </a:lnTo>
                      <a:lnTo>
                        <a:pt x="0" y="83"/>
                      </a:lnTo>
                      <a:close/>
                    </a:path>
                  </a:pathLst>
                </a:custGeom>
                <a:solidFill>
                  <a:srgbClr val="3333FF"/>
                </a:solidFill>
                <a:ln w="9525">
                  <a:solidFill>
                    <a:srgbClr val="3333FF"/>
                  </a:solidFill>
                  <a:round/>
                  <a:headEnd/>
                  <a:tailEnd/>
                </a:ln>
              </p:spPr>
              <p:txBody>
                <a:bodyPr/>
                <a:lstStyle/>
                <a:p>
                  <a:endParaRPr lang="zh-CN" altLang="en-US"/>
                </a:p>
              </p:txBody>
            </p:sp>
            <p:sp>
              <p:nvSpPr>
                <p:cNvPr id="17" name="Freeform 15"/>
                <p:cNvSpPr>
                  <a:spLocks/>
                </p:cNvSpPr>
                <p:nvPr/>
              </p:nvSpPr>
              <p:spPr bwMode="auto">
                <a:xfrm>
                  <a:off x="1505" y="1553"/>
                  <a:ext cx="131" cy="25"/>
                </a:xfrm>
                <a:custGeom>
                  <a:avLst/>
                  <a:gdLst>
                    <a:gd name="T0" fmla="*/ 0 w 131"/>
                    <a:gd name="T1" fmla="*/ 25 h 25"/>
                    <a:gd name="T2" fmla="*/ 131 w 131"/>
                    <a:gd name="T3" fmla="*/ 1 h 25"/>
                    <a:gd name="T4" fmla="*/ 131 w 131"/>
                    <a:gd name="T5" fmla="*/ 0 h 25"/>
                  </a:gdLst>
                  <a:ahLst/>
                  <a:cxnLst>
                    <a:cxn ang="0">
                      <a:pos x="T0" y="T1"/>
                    </a:cxn>
                    <a:cxn ang="0">
                      <a:pos x="T2" y="T3"/>
                    </a:cxn>
                    <a:cxn ang="0">
                      <a:pos x="T4" y="T5"/>
                    </a:cxn>
                  </a:cxnLst>
                  <a:rect l="0" t="0" r="r" b="b"/>
                  <a:pathLst>
                    <a:path w="131" h="25">
                      <a:moveTo>
                        <a:pt x="0" y="25"/>
                      </a:moveTo>
                      <a:lnTo>
                        <a:pt x="131" y="1"/>
                      </a:lnTo>
                      <a:lnTo>
                        <a:pt x="13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6"/>
                <p:cNvSpPr>
                  <a:spLocks noEditPoints="1"/>
                </p:cNvSpPr>
                <p:nvPr/>
              </p:nvSpPr>
              <p:spPr bwMode="auto">
                <a:xfrm>
                  <a:off x="1440" y="1530"/>
                  <a:ext cx="261" cy="71"/>
                </a:xfrm>
                <a:custGeom>
                  <a:avLst/>
                  <a:gdLst>
                    <a:gd name="T0" fmla="*/ 75 w 261"/>
                    <a:gd name="T1" fmla="*/ 71 h 71"/>
                    <a:gd name="T2" fmla="*/ 0 w 261"/>
                    <a:gd name="T3" fmla="*/ 59 h 71"/>
                    <a:gd name="T4" fmla="*/ 66 w 261"/>
                    <a:gd name="T5" fmla="*/ 23 h 71"/>
                    <a:gd name="T6" fmla="*/ 75 w 261"/>
                    <a:gd name="T7" fmla="*/ 71 h 71"/>
                    <a:gd name="T8" fmla="*/ 187 w 261"/>
                    <a:gd name="T9" fmla="*/ 0 h 71"/>
                    <a:gd name="T10" fmla="*/ 261 w 261"/>
                    <a:gd name="T11" fmla="*/ 11 h 71"/>
                    <a:gd name="T12" fmla="*/ 195 w 261"/>
                    <a:gd name="T13" fmla="*/ 49 h 71"/>
                    <a:gd name="T14" fmla="*/ 187 w 261"/>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71">
                      <a:moveTo>
                        <a:pt x="75" y="71"/>
                      </a:moveTo>
                      <a:lnTo>
                        <a:pt x="0" y="59"/>
                      </a:lnTo>
                      <a:lnTo>
                        <a:pt x="66" y="23"/>
                      </a:lnTo>
                      <a:lnTo>
                        <a:pt x="75" y="71"/>
                      </a:lnTo>
                      <a:close/>
                      <a:moveTo>
                        <a:pt x="187" y="0"/>
                      </a:moveTo>
                      <a:lnTo>
                        <a:pt x="261" y="11"/>
                      </a:lnTo>
                      <a:lnTo>
                        <a:pt x="195" y="49"/>
                      </a:lnTo>
                      <a:lnTo>
                        <a:pt x="1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 name="Group 74"/>
                <p:cNvGrpSpPr>
                  <a:grpSpLocks/>
                </p:cNvGrpSpPr>
                <p:nvPr/>
              </p:nvGrpSpPr>
              <p:grpSpPr bwMode="auto">
                <a:xfrm>
                  <a:off x="1471" y="1817"/>
                  <a:ext cx="262" cy="70"/>
                  <a:chOff x="1471" y="1817"/>
                  <a:chExt cx="262" cy="70"/>
                </a:xfrm>
              </p:grpSpPr>
              <p:sp>
                <p:nvSpPr>
                  <p:cNvPr id="55" name="Freeform 17"/>
                  <p:cNvSpPr>
                    <a:spLocks/>
                  </p:cNvSpPr>
                  <p:nvPr/>
                </p:nvSpPr>
                <p:spPr bwMode="auto">
                  <a:xfrm>
                    <a:off x="1536" y="1840"/>
                    <a:ext cx="131" cy="24"/>
                  </a:xfrm>
                  <a:custGeom>
                    <a:avLst/>
                    <a:gdLst>
                      <a:gd name="T0" fmla="*/ 0 w 131"/>
                      <a:gd name="T1" fmla="*/ 24 h 24"/>
                      <a:gd name="T2" fmla="*/ 131 w 131"/>
                      <a:gd name="T3" fmla="*/ 0 h 24"/>
                      <a:gd name="T4" fmla="*/ 131 w 131"/>
                      <a:gd name="T5" fmla="*/ 0 h 24"/>
                    </a:gdLst>
                    <a:ahLst/>
                    <a:cxnLst>
                      <a:cxn ang="0">
                        <a:pos x="T0" y="T1"/>
                      </a:cxn>
                      <a:cxn ang="0">
                        <a:pos x="T2" y="T3"/>
                      </a:cxn>
                      <a:cxn ang="0">
                        <a:pos x="T4" y="T5"/>
                      </a:cxn>
                    </a:cxnLst>
                    <a:rect l="0" t="0" r="r" b="b"/>
                    <a:pathLst>
                      <a:path w="131" h="24">
                        <a:moveTo>
                          <a:pt x="0" y="24"/>
                        </a:moveTo>
                        <a:lnTo>
                          <a:pt x="131" y="0"/>
                        </a:lnTo>
                        <a:lnTo>
                          <a:pt x="13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18"/>
                  <p:cNvSpPr>
                    <a:spLocks noEditPoints="1"/>
                  </p:cNvSpPr>
                  <p:nvPr/>
                </p:nvSpPr>
                <p:spPr bwMode="auto">
                  <a:xfrm>
                    <a:off x="1471" y="1817"/>
                    <a:ext cx="262" cy="70"/>
                  </a:xfrm>
                  <a:custGeom>
                    <a:avLst/>
                    <a:gdLst>
                      <a:gd name="T0" fmla="*/ 76 w 262"/>
                      <a:gd name="T1" fmla="*/ 70 h 70"/>
                      <a:gd name="T2" fmla="*/ 0 w 262"/>
                      <a:gd name="T3" fmla="*/ 58 h 70"/>
                      <a:gd name="T4" fmla="*/ 67 w 262"/>
                      <a:gd name="T5" fmla="*/ 22 h 70"/>
                      <a:gd name="T6" fmla="*/ 76 w 262"/>
                      <a:gd name="T7" fmla="*/ 70 h 70"/>
                      <a:gd name="T8" fmla="*/ 187 w 262"/>
                      <a:gd name="T9" fmla="*/ 0 h 70"/>
                      <a:gd name="T10" fmla="*/ 262 w 262"/>
                      <a:gd name="T11" fmla="*/ 12 h 70"/>
                      <a:gd name="T12" fmla="*/ 195 w 262"/>
                      <a:gd name="T13" fmla="*/ 48 h 70"/>
                      <a:gd name="T14" fmla="*/ 187 w 262"/>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70">
                        <a:moveTo>
                          <a:pt x="76" y="70"/>
                        </a:moveTo>
                        <a:lnTo>
                          <a:pt x="0" y="58"/>
                        </a:lnTo>
                        <a:lnTo>
                          <a:pt x="67" y="22"/>
                        </a:lnTo>
                        <a:lnTo>
                          <a:pt x="76" y="70"/>
                        </a:lnTo>
                        <a:close/>
                        <a:moveTo>
                          <a:pt x="187" y="0"/>
                        </a:moveTo>
                        <a:lnTo>
                          <a:pt x="262" y="12"/>
                        </a:lnTo>
                        <a:lnTo>
                          <a:pt x="195" y="48"/>
                        </a:lnTo>
                        <a:lnTo>
                          <a:pt x="1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0" name="Freeform 19"/>
                <p:cNvSpPr>
                  <a:spLocks/>
                </p:cNvSpPr>
                <p:nvPr/>
              </p:nvSpPr>
              <p:spPr bwMode="auto">
                <a:xfrm>
                  <a:off x="2183" y="2255"/>
                  <a:ext cx="100" cy="35"/>
                </a:xfrm>
                <a:custGeom>
                  <a:avLst/>
                  <a:gdLst>
                    <a:gd name="T0" fmla="*/ 100 w 100"/>
                    <a:gd name="T1" fmla="*/ 35 h 35"/>
                    <a:gd name="T2" fmla="*/ 77 w 100"/>
                    <a:gd name="T3" fmla="*/ 33 h 35"/>
                    <a:gd name="T4" fmla="*/ 56 w 100"/>
                    <a:gd name="T5" fmla="*/ 31 h 35"/>
                    <a:gd name="T6" fmla="*/ 38 w 100"/>
                    <a:gd name="T7" fmla="*/ 28 h 35"/>
                    <a:gd name="T8" fmla="*/ 23 w 100"/>
                    <a:gd name="T9" fmla="*/ 22 h 35"/>
                    <a:gd name="T10" fmla="*/ 10 w 100"/>
                    <a:gd name="T11" fmla="*/ 14 h 35"/>
                    <a:gd name="T12" fmla="*/ 3 w 100"/>
                    <a:gd name="T13" fmla="*/ 7 h 35"/>
                    <a:gd name="T14" fmla="*/ 0 w 100"/>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35">
                      <a:moveTo>
                        <a:pt x="100" y="35"/>
                      </a:moveTo>
                      <a:lnTo>
                        <a:pt x="77" y="33"/>
                      </a:lnTo>
                      <a:lnTo>
                        <a:pt x="56" y="31"/>
                      </a:lnTo>
                      <a:lnTo>
                        <a:pt x="38" y="28"/>
                      </a:lnTo>
                      <a:lnTo>
                        <a:pt x="23" y="22"/>
                      </a:lnTo>
                      <a:lnTo>
                        <a:pt x="10" y="14"/>
                      </a:lnTo>
                      <a:lnTo>
                        <a:pt x="3" y="7"/>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20"/>
                <p:cNvSpPr>
                  <a:spLocks/>
                </p:cNvSpPr>
                <p:nvPr/>
              </p:nvSpPr>
              <p:spPr bwMode="auto">
                <a:xfrm>
                  <a:off x="1157" y="3290"/>
                  <a:ext cx="116" cy="51"/>
                </a:xfrm>
                <a:custGeom>
                  <a:avLst/>
                  <a:gdLst>
                    <a:gd name="T0" fmla="*/ 0 w 116"/>
                    <a:gd name="T1" fmla="*/ 0 h 51"/>
                    <a:gd name="T2" fmla="*/ 22 w 116"/>
                    <a:gd name="T3" fmla="*/ 1 h 51"/>
                    <a:gd name="T4" fmla="*/ 45 w 116"/>
                    <a:gd name="T5" fmla="*/ 4 h 51"/>
                    <a:gd name="T6" fmla="*/ 65 w 116"/>
                    <a:gd name="T7" fmla="*/ 8 h 51"/>
                    <a:gd name="T8" fmla="*/ 81 w 116"/>
                    <a:gd name="T9" fmla="*/ 14 h 51"/>
                    <a:gd name="T10" fmla="*/ 97 w 116"/>
                    <a:gd name="T11" fmla="*/ 23 h 51"/>
                    <a:gd name="T12" fmla="*/ 107 w 116"/>
                    <a:gd name="T13" fmla="*/ 32 h 51"/>
                    <a:gd name="T14" fmla="*/ 114 w 116"/>
                    <a:gd name="T15" fmla="*/ 41 h 51"/>
                    <a:gd name="T16" fmla="*/ 116 w 116"/>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51">
                      <a:moveTo>
                        <a:pt x="0" y="0"/>
                      </a:moveTo>
                      <a:lnTo>
                        <a:pt x="22" y="1"/>
                      </a:lnTo>
                      <a:lnTo>
                        <a:pt x="45" y="4"/>
                      </a:lnTo>
                      <a:lnTo>
                        <a:pt x="65" y="8"/>
                      </a:lnTo>
                      <a:lnTo>
                        <a:pt x="81" y="14"/>
                      </a:lnTo>
                      <a:lnTo>
                        <a:pt x="97" y="23"/>
                      </a:lnTo>
                      <a:lnTo>
                        <a:pt x="107" y="32"/>
                      </a:lnTo>
                      <a:lnTo>
                        <a:pt x="114" y="41"/>
                      </a:lnTo>
                      <a:lnTo>
                        <a:pt x="116" y="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21"/>
                <p:cNvSpPr>
                  <a:spLocks noChangeArrowheads="1"/>
                </p:cNvSpPr>
                <p:nvPr/>
              </p:nvSpPr>
              <p:spPr bwMode="auto">
                <a:xfrm>
                  <a:off x="1269" y="2998"/>
                  <a:ext cx="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Symbol" pitchFamily="18" charset="2"/>
                      <a:ea typeface="宋体" pitchFamily="2" charset="-122"/>
                    </a:rPr>
                    <a:t>q</a:t>
                  </a:r>
                  <a:endParaRPr lang="en-US" altLang="zh-CN" sz="2400" b="1">
                    <a:latin typeface="Times New Roman" pitchFamily="18" charset="0"/>
                    <a:ea typeface="宋体" pitchFamily="2" charset="-122"/>
                  </a:endParaRPr>
                </a:p>
              </p:txBody>
            </p:sp>
            <p:sp>
              <p:nvSpPr>
                <p:cNvPr id="23" name="Rectangle 22"/>
                <p:cNvSpPr>
                  <a:spLocks noChangeArrowheads="1"/>
                </p:cNvSpPr>
                <p:nvPr/>
              </p:nvSpPr>
              <p:spPr bwMode="auto">
                <a:xfrm>
                  <a:off x="2130" y="2342"/>
                  <a:ext cx="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Symbol" pitchFamily="18" charset="2"/>
                      <a:ea typeface="宋体" pitchFamily="2" charset="-122"/>
                    </a:rPr>
                    <a:t>q</a:t>
                  </a:r>
                  <a:endParaRPr lang="en-US" altLang="zh-CN" sz="2400" b="1">
                    <a:latin typeface="Times New Roman" pitchFamily="18" charset="0"/>
                    <a:ea typeface="宋体" pitchFamily="2" charset="-122"/>
                  </a:endParaRPr>
                </a:p>
              </p:txBody>
            </p:sp>
            <p:sp>
              <p:nvSpPr>
                <p:cNvPr id="24" name="Freeform 23"/>
                <p:cNvSpPr>
                  <a:spLocks/>
                </p:cNvSpPr>
                <p:nvPr/>
              </p:nvSpPr>
              <p:spPr bwMode="auto">
                <a:xfrm>
                  <a:off x="1243" y="2163"/>
                  <a:ext cx="79" cy="82"/>
                </a:xfrm>
                <a:custGeom>
                  <a:avLst/>
                  <a:gdLst>
                    <a:gd name="T0" fmla="*/ 0 w 79"/>
                    <a:gd name="T1" fmla="*/ 41 h 82"/>
                    <a:gd name="T2" fmla="*/ 2 w 79"/>
                    <a:gd name="T3" fmla="*/ 26 h 82"/>
                    <a:gd name="T4" fmla="*/ 9 w 79"/>
                    <a:gd name="T5" fmla="*/ 15 h 82"/>
                    <a:gd name="T6" fmla="*/ 21 w 79"/>
                    <a:gd name="T7" fmla="*/ 4 h 82"/>
                    <a:gd name="T8" fmla="*/ 33 w 79"/>
                    <a:gd name="T9" fmla="*/ 0 h 82"/>
                    <a:gd name="T10" fmla="*/ 47 w 79"/>
                    <a:gd name="T11" fmla="*/ 0 h 82"/>
                    <a:gd name="T12" fmla="*/ 60 w 79"/>
                    <a:gd name="T13" fmla="*/ 4 h 82"/>
                    <a:gd name="T14" fmla="*/ 70 w 79"/>
                    <a:gd name="T15" fmla="*/ 15 h 82"/>
                    <a:gd name="T16" fmla="*/ 77 w 79"/>
                    <a:gd name="T17" fmla="*/ 26 h 82"/>
                    <a:gd name="T18" fmla="*/ 79 w 79"/>
                    <a:gd name="T19" fmla="*/ 41 h 82"/>
                    <a:gd name="T20" fmla="*/ 77 w 79"/>
                    <a:gd name="T21" fmla="*/ 54 h 82"/>
                    <a:gd name="T22" fmla="*/ 70 w 79"/>
                    <a:gd name="T23" fmla="*/ 67 h 82"/>
                    <a:gd name="T24" fmla="*/ 60 w 79"/>
                    <a:gd name="T25" fmla="*/ 76 h 82"/>
                    <a:gd name="T26" fmla="*/ 47 w 79"/>
                    <a:gd name="T27" fmla="*/ 82 h 82"/>
                    <a:gd name="T28" fmla="*/ 33 w 79"/>
                    <a:gd name="T29" fmla="*/ 82 h 82"/>
                    <a:gd name="T30" fmla="*/ 21 w 79"/>
                    <a:gd name="T31" fmla="*/ 76 h 82"/>
                    <a:gd name="T32" fmla="*/ 9 w 79"/>
                    <a:gd name="T33" fmla="*/ 67 h 82"/>
                    <a:gd name="T34" fmla="*/ 2 w 79"/>
                    <a:gd name="T35" fmla="*/ 54 h 82"/>
                    <a:gd name="T36" fmla="*/ 0 w 79"/>
                    <a:gd name="T3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2">
                      <a:moveTo>
                        <a:pt x="0" y="41"/>
                      </a:moveTo>
                      <a:lnTo>
                        <a:pt x="2" y="26"/>
                      </a:lnTo>
                      <a:lnTo>
                        <a:pt x="9" y="15"/>
                      </a:lnTo>
                      <a:lnTo>
                        <a:pt x="21" y="4"/>
                      </a:lnTo>
                      <a:lnTo>
                        <a:pt x="33" y="0"/>
                      </a:lnTo>
                      <a:lnTo>
                        <a:pt x="47" y="0"/>
                      </a:lnTo>
                      <a:lnTo>
                        <a:pt x="60" y="4"/>
                      </a:lnTo>
                      <a:lnTo>
                        <a:pt x="70" y="15"/>
                      </a:lnTo>
                      <a:lnTo>
                        <a:pt x="77" y="26"/>
                      </a:lnTo>
                      <a:lnTo>
                        <a:pt x="79" y="41"/>
                      </a:lnTo>
                      <a:lnTo>
                        <a:pt x="77" y="54"/>
                      </a:lnTo>
                      <a:lnTo>
                        <a:pt x="70" y="67"/>
                      </a:lnTo>
                      <a:lnTo>
                        <a:pt x="60" y="76"/>
                      </a:lnTo>
                      <a:lnTo>
                        <a:pt x="47" y="82"/>
                      </a:lnTo>
                      <a:lnTo>
                        <a:pt x="33" y="82"/>
                      </a:lnTo>
                      <a:lnTo>
                        <a:pt x="21" y="76"/>
                      </a:lnTo>
                      <a:lnTo>
                        <a:pt x="9" y="67"/>
                      </a:lnTo>
                      <a:lnTo>
                        <a:pt x="2" y="54"/>
                      </a:lnTo>
                      <a:lnTo>
                        <a:pt x="0" y="41"/>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25" name="Freeform 24"/>
                <p:cNvSpPr>
                  <a:spLocks/>
                </p:cNvSpPr>
                <p:nvPr/>
              </p:nvSpPr>
              <p:spPr bwMode="auto">
                <a:xfrm>
                  <a:off x="2110" y="3249"/>
                  <a:ext cx="80" cy="82"/>
                </a:xfrm>
                <a:custGeom>
                  <a:avLst/>
                  <a:gdLst>
                    <a:gd name="T0" fmla="*/ 0 w 80"/>
                    <a:gd name="T1" fmla="*/ 41 h 82"/>
                    <a:gd name="T2" fmla="*/ 3 w 80"/>
                    <a:gd name="T3" fmla="*/ 26 h 82"/>
                    <a:gd name="T4" fmla="*/ 10 w 80"/>
                    <a:gd name="T5" fmla="*/ 14 h 82"/>
                    <a:gd name="T6" fmla="*/ 20 w 80"/>
                    <a:gd name="T7" fmla="*/ 4 h 82"/>
                    <a:gd name="T8" fmla="*/ 34 w 80"/>
                    <a:gd name="T9" fmla="*/ 0 h 82"/>
                    <a:gd name="T10" fmla="*/ 48 w 80"/>
                    <a:gd name="T11" fmla="*/ 0 h 82"/>
                    <a:gd name="T12" fmla="*/ 61 w 80"/>
                    <a:gd name="T13" fmla="*/ 4 h 82"/>
                    <a:gd name="T14" fmla="*/ 70 w 80"/>
                    <a:gd name="T15" fmla="*/ 14 h 82"/>
                    <a:gd name="T16" fmla="*/ 77 w 80"/>
                    <a:gd name="T17" fmla="*/ 26 h 82"/>
                    <a:gd name="T18" fmla="*/ 80 w 80"/>
                    <a:gd name="T19" fmla="*/ 41 h 82"/>
                    <a:gd name="T20" fmla="*/ 77 w 80"/>
                    <a:gd name="T21" fmla="*/ 55 h 82"/>
                    <a:gd name="T22" fmla="*/ 70 w 80"/>
                    <a:gd name="T23" fmla="*/ 67 h 82"/>
                    <a:gd name="T24" fmla="*/ 61 w 80"/>
                    <a:gd name="T25" fmla="*/ 76 h 82"/>
                    <a:gd name="T26" fmla="*/ 48 w 80"/>
                    <a:gd name="T27" fmla="*/ 82 h 82"/>
                    <a:gd name="T28" fmla="*/ 34 w 80"/>
                    <a:gd name="T29" fmla="*/ 82 h 82"/>
                    <a:gd name="T30" fmla="*/ 20 w 80"/>
                    <a:gd name="T31" fmla="*/ 76 h 82"/>
                    <a:gd name="T32" fmla="*/ 10 w 80"/>
                    <a:gd name="T33" fmla="*/ 67 h 82"/>
                    <a:gd name="T34" fmla="*/ 3 w 80"/>
                    <a:gd name="T35" fmla="*/ 55 h 82"/>
                    <a:gd name="T36" fmla="*/ 0 w 80"/>
                    <a:gd name="T37"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2">
                      <a:moveTo>
                        <a:pt x="0" y="41"/>
                      </a:moveTo>
                      <a:lnTo>
                        <a:pt x="3" y="26"/>
                      </a:lnTo>
                      <a:lnTo>
                        <a:pt x="10" y="14"/>
                      </a:lnTo>
                      <a:lnTo>
                        <a:pt x="20" y="4"/>
                      </a:lnTo>
                      <a:lnTo>
                        <a:pt x="34" y="0"/>
                      </a:lnTo>
                      <a:lnTo>
                        <a:pt x="48" y="0"/>
                      </a:lnTo>
                      <a:lnTo>
                        <a:pt x="61" y="4"/>
                      </a:lnTo>
                      <a:lnTo>
                        <a:pt x="70" y="14"/>
                      </a:lnTo>
                      <a:lnTo>
                        <a:pt x="77" y="26"/>
                      </a:lnTo>
                      <a:lnTo>
                        <a:pt x="80" y="41"/>
                      </a:lnTo>
                      <a:lnTo>
                        <a:pt x="77" y="55"/>
                      </a:lnTo>
                      <a:lnTo>
                        <a:pt x="70" y="67"/>
                      </a:lnTo>
                      <a:lnTo>
                        <a:pt x="61" y="76"/>
                      </a:lnTo>
                      <a:lnTo>
                        <a:pt x="48" y="82"/>
                      </a:lnTo>
                      <a:lnTo>
                        <a:pt x="34" y="82"/>
                      </a:lnTo>
                      <a:lnTo>
                        <a:pt x="20" y="76"/>
                      </a:lnTo>
                      <a:lnTo>
                        <a:pt x="10" y="67"/>
                      </a:lnTo>
                      <a:lnTo>
                        <a:pt x="3" y="55"/>
                      </a:lnTo>
                      <a:lnTo>
                        <a:pt x="0" y="41"/>
                      </a:lnTo>
                      <a:close/>
                    </a:path>
                  </a:pathLst>
                </a:custGeom>
                <a:solidFill>
                  <a:srgbClr val="000000"/>
                </a:solidFill>
                <a:ln w="6350">
                  <a:solidFill>
                    <a:srgbClr val="000000"/>
                  </a:solidFill>
                  <a:prstDash val="solid"/>
                  <a:round/>
                  <a:headEnd/>
                  <a:tailEnd/>
                </a:ln>
              </p:spPr>
              <p:txBody>
                <a:bodyPr/>
                <a:lstStyle/>
                <a:p>
                  <a:endParaRPr lang="zh-CN" altLang="en-US"/>
                </a:p>
              </p:txBody>
            </p:sp>
            <p:sp>
              <p:nvSpPr>
                <p:cNvPr id="26" name="Rectangle 25"/>
                <p:cNvSpPr>
                  <a:spLocks noChangeArrowheads="1"/>
                </p:cNvSpPr>
                <p:nvPr/>
              </p:nvSpPr>
              <p:spPr bwMode="auto">
                <a:xfrm>
                  <a:off x="1402" y="211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宋体" pitchFamily="2" charset="-122"/>
                      <a:ea typeface="宋体" pitchFamily="2" charset="-122"/>
                    </a:rPr>
                    <a:t>A</a:t>
                  </a:r>
                  <a:endParaRPr lang="en-US" altLang="zh-CN" sz="2400" b="1">
                    <a:latin typeface="Times New Roman" pitchFamily="18" charset="0"/>
                    <a:ea typeface="宋体" pitchFamily="2" charset="-122"/>
                  </a:endParaRPr>
                </a:p>
              </p:txBody>
            </p:sp>
            <p:sp>
              <p:nvSpPr>
                <p:cNvPr id="27" name="Rectangle 26"/>
                <p:cNvSpPr>
                  <a:spLocks noChangeArrowheads="1"/>
                </p:cNvSpPr>
                <p:nvPr/>
              </p:nvSpPr>
              <p:spPr bwMode="auto">
                <a:xfrm>
                  <a:off x="2000" y="3207"/>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宋体" pitchFamily="2" charset="-122"/>
                      <a:ea typeface="宋体" pitchFamily="2" charset="-122"/>
                    </a:rPr>
                    <a:t>A</a:t>
                  </a:r>
                  <a:endParaRPr lang="en-US" altLang="zh-CN" sz="2400" b="1">
                    <a:latin typeface="Times New Roman" pitchFamily="18" charset="0"/>
                    <a:ea typeface="宋体" pitchFamily="2" charset="-122"/>
                  </a:endParaRPr>
                </a:p>
              </p:txBody>
            </p:sp>
            <p:sp>
              <p:nvSpPr>
                <p:cNvPr id="29" name="Line 28"/>
                <p:cNvSpPr>
                  <a:spLocks noChangeShapeType="1"/>
                </p:cNvSpPr>
                <p:nvPr/>
              </p:nvSpPr>
              <p:spPr bwMode="auto">
                <a:xfrm>
                  <a:off x="1778" y="2776"/>
                  <a:ext cx="1192" cy="1"/>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29"/>
                <p:cNvSpPr>
                  <a:spLocks/>
                </p:cNvSpPr>
                <p:nvPr/>
              </p:nvSpPr>
              <p:spPr bwMode="auto">
                <a:xfrm>
                  <a:off x="2961" y="2737"/>
                  <a:ext cx="76" cy="78"/>
                </a:xfrm>
                <a:custGeom>
                  <a:avLst/>
                  <a:gdLst>
                    <a:gd name="T0" fmla="*/ 0 w 76"/>
                    <a:gd name="T1" fmla="*/ 0 h 78"/>
                    <a:gd name="T2" fmla="*/ 76 w 76"/>
                    <a:gd name="T3" fmla="*/ 39 h 78"/>
                    <a:gd name="T4" fmla="*/ 0 w 76"/>
                    <a:gd name="T5" fmla="*/ 78 h 78"/>
                    <a:gd name="T6" fmla="*/ 0 w 76"/>
                    <a:gd name="T7" fmla="*/ 0 h 78"/>
                  </a:gdLst>
                  <a:ahLst/>
                  <a:cxnLst>
                    <a:cxn ang="0">
                      <a:pos x="T0" y="T1"/>
                    </a:cxn>
                    <a:cxn ang="0">
                      <a:pos x="T2" y="T3"/>
                    </a:cxn>
                    <a:cxn ang="0">
                      <a:pos x="T4" y="T5"/>
                    </a:cxn>
                    <a:cxn ang="0">
                      <a:pos x="T6" y="T7"/>
                    </a:cxn>
                  </a:cxnLst>
                  <a:rect l="0" t="0" r="r" b="b"/>
                  <a:pathLst>
                    <a:path w="76" h="78">
                      <a:moveTo>
                        <a:pt x="0" y="0"/>
                      </a:moveTo>
                      <a:lnTo>
                        <a:pt x="76" y="39"/>
                      </a:lnTo>
                      <a:lnTo>
                        <a:pt x="0" y="78"/>
                      </a:lnTo>
                      <a:lnTo>
                        <a:pt x="0" y="0"/>
                      </a:lnTo>
                      <a:close/>
                    </a:path>
                  </a:pathLst>
                </a:custGeom>
                <a:solidFill>
                  <a:schemeClr val="accent2"/>
                </a:solidFill>
                <a:ln w="9525">
                  <a:solidFill>
                    <a:schemeClr val="accent2"/>
                  </a:solidFill>
                  <a:round/>
                  <a:headEnd/>
                  <a:tailEnd/>
                </a:ln>
              </p:spPr>
              <p:txBody>
                <a:bodyPr/>
                <a:lstStyle/>
                <a:p>
                  <a:endParaRPr lang="zh-CN" altLang="en-US"/>
                </a:p>
              </p:txBody>
            </p:sp>
            <p:sp>
              <p:nvSpPr>
                <p:cNvPr id="31" name="Freeform 30"/>
                <p:cNvSpPr>
                  <a:spLocks/>
                </p:cNvSpPr>
                <p:nvPr/>
              </p:nvSpPr>
              <p:spPr bwMode="auto">
                <a:xfrm>
                  <a:off x="2427" y="2741"/>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32" name="Freeform 31"/>
                <p:cNvSpPr>
                  <a:spLocks/>
                </p:cNvSpPr>
                <p:nvPr/>
              </p:nvSpPr>
              <p:spPr bwMode="auto">
                <a:xfrm>
                  <a:off x="2705" y="2741"/>
                  <a:ext cx="67" cy="70"/>
                </a:xfrm>
                <a:custGeom>
                  <a:avLst/>
                  <a:gdLst>
                    <a:gd name="T0" fmla="*/ 0 w 67"/>
                    <a:gd name="T1" fmla="*/ 35 h 70"/>
                    <a:gd name="T2" fmla="*/ 2 w 67"/>
                    <a:gd name="T3" fmla="*/ 22 h 70"/>
                    <a:gd name="T4" fmla="*/ 9 w 67"/>
                    <a:gd name="T5" fmla="*/ 10 h 70"/>
                    <a:gd name="T6" fmla="*/ 21 w 67"/>
                    <a:gd name="T7" fmla="*/ 3 h 70"/>
                    <a:gd name="T8" fmla="*/ 33 w 67"/>
                    <a:gd name="T9" fmla="*/ 0 h 70"/>
                    <a:gd name="T10" fmla="*/ 46 w 67"/>
                    <a:gd name="T11" fmla="*/ 3 h 70"/>
                    <a:gd name="T12" fmla="*/ 57 w 67"/>
                    <a:gd name="T13" fmla="*/ 10 h 70"/>
                    <a:gd name="T14" fmla="*/ 64 w 67"/>
                    <a:gd name="T15" fmla="*/ 22 h 70"/>
                    <a:gd name="T16" fmla="*/ 67 w 67"/>
                    <a:gd name="T17" fmla="*/ 35 h 70"/>
                    <a:gd name="T18" fmla="*/ 64 w 67"/>
                    <a:gd name="T19" fmla="*/ 48 h 70"/>
                    <a:gd name="T20" fmla="*/ 57 w 67"/>
                    <a:gd name="T21" fmla="*/ 60 h 70"/>
                    <a:gd name="T22" fmla="*/ 46 w 67"/>
                    <a:gd name="T23" fmla="*/ 67 h 70"/>
                    <a:gd name="T24" fmla="*/ 33 w 67"/>
                    <a:gd name="T25" fmla="*/ 70 h 70"/>
                    <a:gd name="T26" fmla="*/ 21 w 67"/>
                    <a:gd name="T27" fmla="*/ 67 h 70"/>
                    <a:gd name="T28" fmla="*/ 9 w 67"/>
                    <a:gd name="T29" fmla="*/ 60 h 70"/>
                    <a:gd name="T30" fmla="*/ 2 w 67"/>
                    <a:gd name="T31" fmla="*/ 48 h 70"/>
                    <a:gd name="T32" fmla="*/ 0 w 67"/>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0">
                      <a:moveTo>
                        <a:pt x="0" y="35"/>
                      </a:moveTo>
                      <a:lnTo>
                        <a:pt x="2" y="22"/>
                      </a:lnTo>
                      <a:lnTo>
                        <a:pt x="9" y="10"/>
                      </a:lnTo>
                      <a:lnTo>
                        <a:pt x="21" y="3"/>
                      </a:lnTo>
                      <a:lnTo>
                        <a:pt x="33" y="0"/>
                      </a:lnTo>
                      <a:lnTo>
                        <a:pt x="46" y="3"/>
                      </a:lnTo>
                      <a:lnTo>
                        <a:pt x="57" y="10"/>
                      </a:lnTo>
                      <a:lnTo>
                        <a:pt x="64" y="22"/>
                      </a:lnTo>
                      <a:lnTo>
                        <a:pt x="67" y="35"/>
                      </a:lnTo>
                      <a:lnTo>
                        <a:pt x="64" y="48"/>
                      </a:lnTo>
                      <a:lnTo>
                        <a:pt x="57" y="60"/>
                      </a:lnTo>
                      <a:lnTo>
                        <a:pt x="46" y="67"/>
                      </a:lnTo>
                      <a:lnTo>
                        <a:pt x="33" y="70"/>
                      </a:lnTo>
                      <a:lnTo>
                        <a:pt x="21" y="67"/>
                      </a:lnTo>
                      <a:lnTo>
                        <a:pt x="9" y="60"/>
                      </a:lnTo>
                      <a:lnTo>
                        <a:pt x="2"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34" name="Group 80"/>
                <p:cNvGrpSpPr>
                  <a:grpSpLocks/>
                </p:cNvGrpSpPr>
                <p:nvPr/>
              </p:nvGrpSpPr>
              <p:grpSpPr bwMode="auto">
                <a:xfrm>
                  <a:off x="683" y="2633"/>
                  <a:ext cx="298" cy="276"/>
                  <a:chOff x="683" y="2633"/>
                  <a:chExt cx="298" cy="276"/>
                </a:xfrm>
              </p:grpSpPr>
              <p:sp>
                <p:nvSpPr>
                  <p:cNvPr id="47" name="Freeform 32"/>
                  <p:cNvSpPr>
                    <a:spLocks/>
                  </p:cNvSpPr>
                  <p:nvPr/>
                </p:nvSpPr>
                <p:spPr bwMode="auto">
                  <a:xfrm>
                    <a:off x="683" y="2733"/>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8" name="Freeform 33"/>
                  <p:cNvSpPr>
                    <a:spLocks/>
                  </p:cNvSpPr>
                  <p:nvPr/>
                </p:nvSpPr>
                <p:spPr bwMode="auto">
                  <a:xfrm>
                    <a:off x="915" y="2733"/>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49" name="Group 62"/>
                  <p:cNvGrpSpPr>
                    <a:grpSpLocks/>
                  </p:cNvGrpSpPr>
                  <p:nvPr/>
                </p:nvGrpSpPr>
                <p:grpSpPr bwMode="auto">
                  <a:xfrm>
                    <a:off x="696" y="2633"/>
                    <a:ext cx="49" cy="276"/>
                    <a:chOff x="4944" y="2617"/>
                    <a:chExt cx="49" cy="276"/>
                  </a:xfrm>
                </p:grpSpPr>
                <p:sp>
                  <p:nvSpPr>
                    <p:cNvPr id="53" name="Freeform 63"/>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64"/>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0" name="Group 65"/>
                  <p:cNvGrpSpPr>
                    <a:grpSpLocks/>
                  </p:cNvGrpSpPr>
                  <p:nvPr/>
                </p:nvGrpSpPr>
                <p:grpSpPr bwMode="auto">
                  <a:xfrm>
                    <a:off x="920" y="2633"/>
                    <a:ext cx="49" cy="276"/>
                    <a:chOff x="4944" y="2617"/>
                    <a:chExt cx="49" cy="276"/>
                  </a:xfrm>
                </p:grpSpPr>
                <p:sp>
                  <p:nvSpPr>
                    <p:cNvPr id="51" name="Freeform 66"/>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67"/>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35" name="Group 68"/>
                <p:cNvGrpSpPr>
                  <a:grpSpLocks/>
                </p:cNvGrpSpPr>
                <p:nvPr/>
              </p:nvGrpSpPr>
              <p:grpSpPr bwMode="auto">
                <a:xfrm>
                  <a:off x="1264" y="2641"/>
                  <a:ext cx="49" cy="276"/>
                  <a:chOff x="4944" y="2617"/>
                  <a:chExt cx="49" cy="276"/>
                </a:xfrm>
              </p:grpSpPr>
              <p:sp>
                <p:nvSpPr>
                  <p:cNvPr id="45" name="Freeform 69"/>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70"/>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6" name="Freeform 71"/>
                <p:cNvSpPr>
                  <a:spLocks/>
                </p:cNvSpPr>
                <p:nvPr/>
              </p:nvSpPr>
              <p:spPr bwMode="auto">
                <a:xfrm>
                  <a:off x="1395" y="2741"/>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37" name="Freeform 72"/>
                <p:cNvSpPr>
                  <a:spLocks/>
                </p:cNvSpPr>
                <p:nvPr/>
              </p:nvSpPr>
              <p:spPr bwMode="auto">
                <a:xfrm>
                  <a:off x="1987" y="2741"/>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38" name="Group 75"/>
                <p:cNvGrpSpPr>
                  <a:grpSpLocks/>
                </p:cNvGrpSpPr>
                <p:nvPr/>
              </p:nvGrpSpPr>
              <p:grpSpPr bwMode="auto">
                <a:xfrm>
                  <a:off x="1527" y="2289"/>
                  <a:ext cx="262" cy="70"/>
                  <a:chOff x="1471" y="1817"/>
                  <a:chExt cx="262" cy="70"/>
                </a:xfrm>
              </p:grpSpPr>
              <p:sp>
                <p:nvSpPr>
                  <p:cNvPr id="43" name="Freeform 76"/>
                  <p:cNvSpPr>
                    <a:spLocks/>
                  </p:cNvSpPr>
                  <p:nvPr/>
                </p:nvSpPr>
                <p:spPr bwMode="auto">
                  <a:xfrm>
                    <a:off x="1536" y="1840"/>
                    <a:ext cx="131" cy="24"/>
                  </a:xfrm>
                  <a:custGeom>
                    <a:avLst/>
                    <a:gdLst>
                      <a:gd name="T0" fmla="*/ 0 w 131"/>
                      <a:gd name="T1" fmla="*/ 24 h 24"/>
                      <a:gd name="T2" fmla="*/ 131 w 131"/>
                      <a:gd name="T3" fmla="*/ 0 h 24"/>
                      <a:gd name="T4" fmla="*/ 131 w 131"/>
                      <a:gd name="T5" fmla="*/ 0 h 24"/>
                    </a:gdLst>
                    <a:ahLst/>
                    <a:cxnLst>
                      <a:cxn ang="0">
                        <a:pos x="T0" y="T1"/>
                      </a:cxn>
                      <a:cxn ang="0">
                        <a:pos x="T2" y="T3"/>
                      </a:cxn>
                      <a:cxn ang="0">
                        <a:pos x="T4" y="T5"/>
                      </a:cxn>
                    </a:cxnLst>
                    <a:rect l="0" t="0" r="r" b="b"/>
                    <a:pathLst>
                      <a:path w="131" h="24">
                        <a:moveTo>
                          <a:pt x="0" y="24"/>
                        </a:moveTo>
                        <a:lnTo>
                          <a:pt x="131" y="0"/>
                        </a:lnTo>
                        <a:lnTo>
                          <a:pt x="131"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77"/>
                  <p:cNvSpPr>
                    <a:spLocks noEditPoints="1"/>
                  </p:cNvSpPr>
                  <p:nvPr/>
                </p:nvSpPr>
                <p:spPr bwMode="auto">
                  <a:xfrm>
                    <a:off x="1471" y="1817"/>
                    <a:ext cx="262" cy="70"/>
                  </a:xfrm>
                  <a:custGeom>
                    <a:avLst/>
                    <a:gdLst>
                      <a:gd name="T0" fmla="*/ 76 w 262"/>
                      <a:gd name="T1" fmla="*/ 70 h 70"/>
                      <a:gd name="T2" fmla="*/ 0 w 262"/>
                      <a:gd name="T3" fmla="*/ 58 h 70"/>
                      <a:gd name="T4" fmla="*/ 67 w 262"/>
                      <a:gd name="T5" fmla="*/ 22 h 70"/>
                      <a:gd name="T6" fmla="*/ 76 w 262"/>
                      <a:gd name="T7" fmla="*/ 70 h 70"/>
                      <a:gd name="T8" fmla="*/ 187 w 262"/>
                      <a:gd name="T9" fmla="*/ 0 h 70"/>
                      <a:gd name="T10" fmla="*/ 262 w 262"/>
                      <a:gd name="T11" fmla="*/ 12 h 70"/>
                      <a:gd name="T12" fmla="*/ 195 w 262"/>
                      <a:gd name="T13" fmla="*/ 48 h 70"/>
                      <a:gd name="T14" fmla="*/ 187 w 262"/>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70">
                        <a:moveTo>
                          <a:pt x="76" y="70"/>
                        </a:moveTo>
                        <a:lnTo>
                          <a:pt x="0" y="58"/>
                        </a:lnTo>
                        <a:lnTo>
                          <a:pt x="67" y="22"/>
                        </a:lnTo>
                        <a:lnTo>
                          <a:pt x="76" y="70"/>
                        </a:lnTo>
                        <a:close/>
                        <a:moveTo>
                          <a:pt x="187" y="0"/>
                        </a:moveTo>
                        <a:lnTo>
                          <a:pt x="262" y="12"/>
                        </a:lnTo>
                        <a:lnTo>
                          <a:pt x="195" y="48"/>
                        </a:lnTo>
                        <a:lnTo>
                          <a:pt x="1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 name="Rectangle 78"/>
                <p:cNvSpPr>
                  <a:spLocks noChangeArrowheads="1"/>
                </p:cNvSpPr>
                <p:nvPr/>
              </p:nvSpPr>
              <p:spPr bwMode="auto">
                <a:xfrm>
                  <a:off x="2064" y="281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dirty="0">
                      <a:solidFill>
                        <a:schemeClr val="accent2"/>
                      </a:solidFill>
                      <a:latin typeface="宋体" pitchFamily="2" charset="-122"/>
                      <a:ea typeface="宋体" pitchFamily="2" charset="-122"/>
                    </a:rPr>
                    <a:t>e</a:t>
                  </a:r>
                  <a:endParaRPr lang="en-US" altLang="zh-CN" sz="2400" b="1" dirty="0">
                    <a:solidFill>
                      <a:schemeClr val="accent2"/>
                    </a:solidFill>
                    <a:latin typeface="Times New Roman" pitchFamily="18" charset="0"/>
                    <a:ea typeface="宋体" pitchFamily="2" charset="-122"/>
                  </a:endParaRPr>
                </a:p>
              </p:txBody>
            </p:sp>
            <p:sp>
              <p:nvSpPr>
                <p:cNvPr id="40" name="Rectangle 79"/>
                <p:cNvSpPr>
                  <a:spLocks noChangeArrowheads="1"/>
                </p:cNvSpPr>
                <p:nvPr/>
              </p:nvSpPr>
              <p:spPr bwMode="auto">
                <a:xfrm>
                  <a:off x="1528" y="239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a:solidFill>
                        <a:srgbClr val="3333FF"/>
                      </a:solidFill>
                      <a:latin typeface="宋体" pitchFamily="2" charset="-122"/>
                      <a:ea typeface="宋体" pitchFamily="2" charset="-122"/>
                    </a:rPr>
                    <a:t>o</a:t>
                  </a:r>
                  <a:endParaRPr lang="en-US" altLang="zh-CN" sz="2400" b="1">
                    <a:solidFill>
                      <a:srgbClr val="3333FF"/>
                    </a:solidFill>
                    <a:latin typeface="Times New Roman" pitchFamily="18" charset="0"/>
                    <a:ea typeface="宋体" pitchFamily="2" charset="-122"/>
                  </a:endParaRPr>
                </a:p>
              </p:txBody>
            </p:sp>
          </p:grpSp>
        </p:grpSp>
        <p:sp>
          <p:nvSpPr>
            <p:cNvPr id="106" name="Rectangle 100"/>
            <p:cNvSpPr>
              <a:spLocks noChangeArrowheads="1"/>
            </p:cNvSpPr>
            <p:nvPr/>
          </p:nvSpPr>
          <p:spPr bwMode="auto">
            <a:xfrm>
              <a:off x="3995936" y="317195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dirty="0">
                  <a:solidFill>
                    <a:schemeClr val="accent2"/>
                  </a:solidFill>
                  <a:latin typeface="宋体" pitchFamily="2" charset="-122"/>
                  <a:ea typeface="宋体" pitchFamily="2" charset="-122"/>
                </a:rPr>
                <a:t>0.56I</a:t>
              </a:r>
              <a:endParaRPr lang="en-US" altLang="zh-CN" sz="2400" b="1" dirty="0">
                <a:solidFill>
                  <a:schemeClr val="accent2"/>
                </a:solidFill>
                <a:latin typeface="Times New Roman" pitchFamily="18" charset="0"/>
                <a:ea typeface="宋体" pitchFamily="2" charset="-122"/>
              </a:endParaRPr>
            </a:p>
          </p:txBody>
        </p:sp>
        <p:sp>
          <p:nvSpPr>
            <p:cNvPr id="107" name="Rectangle 100"/>
            <p:cNvSpPr>
              <a:spLocks noChangeArrowheads="1"/>
            </p:cNvSpPr>
            <p:nvPr/>
          </p:nvSpPr>
          <p:spPr bwMode="auto">
            <a:xfrm>
              <a:off x="494540" y="3171950"/>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dirty="0">
                  <a:solidFill>
                    <a:schemeClr val="accent2"/>
                  </a:solidFill>
                  <a:latin typeface="宋体" pitchFamily="2" charset="-122"/>
                  <a:ea typeface="宋体" pitchFamily="2" charset="-122"/>
                </a:rPr>
                <a:t>I</a:t>
              </a:r>
              <a:endParaRPr lang="en-US" altLang="zh-CN" sz="2400" b="1" dirty="0">
                <a:solidFill>
                  <a:schemeClr val="accent2"/>
                </a:solidFill>
                <a:latin typeface="Times New Roman" pitchFamily="18" charset="0"/>
                <a:ea typeface="宋体" pitchFamily="2" charset="-122"/>
              </a:endParaRPr>
            </a:p>
          </p:txBody>
        </p:sp>
      </p:grpSp>
      <p:grpSp>
        <p:nvGrpSpPr>
          <p:cNvPr id="110" name="组合 109"/>
          <p:cNvGrpSpPr/>
          <p:nvPr/>
        </p:nvGrpSpPr>
        <p:grpSpPr>
          <a:xfrm>
            <a:off x="5292080" y="1443956"/>
            <a:ext cx="3422650" cy="3290887"/>
            <a:chOff x="5292080" y="1443956"/>
            <a:chExt cx="3422650" cy="3290887"/>
          </a:xfrm>
        </p:grpSpPr>
        <p:grpSp>
          <p:nvGrpSpPr>
            <p:cNvPr id="3" name="组合 2"/>
            <p:cNvGrpSpPr/>
            <p:nvPr/>
          </p:nvGrpSpPr>
          <p:grpSpPr>
            <a:xfrm>
              <a:off x="5292080" y="1443956"/>
              <a:ext cx="3422650" cy="3290887"/>
              <a:chOff x="4626657" y="1786165"/>
              <a:chExt cx="3422650" cy="3290887"/>
            </a:xfrm>
          </p:grpSpPr>
          <p:sp>
            <p:nvSpPr>
              <p:cNvPr id="58" name="Freeform 34"/>
              <p:cNvSpPr>
                <a:spLocks/>
              </p:cNvSpPr>
              <p:nvPr/>
            </p:nvSpPr>
            <p:spPr bwMode="auto">
              <a:xfrm>
                <a:off x="5255307" y="2887890"/>
                <a:ext cx="1827213" cy="2189162"/>
              </a:xfrm>
              <a:custGeom>
                <a:avLst/>
                <a:gdLst>
                  <a:gd name="T0" fmla="*/ 1084 w 1151"/>
                  <a:gd name="T1" fmla="*/ 0 h 1379"/>
                  <a:gd name="T2" fmla="*/ 1151 w 1151"/>
                  <a:gd name="T3" fmla="*/ 0 h 1379"/>
                  <a:gd name="T4" fmla="*/ 67 w 1151"/>
                  <a:gd name="T5" fmla="*/ 1379 h 1379"/>
                  <a:gd name="T6" fmla="*/ 0 w 1151"/>
                  <a:gd name="T7" fmla="*/ 1379 h 1379"/>
                  <a:gd name="T8" fmla="*/ 1084 w 1151"/>
                  <a:gd name="T9" fmla="*/ 0 h 1379"/>
                </a:gdLst>
                <a:ahLst/>
                <a:cxnLst>
                  <a:cxn ang="0">
                    <a:pos x="T0" y="T1"/>
                  </a:cxn>
                  <a:cxn ang="0">
                    <a:pos x="T2" y="T3"/>
                  </a:cxn>
                  <a:cxn ang="0">
                    <a:pos x="T4" y="T5"/>
                  </a:cxn>
                  <a:cxn ang="0">
                    <a:pos x="T6" y="T7"/>
                  </a:cxn>
                  <a:cxn ang="0">
                    <a:pos x="T8" y="T9"/>
                  </a:cxn>
                </a:cxnLst>
                <a:rect l="0" t="0" r="r" b="b"/>
                <a:pathLst>
                  <a:path w="1151" h="1379">
                    <a:moveTo>
                      <a:pt x="1084" y="0"/>
                    </a:moveTo>
                    <a:lnTo>
                      <a:pt x="1151" y="0"/>
                    </a:lnTo>
                    <a:lnTo>
                      <a:pt x="67" y="1379"/>
                    </a:lnTo>
                    <a:lnTo>
                      <a:pt x="0" y="1379"/>
                    </a:lnTo>
                    <a:lnTo>
                      <a:pt x="1084" y="0"/>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C0C0C0"/>
                    </a:solidFill>
                  </a14:hiddenFill>
                </a:ext>
              </a:extLst>
            </p:spPr>
            <p:txBody>
              <a:bodyPr/>
              <a:lstStyle/>
              <a:p>
                <a:endParaRPr lang="zh-CN" altLang="en-US"/>
              </a:p>
            </p:txBody>
          </p:sp>
          <p:sp>
            <p:nvSpPr>
              <p:cNvPr id="59" name="Freeform 35"/>
              <p:cNvSpPr>
                <a:spLocks/>
              </p:cNvSpPr>
              <p:nvPr/>
            </p:nvSpPr>
            <p:spPr bwMode="auto">
              <a:xfrm>
                <a:off x="5361670" y="2887890"/>
                <a:ext cx="1720850" cy="2189162"/>
              </a:xfrm>
              <a:custGeom>
                <a:avLst/>
                <a:gdLst>
                  <a:gd name="T0" fmla="*/ 1084 w 1084"/>
                  <a:gd name="T1" fmla="*/ 0 h 1379"/>
                  <a:gd name="T2" fmla="*/ 1084 w 1084"/>
                  <a:gd name="T3" fmla="*/ 1379 h 1379"/>
                  <a:gd name="T4" fmla="*/ 0 w 1084"/>
                  <a:gd name="T5" fmla="*/ 1379 h 1379"/>
                </a:gdLst>
                <a:ahLst/>
                <a:cxnLst>
                  <a:cxn ang="0">
                    <a:pos x="T0" y="T1"/>
                  </a:cxn>
                  <a:cxn ang="0">
                    <a:pos x="T2" y="T3"/>
                  </a:cxn>
                  <a:cxn ang="0">
                    <a:pos x="T4" y="T5"/>
                  </a:cxn>
                </a:cxnLst>
                <a:rect l="0" t="0" r="r" b="b"/>
                <a:pathLst>
                  <a:path w="1084" h="1379">
                    <a:moveTo>
                      <a:pt x="1084" y="0"/>
                    </a:moveTo>
                    <a:lnTo>
                      <a:pt x="1084" y="1379"/>
                    </a:lnTo>
                    <a:lnTo>
                      <a:pt x="0" y="137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36"/>
              <p:cNvSpPr>
                <a:spLocks/>
              </p:cNvSpPr>
              <p:nvPr/>
            </p:nvSpPr>
            <p:spPr bwMode="auto">
              <a:xfrm>
                <a:off x="5255307" y="2887890"/>
                <a:ext cx="1720850" cy="1587"/>
              </a:xfrm>
              <a:custGeom>
                <a:avLst/>
                <a:gdLst>
                  <a:gd name="T0" fmla="*/ 1084 w 1084"/>
                  <a:gd name="T1" fmla="*/ 67 w 1084"/>
                  <a:gd name="T2" fmla="*/ 0 w 1084"/>
                </a:gdLst>
                <a:ahLst/>
                <a:cxnLst>
                  <a:cxn ang="0">
                    <a:pos x="T0" y="0"/>
                  </a:cxn>
                  <a:cxn ang="0">
                    <a:pos x="T1" y="0"/>
                  </a:cxn>
                  <a:cxn ang="0">
                    <a:pos x="T2" y="0"/>
                  </a:cxn>
                </a:cxnLst>
                <a:rect l="0" t="0" r="r" b="b"/>
                <a:pathLst>
                  <a:path w="1084">
                    <a:moveTo>
                      <a:pt x="1084" y="0"/>
                    </a:moveTo>
                    <a:lnTo>
                      <a:pt x="67" y="0"/>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Line 37"/>
              <p:cNvSpPr>
                <a:spLocks noChangeShapeType="1"/>
              </p:cNvSpPr>
              <p:nvPr/>
            </p:nvSpPr>
            <p:spPr bwMode="auto">
              <a:xfrm>
                <a:off x="5255307" y="2887890"/>
                <a:ext cx="1588" cy="21891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8"/>
              <p:cNvSpPr>
                <a:spLocks noChangeShapeType="1"/>
              </p:cNvSpPr>
              <p:nvPr/>
            </p:nvSpPr>
            <p:spPr bwMode="auto">
              <a:xfrm>
                <a:off x="4626657" y="3983265"/>
                <a:ext cx="1382713"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39"/>
              <p:cNvSpPr>
                <a:spLocks/>
              </p:cNvSpPr>
              <p:nvPr/>
            </p:nvSpPr>
            <p:spPr bwMode="auto">
              <a:xfrm>
                <a:off x="5993495" y="3921352"/>
                <a:ext cx="122238" cy="123825"/>
              </a:xfrm>
              <a:custGeom>
                <a:avLst/>
                <a:gdLst>
                  <a:gd name="T0" fmla="*/ 0 w 77"/>
                  <a:gd name="T1" fmla="*/ 0 h 78"/>
                  <a:gd name="T2" fmla="*/ 77 w 77"/>
                  <a:gd name="T3" fmla="*/ 39 h 78"/>
                  <a:gd name="T4" fmla="*/ 0 w 77"/>
                  <a:gd name="T5" fmla="*/ 78 h 78"/>
                  <a:gd name="T6" fmla="*/ 0 w 77"/>
                  <a:gd name="T7" fmla="*/ 0 h 78"/>
                </a:gdLst>
                <a:ahLst/>
                <a:cxnLst>
                  <a:cxn ang="0">
                    <a:pos x="T0" y="T1"/>
                  </a:cxn>
                  <a:cxn ang="0">
                    <a:pos x="T2" y="T3"/>
                  </a:cxn>
                  <a:cxn ang="0">
                    <a:pos x="T4" y="T5"/>
                  </a:cxn>
                  <a:cxn ang="0">
                    <a:pos x="T6" y="T7"/>
                  </a:cxn>
                </a:cxnLst>
                <a:rect l="0" t="0" r="r" b="b"/>
                <a:pathLst>
                  <a:path w="77" h="78">
                    <a:moveTo>
                      <a:pt x="0" y="0"/>
                    </a:moveTo>
                    <a:lnTo>
                      <a:pt x="77" y="39"/>
                    </a:lnTo>
                    <a:lnTo>
                      <a:pt x="0" y="7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Line 40"/>
              <p:cNvSpPr>
                <a:spLocks noChangeShapeType="1"/>
              </p:cNvSpPr>
              <p:nvPr/>
            </p:nvSpPr>
            <p:spPr bwMode="auto">
              <a:xfrm>
                <a:off x="6115732" y="3983265"/>
                <a:ext cx="1933575" cy="1587"/>
              </a:xfrm>
              <a:prstGeom prst="line">
                <a:avLst/>
              </a:prstGeom>
              <a:noFill/>
              <a:ln w="15875">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5" name="Freeform 42"/>
              <p:cNvSpPr>
                <a:spLocks/>
              </p:cNvSpPr>
              <p:nvPr/>
            </p:nvSpPr>
            <p:spPr bwMode="auto">
              <a:xfrm>
                <a:off x="6893607" y="3160940"/>
                <a:ext cx="161925" cy="55562"/>
              </a:xfrm>
              <a:custGeom>
                <a:avLst/>
                <a:gdLst>
                  <a:gd name="T0" fmla="*/ 102 w 102"/>
                  <a:gd name="T1" fmla="*/ 35 h 35"/>
                  <a:gd name="T2" fmla="*/ 79 w 102"/>
                  <a:gd name="T3" fmla="*/ 33 h 35"/>
                  <a:gd name="T4" fmla="*/ 57 w 102"/>
                  <a:gd name="T5" fmla="*/ 31 h 35"/>
                  <a:gd name="T6" fmla="*/ 39 w 102"/>
                  <a:gd name="T7" fmla="*/ 28 h 35"/>
                  <a:gd name="T8" fmla="*/ 23 w 102"/>
                  <a:gd name="T9" fmla="*/ 22 h 35"/>
                  <a:gd name="T10" fmla="*/ 10 w 102"/>
                  <a:gd name="T11" fmla="*/ 14 h 35"/>
                  <a:gd name="T12" fmla="*/ 3 w 102"/>
                  <a:gd name="T13" fmla="*/ 7 h 35"/>
                  <a:gd name="T14" fmla="*/ 0 w 102"/>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5">
                    <a:moveTo>
                      <a:pt x="102" y="35"/>
                    </a:moveTo>
                    <a:lnTo>
                      <a:pt x="79" y="33"/>
                    </a:lnTo>
                    <a:lnTo>
                      <a:pt x="57" y="31"/>
                    </a:lnTo>
                    <a:lnTo>
                      <a:pt x="39" y="28"/>
                    </a:lnTo>
                    <a:lnTo>
                      <a:pt x="23" y="22"/>
                    </a:lnTo>
                    <a:lnTo>
                      <a:pt x="10" y="14"/>
                    </a:lnTo>
                    <a:lnTo>
                      <a:pt x="3" y="7"/>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43"/>
              <p:cNvSpPr>
                <a:spLocks/>
              </p:cNvSpPr>
              <p:nvPr/>
            </p:nvSpPr>
            <p:spPr bwMode="auto">
              <a:xfrm>
                <a:off x="5228320" y="4804002"/>
                <a:ext cx="188913" cy="80962"/>
              </a:xfrm>
              <a:custGeom>
                <a:avLst/>
                <a:gdLst>
                  <a:gd name="T0" fmla="*/ 0 w 119"/>
                  <a:gd name="T1" fmla="*/ 0 h 51"/>
                  <a:gd name="T2" fmla="*/ 23 w 119"/>
                  <a:gd name="T3" fmla="*/ 1 h 51"/>
                  <a:gd name="T4" fmla="*/ 46 w 119"/>
                  <a:gd name="T5" fmla="*/ 4 h 51"/>
                  <a:gd name="T6" fmla="*/ 66 w 119"/>
                  <a:gd name="T7" fmla="*/ 8 h 51"/>
                  <a:gd name="T8" fmla="*/ 83 w 119"/>
                  <a:gd name="T9" fmla="*/ 14 h 51"/>
                  <a:gd name="T10" fmla="*/ 99 w 119"/>
                  <a:gd name="T11" fmla="*/ 23 h 51"/>
                  <a:gd name="T12" fmla="*/ 109 w 119"/>
                  <a:gd name="T13" fmla="*/ 32 h 51"/>
                  <a:gd name="T14" fmla="*/ 116 w 119"/>
                  <a:gd name="T15" fmla="*/ 41 h 51"/>
                  <a:gd name="T16" fmla="*/ 119 w 119"/>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1">
                    <a:moveTo>
                      <a:pt x="0" y="0"/>
                    </a:moveTo>
                    <a:lnTo>
                      <a:pt x="23" y="1"/>
                    </a:lnTo>
                    <a:lnTo>
                      <a:pt x="46" y="4"/>
                    </a:lnTo>
                    <a:lnTo>
                      <a:pt x="66" y="8"/>
                    </a:lnTo>
                    <a:lnTo>
                      <a:pt x="83" y="14"/>
                    </a:lnTo>
                    <a:lnTo>
                      <a:pt x="99" y="23"/>
                    </a:lnTo>
                    <a:lnTo>
                      <a:pt x="109" y="32"/>
                    </a:lnTo>
                    <a:lnTo>
                      <a:pt x="116" y="41"/>
                    </a:lnTo>
                    <a:lnTo>
                      <a:pt x="119" y="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Rectangle 44"/>
              <p:cNvSpPr>
                <a:spLocks noChangeArrowheads="1"/>
              </p:cNvSpPr>
              <p:nvPr/>
            </p:nvSpPr>
            <p:spPr bwMode="auto">
              <a:xfrm>
                <a:off x="5410882" y="4340452"/>
                <a:ext cx="119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Symbol" pitchFamily="18" charset="2"/>
                    <a:ea typeface="宋体" pitchFamily="2" charset="-122"/>
                  </a:rPr>
                  <a:t>q</a:t>
                </a:r>
                <a:endParaRPr lang="en-US" altLang="zh-CN" sz="2400" b="1">
                  <a:latin typeface="Times New Roman" pitchFamily="18" charset="0"/>
                  <a:ea typeface="宋体" pitchFamily="2" charset="-122"/>
                </a:endParaRPr>
              </a:p>
            </p:txBody>
          </p:sp>
          <p:sp>
            <p:nvSpPr>
              <p:cNvPr id="68" name="Rectangle 45"/>
              <p:cNvSpPr>
                <a:spLocks noChangeArrowheads="1"/>
              </p:cNvSpPr>
              <p:nvPr/>
            </p:nvSpPr>
            <p:spPr bwMode="auto">
              <a:xfrm>
                <a:off x="6807882" y="3299052"/>
                <a:ext cx="119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Symbol" pitchFamily="18" charset="2"/>
                    <a:ea typeface="宋体" pitchFamily="2" charset="-122"/>
                  </a:rPr>
                  <a:t>q</a:t>
                </a:r>
                <a:endParaRPr lang="en-US" altLang="zh-CN" sz="2400" b="1">
                  <a:latin typeface="Times New Roman" pitchFamily="18" charset="0"/>
                  <a:ea typeface="宋体" pitchFamily="2" charset="-122"/>
                </a:endParaRPr>
              </a:p>
            </p:txBody>
          </p:sp>
          <p:sp>
            <p:nvSpPr>
              <p:cNvPr id="69" name="Rectangle 46"/>
              <p:cNvSpPr>
                <a:spLocks noChangeArrowheads="1"/>
              </p:cNvSpPr>
              <p:nvPr/>
            </p:nvSpPr>
            <p:spPr bwMode="auto">
              <a:xfrm>
                <a:off x="5626782" y="2935515"/>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宋体" pitchFamily="2" charset="-122"/>
                    <a:ea typeface="宋体" pitchFamily="2" charset="-122"/>
                  </a:rPr>
                  <a:t>A</a:t>
                </a:r>
                <a:endParaRPr lang="en-US" altLang="zh-CN" sz="2400" b="1">
                  <a:latin typeface="Times New Roman" pitchFamily="18" charset="0"/>
                  <a:ea typeface="宋体" pitchFamily="2" charset="-122"/>
                </a:endParaRPr>
              </a:p>
            </p:txBody>
          </p:sp>
          <p:sp>
            <p:nvSpPr>
              <p:cNvPr id="70" name="Rectangle 47"/>
              <p:cNvSpPr>
                <a:spLocks noChangeArrowheads="1"/>
              </p:cNvSpPr>
              <p:nvPr/>
            </p:nvSpPr>
            <p:spPr bwMode="auto">
              <a:xfrm>
                <a:off x="6595157" y="4672240"/>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a:solidFill>
                      <a:srgbClr val="000000"/>
                    </a:solidFill>
                    <a:latin typeface="宋体" pitchFamily="2" charset="-122"/>
                    <a:ea typeface="宋体" pitchFamily="2" charset="-122"/>
                  </a:rPr>
                  <a:t>A</a:t>
                </a:r>
                <a:endParaRPr lang="en-US" altLang="zh-CN" sz="2400" b="1">
                  <a:latin typeface="Times New Roman" pitchFamily="18" charset="0"/>
                  <a:ea typeface="宋体" pitchFamily="2" charset="-122"/>
                </a:endParaRPr>
              </a:p>
            </p:txBody>
          </p:sp>
          <p:sp>
            <p:nvSpPr>
              <p:cNvPr id="72" name="Freeform 49"/>
              <p:cNvSpPr>
                <a:spLocks/>
              </p:cNvSpPr>
              <p:nvPr/>
            </p:nvSpPr>
            <p:spPr bwMode="auto">
              <a:xfrm>
                <a:off x="5537882" y="3076802"/>
                <a:ext cx="1588" cy="222250"/>
              </a:xfrm>
              <a:custGeom>
                <a:avLst/>
                <a:gdLst>
                  <a:gd name="T0" fmla="*/ 140 h 140"/>
                  <a:gd name="T1" fmla="*/ 2 h 140"/>
                  <a:gd name="T2" fmla="*/ 0 h 140"/>
                </a:gdLst>
                <a:ahLst/>
                <a:cxnLst>
                  <a:cxn ang="0">
                    <a:pos x="0" y="T0"/>
                  </a:cxn>
                  <a:cxn ang="0">
                    <a:pos x="0" y="T1"/>
                  </a:cxn>
                  <a:cxn ang="0">
                    <a:pos x="0" y="T2"/>
                  </a:cxn>
                </a:cxnLst>
                <a:rect l="0" t="0" r="r" b="b"/>
                <a:pathLst>
                  <a:path h="140">
                    <a:moveTo>
                      <a:pt x="0" y="140"/>
                    </a:moveTo>
                    <a:lnTo>
                      <a:pt x="0"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50"/>
              <p:cNvSpPr>
                <a:spLocks noEditPoints="1"/>
              </p:cNvSpPr>
              <p:nvPr/>
            </p:nvSpPr>
            <p:spPr bwMode="auto">
              <a:xfrm>
                <a:off x="5498195" y="2970440"/>
                <a:ext cx="77788" cy="436562"/>
              </a:xfrm>
              <a:custGeom>
                <a:avLst/>
                <a:gdLst>
                  <a:gd name="T0" fmla="*/ 49 w 49"/>
                  <a:gd name="T1" fmla="*/ 200 h 275"/>
                  <a:gd name="T2" fmla="*/ 25 w 49"/>
                  <a:gd name="T3" fmla="*/ 275 h 275"/>
                  <a:gd name="T4" fmla="*/ 0 w 49"/>
                  <a:gd name="T5" fmla="*/ 200 h 275"/>
                  <a:gd name="T6" fmla="*/ 49 w 49"/>
                  <a:gd name="T7" fmla="*/ 200 h 275"/>
                  <a:gd name="T8" fmla="*/ 0 w 49"/>
                  <a:gd name="T9" fmla="*/ 75 h 275"/>
                  <a:gd name="T10" fmla="*/ 25 w 49"/>
                  <a:gd name="T11" fmla="*/ 0 h 275"/>
                  <a:gd name="T12" fmla="*/ 49 w 49"/>
                  <a:gd name="T13" fmla="*/ 75 h 275"/>
                  <a:gd name="T14" fmla="*/ 0 w 49"/>
                  <a:gd name="T15" fmla="*/ 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5">
                    <a:moveTo>
                      <a:pt x="49" y="200"/>
                    </a:moveTo>
                    <a:lnTo>
                      <a:pt x="25" y="275"/>
                    </a:lnTo>
                    <a:lnTo>
                      <a:pt x="0" y="200"/>
                    </a:lnTo>
                    <a:lnTo>
                      <a:pt x="49" y="200"/>
                    </a:lnTo>
                    <a:close/>
                    <a:moveTo>
                      <a:pt x="0" y="75"/>
                    </a:moveTo>
                    <a:lnTo>
                      <a:pt x="25" y="0"/>
                    </a:lnTo>
                    <a:lnTo>
                      <a:pt x="49" y="75"/>
                    </a:lnTo>
                    <a:lnTo>
                      <a:pt x="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51"/>
              <p:cNvSpPr>
                <a:spLocks/>
              </p:cNvSpPr>
              <p:nvPr/>
            </p:nvSpPr>
            <p:spPr bwMode="auto">
              <a:xfrm>
                <a:off x="6799945" y="4664302"/>
                <a:ext cx="1588" cy="222250"/>
              </a:xfrm>
              <a:custGeom>
                <a:avLst/>
                <a:gdLst>
                  <a:gd name="T0" fmla="*/ 140 h 140"/>
                  <a:gd name="T1" fmla="*/ 2 h 140"/>
                  <a:gd name="T2" fmla="*/ 0 h 140"/>
                </a:gdLst>
                <a:ahLst/>
                <a:cxnLst>
                  <a:cxn ang="0">
                    <a:pos x="0" y="T0"/>
                  </a:cxn>
                  <a:cxn ang="0">
                    <a:pos x="0" y="T1"/>
                  </a:cxn>
                  <a:cxn ang="0">
                    <a:pos x="0" y="T2"/>
                  </a:cxn>
                </a:cxnLst>
                <a:rect l="0" t="0" r="r" b="b"/>
                <a:pathLst>
                  <a:path h="140">
                    <a:moveTo>
                      <a:pt x="0" y="140"/>
                    </a:moveTo>
                    <a:lnTo>
                      <a:pt x="0"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Freeform 52"/>
              <p:cNvSpPr>
                <a:spLocks noEditPoints="1"/>
              </p:cNvSpPr>
              <p:nvPr/>
            </p:nvSpPr>
            <p:spPr bwMode="auto">
              <a:xfrm>
                <a:off x="6761845" y="4557940"/>
                <a:ext cx="77788" cy="438150"/>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53"/>
              <p:cNvSpPr>
                <a:spLocks/>
              </p:cNvSpPr>
              <p:nvPr/>
            </p:nvSpPr>
            <p:spPr bwMode="auto">
              <a:xfrm>
                <a:off x="7822295" y="3843565"/>
                <a:ext cx="1588" cy="220662"/>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54"/>
              <p:cNvSpPr>
                <a:spLocks noEditPoints="1"/>
              </p:cNvSpPr>
              <p:nvPr/>
            </p:nvSpPr>
            <p:spPr bwMode="auto">
              <a:xfrm>
                <a:off x="7784195" y="3761015"/>
                <a:ext cx="76200" cy="438150"/>
              </a:xfrm>
              <a:custGeom>
                <a:avLst/>
                <a:gdLst>
                  <a:gd name="T0" fmla="*/ 48 w 48"/>
                  <a:gd name="T1" fmla="*/ 201 h 276"/>
                  <a:gd name="T2" fmla="*/ 24 w 48"/>
                  <a:gd name="T3" fmla="*/ 276 h 276"/>
                  <a:gd name="T4" fmla="*/ 0 w 48"/>
                  <a:gd name="T5" fmla="*/ 201 h 276"/>
                  <a:gd name="T6" fmla="*/ 48 w 48"/>
                  <a:gd name="T7" fmla="*/ 201 h 276"/>
                  <a:gd name="T8" fmla="*/ 0 w 48"/>
                  <a:gd name="T9" fmla="*/ 74 h 276"/>
                  <a:gd name="T10" fmla="*/ 24 w 48"/>
                  <a:gd name="T11" fmla="*/ 0 h 276"/>
                  <a:gd name="T12" fmla="*/ 48 w 48"/>
                  <a:gd name="T13" fmla="*/ 74 h 276"/>
                  <a:gd name="T14" fmla="*/ 0 w 48"/>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76">
                    <a:moveTo>
                      <a:pt x="48" y="201"/>
                    </a:moveTo>
                    <a:lnTo>
                      <a:pt x="24" y="276"/>
                    </a:lnTo>
                    <a:lnTo>
                      <a:pt x="0" y="201"/>
                    </a:lnTo>
                    <a:lnTo>
                      <a:pt x="48" y="201"/>
                    </a:lnTo>
                    <a:close/>
                    <a:moveTo>
                      <a:pt x="0" y="74"/>
                    </a:moveTo>
                    <a:lnTo>
                      <a:pt x="24" y="0"/>
                    </a:lnTo>
                    <a:lnTo>
                      <a:pt x="48"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8" name="Group 61"/>
              <p:cNvGrpSpPr>
                <a:grpSpLocks/>
              </p:cNvGrpSpPr>
              <p:nvPr/>
            </p:nvGrpSpPr>
            <p:grpSpPr bwMode="auto">
              <a:xfrm>
                <a:off x="7380970" y="3761015"/>
                <a:ext cx="77788" cy="438150"/>
                <a:chOff x="4944" y="2617"/>
                <a:chExt cx="49" cy="276"/>
              </a:xfrm>
            </p:grpSpPr>
            <p:sp>
              <p:nvSpPr>
                <p:cNvPr id="103" name="Freeform 55"/>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Freeform 56"/>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9" name="Line 57"/>
              <p:cNvSpPr>
                <a:spLocks noChangeShapeType="1"/>
              </p:cNvSpPr>
              <p:nvPr/>
            </p:nvSpPr>
            <p:spPr bwMode="auto">
              <a:xfrm flipH="1" flipV="1">
                <a:off x="5852207" y="1786165"/>
                <a:ext cx="254000" cy="2190750"/>
              </a:xfrm>
              <a:prstGeom prst="line">
                <a:avLst/>
              </a:prstGeom>
              <a:noFill/>
              <a:ln w="19050">
                <a:solidFill>
                  <a:srgbClr val="3333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0" name="Freeform 59"/>
              <p:cNvSpPr>
                <a:spLocks/>
              </p:cNvSpPr>
              <p:nvPr/>
            </p:nvSpPr>
            <p:spPr bwMode="auto">
              <a:xfrm>
                <a:off x="5885545" y="2532290"/>
                <a:ext cx="109538" cy="109537"/>
              </a:xfrm>
              <a:custGeom>
                <a:avLst/>
                <a:gdLst>
                  <a:gd name="T0" fmla="*/ 0 w 69"/>
                  <a:gd name="T1" fmla="*/ 34 h 69"/>
                  <a:gd name="T2" fmla="*/ 3 w 69"/>
                  <a:gd name="T3" fmla="*/ 21 h 69"/>
                  <a:gd name="T4" fmla="*/ 10 w 69"/>
                  <a:gd name="T5" fmla="*/ 9 h 69"/>
                  <a:gd name="T6" fmla="*/ 22 w 69"/>
                  <a:gd name="T7" fmla="*/ 2 h 69"/>
                  <a:gd name="T8" fmla="*/ 35 w 69"/>
                  <a:gd name="T9" fmla="*/ 0 h 69"/>
                  <a:gd name="T10" fmla="*/ 47 w 69"/>
                  <a:gd name="T11" fmla="*/ 2 h 69"/>
                  <a:gd name="T12" fmla="*/ 59 w 69"/>
                  <a:gd name="T13" fmla="*/ 9 h 69"/>
                  <a:gd name="T14" fmla="*/ 66 w 69"/>
                  <a:gd name="T15" fmla="*/ 21 h 69"/>
                  <a:gd name="T16" fmla="*/ 69 w 69"/>
                  <a:gd name="T17" fmla="*/ 34 h 69"/>
                  <a:gd name="T18" fmla="*/ 66 w 69"/>
                  <a:gd name="T19" fmla="*/ 47 h 69"/>
                  <a:gd name="T20" fmla="*/ 59 w 69"/>
                  <a:gd name="T21" fmla="*/ 59 h 69"/>
                  <a:gd name="T22" fmla="*/ 47 w 69"/>
                  <a:gd name="T23" fmla="*/ 66 h 69"/>
                  <a:gd name="T24" fmla="*/ 35 w 69"/>
                  <a:gd name="T25" fmla="*/ 69 h 69"/>
                  <a:gd name="T26" fmla="*/ 22 w 69"/>
                  <a:gd name="T27" fmla="*/ 66 h 69"/>
                  <a:gd name="T28" fmla="*/ 10 w 69"/>
                  <a:gd name="T29" fmla="*/ 59 h 69"/>
                  <a:gd name="T30" fmla="*/ 3 w 69"/>
                  <a:gd name="T31" fmla="*/ 47 h 69"/>
                  <a:gd name="T32" fmla="*/ 0 w 69"/>
                  <a:gd name="T33"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0" y="34"/>
                    </a:moveTo>
                    <a:lnTo>
                      <a:pt x="3" y="21"/>
                    </a:lnTo>
                    <a:lnTo>
                      <a:pt x="10" y="9"/>
                    </a:lnTo>
                    <a:lnTo>
                      <a:pt x="22" y="2"/>
                    </a:lnTo>
                    <a:lnTo>
                      <a:pt x="35" y="0"/>
                    </a:lnTo>
                    <a:lnTo>
                      <a:pt x="47" y="2"/>
                    </a:lnTo>
                    <a:lnTo>
                      <a:pt x="59" y="9"/>
                    </a:lnTo>
                    <a:lnTo>
                      <a:pt x="66" y="21"/>
                    </a:lnTo>
                    <a:lnTo>
                      <a:pt x="69" y="34"/>
                    </a:lnTo>
                    <a:lnTo>
                      <a:pt x="66" y="47"/>
                    </a:lnTo>
                    <a:lnTo>
                      <a:pt x="59" y="59"/>
                    </a:lnTo>
                    <a:lnTo>
                      <a:pt x="47" y="66"/>
                    </a:lnTo>
                    <a:lnTo>
                      <a:pt x="35" y="69"/>
                    </a:lnTo>
                    <a:lnTo>
                      <a:pt x="22" y="66"/>
                    </a:lnTo>
                    <a:lnTo>
                      <a:pt x="10" y="59"/>
                    </a:lnTo>
                    <a:lnTo>
                      <a:pt x="3" y="47"/>
                    </a:lnTo>
                    <a:lnTo>
                      <a:pt x="0" y="34"/>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81" name="Freeform 60"/>
              <p:cNvSpPr>
                <a:spLocks/>
              </p:cNvSpPr>
              <p:nvPr/>
            </p:nvSpPr>
            <p:spPr bwMode="auto">
              <a:xfrm>
                <a:off x="5833157" y="2121127"/>
                <a:ext cx="107950" cy="111125"/>
              </a:xfrm>
              <a:custGeom>
                <a:avLst/>
                <a:gdLst>
                  <a:gd name="T0" fmla="*/ 0 w 68"/>
                  <a:gd name="T1" fmla="*/ 35 h 70"/>
                  <a:gd name="T2" fmla="*/ 3 w 68"/>
                  <a:gd name="T3" fmla="*/ 22 h 70"/>
                  <a:gd name="T4" fmla="*/ 10 w 68"/>
                  <a:gd name="T5" fmla="*/ 10 h 70"/>
                  <a:gd name="T6" fmla="*/ 20 w 68"/>
                  <a:gd name="T7" fmla="*/ 3 h 70"/>
                  <a:gd name="T8" fmla="*/ 33 w 68"/>
                  <a:gd name="T9" fmla="*/ 0 h 70"/>
                  <a:gd name="T10" fmla="*/ 46 w 68"/>
                  <a:gd name="T11" fmla="*/ 3 h 70"/>
                  <a:gd name="T12" fmla="*/ 58 w 68"/>
                  <a:gd name="T13" fmla="*/ 10 h 70"/>
                  <a:gd name="T14" fmla="*/ 65 w 68"/>
                  <a:gd name="T15" fmla="*/ 22 h 70"/>
                  <a:gd name="T16" fmla="*/ 68 w 68"/>
                  <a:gd name="T17" fmla="*/ 35 h 70"/>
                  <a:gd name="T18" fmla="*/ 65 w 68"/>
                  <a:gd name="T19" fmla="*/ 48 h 70"/>
                  <a:gd name="T20" fmla="*/ 58 w 68"/>
                  <a:gd name="T21" fmla="*/ 59 h 70"/>
                  <a:gd name="T22" fmla="*/ 46 w 68"/>
                  <a:gd name="T23" fmla="*/ 67 h 70"/>
                  <a:gd name="T24" fmla="*/ 33 w 68"/>
                  <a:gd name="T25" fmla="*/ 70 h 70"/>
                  <a:gd name="T26" fmla="*/ 20 w 68"/>
                  <a:gd name="T27" fmla="*/ 67 h 70"/>
                  <a:gd name="T28" fmla="*/ 10 w 68"/>
                  <a:gd name="T29" fmla="*/ 59 h 70"/>
                  <a:gd name="T30" fmla="*/ 3 w 68"/>
                  <a:gd name="T31" fmla="*/ 48 h 70"/>
                  <a:gd name="T32" fmla="*/ 0 w 68"/>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70">
                    <a:moveTo>
                      <a:pt x="0" y="35"/>
                    </a:moveTo>
                    <a:lnTo>
                      <a:pt x="3" y="22"/>
                    </a:lnTo>
                    <a:lnTo>
                      <a:pt x="10" y="10"/>
                    </a:lnTo>
                    <a:lnTo>
                      <a:pt x="20" y="3"/>
                    </a:lnTo>
                    <a:lnTo>
                      <a:pt x="33" y="0"/>
                    </a:lnTo>
                    <a:lnTo>
                      <a:pt x="46" y="3"/>
                    </a:lnTo>
                    <a:lnTo>
                      <a:pt x="58" y="10"/>
                    </a:lnTo>
                    <a:lnTo>
                      <a:pt x="65" y="22"/>
                    </a:lnTo>
                    <a:lnTo>
                      <a:pt x="68" y="35"/>
                    </a:lnTo>
                    <a:lnTo>
                      <a:pt x="65" y="48"/>
                    </a:lnTo>
                    <a:lnTo>
                      <a:pt x="58" y="59"/>
                    </a:lnTo>
                    <a:lnTo>
                      <a:pt x="46" y="67"/>
                    </a:lnTo>
                    <a:lnTo>
                      <a:pt x="33" y="70"/>
                    </a:lnTo>
                    <a:lnTo>
                      <a:pt x="20" y="67"/>
                    </a:lnTo>
                    <a:lnTo>
                      <a:pt x="10" y="59"/>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83" name="Group 81"/>
              <p:cNvGrpSpPr>
                <a:grpSpLocks/>
              </p:cNvGrpSpPr>
              <p:nvPr/>
            </p:nvGrpSpPr>
            <p:grpSpPr bwMode="auto">
              <a:xfrm>
                <a:off x="4667932" y="3773715"/>
                <a:ext cx="473075" cy="438150"/>
                <a:chOff x="683" y="2633"/>
                <a:chExt cx="298" cy="276"/>
              </a:xfrm>
            </p:grpSpPr>
            <p:sp>
              <p:nvSpPr>
                <p:cNvPr id="95" name="Freeform 82"/>
                <p:cNvSpPr>
                  <a:spLocks/>
                </p:cNvSpPr>
                <p:nvPr/>
              </p:nvSpPr>
              <p:spPr bwMode="auto">
                <a:xfrm>
                  <a:off x="683" y="2733"/>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96" name="Freeform 83"/>
                <p:cNvSpPr>
                  <a:spLocks/>
                </p:cNvSpPr>
                <p:nvPr/>
              </p:nvSpPr>
              <p:spPr bwMode="auto">
                <a:xfrm>
                  <a:off x="915" y="2733"/>
                  <a:ext cx="66" cy="70"/>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97" name="Group 84"/>
                <p:cNvGrpSpPr>
                  <a:grpSpLocks/>
                </p:cNvGrpSpPr>
                <p:nvPr/>
              </p:nvGrpSpPr>
              <p:grpSpPr bwMode="auto">
                <a:xfrm>
                  <a:off x="696" y="2633"/>
                  <a:ext cx="49" cy="276"/>
                  <a:chOff x="4944" y="2617"/>
                  <a:chExt cx="49" cy="276"/>
                </a:xfrm>
              </p:grpSpPr>
              <p:sp>
                <p:nvSpPr>
                  <p:cNvPr id="101" name="Freeform 85"/>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Freeform 86"/>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8" name="Group 87"/>
                <p:cNvGrpSpPr>
                  <a:grpSpLocks/>
                </p:cNvGrpSpPr>
                <p:nvPr/>
              </p:nvGrpSpPr>
              <p:grpSpPr bwMode="auto">
                <a:xfrm>
                  <a:off x="920" y="2633"/>
                  <a:ext cx="49" cy="276"/>
                  <a:chOff x="4944" y="2617"/>
                  <a:chExt cx="49" cy="276"/>
                </a:xfrm>
              </p:grpSpPr>
              <p:sp>
                <p:nvSpPr>
                  <p:cNvPr id="99" name="Freeform 88"/>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Freeform 89"/>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84" name="Group 90"/>
              <p:cNvGrpSpPr>
                <a:grpSpLocks/>
              </p:cNvGrpSpPr>
              <p:nvPr/>
            </p:nvGrpSpPr>
            <p:grpSpPr bwMode="auto">
              <a:xfrm>
                <a:off x="5742670" y="3786415"/>
                <a:ext cx="77788" cy="438150"/>
                <a:chOff x="4944" y="2617"/>
                <a:chExt cx="49" cy="276"/>
              </a:xfrm>
            </p:grpSpPr>
            <p:sp>
              <p:nvSpPr>
                <p:cNvPr id="93" name="Freeform 91"/>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Freeform 92"/>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5" name="Freeform 93"/>
              <p:cNvSpPr>
                <a:spLocks/>
              </p:cNvSpPr>
              <p:nvPr/>
            </p:nvSpPr>
            <p:spPr bwMode="auto">
              <a:xfrm>
                <a:off x="5468032" y="3932465"/>
                <a:ext cx="104775" cy="111125"/>
              </a:xfrm>
              <a:custGeom>
                <a:avLst/>
                <a:gdLst>
                  <a:gd name="T0" fmla="*/ 0 w 66"/>
                  <a:gd name="T1" fmla="*/ 35 h 70"/>
                  <a:gd name="T2" fmla="*/ 3 w 66"/>
                  <a:gd name="T3" fmla="*/ 22 h 70"/>
                  <a:gd name="T4" fmla="*/ 10 w 66"/>
                  <a:gd name="T5" fmla="*/ 10 h 70"/>
                  <a:gd name="T6" fmla="*/ 20 w 66"/>
                  <a:gd name="T7" fmla="*/ 3 h 70"/>
                  <a:gd name="T8" fmla="*/ 34 w 66"/>
                  <a:gd name="T9" fmla="*/ 0 h 70"/>
                  <a:gd name="T10" fmla="*/ 46 w 66"/>
                  <a:gd name="T11" fmla="*/ 3 h 70"/>
                  <a:gd name="T12" fmla="*/ 56 w 66"/>
                  <a:gd name="T13" fmla="*/ 10 h 70"/>
                  <a:gd name="T14" fmla="*/ 63 w 66"/>
                  <a:gd name="T15" fmla="*/ 22 h 70"/>
                  <a:gd name="T16" fmla="*/ 66 w 66"/>
                  <a:gd name="T17" fmla="*/ 35 h 70"/>
                  <a:gd name="T18" fmla="*/ 63 w 66"/>
                  <a:gd name="T19" fmla="*/ 48 h 70"/>
                  <a:gd name="T20" fmla="*/ 56 w 66"/>
                  <a:gd name="T21" fmla="*/ 60 h 70"/>
                  <a:gd name="T22" fmla="*/ 46 w 66"/>
                  <a:gd name="T23" fmla="*/ 67 h 70"/>
                  <a:gd name="T24" fmla="*/ 34 w 66"/>
                  <a:gd name="T25" fmla="*/ 70 h 70"/>
                  <a:gd name="T26" fmla="*/ 20 w 66"/>
                  <a:gd name="T27" fmla="*/ 67 h 70"/>
                  <a:gd name="T28" fmla="*/ 10 w 66"/>
                  <a:gd name="T29" fmla="*/ 60 h 70"/>
                  <a:gd name="T30" fmla="*/ 3 w 66"/>
                  <a:gd name="T31" fmla="*/ 48 h 70"/>
                  <a:gd name="T32" fmla="*/ 0 w 66"/>
                  <a:gd name="T33"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70">
                    <a:moveTo>
                      <a:pt x="0" y="35"/>
                    </a:moveTo>
                    <a:lnTo>
                      <a:pt x="3" y="22"/>
                    </a:lnTo>
                    <a:lnTo>
                      <a:pt x="10" y="10"/>
                    </a:lnTo>
                    <a:lnTo>
                      <a:pt x="20" y="3"/>
                    </a:lnTo>
                    <a:lnTo>
                      <a:pt x="34" y="0"/>
                    </a:lnTo>
                    <a:lnTo>
                      <a:pt x="46" y="3"/>
                    </a:lnTo>
                    <a:lnTo>
                      <a:pt x="56" y="10"/>
                    </a:lnTo>
                    <a:lnTo>
                      <a:pt x="63" y="22"/>
                    </a:lnTo>
                    <a:lnTo>
                      <a:pt x="66" y="35"/>
                    </a:lnTo>
                    <a:lnTo>
                      <a:pt x="63" y="48"/>
                    </a:lnTo>
                    <a:lnTo>
                      <a:pt x="56" y="60"/>
                    </a:lnTo>
                    <a:lnTo>
                      <a:pt x="46" y="67"/>
                    </a:lnTo>
                    <a:lnTo>
                      <a:pt x="34" y="70"/>
                    </a:lnTo>
                    <a:lnTo>
                      <a:pt x="20" y="67"/>
                    </a:lnTo>
                    <a:lnTo>
                      <a:pt x="10" y="60"/>
                    </a:lnTo>
                    <a:lnTo>
                      <a:pt x="3" y="48"/>
                    </a:lnTo>
                    <a:lnTo>
                      <a:pt x="0" y="3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86" name="Freeform 94"/>
              <p:cNvSpPr>
                <a:spLocks/>
              </p:cNvSpPr>
              <p:nvPr/>
            </p:nvSpPr>
            <p:spPr bwMode="auto">
              <a:xfrm>
                <a:off x="5949045" y="3002190"/>
                <a:ext cx="109538" cy="109537"/>
              </a:xfrm>
              <a:custGeom>
                <a:avLst/>
                <a:gdLst>
                  <a:gd name="T0" fmla="*/ 0 w 69"/>
                  <a:gd name="T1" fmla="*/ 34 h 69"/>
                  <a:gd name="T2" fmla="*/ 3 w 69"/>
                  <a:gd name="T3" fmla="*/ 21 h 69"/>
                  <a:gd name="T4" fmla="*/ 10 w 69"/>
                  <a:gd name="T5" fmla="*/ 9 h 69"/>
                  <a:gd name="T6" fmla="*/ 22 w 69"/>
                  <a:gd name="T7" fmla="*/ 2 h 69"/>
                  <a:gd name="T8" fmla="*/ 35 w 69"/>
                  <a:gd name="T9" fmla="*/ 0 h 69"/>
                  <a:gd name="T10" fmla="*/ 47 w 69"/>
                  <a:gd name="T11" fmla="*/ 2 h 69"/>
                  <a:gd name="T12" fmla="*/ 59 w 69"/>
                  <a:gd name="T13" fmla="*/ 9 h 69"/>
                  <a:gd name="T14" fmla="*/ 66 w 69"/>
                  <a:gd name="T15" fmla="*/ 21 h 69"/>
                  <a:gd name="T16" fmla="*/ 69 w 69"/>
                  <a:gd name="T17" fmla="*/ 34 h 69"/>
                  <a:gd name="T18" fmla="*/ 66 w 69"/>
                  <a:gd name="T19" fmla="*/ 47 h 69"/>
                  <a:gd name="T20" fmla="*/ 59 w 69"/>
                  <a:gd name="T21" fmla="*/ 59 h 69"/>
                  <a:gd name="T22" fmla="*/ 47 w 69"/>
                  <a:gd name="T23" fmla="*/ 66 h 69"/>
                  <a:gd name="T24" fmla="*/ 35 w 69"/>
                  <a:gd name="T25" fmla="*/ 69 h 69"/>
                  <a:gd name="T26" fmla="*/ 22 w 69"/>
                  <a:gd name="T27" fmla="*/ 66 h 69"/>
                  <a:gd name="T28" fmla="*/ 10 w 69"/>
                  <a:gd name="T29" fmla="*/ 59 h 69"/>
                  <a:gd name="T30" fmla="*/ 3 w 69"/>
                  <a:gd name="T31" fmla="*/ 47 h 69"/>
                  <a:gd name="T32" fmla="*/ 0 w 69"/>
                  <a:gd name="T33"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0" y="34"/>
                    </a:moveTo>
                    <a:lnTo>
                      <a:pt x="3" y="21"/>
                    </a:lnTo>
                    <a:lnTo>
                      <a:pt x="10" y="9"/>
                    </a:lnTo>
                    <a:lnTo>
                      <a:pt x="22" y="2"/>
                    </a:lnTo>
                    <a:lnTo>
                      <a:pt x="35" y="0"/>
                    </a:lnTo>
                    <a:lnTo>
                      <a:pt x="47" y="2"/>
                    </a:lnTo>
                    <a:lnTo>
                      <a:pt x="59" y="9"/>
                    </a:lnTo>
                    <a:lnTo>
                      <a:pt x="66" y="21"/>
                    </a:lnTo>
                    <a:lnTo>
                      <a:pt x="69" y="34"/>
                    </a:lnTo>
                    <a:lnTo>
                      <a:pt x="66" y="47"/>
                    </a:lnTo>
                    <a:lnTo>
                      <a:pt x="59" y="59"/>
                    </a:lnTo>
                    <a:lnTo>
                      <a:pt x="47" y="66"/>
                    </a:lnTo>
                    <a:lnTo>
                      <a:pt x="35" y="69"/>
                    </a:lnTo>
                    <a:lnTo>
                      <a:pt x="22" y="66"/>
                    </a:lnTo>
                    <a:lnTo>
                      <a:pt x="10" y="59"/>
                    </a:lnTo>
                    <a:lnTo>
                      <a:pt x="3" y="47"/>
                    </a:lnTo>
                    <a:lnTo>
                      <a:pt x="0" y="34"/>
                    </a:lnTo>
                    <a:close/>
                  </a:path>
                </a:pathLst>
              </a:custGeom>
              <a:solidFill>
                <a:srgbClr val="FFFFFF"/>
              </a:solidFill>
              <a:ln w="6350">
                <a:solidFill>
                  <a:srgbClr val="000000"/>
                </a:solidFill>
                <a:prstDash val="solid"/>
                <a:round/>
                <a:headEnd/>
                <a:tailEnd/>
              </a:ln>
            </p:spPr>
            <p:txBody>
              <a:bodyPr/>
              <a:lstStyle/>
              <a:p>
                <a:endParaRPr lang="zh-CN" altLang="en-US"/>
              </a:p>
            </p:txBody>
          </p:sp>
          <p:grpSp>
            <p:nvGrpSpPr>
              <p:cNvPr id="87" name="Group 95"/>
              <p:cNvGrpSpPr>
                <a:grpSpLocks/>
              </p:cNvGrpSpPr>
              <p:nvPr/>
            </p:nvGrpSpPr>
            <p:grpSpPr bwMode="auto">
              <a:xfrm>
                <a:off x="6568170" y="3786415"/>
                <a:ext cx="77788" cy="438150"/>
                <a:chOff x="4944" y="2617"/>
                <a:chExt cx="49" cy="276"/>
              </a:xfrm>
            </p:grpSpPr>
            <p:sp>
              <p:nvSpPr>
                <p:cNvPr id="91" name="Freeform 96"/>
                <p:cNvSpPr>
                  <a:spLocks/>
                </p:cNvSpPr>
                <p:nvPr/>
              </p:nvSpPr>
              <p:spPr bwMode="auto">
                <a:xfrm>
                  <a:off x="4968" y="2685"/>
                  <a:ext cx="1" cy="139"/>
                </a:xfrm>
                <a:custGeom>
                  <a:avLst/>
                  <a:gdLst>
                    <a:gd name="T0" fmla="*/ 139 h 139"/>
                    <a:gd name="T1" fmla="*/ 0 h 139"/>
                    <a:gd name="T2" fmla="*/ 0 h 139"/>
                  </a:gdLst>
                  <a:ahLst/>
                  <a:cxnLst>
                    <a:cxn ang="0">
                      <a:pos x="0" y="T0"/>
                    </a:cxn>
                    <a:cxn ang="0">
                      <a:pos x="0" y="T1"/>
                    </a:cxn>
                    <a:cxn ang="0">
                      <a:pos x="0" y="T2"/>
                    </a:cxn>
                  </a:cxnLst>
                  <a:rect l="0" t="0" r="r" b="b"/>
                  <a:pathLst>
                    <a:path h="139">
                      <a:moveTo>
                        <a:pt x="0" y="139"/>
                      </a:moveTo>
                      <a:lnTo>
                        <a:pt x="0" y="0"/>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Freeform 97"/>
                <p:cNvSpPr>
                  <a:spLocks noEditPoints="1"/>
                </p:cNvSpPr>
                <p:nvPr/>
              </p:nvSpPr>
              <p:spPr bwMode="auto">
                <a:xfrm>
                  <a:off x="4944" y="2617"/>
                  <a:ext cx="49" cy="276"/>
                </a:xfrm>
                <a:custGeom>
                  <a:avLst/>
                  <a:gdLst>
                    <a:gd name="T0" fmla="*/ 49 w 49"/>
                    <a:gd name="T1" fmla="*/ 201 h 276"/>
                    <a:gd name="T2" fmla="*/ 24 w 49"/>
                    <a:gd name="T3" fmla="*/ 276 h 276"/>
                    <a:gd name="T4" fmla="*/ 0 w 49"/>
                    <a:gd name="T5" fmla="*/ 201 h 276"/>
                    <a:gd name="T6" fmla="*/ 49 w 49"/>
                    <a:gd name="T7" fmla="*/ 201 h 276"/>
                    <a:gd name="T8" fmla="*/ 0 w 49"/>
                    <a:gd name="T9" fmla="*/ 74 h 276"/>
                    <a:gd name="T10" fmla="*/ 24 w 49"/>
                    <a:gd name="T11" fmla="*/ 0 h 276"/>
                    <a:gd name="T12" fmla="*/ 49 w 49"/>
                    <a:gd name="T13" fmla="*/ 74 h 276"/>
                    <a:gd name="T14" fmla="*/ 0 w 49"/>
                    <a:gd name="T15" fmla="*/ 74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76">
                      <a:moveTo>
                        <a:pt x="49" y="201"/>
                      </a:moveTo>
                      <a:lnTo>
                        <a:pt x="24" y="276"/>
                      </a:lnTo>
                      <a:lnTo>
                        <a:pt x="0" y="201"/>
                      </a:lnTo>
                      <a:lnTo>
                        <a:pt x="49" y="201"/>
                      </a:lnTo>
                      <a:close/>
                      <a:moveTo>
                        <a:pt x="0" y="74"/>
                      </a:moveTo>
                      <a:lnTo>
                        <a:pt x="24" y="0"/>
                      </a:lnTo>
                      <a:lnTo>
                        <a:pt x="49"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8" name="Rectangle 98"/>
              <p:cNvSpPr>
                <a:spLocks noChangeArrowheads="1"/>
              </p:cNvSpPr>
              <p:nvPr/>
            </p:nvSpPr>
            <p:spPr bwMode="auto">
              <a:xfrm>
                <a:off x="6771370" y="4011840"/>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a:solidFill>
                      <a:schemeClr val="accent2"/>
                    </a:solidFill>
                    <a:latin typeface="宋体" pitchFamily="2" charset="-122"/>
                    <a:ea typeface="宋体" pitchFamily="2" charset="-122"/>
                  </a:rPr>
                  <a:t>e</a:t>
                </a:r>
                <a:endParaRPr lang="en-US" altLang="zh-CN" sz="2400" b="1">
                  <a:solidFill>
                    <a:schemeClr val="accent2"/>
                  </a:solidFill>
                  <a:latin typeface="Times New Roman" pitchFamily="18" charset="0"/>
                  <a:ea typeface="宋体" pitchFamily="2" charset="-122"/>
                </a:endParaRPr>
              </a:p>
            </p:txBody>
          </p:sp>
          <p:sp>
            <p:nvSpPr>
              <p:cNvPr id="89" name="Rectangle 99"/>
              <p:cNvSpPr>
                <a:spLocks noChangeArrowheads="1"/>
              </p:cNvSpPr>
              <p:nvPr/>
            </p:nvSpPr>
            <p:spPr bwMode="auto">
              <a:xfrm>
                <a:off x="5869670" y="3122840"/>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a:solidFill>
                      <a:srgbClr val="3333FF"/>
                    </a:solidFill>
                    <a:latin typeface="宋体" pitchFamily="2" charset="-122"/>
                    <a:ea typeface="宋体" pitchFamily="2" charset="-122"/>
                  </a:rPr>
                  <a:t>o</a:t>
                </a:r>
                <a:endParaRPr lang="en-US" altLang="zh-CN" sz="2400" b="1">
                  <a:solidFill>
                    <a:srgbClr val="3333FF"/>
                  </a:solidFill>
                  <a:latin typeface="Times New Roman" pitchFamily="18" charset="0"/>
                  <a:ea typeface="宋体" pitchFamily="2" charset="-122"/>
                </a:endParaRPr>
              </a:p>
            </p:txBody>
          </p:sp>
        </p:grpSp>
        <p:sp>
          <p:nvSpPr>
            <p:cNvPr id="108" name="Rectangle 100"/>
            <p:cNvSpPr>
              <a:spLocks noChangeArrowheads="1"/>
            </p:cNvSpPr>
            <p:nvPr/>
          </p:nvSpPr>
          <p:spPr bwMode="auto">
            <a:xfrm>
              <a:off x="8104956" y="3171950"/>
              <a:ext cx="5850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dirty="0">
                  <a:solidFill>
                    <a:schemeClr val="accent2"/>
                  </a:solidFill>
                  <a:latin typeface="宋体" pitchFamily="2" charset="-122"/>
                  <a:ea typeface="宋体" pitchFamily="2" charset="-122"/>
                </a:rPr>
                <a:t>0.86I</a:t>
              </a:r>
              <a:endParaRPr lang="en-US" altLang="zh-CN" sz="2400" b="1" dirty="0">
                <a:solidFill>
                  <a:schemeClr val="accent2"/>
                </a:solidFill>
                <a:latin typeface="Times New Roman" pitchFamily="18" charset="0"/>
                <a:ea typeface="宋体" pitchFamily="2" charset="-122"/>
              </a:endParaRPr>
            </a:p>
          </p:txBody>
        </p:sp>
        <p:sp>
          <p:nvSpPr>
            <p:cNvPr id="109" name="Rectangle 100"/>
            <p:cNvSpPr>
              <a:spLocks noChangeArrowheads="1"/>
            </p:cNvSpPr>
            <p:nvPr/>
          </p:nvSpPr>
          <p:spPr bwMode="auto">
            <a:xfrm>
              <a:off x="5319076" y="3171950"/>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50000"/>
                </a:spcBef>
              </a:pPr>
              <a:r>
                <a:rPr lang="en-US" altLang="zh-CN" b="1" dirty="0">
                  <a:solidFill>
                    <a:schemeClr val="accent2"/>
                  </a:solidFill>
                  <a:latin typeface="宋体" pitchFamily="2" charset="-122"/>
                  <a:ea typeface="宋体" pitchFamily="2" charset="-122"/>
                </a:rPr>
                <a:t>I</a:t>
              </a:r>
              <a:endParaRPr lang="en-US" altLang="zh-CN" sz="2400" b="1" dirty="0">
                <a:solidFill>
                  <a:schemeClr val="accent2"/>
                </a:solidFill>
                <a:latin typeface="Times New Roman" pitchFamily="18" charset="0"/>
                <a:ea typeface="宋体" pitchFamily="2" charset="-122"/>
              </a:endParaRPr>
            </a:p>
          </p:txBody>
        </p:sp>
      </p:grpSp>
      <p:grpSp>
        <p:nvGrpSpPr>
          <p:cNvPr id="115" name="组合 114"/>
          <p:cNvGrpSpPr/>
          <p:nvPr/>
        </p:nvGrpSpPr>
        <p:grpSpPr>
          <a:xfrm>
            <a:off x="3410697" y="1196752"/>
            <a:ext cx="2385439" cy="1093053"/>
            <a:chOff x="3175606" y="1986049"/>
            <a:chExt cx="3579812" cy="1843088"/>
          </a:xfrm>
        </p:grpSpPr>
        <p:graphicFrame>
          <p:nvGraphicFramePr>
            <p:cNvPr id="116" name="对象 115"/>
            <p:cNvGraphicFramePr>
              <a:graphicFrameLocks noChangeAspect="1"/>
            </p:cNvGraphicFramePr>
            <p:nvPr>
              <p:extLst>
                <p:ext uri="{D42A27DB-BD31-4B8C-83A1-F6EECF244321}">
                  <p14:modId xmlns:p14="http://schemas.microsoft.com/office/powerpoint/2010/main" val="3141392960"/>
                </p:ext>
              </p:extLst>
            </p:nvPr>
          </p:nvGraphicFramePr>
          <p:xfrm>
            <a:off x="3175606" y="1986049"/>
            <a:ext cx="3579812" cy="1843088"/>
          </p:xfrm>
          <a:graphic>
            <a:graphicData uri="http://schemas.openxmlformats.org/presentationml/2006/ole">
              <mc:AlternateContent xmlns:mc="http://schemas.openxmlformats.org/markup-compatibility/2006">
                <mc:Choice xmlns:v="urn:schemas-microsoft-com:vml" Requires="v">
                  <p:oleObj spid="_x0000_s25672" name="Equation" r:id="rId4" imgW="1777680" imgH="914400" progId="Equation.DSMT4">
                    <p:embed/>
                  </p:oleObj>
                </mc:Choice>
                <mc:Fallback>
                  <p:oleObj name="Equation" r:id="rId4" imgW="1777680" imgH="914400" progId="Equation.DSMT4">
                    <p:embed/>
                    <p:pic>
                      <p:nvPicPr>
                        <p:cNvPr id="4" name="对象 3"/>
                        <p:cNvPicPr>
                          <a:picLocks noChangeAspect="1" noChangeArrowheads="1"/>
                        </p:cNvPicPr>
                        <p:nvPr/>
                      </p:nvPicPr>
                      <p:blipFill>
                        <a:blip r:embed="rId5"/>
                        <a:srcRect/>
                        <a:stretch>
                          <a:fillRect/>
                        </a:stretch>
                      </p:blipFill>
                      <p:spPr bwMode="auto">
                        <a:xfrm>
                          <a:off x="3175606" y="1986049"/>
                          <a:ext cx="3579812" cy="1843088"/>
                        </a:xfrm>
                        <a:prstGeom prst="rect">
                          <a:avLst/>
                        </a:prstGeom>
                        <a:noFill/>
                        <a:ln w="25400">
                          <a:solidFill>
                            <a:srgbClr val="FF0000"/>
                          </a:solidFill>
                        </a:ln>
                      </p:spPr>
                    </p:pic>
                  </p:oleObj>
                </mc:Fallback>
              </mc:AlternateContent>
            </a:graphicData>
          </a:graphic>
        </p:graphicFrame>
        <p:sp>
          <p:nvSpPr>
            <p:cNvPr id="117" name="圆角矩形 116"/>
            <p:cNvSpPr/>
            <p:nvPr/>
          </p:nvSpPr>
          <p:spPr>
            <a:xfrm>
              <a:off x="5245331" y="2443942"/>
              <a:ext cx="1446414" cy="399011"/>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6339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anim calcmode="lin" valueType="num">
                                      <p:cBhvr>
                                        <p:cTn id="13" dur="1000" fill="hold"/>
                                        <p:tgtEl>
                                          <p:spTgt spid="110"/>
                                        </p:tgtEl>
                                        <p:attrNameLst>
                                          <p:attrName>ppt_x</p:attrName>
                                        </p:attrNameLst>
                                      </p:cBhvr>
                                      <p:tavLst>
                                        <p:tav tm="0">
                                          <p:val>
                                            <p:strVal val="#ppt_x"/>
                                          </p:val>
                                        </p:tav>
                                        <p:tav tm="100000">
                                          <p:val>
                                            <p:strVal val="#ppt_x"/>
                                          </p:val>
                                        </p:tav>
                                      </p:tavLst>
                                    </p:anim>
                                    <p:anim calcmode="lin" valueType="num">
                                      <p:cBhvr>
                                        <p:cTn id="14"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5">
                                            <p:txEl>
                                              <p:pRg st="0" end="0"/>
                                            </p:txEl>
                                          </p:spTgt>
                                        </p:tgtEl>
                                        <p:attrNameLst>
                                          <p:attrName>style.visibility</p:attrName>
                                        </p:attrNameLst>
                                      </p:cBhvr>
                                      <p:to>
                                        <p:strVal val="visible"/>
                                      </p:to>
                                    </p:set>
                                    <p:animEffect transition="in" filter="wipe(left)">
                                      <p:cBhvr>
                                        <p:cTn id="19" dur="500"/>
                                        <p:tgtEl>
                                          <p:spTgt spid="10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05">
                                            <p:txEl>
                                              <p:pRg st="1" end="1"/>
                                            </p:txEl>
                                          </p:spTgt>
                                        </p:tgtEl>
                                        <p:attrNameLst>
                                          <p:attrName>style.visibility</p:attrName>
                                        </p:attrNameLst>
                                      </p:cBhvr>
                                      <p:to>
                                        <p:strVal val="visible"/>
                                      </p:to>
                                    </p:set>
                                    <p:animEffect transition="in" filter="wipe(left)">
                                      <p:cBhvr>
                                        <p:cTn id="24" dur="500"/>
                                        <p:tgtEl>
                                          <p:spTgt spid="10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5">
                                            <p:txEl>
                                              <p:pRg st="2" end="2"/>
                                            </p:txEl>
                                          </p:spTgt>
                                        </p:tgtEl>
                                        <p:attrNameLst>
                                          <p:attrName>style.visibility</p:attrName>
                                        </p:attrNameLst>
                                      </p:cBhvr>
                                      <p:to>
                                        <p:strVal val="visible"/>
                                      </p:to>
                                    </p:set>
                                    <p:animEffect transition="in" filter="barn(inVertical)">
                                      <p:cBhvr>
                                        <p:cTn id="29" dur="500"/>
                                        <p:tgtEl>
                                          <p:spTgt spid="10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1000"/>
                                        <p:tgtEl>
                                          <p:spTgt spid="115"/>
                                        </p:tgtEl>
                                      </p:cBhvr>
                                    </p:animEffect>
                                    <p:anim calcmode="lin" valueType="num">
                                      <p:cBhvr>
                                        <p:cTn id="35" dur="1000" fill="hold"/>
                                        <p:tgtEl>
                                          <p:spTgt spid="115"/>
                                        </p:tgtEl>
                                        <p:attrNameLst>
                                          <p:attrName>ppt_x</p:attrName>
                                        </p:attrNameLst>
                                      </p:cBhvr>
                                      <p:tavLst>
                                        <p:tav tm="0">
                                          <p:val>
                                            <p:strVal val="#ppt_x"/>
                                          </p:val>
                                        </p:tav>
                                        <p:tav tm="100000">
                                          <p:val>
                                            <p:strVal val="#ppt_x"/>
                                          </p:val>
                                        </p:tav>
                                      </p:tavLst>
                                    </p:anim>
                                    <p:anim calcmode="lin" valueType="num">
                                      <p:cBhvr>
                                        <p:cTn id="36"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渥拉斯顿棱镜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6</a:t>
            </a:fld>
            <a:endParaRPr lang="en-US" altLang="zh-CN" dirty="0"/>
          </a:p>
        </p:txBody>
      </p:sp>
      <p:pic>
        <p:nvPicPr>
          <p:cNvPr id="7170" name="Picture 2" descr="Fig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693" y="1484784"/>
            <a:ext cx="5764614" cy="245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1547664" y="4221088"/>
            <a:ext cx="6778116" cy="1415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r>
              <a:rPr kumimoji="1" lang="zh-CN" altLang="en-US" sz="2000" dirty="0">
                <a:solidFill>
                  <a:schemeClr val="tx2"/>
                </a:solidFill>
                <a:latin typeface="+mn-ea"/>
                <a:ea typeface="+mn-ea"/>
              </a:rPr>
              <a:t>光从棱镜</a:t>
            </a:r>
            <a:r>
              <a:rPr kumimoji="1" lang="en-US" altLang="zh-CN" sz="2000" dirty="0">
                <a:solidFill>
                  <a:schemeClr val="tx2"/>
                </a:solidFill>
                <a:latin typeface="+mn-ea"/>
                <a:ea typeface="+mn-ea"/>
              </a:rPr>
              <a:t>1</a:t>
            </a:r>
            <a:r>
              <a:rPr kumimoji="1" lang="zh-CN" altLang="en-US" sz="2000" dirty="0">
                <a:solidFill>
                  <a:schemeClr val="tx2"/>
                </a:solidFill>
                <a:latin typeface="+mn-ea"/>
                <a:ea typeface="+mn-ea"/>
              </a:rPr>
              <a:t>进入棱镜</a:t>
            </a:r>
            <a:r>
              <a:rPr kumimoji="1" lang="en-US" altLang="zh-CN" sz="2000" dirty="0">
                <a:solidFill>
                  <a:schemeClr val="tx2"/>
                </a:solidFill>
                <a:latin typeface="+mn-ea"/>
                <a:ea typeface="+mn-ea"/>
              </a:rPr>
              <a:t>2</a:t>
            </a:r>
            <a:r>
              <a:rPr kumimoji="1" lang="zh-CN" altLang="en-US" sz="2000" dirty="0">
                <a:solidFill>
                  <a:schemeClr val="tx2"/>
                </a:solidFill>
                <a:latin typeface="+mn-ea"/>
                <a:ea typeface="+mn-ea"/>
              </a:rPr>
              <a:t>时，光轴转了</a:t>
            </a:r>
            <a:r>
              <a:rPr kumimoji="1" lang="en-US" altLang="zh-CN" sz="2000" dirty="0">
                <a:solidFill>
                  <a:schemeClr val="tx2"/>
                </a:solidFill>
                <a:latin typeface="+mn-ea"/>
                <a:ea typeface="+mn-ea"/>
              </a:rPr>
              <a:t>90°</a:t>
            </a:r>
            <a:r>
              <a:rPr kumimoji="1" lang="zh-CN" altLang="en-US" sz="2000" dirty="0">
                <a:solidFill>
                  <a:schemeClr val="tx2"/>
                </a:solidFill>
                <a:latin typeface="+mn-ea"/>
                <a:ea typeface="+mn-ea"/>
              </a:rPr>
              <a:t>：</a:t>
            </a:r>
          </a:p>
          <a:p>
            <a:pPr eaLnBrk="1" hangingPunct="1">
              <a:lnSpc>
                <a:spcPct val="150000"/>
              </a:lnSpc>
            </a:pPr>
            <a:r>
              <a:rPr kumimoji="1" lang="en-US" altLang="zh-CN" sz="2000" i="1" dirty="0">
                <a:solidFill>
                  <a:srgbClr val="FF0000"/>
                </a:solidFill>
                <a:latin typeface="+mn-ea"/>
                <a:ea typeface="+mn-ea"/>
              </a:rPr>
              <a:t>e</a:t>
            </a:r>
            <a:r>
              <a:rPr kumimoji="1" lang="zh-CN" altLang="en-US" sz="2000" dirty="0">
                <a:solidFill>
                  <a:srgbClr val="FF0000"/>
                </a:solidFill>
                <a:latin typeface="+mn-ea"/>
                <a:ea typeface="+mn-ea"/>
              </a:rPr>
              <a:t>光变</a:t>
            </a:r>
            <a:r>
              <a:rPr kumimoji="1" lang="en-US" altLang="zh-CN" sz="2000" i="1" dirty="0">
                <a:solidFill>
                  <a:srgbClr val="FF0000"/>
                </a:solidFill>
                <a:latin typeface="+mn-ea"/>
                <a:ea typeface="+mn-ea"/>
              </a:rPr>
              <a:t>o</a:t>
            </a:r>
            <a:r>
              <a:rPr kumimoji="1" lang="zh-CN" altLang="en-US" sz="2000" dirty="0">
                <a:solidFill>
                  <a:srgbClr val="FF0000"/>
                </a:solidFill>
                <a:latin typeface="+mn-ea"/>
                <a:ea typeface="+mn-ea"/>
              </a:rPr>
              <a:t>光：</a:t>
            </a:r>
            <a:r>
              <a:rPr kumimoji="1" lang="zh-CN" altLang="en-US" sz="2000" dirty="0">
                <a:solidFill>
                  <a:schemeClr val="tx2"/>
                </a:solidFill>
                <a:latin typeface="+mn-ea"/>
                <a:ea typeface="+mn-ea"/>
              </a:rPr>
              <a:t>光密</a:t>
            </a:r>
            <a:r>
              <a:rPr kumimoji="1" lang="zh-CN" altLang="en-US" sz="2000" dirty="0">
                <a:solidFill>
                  <a:schemeClr val="tx2"/>
                </a:solidFill>
                <a:latin typeface="+mn-ea"/>
                <a:ea typeface="+mn-ea"/>
                <a:sym typeface="Symbol" pitchFamily="18" charset="2"/>
              </a:rPr>
              <a:t>光疏，</a:t>
            </a:r>
            <a:r>
              <a:rPr kumimoji="1" lang="zh-CN" altLang="en-US" sz="2000" dirty="0">
                <a:solidFill>
                  <a:schemeClr val="tx2"/>
                </a:solidFill>
                <a:latin typeface="+mn-ea"/>
                <a:ea typeface="+mn-ea"/>
              </a:rPr>
              <a:t>折射角</a:t>
            </a:r>
            <a:r>
              <a:rPr kumimoji="1" lang="en-US" altLang="zh-CN" sz="2000" dirty="0">
                <a:solidFill>
                  <a:schemeClr val="tx2"/>
                </a:solidFill>
                <a:latin typeface="+mn-ea"/>
                <a:ea typeface="+mn-ea"/>
              </a:rPr>
              <a:t>&gt;</a:t>
            </a:r>
            <a:r>
              <a:rPr kumimoji="1" lang="zh-CN" altLang="en-US" sz="2000" dirty="0">
                <a:solidFill>
                  <a:schemeClr val="tx2"/>
                </a:solidFill>
                <a:latin typeface="+mn-ea"/>
                <a:ea typeface="+mn-ea"/>
              </a:rPr>
              <a:t>入射角</a:t>
            </a:r>
            <a:r>
              <a:rPr kumimoji="1" lang="zh-CN" altLang="en-US" sz="2000" dirty="0">
                <a:solidFill>
                  <a:schemeClr val="tx2"/>
                </a:solidFill>
                <a:latin typeface="+mn-ea"/>
                <a:ea typeface="+mn-ea"/>
                <a:sym typeface="Symbol" pitchFamily="18" charset="2"/>
              </a:rPr>
              <a:t>，偏离法线传播</a:t>
            </a:r>
            <a:endParaRPr kumimoji="1" lang="zh-CN" altLang="en-US" sz="2000" dirty="0">
              <a:solidFill>
                <a:schemeClr val="tx2"/>
              </a:solidFill>
              <a:latin typeface="+mn-ea"/>
              <a:ea typeface="+mn-ea"/>
            </a:endParaRPr>
          </a:p>
          <a:p>
            <a:pPr eaLnBrk="1" hangingPunct="1">
              <a:lnSpc>
                <a:spcPct val="150000"/>
              </a:lnSpc>
            </a:pPr>
            <a:r>
              <a:rPr kumimoji="1" lang="en-US" altLang="zh-CN" sz="2000" i="1" dirty="0">
                <a:solidFill>
                  <a:srgbClr val="FF0000"/>
                </a:solidFill>
                <a:latin typeface="+mn-ea"/>
                <a:ea typeface="+mn-ea"/>
              </a:rPr>
              <a:t>o</a:t>
            </a:r>
            <a:r>
              <a:rPr kumimoji="1" lang="zh-CN" altLang="en-US" sz="2000" dirty="0">
                <a:solidFill>
                  <a:srgbClr val="FF0000"/>
                </a:solidFill>
                <a:latin typeface="+mn-ea"/>
                <a:ea typeface="+mn-ea"/>
              </a:rPr>
              <a:t>光变</a:t>
            </a:r>
            <a:r>
              <a:rPr kumimoji="1" lang="en-US" altLang="zh-CN" sz="2000" i="1" dirty="0">
                <a:solidFill>
                  <a:srgbClr val="FF0000"/>
                </a:solidFill>
                <a:latin typeface="+mn-ea"/>
                <a:ea typeface="+mn-ea"/>
              </a:rPr>
              <a:t>e</a:t>
            </a:r>
            <a:r>
              <a:rPr kumimoji="1" lang="zh-CN" altLang="en-US" sz="2000" dirty="0">
                <a:solidFill>
                  <a:srgbClr val="FF0000"/>
                </a:solidFill>
                <a:latin typeface="+mn-ea"/>
                <a:ea typeface="+mn-ea"/>
              </a:rPr>
              <a:t>光：</a:t>
            </a:r>
            <a:r>
              <a:rPr kumimoji="1" lang="zh-CN" altLang="en-US" sz="2000" dirty="0">
                <a:solidFill>
                  <a:schemeClr val="tx2"/>
                </a:solidFill>
                <a:latin typeface="+mn-ea"/>
                <a:ea typeface="+mn-ea"/>
                <a:sym typeface="Symbol" pitchFamily="18" charset="2"/>
              </a:rPr>
              <a:t>光疏</a:t>
            </a:r>
            <a:r>
              <a:rPr kumimoji="1" lang="zh-CN" altLang="en-US" sz="2000" dirty="0">
                <a:solidFill>
                  <a:schemeClr val="tx2"/>
                </a:solidFill>
                <a:latin typeface="+mn-ea"/>
                <a:ea typeface="+mn-ea"/>
              </a:rPr>
              <a:t>光密</a:t>
            </a:r>
            <a:r>
              <a:rPr kumimoji="1" lang="zh-CN" altLang="en-US" sz="2000" dirty="0">
                <a:solidFill>
                  <a:schemeClr val="tx2"/>
                </a:solidFill>
                <a:latin typeface="+mn-ea"/>
                <a:ea typeface="+mn-ea"/>
                <a:sym typeface="Symbol" pitchFamily="18" charset="2"/>
              </a:rPr>
              <a:t>，</a:t>
            </a:r>
            <a:r>
              <a:rPr kumimoji="1" lang="zh-CN" altLang="en-US" sz="2000" dirty="0">
                <a:solidFill>
                  <a:schemeClr val="tx2"/>
                </a:solidFill>
                <a:latin typeface="+mn-ea"/>
                <a:ea typeface="+mn-ea"/>
              </a:rPr>
              <a:t>折射角</a:t>
            </a:r>
            <a:r>
              <a:rPr kumimoji="1" lang="en-US" altLang="zh-CN" sz="2000" dirty="0">
                <a:solidFill>
                  <a:schemeClr val="tx2"/>
                </a:solidFill>
                <a:latin typeface="+mn-ea"/>
                <a:ea typeface="+mn-ea"/>
              </a:rPr>
              <a:t>&lt;</a:t>
            </a:r>
            <a:r>
              <a:rPr kumimoji="1" lang="zh-CN" altLang="en-US" sz="2000" dirty="0">
                <a:solidFill>
                  <a:schemeClr val="tx2"/>
                </a:solidFill>
                <a:latin typeface="+mn-ea"/>
                <a:ea typeface="+mn-ea"/>
              </a:rPr>
              <a:t>入射角，靠近法线传播</a:t>
            </a:r>
          </a:p>
        </p:txBody>
      </p:sp>
      <p:graphicFrame>
        <p:nvGraphicFramePr>
          <p:cNvPr id="8" name="对象 7"/>
          <p:cNvGraphicFramePr>
            <a:graphicFrameLocks noChangeAspect="1"/>
          </p:cNvGraphicFramePr>
          <p:nvPr>
            <p:extLst>
              <p:ext uri="{D42A27DB-BD31-4B8C-83A1-F6EECF244321}">
                <p14:modId xmlns:p14="http://schemas.microsoft.com/office/powerpoint/2010/main" val="1792732015"/>
              </p:ext>
            </p:extLst>
          </p:nvPr>
        </p:nvGraphicFramePr>
        <p:xfrm>
          <a:off x="2988699" y="6174459"/>
          <a:ext cx="3166602" cy="517809"/>
        </p:xfrm>
        <a:graphic>
          <a:graphicData uri="http://schemas.openxmlformats.org/presentationml/2006/ole">
            <mc:AlternateContent xmlns:mc="http://schemas.openxmlformats.org/markup-compatibility/2006">
              <mc:Choice xmlns:v="urn:schemas-microsoft-com:vml" Requires="v">
                <p:oleObj spid="_x0000_s7487" name="Equation" r:id="rId5" imgW="1384200" imgH="228600" progId="Equation.DSMT4">
                  <p:embed/>
                </p:oleObj>
              </mc:Choice>
              <mc:Fallback>
                <p:oleObj name="Equation" r:id="rId5" imgW="1384200" imgH="228600" progId="Equation.DSMT4">
                  <p:embed/>
                  <p:pic>
                    <p:nvPicPr>
                      <p:cNvPr id="0" name="Object 46"/>
                      <p:cNvPicPr>
                        <a:picLocks noChangeAspect="1" noChangeArrowheads="1"/>
                      </p:cNvPicPr>
                      <p:nvPr/>
                    </p:nvPicPr>
                    <p:blipFill>
                      <a:blip r:embed="rId6"/>
                      <a:srcRect/>
                      <a:stretch>
                        <a:fillRect/>
                      </a:stretch>
                    </p:blipFill>
                    <p:spPr bwMode="auto">
                      <a:xfrm>
                        <a:off x="2988699" y="6174459"/>
                        <a:ext cx="3166602" cy="517809"/>
                      </a:xfrm>
                      <a:prstGeom prst="rect">
                        <a:avLst/>
                      </a:prstGeom>
                      <a:noFill/>
                      <a:ln w="25400">
                        <a:solidFill>
                          <a:srgbClr val="FF0000"/>
                        </a:solidFill>
                      </a:ln>
                      <a:effectLst/>
                    </p:spPr>
                  </p:pic>
                </p:oleObj>
              </mc:Fallback>
            </mc:AlternateContent>
          </a:graphicData>
        </a:graphic>
      </p:graphicFrame>
    </p:spTree>
    <p:extLst>
      <p:ext uri="{BB962C8B-B14F-4D97-AF65-F5344CB8AC3E}">
        <p14:creationId xmlns:p14="http://schemas.microsoft.com/office/powerpoint/2010/main" val="385106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洛匈棱镜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7</a:t>
            </a:fld>
            <a:endParaRPr lang="en-US"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1444186"/>
            <a:ext cx="5079875" cy="2730094"/>
          </a:xfrm>
          <a:prstGeom prst="rect">
            <a:avLst/>
          </a:prstGeom>
        </p:spPr>
      </p:pic>
      <p:sp>
        <p:nvSpPr>
          <p:cNvPr id="6" name="Text Box 3"/>
          <p:cNvSpPr txBox="1">
            <a:spLocks noChangeArrowheads="1"/>
          </p:cNvSpPr>
          <p:nvPr/>
        </p:nvSpPr>
        <p:spPr bwMode="auto">
          <a:xfrm>
            <a:off x="179512" y="1509984"/>
            <a:ext cx="3675495" cy="232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just" eaLnBrk="1" hangingPunct="1">
              <a:lnSpc>
                <a:spcPct val="150000"/>
              </a:lnSpc>
              <a:spcBef>
                <a:spcPct val="50000"/>
              </a:spcBef>
            </a:pPr>
            <a:r>
              <a:rPr lang="zh-CN" altLang="en-US" sz="2000" dirty="0">
                <a:solidFill>
                  <a:schemeClr val="tx2"/>
                </a:solidFill>
                <a:latin typeface="+mn-lt"/>
                <a:ea typeface="+mn-ea"/>
              </a:rPr>
              <a:t>平行自然光垂直入射棱镜，光在第一棱镜中沿着光轴方向传播，不产生双折射，</a:t>
            </a:r>
            <a:r>
              <a:rPr lang="en-US" altLang="zh-CN" sz="2000" i="1" dirty="0">
                <a:solidFill>
                  <a:schemeClr val="tx2"/>
                </a:solidFill>
                <a:latin typeface="+mn-lt"/>
                <a:ea typeface="+mn-ea"/>
              </a:rPr>
              <a:t>p</a:t>
            </a:r>
            <a:r>
              <a:rPr lang="zh-CN" altLang="en-US" sz="2000" dirty="0">
                <a:solidFill>
                  <a:schemeClr val="tx2"/>
                </a:solidFill>
                <a:latin typeface="+mn-lt"/>
                <a:ea typeface="+mn-ea"/>
              </a:rPr>
              <a:t>光、</a:t>
            </a:r>
            <a:r>
              <a:rPr lang="en-US" altLang="zh-CN" sz="2000" i="1" dirty="0">
                <a:solidFill>
                  <a:schemeClr val="tx2"/>
                </a:solidFill>
                <a:latin typeface="+mn-lt"/>
                <a:ea typeface="+mn-ea"/>
              </a:rPr>
              <a:t>s</a:t>
            </a:r>
            <a:r>
              <a:rPr lang="zh-CN" altLang="en-US" sz="2000" dirty="0">
                <a:solidFill>
                  <a:schemeClr val="tx2"/>
                </a:solidFill>
                <a:latin typeface="+mn-lt"/>
                <a:ea typeface="+mn-ea"/>
              </a:rPr>
              <a:t>光沿同一方向行进，折射率均为</a:t>
            </a:r>
            <a:r>
              <a:rPr lang="en-US" altLang="zh-CN" sz="2000" i="1" dirty="0">
                <a:solidFill>
                  <a:schemeClr val="tx2"/>
                </a:solidFill>
                <a:latin typeface="+mn-lt"/>
                <a:ea typeface="+mn-ea"/>
              </a:rPr>
              <a:t>n</a:t>
            </a:r>
            <a:r>
              <a:rPr lang="en-US" altLang="zh-CN" sz="2000" i="1" baseline="-25000" dirty="0">
                <a:solidFill>
                  <a:schemeClr val="tx2"/>
                </a:solidFill>
                <a:latin typeface="+mn-lt"/>
                <a:ea typeface="+mn-ea"/>
              </a:rPr>
              <a:t>o</a:t>
            </a:r>
            <a:r>
              <a:rPr lang="zh-CN" altLang="en-US" sz="2000" dirty="0">
                <a:solidFill>
                  <a:schemeClr val="tx2"/>
                </a:solidFill>
                <a:latin typeface="+mn-lt"/>
                <a:ea typeface="+mn-ea"/>
              </a:rPr>
              <a:t>。</a:t>
            </a:r>
          </a:p>
        </p:txBody>
      </p:sp>
      <p:sp>
        <p:nvSpPr>
          <p:cNvPr id="8" name="Rectangle 4"/>
          <p:cNvSpPr>
            <a:spLocks noChangeArrowheads="1"/>
          </p:cNvSpPr>
          <p:nvPr/>
        </p:nvSpPr>
        <p:spPr bwMode="auto">
          <a:xfrm>
            <a:off x="179511" y="4554994"/>
            <a:ext cx="8752283" cy="202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sz="2000" b="1" dirty="0">
                <a:solidFill>
                  <a:schemeClr val="tx2"/>
                </a:solidFill>
              </a:rPr>
              <a:t>进入第二棱镜后，光轴转过</a:t>
            </a:r>
            <a:r>
              <a:rPr lang="en-US" altLang="zh-CN" sz="2000" b="1" dirty="0">
                <a:solidFill>
                  <a:schemeClr val="tx2"/>
                </a:solidFill>
              </a:rPr>
              <a:t>90°</a:t>
            </a:r>
            <a:r>
              <a:rPr lang="zh-CN" altLang="en-US" sz="2000" b="1" dirty="0">
                <a:solidFill>
                  <a:schemeClr val="tx2"/>
                </a:solidFill>
              </a:rPr>
              <a:t>，平行于图面振动的</a:t>
            </a:r>
            <a:r>
              <a:rPr lang="en-US" altLang="zh-CN" sz="2000" b="1" i="1" dirty="0">
                <a:solidFill>
                  <a:schemeClr val="tx2"/>
                </a:solidFill>
              </a:rPr>
              <a:t>p</a:t>
            </a:r>
            <a:r>
              <a:rPr lang="zh-CN" altLang="en-US" sz="2000" b="1" dirty="0">
                <a:solidFill>
                  <a:schemeClr val="tx2"/>
                </a:solidFill>
              </a:rPr>
              <a:t>光在第二棱镜中仍为</a:t>
            </a:r>
            <a:r>
              <a:rPr lang="en-US" altLang="zh-CN" sz="2000" b="1" dirty="0">
                <a:solidFill>
                  <a:schemeClr val="tx2"/>
                </a:solidFill>
              </a:rPr>
              <a:t>o</a:t>
            </a:r>
            <a:r>
              <a:rPr lang="zh-CN" altLang="en-US" sz="2000" b="1" dirty="0">
                <a:solidFill>
                  <a:schemeClr val="tx2"/>
                </a:solidFill>
              </a:rPr>
              <a:t>光，折射率变化</a:t>
            </a:r>
            <a:r>
              <a:rPr lang="en-US" altLang="zh-CN" sz="2000" b="1" i="1" dirty="0">
                <a:solidFill>
                  <a:schemeClr val="tx2"/>
                </a:solidFill>
              </a:rPr>
              <a:t>n</a:t>
            </a:r>
            <a:r>
              <a:rPr lang="en-US" altLang="zh-CN" sz="2000" b="1" i="1" baseline="-25000" dirty="0">
                <a:solidFill>
                  <a:schemeClr val="tx2"/>
                </a:solidFill>
              </a:rPr>
              <a:t>o</a:t>
            </a:r>
            <a:r>
              <a:rPr kumimoji="1" lang="zh-CN" altLang="en-US" sz="2000" dirty="0">
                <a:solidFill>
                  <a:schemeClr val="tx2"/>
                </a:solidFill>
                <a:sym typeface="Symbol" pitchFamily="18" charset="2"/>
              </a:rPr>
              <a:t></a:t>
            </a:r>
            <a:r>
              <a:rPr lang="en-US" altLang="zh-CN" sz="2000" b="1" i="1" dirty="0">
                <a:solidFill>
                  <a:schemeClr val="tx2"/>
                </a:solidFill>
              </a:rPr>
              <a:t>n</a:t>
            </a:r>
            <a:r>
              <a:rPr lang="en-US" altLang="zh-CN" sz="2000" b="1" i="1" baseline="-25000" dirty="0">
                <a:solidFill>
                  <a:schemeClr val="tx2"/>
                </a:solidFill>
              </a:rPr>
              <a:t>o</a:t>
            </a:r>
            <a:r>
              <a:rPr lang="zh-CN" altLang="en-US" sz="2000" b="1" dirty="0">
                <a:solidFill>
                  <a:schemeClr val="tx2"/>
                </a:solidFill>
              </a:rPr>
              <a:t>，这支光继续沿原方向传播。</a:t>
            </a:r>
            <a:endParaRPr lang="en-US" altLang="zh-CN" sz="2000" b="1" dirty="0">
              <a:solidFill>
                <a:schemeClr val="tx2"/>
              </a:solidFill>
            </a:endParaRPr>
          </a:p>
          <a:p>
            <a:pPr algn="just">
              <a:lnSpc>
                <a:spcPct val="150000"/>
              </a:lnSpc>
              <a:spcBef>
                <a:spcPct val="50000"/>
              </a:spcBef>
            </a:pPr>
            <a:r>
              <a:rPr lang="zh-CN" altLang="en-US" sz="2000" b="1" dirty="0">
                <a:solidFill>
                  <a:schemeClr val="tx2"/>
                </a:solidFill>
              </a:rPr>
              <a:t>垂直于图面振动的</a:t>
            </a:r>
            <a:r>
              <a:rPr lang="en-US" altLang="zh-CN" sz="2000" b="1" i="1" dirty="0">
                <a:solidFill>
                  <a:schemeClr val="tx2"/>
                </a:solidFill>
              </a:rPr>
              <a:t>s</a:t>
            </a:r>
            <a:r>
              <a:rPr lang="zh-CN" altLang="en-US" sz="2000" b="1" dirty="0">
                <a:solidFill>
                  <a:schemeClr val="tx2"/>
                </a:solidFill>
              </a:rPr>
              <a:t>光在第二棱镜中变为</a:t>
            </a:r>
            <a:r>
              <a:rPr lang="en-US" altLang="zh-CN" sz="2000" b="1" dirty="0">
                <a:solidFill>
                  <a:schemeClr val="tx2"/>
                </a:solidFill>
              </a:rPr>
              <a:t>e</a:t>
            </a:r>
            <a:r>
              <a:rPr lang="zh-CN" altLang="en-US" sz="2000" b="1" dirty="0">
                <a:solidFill>
                  <a:schemeClr val="tx2"/>
                </a:solidFill>
              </a:rPr>
              <a:t>光，折射率变化</a:t>
            </a:r>
            <a:r>
              <a:rPr lang="en-US" altLang="zh-CN" sz="2000" b="1" i="1" dirty="0">
                <a:solidFill>
                  <a:schemeClr val="tx2"/>
                </a:solidFill>
              </a:rPr>
              <a:t>n</a:t>
            </a:r>
            <a:r>
              <a:rPr lang="en-US" altLang="zh-CN" sz="2000" b="1" i="1" baseline="-25000" dirty="0">
                <a:solidFill>
                  <a:schemeClr val="tx2"/>
                </a:solidFill>
              </a:rPr>
              <a:t>o</a:t>
            </a:r>
            <a:r>
              <a:rPr kumimoji="1" lang="zh-CN" altLang="en-US" sz="2000" dirty="0">
                <a:solidFill>
                  <a:schemeClr val="tx2"/>
                </a:solidFill>
                <a:sym typeface="Symbol" pitchFamily="18" charset="2"/>
              </a:rPr>
              <a:t></a:t>
            </a:r>
            <a:r>
              <a:rPr lang="en-US" altLang="zh-CN" sz="2000" b="1" i="1" dirty="0">
                <a:solidFill>
                  <a:schemeClr val="tx2"/>
                </a:solidFill>
              </a:rPr>
              <a:t>n</a:t>
            </a:r>
            <a:r>
              <a:rPr lang="en-US" altLang="zh-CN" sz="2000" b="1" i="1" baseline="-25000" dirty="0">
                <a:solidFill>
                  <a:schemeClr val="tx2"/>
                </a:solidFill>
              </a:rPr>
              <a:t>e</a:t>
            </a:r>
            <a:r>
              <a:rPr lang="zh-CN" altLang="en-US" sz="2000" b="1" dirty="0">
                <a:solidFill>
                  <a:schemeClr val="tx2"/>
                </a:solidFill>
              </a:rPr>
              <a:t>，偏离原传播方向。</a:t>
            </a:r>
          </a:p>
        </p:txBody>
      </p:sp>
    </p:spTree>
    <p:extLst>
      <p:ext uri="{BB962C8B-B14F-4D97-AF65-F5344CB8AC3E}">
        <p14:creationId xmlns:p14="http://schemas.microsoft.com/office/powerpoint/2010/main" val="223852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left)">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left)">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洛匈棱镜</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8</a:t>
            </a:fld>
            <a:endParaRPr lang="en-US" altLang="zh-CN" dirty="0"/>
          </a:p>
        </p:txBody>
      </p:sp>
      <p:sp>
        <p:nvSpPr>
          <p:cNvPr id="6" name="Text Box 3"/>
          <p:cNvSpPr txBox="1">
            <a:spLocks noChangeArrowheads="1"/>
          </p:cNvSpPr>
          <p:nvPr/>
        </p:nvSpPr>
        <p:spPr bwMode="auto">
          <a:xfrm>
            <a:off x="143508" y="4907979"/>
            <a:ext cx="8856984" cy="1689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algn="just" eaLnBrk="1" hangingPunct="1">
              <a:lnSpc>
                <a:spcPct val="150000"/>
              </a:lnSpc>
              <a:spcBef>
                <a:spcPct val="50000"/>
              </a:spcBef>
            </a:pPr>
            <a:r>
              <a:rPr lang="zh-CN" altLang="en-US" sz="1800" dirty="0">
                <a:solidFill>
                  <a:schemeClr val="tx2"/>
                </a:solidFill>
                <a:latin typeface="+mn-ea"/>
                <a:ea typeface="+mn-ea"/>
              </a:rPr>
              <a:t>应用于光环行器中的洛匈棱镜：</a:t>
            </a:r>
            <a:endParaRPr lang="en-US" altLang="zh-CN" sz="1800" dirty="0">
              <a:solidFill>
                <a:schemeClr val="tx2"/>
              </a:solidFill>
              <a:latin typeface="+mn-ea"/>
              <a:ea typeface="+mn-ea"/>
            </a:endParaRPr>
          </a:p>
          <a:p>
            <a:pPr marL="342900" indent="-342900" algn="just" eaLnBrk="1" hangingPunct="1">
              <a:lnSpc>
                <a:spcPct val="150000"/>
              </a:lnSpc>
              <a:buFont typeface="Wingdings" panose="05000000000000000000" pitchFamily="2" charset="2"/>
              <a:buChar char="Ø"/>
            </a:pPr>
            <a:r>
              <a:rPr lang="zh-CN" altLang="en-US" sz="1800" dirty="0">
                <a:solidFill>
                  <a:schemeClr val="tx2"/>
                </a:solidFill>
                <a:latin typeface="+mn-ea"/>
                <a:ea typeface="+mn-ea"/>
              </a:rPr>
              <a:t>以角度①入射的</a:t>
            </a:r>
            <a:r>
              <a:rPr lang="en-US" altLang="zh-CN" sz="1800" dirty="0">
                <a:solidFill>
                  <a:schemeClr val="tx2"/>
                </a:solidFill>
                <a:latin typeface="+mn-ea"/>
                <a:ea typeface="+mn-ea"/>
              </a:rPr>
              <a:t>p</a:t>
            </a:r>
            <a:r>
              <a:rPr lang="zh-CN" altLang="en-US" sz="1800" dirty="0">
                <a:solidFill>
                  <a:schemeClr val="tx2"/>
                </a:solidFill>
                <a:latin typeface="+mn-ea"/>
                <a:ea typeface="+mn-ea"/>
              </a:rPr>
              <a:t>光，在两棱镜中均以</a:t>
            </a:r>
            <a:r>
              <a:rPr lang="en-US" altLang="zh-CN" sz="1800" dirty="0">
                <a:solidFill>
                  <a:schemeClr val="tx2"/>
                </a:solidFill>
                <a:latin typeface="+mn-ea"/>
                <a:ea typeface="+mn-ea"/>
              </a:rPr>
              <a:t>o</a:t>
            </a:r>
            <a:r>
              <a:rPr lang="zh-CN" altLang="en-US" sz="1800" dirty="0">
                <a:solidFill>
                  <a:schemeClr val="tx2"/>
                </a:solidFill>
                <a:latin typeface="+mn-ea"/>
                <a:ea typeface="+mn-ea"/>
              </a:rPr>
              <a:t>光传播，方向不变，以角度②出射；</a:t>
            </a:r>
            <a:endParaRPr lang="en-US" altLang="zh-CN" sz="1800" dirty="0">
              <a:solidFill>
                <a:schemeClr val="tx2"/>
              </a:solidFill>
              <a:latin typeface="+mn-ea"/>
              <a:ea typeface="+mn-ea"/>
            </a:endParaRPr>
          </a:p>
          <a:p>
            <a:pPr marL="342900" indent="-342900" algn="just" eaLnBrk="1" hangingPunct="1">
              <a:lnSpc>
                <a:spcPct val="150000"/>
              </a:lnSpc>
              <a:buFont typeface="Wingdings" panose="05000000000000000000" pitchFamily="2" charset="2"/>
              <a:buChar char="Ø"/>
            </a:pPr>
            <a:r>
              <a:rPr lang="zh-CN" altLang="en-US" sz="1800" dirty="0">
                <a:solidFill>
                  <a:schemeClr val="tx2"/>
                </a:solidFill>
                <a:latin typeface="+mn-ea"/>
                <a:ea typeface="+mn-ea"/>
              </a:rPr>
              <a:t>以角度②入射的</a:t>
            </a:r>
            <a:r>
              <a:rPr lang="en-US" altLang="zh-CN" sz="1800" dirty="0">
                <a:solidFill>
                  <a:schemeClr val="tx2"/>
                </a:solidFill>
                <a:latin typeface="+mn-ea"/>
                <a:ea typeface="+mn-ea"/>
              </a:rPr>
              <a:t>s</a:t>
            </a:r>
            <a:r>
              <a:rPr lang="zh-CN" altLang="en-US" sz="1800" dirty="0">
                <a:solidFill>
                  <a:schemeClr val="tx2"/>
                </a:solidFill>
                <a:latin typeface="+mn-ea"/>
                <a:ea typeface="+mn-ea"/>
              </a:rPr>
              <a:t>光，在两棱镜中以</a:t>
            </a:r>
            <a:r>
              <a:rPr lang="en-US" altLang="zh-CN" sz="1800" dirty="0">
                <a:solidFill>
                  <a:schemeClr val="tx2"/>
                </a:solidFill>
                <a:latin typeface="+mn-ea"/>
                <a:ea typeface="+mn-ea"/>
              </a:rPr>
              <a:t>e</a:t>
            </a:r>
            <a:r>
              <a:rPr lang="zh-CN" altLang="en-US" sz="1800" dirty="0">
                <a:solidFill>
                  <a:schemeClr val="tx2"/>
                </a:solidFill>
                <a:latin typeface="+mn-ea"/>
                <a:ea typeface="+mn-ea"/>
              </a:rPr>
              <a:t>→</a:t>
            </a:r>
            <a:r>
              <a:rPr lang="en-US" altLang="zh-CN" sz="1800" dirty="0">
                <a:solidFill>
                  <a:schemeClr val="tx2"/>
                </a:solidFill>
                <a:latin typeface="+mn-ea"/>
                <a:ea typeface="+mn-ea"/>
              </a:rPr>
              <a:t>o</a:t>
            </a:r>
            <a:r>
              <a:rPr lang="zh-CN" altLang="en-US" sz="1800" dirty="0">
                <a:solidFill>
                  <a:schemeClr val="tx2"/>
                </a:solidFill>
                <a:latin typeface="+mn-ea"/>
                <a:ea typeface="+mn-ea"/>
              </a:rPr>
              <a:t>光传播，因折射发生偏折，以角度③出射；</a:t>
            </a:r>
            <a:endParaRPr lang="en-US" altLang="zh-CN" sz="1800" dirty="0">
              <a:solidFill>
                <a:schemeClr val="tx2"/>
              </a:solidFill>
              <a:latin typeface="+mn-ea"/>
              <a:ea typeface="+mn-ea"/>
            </a:endParaRPr>
          </a:p>
          <a:p>
            <a:pPr marL="342900" indent="-342900" algn="just" eaLnBrk="1" hangingPunct="1">
              <a:lnSpc>
                <a:spcPct val="150000"/>
              </a:lnSpc>
              <a:buFont typeface="Wingdings" panose="05000000000000000000" pitchFamily="2" charset="2"/>
              <a:buChar char="Ø"/>
            </a:pPr>
            <a:r>
              <a:rPr lang="zh-CN" altLang="en-US" sz="1800" dirty="0">
                <a:solidFill>
                  <a:schemeClr val="tx2"/>
                </a:solidFill>
                <a:latin typeface="+mn-ea"/>
                <a:ea typeface="+mn-ea"/>
              </a:rPr>
              <a:t>以角度③入射的</a:t>
            </a:r>
            <a:r>
              <a:rPr lang="en-US" altLang="zh-CN" sz="1800" dirty="0">
                <a:solidFill>
                  <a:schemeClr val="tx2"/>
                </a:solidFill>
                <a:latin typeface="+mn-ea"/>
                <a:ea typeface="+mn-ea"/>
              </a:rPr>
              <a:t>p</a:t>
            </a:r>
            <a:r>
              <a:rPr lang="zh-CN" altLang="en-US" sz="1800" dirty="0">
                <a:solidFill>
                  <a:schemeClr val="tx2"/>
                </a:solidFill>
                <a:latin typeface="+mn-ea"/>
                <a:ea typeface="+mn-ea"/>
              </a:rPr>
              <a:t>光，在两棱镜中均以</a:t>
            </a:r>
            <a:r>
              <a:rPr lang="en-US" altLang="zh-CN" sz="1800" dirty="0">
                <a:solidFill>
                  <a:schemeClr val="tx2"/>
                </a:solidFill>
                <a:latin typeface="+mn-ea"/>
                <a:ea typeface="+mn-ea"/>
              </a:rPr>
              <a:t>o</a:t>
            </a:r>
            <a:r>
              <a:rPr lang="zh-CN" altLang="en-US" sz="1800" dirty="0">
                <a:solidFill>
                  <a:schemeClr val="tx2"/>
                </a:solidFill>
                <a:latin typeface="+mn-ea"/>
                <a:ea typeface="+mn-ea"/>
              </a:rPr>
              <a:t>光传播，方向不变，以角度④出射。</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690" y="1502014"/>
            <a:ext cx="6999758" cy="3151122"/>
          </a:xfrm>
          <a:prstGeom prst="rect">
            <a:avLst/>
          </a:prstGeom>
        </p:spPr>
      </p:pic>
    </p:spTree>
    <p:extLst>
      <p:ext uri="{BB962C8B-B14F-4D97-AF65-F5344CB8AC3E}">
        <p14:creationId xmlns:p14="http://schemas.microsoft.com/office/powerpoint/2010/main" val="92572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波片原理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pPr>
              <a:defRPr/>
            </a:pPr>
            <a:fld id="{47244A0E-ABA0-42AA-AFD4-AB45217DFB7C}" type="slidenum">
              <a:rPr lang="zh-CN" altLang="en-US"/>
              <a:pPr>
                <a:defRPr/>
              </a:pPr>
              <a:t>9</a:t>
            </a:fld>
            <a:endParaRPr lang="en-US" altLang="zh-CN" dirty="0"/>
          </a:p>
        </p:txBody>
      </p:sp>
      <p:grpSp>
        <p:nvGrpSpPr>
          <p:cNvPr id="3" name="组合 2"/>
          <p:cNvGrpSpPr/>
          <p:nvPr/>
        </p:nvGrpSpPr>
        <p:grpSpPr>
          <a:xfrm>
            <a:off x="251520" y="1492133"/>
            <a:ext cx="4131568" cy="3024336"/>
            <a:chOff x="596900" y="2669382"/>
            <a:chExt cx="4343400" cy="3429000"/>
          </a:xfrm>
        </p:grpSpPr>
        <p:sp>
          <p:nvSpPr>
            <p:cNvPr id="8" name="Text Box 5"/>
            <p:cNvSpPr txBox="1">
              <a:spLocks noChangeArrowheads="1"/>
            </p:cNvSpPr>
            <p:nvPr/>
          </p:nvSpPr>
          <p:spPr bwMode="auto">
            <a:xfrm>
              <a:off x="4067944" y="3382169"/>
              <a:ext cx="872356" cy="4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spcBef>
                  <a:spcPct val="50000"/>
                </a:spcBef>
                <a:defRPr/>
              </a:pPr>
              <a:r>
                <a:rPr kumimoji="1" lang="zh-CN" altLang="en-US" dirty="0">
                  <a:solidFill>
                    <a:srgbClr val="008000"/>
                  </a:solidFill>
                  <a:effectLst>
                    <a:outerShdw blurRad="38100" dist="38100" dir="2700000" algn="tl">
                      <a:srgbClr val="C0C0C0"/>
                    </a:outerShdw>
                  </a:effectLst>
                  <a:latin typeface="黑体" pitchFamily="49" charset="-122"/>
                  <a:ea typeface="黑体" pitchFamily="49" charset="-122"/>
                </a:rPr>
                <a:t>空气</a:t>
              </a:r>
            </a:p>
          </p:txBody>
        </p:sp>
        <p:sp>
          <p:nvSpPr>
            <p:cNvPr id="9" name="Rectangle 6"/>
            <p:cNvSpPr>
              <a:spLocks noChangeArrowheads="1"/>
            </p:cNvSpPr>
            <p:nvPr/>
          </p:nvSpPr>
          <p:spPr bwMode="auto">
            <a:xfrm>
              <a:off x="673100" y="3812382"/>
              <a:ext cx="4267200" cy="2286000"/>
            </a:xfrm>
            <a:prstGeom prst="rect">
              <a:avLst/>
            </a:prstGeom>
            <a:solidFill>
              <a:srgbClr val="FFFF66"/>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grpSp>
          <p:nvGrpSpPr>
            <p:cNvPr id="10" name="Group 7"/>
            <p:cNvGrpSpPr>
              <a:grpSpLocks/>
            </p:cNvGrpSpPr>
            <p:nvPr/>
          </p:nvGrpSpPr>
          <p:grpSpPr bwMode="auto">
            <a:xfrm>
              <a:off x="1358900" y="3202782"/>
              <a:ext cx="2286000" cy="1219200"/>
              <a:chOff x="3408" y="2160"/>
              <a:chExt cx="1440" cy="768"/>
            </a:xfrm>
          </p:grpSpPr>
          <p:sp>
            <p:nvSpPr>
              <p:cNvPr id="46" name="Oval 8"/>
              <p:cNvSpPr>
                <a:spLocks noChangeArrowheads="1"/>
              </p:cNvSpPr>
              <p:nvPr/>
            </p:nvSpPr>
            <p:spPr bwMode="auto">
              <a:xfrm rot="5400000">
                <a:off x="4080" y="2160"/>
                <a:ext cx="768" cy="768"/>
              </a:xfrm>
              <a:prstGeom prst="ellipse">
                <a:avLst/>
              </a:prstGeom>
              <a:noFill/>
              <a:ln w="28575">
                <a:solidFill>
                  <a:srgbClr val="FF0000"/>
                </a:solidFill>
                <a:round/>
                <a:headEnd/>
                <a:tailEnd/>
              </a:ln>
              <a:extLst>
                <a:ext uri="{909E8E84-426E-40DD-AFC4-6F175D3DCCD1}">
                  <a14:hiddenFill xmlns:a14="http://schemas.microsoft.com/office/drawing/2010/main">
                    <a:solidFill>
                      <a:srgbClr val="D9FFD9"/>
                    </a:solidFill>
                  </a14:hiddenFill>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sp>
            <p:nvSpPr>
              <p:cNvPr id="47" name="Oval 9"/>
              <p:cNvSpPr>
                <a:spLocks noChangeArrowheads="1"/>
              </p:cNvSpPr>
              <p:nvPr/>
            </p:nvSpPr>
            <p:spPr bwMode="auto">
              <a:xfrm rot="5400000">
                <a:off x="3408" y="2160"/>
                <a:ext cx="768" cy="768"/>
              </a:xfrm>
              <a:prstGeom prst="ellipse">
                <a:avLst/>
              </a:prstGeom>
              <a:noFill/>
              <a:ln w="28575">
                <a:solidFill>
                  <a:srgbClr val="FF0000"/>
                </a:solidFill>
                <a:round/>
                <a:headEnd/>
                <a:tailEnd/>
              </a:ln>
              <a:extLst>
                <a:ext uri="{909E8E84-426E-40DD-AFC4-6F175D3DCCD1}">
                  <a14:hiddenFill xmlns:a14="http://schemas.microsoft.com/office/drawing/2010/main">
                    <a:solidFill>
                      <a:srgbClr val="D9FFD9"/>
                    </a:solidFill>
                  </a14:hiddenFill>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grpSp>
        <p:grpSp>
          <p:nvGrpSpPr>
            <p:cNvPr id="11" name="Group 10"/>
            <p:cNvGrpSpPr>
              <a:grpSpLocks/>
            </p:cNvGrpSpPr>
            <p:nvPr/>
          </p:nvGrpSpPr>
          <p:grpSpPr bwMode="auto">
            <a:xfrm>
              <a:off x="1511300" y="3355182"/>
              <a:ext cx="1981200" cy="914400"/>
              <a:chOff x="3504" y="2256"/>
              <a:chExt cx="1248" cy="576"/>
            </a:xfrm>
          </p:grpSpPr>
          <p:sp>
            <p:nvSpPr>
              <p:cNvPr id="44" name="Oval 11"/>
              <p:cNvSpPr>
                <a:spLocks noChangeArrowheads="1"/>
              </p:cNvSpPr>
              <p:nvPr/>
            </p:nvSpPr>
            <p:spPr bwMode="auto">
              <a:xfrm>
                <a:off x="4176" y="2256"/>
                <a:ext cx="576" cy="576"/>
              </a:xfrm>
              <a:prstGeom prst="ellipse">
                <a:avLst/>
              </a:prstGeom>
              <a:noFill/>
              <a:ln w="28575">
                <a:solidFill>
                  <a:srgbClr val="0000FF"/>
                </a:solidFill>
                <a:round/>
                <a:headEnd/>
                <a:tailEnd/>
              </a:ln>
              <a:extLst>
                <a:ext uri="{909E8E84-426E-40DD-AFC4-6F175D3DCCD1}">
                  <a14:hiddenFill xmlns:a14="http://schemas.microsoft.com/office/drawing/2010/main">
                    <a:solidFill>
                      <a:srgbClr val="D9FFD9"/>
                    </a:solidFill>
                  </a14:hiddenFill>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sp>
            <p:nvSpPr>
              <p:cNvPr id="45" name="Oval 12"/>
              <p:cNvSpPr>
                <a:spLocks noChangeArrowheads="1"/>
              </p:cNvSpPr>
              <p:nvPr/>
            </p:nvSpPr>
            <p:spPr bwMode="auto">
              <a:xfrm>
                <a:off x="3504" y="2256"/>
                <a:ext cx="576" cy="576"/>
              </a:xfrm>
              <a:prstGeom prst="ellipse">
                <a:avLst/>
              </a:prstGeom>
              <a:noFill/>
              <a:ln w="28575">
                <a:solidFill>
                  <a:srgbClr val="0000FF"/>
                </a:solidFill>
                <a:round/>
                <a:headEnd/>
                <a:tailEnd/>
              </a:ln>
              <a:extLst>
                <a:ext uri="{909E8E84-426E-40DD-AFC4-6F175D3DCCD1}">
                  <a14:hiddenFill xmlns:a14="http://schemas.microsoft.com/office/drawing/2010/main">
                    <a:solidFill>
                      <a:srgbClr val="D9FFD9"/>
                    </a:solidFill>
                  </a14:hiddenFill>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grpSp>
        <p:sp>
          <p:nvSpPr>
            <p:cNvPr id="12" name="Rectangle 13"/>
            <p:cNvSpPr>
              <a:spLocks noChangeArrowheads="1"/>
            </p:cNvSpPr>
            <p:nvPr/>
          </p:nvSpPr>
          <p:spPr bwMode="auto">
            <a:xfrm>
              <a:off x="977900" y="3126582"/>
              <a:ext cx="2743200" cy="6858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800" b="1">
                  <a:solidFill>
                    <a:schemeClr val="tx1"/>
                  </a:solidFill>
                  <a:latin typeface="Arial" pitchFamily="34" charset="0"/>
                  <a:ea typeface="宋体" pitchFamily="2" charset="-122"/>
                </a:defRPr>
              </a:lvl1pPr>
              <a:lvl2pPr marL="742950" indent="-285750" eaLnBrk="0" hangingPunct="0">
                <a:defRPr sz="2800" b="1">
                  <a:solidFill>
                    <a:schemeClr val="tx1"/>
                  </a:solidFill>
                  <a:latin typeface="Arial" pitchFamily="34" charset="0"/>
                  <a:ea typeface="宋体" pitchFamily="2" charset="-122"/>
                </a:defRPr>
              </a:lvl2pPr>
              <a:lvl3pPr marL="1143000" indent="-228600" eaLnBrk="0" hangingPunct="0">
                <a:defRPr sz="2800" b="1">
                  <a:solidFill>
                    <a:schemeClr val="tx1"/>
                  </a:solidFill>
                  <a:latin typeface="Arial" pitchFamily="34" charset="0"/>
                  <a:ea typeface="宋体" pitchFamily="2" charset="-122"/>
                </a:defRPr>
              </a:lvl3pPr>
              <a:lvl4pPr marL="1600200" indent="-228600" eaLnBrk="0" hangingPunct="0">
                <a:defRPr sz="2800" b="1">
                  <a:solidFill>
                    <a:schemeClr val="tx1"/>
                  </a:solidFill>
                  <a:latin typeface="Arial" pitchFamily="34" charset="0"/>
                  <a:ea typeface="宋体" pitchFamily="2" charset="-122"/>
                </a:defRPr>
              </a:lvl4pPr>
              <a:lvl5pPr marL="2057400" indent="-228600" eaLnBrk="0" hangingPunct="0">
                <a:defRPr sz="28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b="1">
                  <a:solidFill>
                    <a:schemeClr val="tx1"/>
                  </a:solidFill>
                  <a:latin typeface="Arial" pitchFamily="34" charset="0"/>
                  <a:ea typeface="宋体" pitchFamily="2" charset="-122"/>
                </a:defRPr>
              </a:lvl9pPr>
            </a:lstStyle>
            <a:p>
              <a:pPr eaLnBrk="1" hangingPunct="1">
                <a:lnSpc>
                  <a:spcPct val="150000"/>
                </a:lnSpc>
              </a:pPr>
              <a:endParaRPr lang="zh-CN" altLang="en-US" sz="1800"/>
            </a:p>
          </p:txBody>
        </p:sp>
        <p:sp>
          <p:nvSpPr>
            <p:cNvPr id="14" name="Line 15"/>
            <p:cNvSpPr>
              <a:spLocks noChangeShapeType="1"/>
            </p:cNvSpPr>
            <p:nvPr/>
          </p:nvSpPr>
          <p:spPr bwMode="auto">
            <a:xfrm>
              <a:off x="673100" y="3812382"/>
              <a:ext cx="419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15" name="Text Box 16"/>
            <p:cNvSpPr txBox="1">
              <a:spLocks noChangeArrowheads="1"/>
            </p:cNvSpPr>
            <p:nvPr/>
          </p:nvSpPr>
          <p:spPr bwMode="auto">
            <a:xfrm>
              <a:off x="4102100" y="3812382"/>
              <a:ext cx="838200" cy="4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50000"/>
                </a:lnSpc>
                <a:spcBef>
                  <a:spcPct val="50000"/>
                </a:spcBef>
                <a:defRPr/>
              </a:pPr>
              <a:r>
                <a:rPr kumimoji="1" lang="zh-CN" altLang="en-US" dirty="0">
                  <a:solidFill>
                    <a:srgbClr val="008000"/>
                  </a:solidFill>
                  <a:effectLst>
                    <a:outerShdw blurRad="38100" dist="38100" dir="2700000" algn="tl">
                      <a:srgbClr val="C0C0C0"/>
                    </a:outerShdw>
                  </a:effectLst>
                  <a:latin typeface="黑体" pitchFamily="49" charset="-122"/>
                  <a:ea typeface="黑体" pitchFamily="49" charset="-122"/>
                </a:rPr>
                <a:t>晶体</a:t>
              </a:r>
            </a:p>
          </p:txBody>
        </p:sp>
        <p:sp>
          <p:nvSpPr>
            <p:cNvPr id="16" name="Text Box 17"/>
            <p:cNvSpPr txBox="1">
              <a:spLocks noChangeArrowheads="1"/>
            </p:cNvSpPr>
            <p:nvPr/>
          </p:nvSpPr>
          <p:spPr bwMode="auto">
            <a:xfrm>
              <a:off x="673100" y="3964782"/>
              <a:ext cx="762000" cy="45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8000"/>
                  </a:solidFill>
                  <a:effectLst>
                    <a:outerShdw blurRad="38100" dist="38100" dir="2700000" algn="tl">
                      <a:srgbClr val="C0C0C0"/>
                    </a:outerShdw>
                  </a:effectLst>
                  <a:latin typeface="黑体" pitchFamily="49" charset="-122"/>
                  <a:ea typeface="黑体" pitchFamily="49" charset="-122"/>
                  <a:sym typeface="Wingdings" pitchFamily="2" charset="2"/>
                </a:rPr>
                <a:t></a:t>
              </a:r>
              <a:endParaRPr kumimoji="1" lang="en-US" altLang="zh-CN" b="0">
                <a:solidFill>
                  <a:srgbClr val="008000"/>
                </a:solidFill>
                <a:effectLst>
                  <a:outerShdw blurRad="38100" dist="38100" dir="2700000" algn="tl">
                    <a:srgbClr val="C0C0C0"/>
                  </a:outerShdw>
                </a:effectLst>
                <a:latin typeface="黑体" pitchFamily="49" charset="-122"/>
                <a:ea typeface="黑体" pitchFamily="49" charset="-122"/>
              </a:endParaRPr>
            </a:p>
          </p:txBody>
        </p:sp>
        <p:sp>
          <p:nvSpPr>
            <p:cNvPr id="17" name="Text Box 18"/>
            <p:cNvSpPr txBox="1">
              <a:spLocks noChangeArrowheads="1"/>
            </p:cNvSpPr>
            <p:nvPr/>
          </p:nvSpPr>
          <p:spPr bwMode="auto">
            <a:xfrm>
              <a:off x="596900" y="4421982"/>
              <a:ext cx="838200" cy="442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zh-CN" altLang="en-US" dirty="0">
                  <a:solidFill>
                    <a:srgbClr val="008000"/>
                  </a:solidFill>
                  <a:effectLst>
                    <a:outerShdw blurRad="38100" dist="38100" dir="2700000" algn="tl">
                      <a:srgbClr val="C0C0C0"/>
                    </a:outerShdw>
                  </a:effectLst>
                  <a:latin typeface="黑体" pitchFamily="49" charset="-122"/>
                  <a:ea typeface="黑体" pitchFamily="49" charset="-122"/>
                </a:rPr>
                <a:t>光轴</a:t>
              </a:r>
            </a:p>
          </p:txBody>
        </p:sp>
        <p:sp>
          <p:nvSpPr>
            <p:cNvPr id="19" name="Line 22"/>
            <p:cNvSpPr>
              <a:spLocks noChangeShapeType="1"/>
            </p:cNvSpPr>
            <p:nvPr/>
          </p:nvSpPr>
          <p:spPr bwMode="auto">
            <a:xfrm>
              <a:off x="1282700" y="4269582"/>
              <a:ext cx="2667000" cy="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20" name="Line 23"/>
            <p:cNvSpPr>
              <a:spLocks noChangeShapeType="1"/>
            </p:cNvSpPr>
            <p:nvPr/>
          </p:nvSpPr>
          <p:spPr bwMode="auto">
            <a:xfrm>
              <a:off x="1282700" y="4421982"/>
              <a:ext cx="2667000"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grpSp>
          <p:nvGrpSpPr>
            <p:cNvPr id="21" name="Group 24"/>
            <p:cNvGrpSpPr>
              <a:grpSpLocks/>
            </p:cNvGrpSpPr>
            <p:nvPr/>
          </p:nvGrpSpPr>
          <p:grpSpPr bwMode="auto">
            <a:xfrm>
              <a:off x="1841502" y="3825082"/>
              <a:ext cx="1751013" cy="2057400"/>
              <a:chOff x="3696" y="2544"/>
              <a:chExt cx="1103" cy="1296"/>
            </a:xfrm>
          </p:grpSpPr>
          <p:sp>
            <p:nvSpPr>
              <p:cNvPr id="34" name="Line 25"/>
              <p:cNvSpPr>
                <a:spLocks noChangeShapeType="1"/>
              </p:cNvSpPr>
              <p:nvPr/>
            </p:nvSpPr>
            <p:spPr bwMode="auto">
              <a:xfrm>
                <a:off x="3783" y="2544"/>
                <a:ext cx="0" cy="129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35" name="Line 26"/>
              <p:cNvSpPr>
                <a:spLocks noChangeShapeType="1"/>
              </p:cNvSpPr>
              <p:nvPr/>
            </p:nvSpPr>
            <p:spPr bwMode="auto">
              <a:xfrm>
                <a:off x="4418" y="2544"/>
                <a:ext cx="0" cy="129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36" name="Text Box 27"/>
              <p:cNvSpPr txBox="1">
                <a:spLocks noChangeArrowheads="1"/>
              </p:cNvSpPr>
              <p:nvPr/>
            </p:nvSpPr>
            <p:spPr bwMode="auto">
              <a:xfrm>
                <a:off x="3828" y="3475"/>
                <a:ext cx="336" cy="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dirty="0">
                    <a:solidFill>
                      <a:srgbClr val="FF0000"/>
                    </a:solidFill>
                    <a:effectLst>
                      <a:outerShdw blurRad="38100" dist="38100" dir="2700000" algn="tl">
                        <a:srgbClr val="C0C0C0"/>
                      </a:outerShdw>
                    </a:effectLst>
                    <a:latin typeface="黑体" pitchFamily="49" charset="-122"/>
                    <a:ea typeface="黑体" pitchFamily="49" charset="-122"/>
                  </a:rPr>
                  <a:t>o</a:t>
                </a:r>
              </a:p>
            </p:txBody>
          </p:sp>
          <p:sp>
            <p:nvSpPr>
              <p:cNvPr id="37" name="Text Box 28"/>
              <p:cNvSpPr txBox="1">
                <a:spLocks noChangeArrowheads="1"/>
              </p:cNvSpPr>
              <p:nvPr/>
            </p:nvSpPr>
            <p:spPr bwMode="auto">
              <a:xfrm>
                <a:off x="4463" y="3475"/>
                <a:ext cx="336" cy="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dirty="0">
                    <a:solidFill>
                      <a:srgbClr val="FF0000"/>
                    </a:solidFill>
                    <a:effectLst>
                      <a:outerShdw blurRad="38100" dist="38100" dir="2700000" algn="tl">
                        <a:srgbClr val="C0C0C0"/>
                      </a:outerShdw>
                    </a:effectLst>
                    <a:latin typeface="黑体" pitchFamily="49" charset="-122"/>
                    <a:ea typeface="黑体" pitchFamily="49" charset="-122"/>
                  </a:rPr>
                  <a:t>o</a:t>
                </a:r>
              </a:p>
            </p:txBody>
          </p:sp>
          <p:sp>
            <p:nvSpPr>
              <p:cNvPr id="38" name="Freeform 29"/>
              <p:cNvSpPr>
                <a:spLocks/>
              </p:cNvSpPr>
              <p:nvPr/>
            </p:nvSpPr>
            <p:spPr bwMode="auto">
              <a:xfrm>
                <a:off x="3696" y="3456"/>
                <a:ext cx="216" cy="1"/>
              </a:xfrm>
              <a:custGeom>
                <a:avLst/>
                <a:gdLst>
                  <a:gd name="T0" fmla="*/ 0 w 216"/>
                  <a:gd name="T1" fmla="*/ 0 h 1"/>
                  <a:gd name="T2" fmla="*/ 216 w 216"/>
                  <a:gd name="T3" fmla="*/ 0 h 1"/>
                  <a:gd name="T4" fmla="*/ 0 60000 65536"/>
                  <a:gd name="T5" fmla="*/ 0 60000 65536"/>
                </a:gdLst>
                <a:ahLst/>
                <a:cxnLst>
                  <a:cxn ang="T4">
                    <a:pos x="T0" y="T1"/>
                  </a:cxn>
                  <a:cxn ang="T5">
                    <a:pos x="T2" y="T3"/>
                  </a:cxn>
                </a:cxnLst>
                <a:rect l="0" t="0" r="r" b="b"/>
                <a:pathLst>
                  <a:path w="216" h="1">
                    <a:moveTo>
                      <a:pt x="0" y="0"/>
                    </a:moveTo>
                    <a:lnTo>
                      <a:pt x="216" y="0"/>
                    </a:lnTo>
                  </a:path>
                </a:pathLst>
              </a:custGeom>
              <a:noFill/>
              <a:ln w="28575"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endParaRPr lang="zh-CN" altLang="en-US"/>
              </a:p>
            </p:txBody>
          </p:sp>
          <p:sp>
            <p:nvSpPr>
              <p:cNvPr id="39" name="Freeform 30"/>
              <p:cNvSpPr>
                <a:spLocks/>
              </p:cNvSpPr>
              <p:nvPr/>
            </p:nvSpPr>
            <p:spPr bwMode="auto">
              <a:xfrm>
                <a:off x="3696" y="3599"/>
                <a:ext cx="216" cy="1"/>
              </a:xfrm>
              <a:custGeom>
                <a:avLst/>
                <a:gdLst>
                  <a:gd name="T0" fmla="*/ 0 w 216"/>
                  <a:gd name="T1" fmla="*/ 0 h 1"/>
                  <a:gd name="T2" fmla="*/ 216 w 216"/>
                  <a:gd name="T3" fmla="*/ 0 h 1"/>
                  <a:gd name="T4" fmla="*/ 0 60000 65536"/>
                  <a:gd name="T5" fmla="*/ 0 60000 65536"/>
                </a:gdLst>
                <a:ahLst/>
                <a:cxnLst>
                  <a:cxn ang="T4">
                    <a:pos x="T0" y="T1"/>
                  </a:cxn>
                  <a:cxn ang="T5">
                    <a:pos x="T2" y="T3"/>
                  </a:cxn>
                </a:cxnLst>
                <a:rect l="0" t="0" r="r" b="b"/>
                <a:pathLst>
                  <a:path w="216" h="1">
                    <a:moveTo>
                      <a:pt x="0" y="0"/>
                    </a:moveTo>
                    <a:lnTo>
                      <a:pt x="216" y="0"/>
                    </a:lnTo>
                  </a:path>
                </a:pathLst>
              </a:custGeom>
              <a:noFill/>
              <a:ln w="28575"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endParaRPr lang="zh-CN" altLang="en-US"/>
              </a:p>
            </p:txBody>
          </p:sp>
          <p:sp>
            <p:nvSpPr>
              <p:cNvPr id="40" name="Freeform 31"/>
              <p:cNvSpPr>
                <a:spLocks/>
              </p:cNvSpPr>
              <p:nvPr/>
            </p:nvSpPr>
            <p:spPr bwMode="auto">
              <a:xfrm>
                <a:off x="4320" y="3456"/>
                <a:ext cx="216" cy="1"/>
              </a:xfrm>
              <a:custGeom>
                <a:avLst/>
                <a:gdLst>
                  <a:gd name="T0" fmla="*/ 0 w 216"/>
                  <a:gd name="T1" fmla="*/ 0 h 1"/>
                  <a:gd name="T2" fmla="*/ 216 w 216"/>
                  <a:gd name="T3" fmla="*/ 0 h 1"/>
                  <a:gd name="T4" fmla="*/ 0 60000 65536"/>
                  <a:gd name="T5" fmla="*/ 0 60000 65536"/>
                </a:gdLst>
                <a:ahLst/>
                <a:cxnLst>
                  <a:cxn ang="T4">
                    <a:pos x="T0" y="T1"/>
                  </a:cxn>
                  <a:cxn ang="T5">
                    <a:pos x="T2" y="T3"/>
                  </a:cxn>
                </a:cxnLst>
                <a:rect l="0" t="0" r="r" b="b"/>
                <a:pathLst>
                  <a:path w="216" h="1">
                    <a:moveTo>
                      <a:pt x="0" y="0"/>
                    </a:moveTo>
                    <a:lnTo>
                      <a:pt x="216" y="0"/>
                    </a:lnTo>
                  </a:path>
                </a:pathLst>
              </a:custGeom>
              <a:noFill/>
              <a:ln w="28575"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endParaRPr lang="zh-CN" altLang="en-US"/>
              </a:p>
            </p:txBody>
          </p:sp>
          <p:sp>
            <p:nvSpPr>
              <p:cNvPr id="41" name="Freeform 32"/>
              <p:cNvSpPr>
                <a:spLocks/>
              </p:cNvSpPr>
              <p:nvPr/>
            </p:nvSpPr>
            <p:spPr bwMode="auto">
              <a:xfrm>
                <a:off x="4320" y="3599"/>
                <a:ext cx="216" cy="1"/>
              </a:xfrm>
              <a:custGeom>
                <a:avLst/>
                <a:gdLst>
                  <a:gd name="T0" fmla="*/ 0 w 216"/>
                  <a:gd name="T1" fmla="*/ 0 h 1"/>
                  <a:gd name="T2" fmla="*/ 216 w 216"/>
                  <a:gd name="T3" fmla="*/ 0 h 1"/>
                  <a:gd name="T4" fmla="*/ 0 60000 65536"/>
                  <a:gd name="T5" fmla="*/ 0 60000 65536"/>
                </a:gdLst>
                <a:ahLst/>
                <a:cxnLst>
                  <a:cxn ang="T4">
                    <a:pos x="T0" y="T1"/>
                  </a:cxn>
                  <a:cxn ang="T5">
                    <a:pos x="T2" y="T3"/>
                  </a:cxn>
                </a:cxnLst>
                <a:rect l="0" t="0" r="r" b="b"/>
                <a:pathLst>
                  <a:path w="216" h="1">
                    <a:moveTo>
                      <a:pt x="0" y="0"/>
                    </a:moveTo>
                    <a:lnTo>
                      <a:pt x="216" y="0"/>
                    </a:lnTo>
                  </a:path>
                </a:pathLst>
              </a:custGeom>
              <a:noFill/>
              <a:ln w="28575"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nSpc>
                    <a:spcPct val="150000"/>
                  </a:lnSpc>
                </a:pPr>
                <a:endParaRPr lang="zh-CN" altLang="en-US"/>
              </a:p>
            </p:txBody>
          </p:sp>
        </p:grpSp>
        <p:sp>
          <p:nvSpPr>
            <p:cNvPr id="22" name="Line 33"/>
            <p:cNvSpPr>
              <a:spLocks noChangeShapeType="1"/>
            </p:cNvSpPr>
            <p:nvPr/>
          </p:nvSpPr>
          <p:spPr bwMode="auto">
            <a:xfrm>
              <a:off x="1993900" y="3852069"/>
              <a:ext cx="0" cy="13716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23" name="Line 34"/>
            <p:cNvSpPr>
              <a:spLocks noChangeShapeType="1"/>
            </p:cNvSpPr>
            <p:nvPr/>
          </p:nvSpPr>
          <p:spPr bwMode="auto">
            <a:xfrm>
              <a:off x="2987677" y="3858420"/>
              <a:ext cx="0" cy="13716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grpSp>
          <p:nvGrpSpPr>
            <p:cNvPr id="24" name="Group 35"/>
            <p:cNvGrpSpPr>
              <a:grpSpLocks/>
            </p:cNvGrpSpPr>
            <p:nvPr/>
          </p:nvGrpSpPr>
          <p:grpSpPr bwMode="auto">
            <a:xfrm>
              <a:off x="2044700" y="4647408"/>
              <a:ext cx="1371600" cy="442913"/>
              <a:chOff x="3840" y="3072"/>
              <a:chExt cx="864" cy="279"/>
            </a:xfrm>
          </p:grpSpPr>
          <p:sp>
            <p:nvSpPr>
              <p:cNvPr id="32" name="Text Box 36"/>
              <p:cNvSpPr txBox="1">
                <a:spLocks noChangeArrowheads="1"/>
              </p:cNvSpPr>
              <p:nvPr/>
            </p:nvSpPr>
            <p:spPr bwMode="auto">
              <a:xfrm>
                <a:off x="3840" y="3072"/>
                <a:ext cx="240" cy="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00FF"/>
                    </a:solidFill>
                    <a:effectLst>
                      <a:outerShdw blurRad="38100" dist="38100" dir="2700000" algn="tl">
                        <a:srgbClr val="C0C0C0"/>
                      </a:outerShdw>
                    </a:effectLst>
                    <a:latin typeface="黑体" pitchFamily="49" charset="-122"/>
                    <a:ea typeface="黑体" pitchFamily="49" charset="-122"/>
                  </a:rPr>
                  <a:t>e</a:t>
                </a:r>
              </a:p>
            </p:txBody>
          </p:sp>
          <p:sp>
            <p:nvSpPr>
              <p:cNvPr id="33" name="Text Box 37"/>
              <p:cNvSpPr txBox="1">
                <a:spLocks noChangeArrowheads="1"/>
              </p:cNvSpPr>
              <p:nvPr/>
            </p:nvSpPr>
            <p:spPr bwMode="auto">
              <a:xfrm>
                <a:off x="4464" y="3072"/>
                <a:ext cx="240" cy="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00FF"/>
                    </a:solidFill>
                    <a:effectLst>
                      <a:outerShdw blurRad="38100" dist="38100" dir="2700000" algn="tl">
                        <a:srgbClr val="C0C0C0"/>
                      </a:outerShdw>
                    </a:effectLst>
                    <a:latin typeface="黑体" pitchFamily="49" charset="-122"/>
                    <a:ea typeface="黑体" pitchFamily="49" charset="-122"/>
                  </a:rPr>
                  <a:t>e</a:t>
                </a:r>
              </a:p>
            </p:txBody>
          </p:sp>
        </p:grpSp>
        <p:sp>
          <p:nvSpPr>
            <p:cNvPr id="25" name="Text Box 38"/>
            <p:cNvSpPr txBox="1">
              <a:spLocks noChangeArrowheads="1"/>
            </p:cNvSpPr>
            <p:nvPr/>
          </p:nvSpPr>
          <p:spPr bwMode="auto">
            <a:xfrm>
              <a:off x="1816100" y="4448969"/>
              <a:ext cx="457200" cy="45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00FF"/>
                  </a:solidFill>
                  <a:effectLst>
                    <a:outerShdw blurRad="38100" dist="38100" dir="2700000" algn="tl">
                      <a:srgbClr val="C0C0C0"/>
                    </a:outerShdw>
                  </a:effectLst>
                  <a:latin typeface="黑体" pitchFamily="49" charset="-122"/>
                  <a:ea typeface="黑体" pitchFamily="49" charset="-122"/>
                  <a:sym typeface="Wingdings" pitchFamily="2" charset="2"/>
                </a:rPr>
                <a:t> </a:t>
              </a:r>
            </a:p>
          </p:txBody>
        </p:sp>
        <p:sp>
          <p:nvSpPr>
            <p:cNvPr id="26" name="Text Box 39"/>
            <p:cNvSpPr txBox="1">
              <a:spLocks noChangeArrowheads="1"/>
            </p:cNvSpPr>
            <p:nvPr/>
          </p:nvSpPr>
          <p:spPr bwMode="auto">
            <a:xfrm>
              <a:off x="2806700" y="4448969"/>
              <a:ext cx="457200" cy="45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dirty="0">
                  <a:solidFill>
                    <a:srgbClr val="0000FF"/>
                  </a:solidFill>
                  <a:effectLst>
                    <a:outerShdw blurRad="38100" dist="38100" dir="2700000" algn="tl">
                      <a:srgbClr val="C0C0C0"/>
                    </a:outerShdw>
                  </a:effectLst>
                  <a:latin typeface="黑体" pitchFamily="49" charset="-122"/>
                  <a:ea typeface="黑体" pitchFamily="49" charset="-122"/>
                  <a:sym typeface="Wingdings" pitchFamily="2" charset="2"/>
                </a:rPr>
                <a:t> </a:t>
              </a:r>
            </a:p>
          </p:txBody>
        </p:sp>
        <p:sp>
          <p:nvSpPr>
            <p:cNvPr id="27" name="Text Box 40"/>
            <p:cNvSpPr txBox="1">
              <a:spLocks noChangeArrowheads="1"/>
            </p:cNvSpPr>
            <p:nvPr/>
          </p:nvSpPr>
          <p:spPr bwMode="auto">
            <a:xfrm>
              <a:off x="1816100" y="4223544"/>
              <a:ext cx="457200" cy="45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00FF"/>
                  </a:solidFill>
                  <a:effectLst>
                    <a:outerShdw blurRad="38100" dist="38100" dir="2700000" algn="tl">
                      <a:srgbClr val="C0C0C0"/>
                    </a:outerShdw>
                  </a:effectLst>
                  <a:latin typeface="黑体" pitchFamily="49" charset="-122"/>
                  <a:ea typeface="黑体" pitchFamily="49" charset="-122"/>
                  <a:sym typeface="Wingdings" pitchFamily="2" charset="2"/>
                </a:rPr>
                <a:t> </a:t>
              </a:r>
            </a:p>
          </p:txBody>
        </p:sp>
        <p:sp>
          <p:nvSpPr>
            <p:cNvPr id="28" name="Text Box 41"/>
            <p:cNvSpPr txBox="1">
              <a:spLocks noChangeArrowheads="1"/>
            </p:cNvSpPr>
            <p:nvPr/>
          </p:nvSpPr>
          <p:spPr bwMode="auto">
            <a:xfrm>
              <a:off x="2806700" y="4223544"/>
              <a:ext cx="457200" cy="45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50000"/>
                </a:lnSpc>
                <a:spcBef>
                  <a:spcPct val="50000"/>
                </a:spcBef>
                <a:defRPr/>
              </a:pPr>
              <a:r>
                <a:rPr kumimoji="1" lang="en-US" altLang="zh-CN" b="0">
                  <a:solidFill>
                    <a:srgbClr val="0000FF"/>
                  </a:solidFill>
                  <a:effectLst>
                    <a:outerShdw blurRad="38100" dist="38100" dir="2700000" algn="tl">
                      <a:srgbClr val="C0C0C0"/>
                    </a:outerShdw>
                  </a:effectLst>
                  <a:latin typeface="黑体" pitchFamily="49" charset="-122"/>
                  <a:ea typeface="黑体" pitchFamily="49" charset="-122"/>
                  <a:sym typeface="Wingdings" pitchFamily="2" charset="2"/>
                </a:rPr>
                <a:t> </a:t>
              </a:r>
            </a:p>
          </p:txBody>
        </p:sp>
        <p:grpSp>
          <p:nvGrpSpPr>
            <p:cNvPr id="29" name="Group 42"/>
            <p:cNvGrpSpPr>
              <a:grpSpLocks/>
            </p:cNvGrpSpPr>
            <p:nvPr/>
          </p:nvGrpSpPr>
          <p:grpSpPr bwMode="auto">
            <a:xfrm>
              <a:off x="1968500" y="2669382"/>
              <a:ext cx="1019175" cy="1143000"/>
              <a:chOff x="3792" y="2160"/>
              <a:chExt cx="642" cy="384"/>
            </a:xfrm>
          </p:grpSpPr>
          <p:sp>
            <p:nvSpPr>
              <p:cNvPr id="30" name="Line 43"/>
              <p:cNvSpPr>
                <a:spLocks noChangeShapeType="1"/>
              </p:cNvSpPr>
              <p:nvPr/>
            </p:nvSpPr>
            <p:spPr bwMode="auto">
              <a:xfrm>
                <a:off x="4434" y="2160"/>
                <a:ext cx="0" cy="3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sp>
            <p:nvSpPr>
              <p:cNvPr id="31" name="Line 44"/>
              <p:cNvSpPr>
                <a:spLocks noChangeShapeType="1"/>
              </p:cNvSpPr>
              <p:nvPr/>
            </p:nvSpPr>
            <p:spPr bwMode="auto">
              <a:xfrm>
                <a:off x="3792" y="2160"/>
                <a:ext cx="0" cy="3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a:p>
            </p:txBody>
          </p:sp>
        </p:grpSp>
      </p:grpSp>
      <p:sp>
        <p:nvSpPr>
          <p:cNvPr id="50" name="TextBox 49"/>
          <p:cNvSpPr txBox="1"/>
          <p:nvPr/>
        </p:nvSpPr>
        <p:spPr>
          <a:xfrm>
            <a:off x="4644008" y="1334373"/>
            <a:ext cx="4248472" cy="461023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波片的光轴平行于晶面，光束正入射，</a:t>
            </a:r>
            <a:r>
              <a:rPr lang="en-US" altLang="zh-CN" b="1" dirty="0">
                <a:solidFill>
                  <a:schemeClr val="tx2"/>
                </a:solidFill>
              </a:rPr>
              <a:t>o</a:t>
            </a:r>
            <a:r>
              <a:rPr lang="zh-CN" altLang="en-US" b="1" dirty="0">
                <a:solidFill>
                  <a:schemeClr val="tx2"/>
                </a:solidFill>
              </a:rPr>
              <a:t>光和</a:t>
            </a:r>
            <a:r>
              <a:rPr lang="en-US" altLang="zh-CN" b="1" dirty="0">
                <a:solidFill>
                  <a:schemeClr val="tx2"/>
                </a:solidFill>
              </a:rPr>
              <a:t>e</a:t>
            </a:r>
            <a:r>
              <a:rPr lang="zh-CN" altLang="en-US" b="1" dirty="0">
                <a:solidFill>
                  <a:schemeClr val="tx2"/>
                </a:solidFill>
              </a:rPr>
              <a:t>光保持同向传播，但传播速率不同，产生时延和相位差</a:t>
            </a:r>
            <a:r>
              <a:rPr lang="el-GR" altLang="zh-CN" b="1" dirty="0">
                <a:solidFill>
                  <a:schemeClr val="tx2"/>
                </a:solidFill>
                <a:latin typeface="Times New Roman"/>
                <a:cs typeface="Times New Roman"/>
              </a:rPr>
              <a:t>δ</a:t>
            </a:r>
            <a:r>
              <a:rPr lang="zh-CN" altLang="en-US" b="1" dirty="0">
                <a:solidFill>
                  <a:schemeClr val="tx2"/>
                </a:solidFill>
              </a:rPr>
              <a:t>。</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任意完全偏振光均可分解为两个具有稳定相位关系的正交偏振光。</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一束线偏振光入射在波片上，可分解为同相位的</a:t>
            </a:r>
            <a:r>
              <a:rPr lang="en-US" altLang="zh-CN" b="1" dirty="0">
                <a:solidFill>
                  <a:schemeClr val="tx2"/>
                </a:solidFill>
              </a:rPr>
              <a:t>o</a:t>
            </a:r>
            <a:r>
              <a:rPr lang="zh-CN" altLang="en-US" b="1" dirty="0">
                <a:solidFill>
                  <a:schemeClr val="tx2"/>
                </a:solidFill>
              </a:rPr>
              <a:t>光和</a:t>
            </a:r>
            <a:r>
              <a:rPr lang="en-US" altLang="zh-CN" b="1" dirty="0">
                <a:solidFill>
                  <a:schemeClr val="tx2"/>
                </a:solidFill>
              </a:rPr>
              <a:t>e</a:t>
            </a:r>
            <a:r>
              <a:rPr lang="zh-CN" altLang="en-US" b="1" dirty="0">
                <a:solidFill>
                  <a:schemeClr val="tx2"/>
                </a:solidFill>
              </a:rPr>
              <a:t>光，通过波片之后，产生一定的相位差，重新合成之后，偏振态与入射时不同。</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波片也可以对入射的圆偏振光和椭圆偏振光产生变换。</a:t>
            </a:r>
          </a:p>
        </p:txBody>
      </p:sp>
      <p:graphicFrame>
        <p:nvGraphicFramePr>
          <p:cNvPr id="51" name="对象 50"/>
          <p:cNvGraphicFramePr>
            <a:graphicFrameLocks noChangeAspect="1"/>
          </p:cNvGraphicFramePr>
          <p:nvPr>
            <p:extLst>
              <p:ext uri="{D42A27DB-BD31-4B8C-83A1-F6EECF244321}">
                <p14:modId xmlns:p14="http://schemas.microsoft.com/office/powerpoint/2010/main" val="4164813471"/>
              </p:ext>
            </p:extLst>
          </p:nvPr>
        </p:nvGraphicFramePr>
        <p:xfrm>
          <a:off x="1435422" y="4540270"/>
          <a:ext cx="1847678" cy="682260"/>
        </p:xfrm>
        <a:graphic>
          <a:graphicData uri="http://schemas.openxmlformats.org/presentationml/2006/ole">
            <mc:AlternateContent xmlns:mc="http://schemas.openxmlformats.org/markup-compatibility/2006">
              <mc:Choice xmlns:v="urn:schemas-microsoft-com:vml" Requires="v">
                <p:oleObj spid="_x0000_s11567" name="Equation" r:id="rId4" imgW="1066337" imgH="393529" progId="Equation.DSMT4">
                  <p:embed/>
                </p:oleObj>
              </mc:Choice>
              <mc:Fallback>
                <p:oleObj name="Equation" r:id="rId4" imgW="1066337" imgH="39352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422" y="4540270"/>
                        <a:ext cx="1847678" cy="682260"/>
                      </a:xfrm>
                      <a:prstGeom prst="rect">
                        <a:avLst/>
                      </a:prstGeom>
                      <a:noFill/>
                      <a:ln>
                        <a:noFill/>
                      </a:ln>
                    </p:spPr>
                  </p:pic>
                </p:oleObj>
              </mc:Fallback>
            </mc:AlternateContent>
          </a:graphicData>
        </a:graphic>
      </p:graphicFrame>
      <p:sp>
        <p:nvSpPr>
          <p:cNvPr id="2" name="TextBox 1"/>
          <p:cNvSpPr txBox="1"/>
          <p:nvPr/>
        </p:nvSpPr>
        <p:spPr>
          <a:xfrm>
            <a:off x="1359563" y="5374979"/>
            <a:ext cx="2225289" cy="1286250"/>
          </a:xfrm>
          <a:prstGeom prst="rect">
            <a:avLst/>
          </a:prstGeom>
          <a:noFill/>
        </p:spPr>
        <p:txBody>
          <a:bodyPr wrap="none" rtlCol="0">
            <a:spAutoFit/>
          </a:bodyPr>
          <a:lstStyle/>
          <a:p>
            <a:pPr>
              <a:lnSpc>
                <a:spcPct val="150000"/>
              </a:lnSpc>
            </a:pPr>
            <a:r>
              <a:rPr lang="el-GR" altLang="zh-CN" dirty="0">
                <a:solidFill>
                  <a:schemeClr val="tx2"/>
                </a:solidFill>
                <a:latin typeface="Times New Roman" panose="02020603050405020304" pitchFamily="18" charset="0"/>
                <a:cs typeface="Times New Roman" panose="02020603050405020304" pitchFamily="18" charset="0"/>
              </a:rPr>
              <a:t>δ</a:t>
            </a:r>
            <a:r>
              <a:rPr lang="en-US" altLang="zh-CN" dirty="0">
                <a:solidFill>
                  <a:schemeClr val="tx2"/>
                </a:solidFill>
                <a:latin typeface="Times New Roman" panose="02020603050405020304" pitchFamily="18" charset="0"/>
                <a:cs typeface="Times New Roman" panose="02020603050405020304" pitchFamily="18" charset="0"/>
              </a:rPr>
              <a:t>=</a:t>
            </a:r>
            <a:r>
              <a:rPr lang="el-GR" altLang="zh-CN" dirty="0">
                <a:solidFill>
                  <a:schemeClr val="tx2"/>
                </a:solidFill>
                <a:latin typeface="Times New Roman" panose="02020603050405020304" pitchFamily="18" charset="0"/>
                <a:cs typeface="Times New Roman" panose="02020603050405020304" pitchFamily="18" charset="0"/>
              </a:rPr>
              <a:t>π</a:t>
            </a:r>
            <a:r>
              <a:rPr lang="en-US" altLang="zh-CN" dirty="0">
                <a:solidFill>
                  <a:schemeClr val="tx2"/>
                </a:solidFill>
                <a:latin typeface="Times New Roman" panose="02020603050405020304" pitchFamily="18" charset="0"/>
                <a:cs typeface="Times New Roman" panose="02020603050405020304" pitchFamily="18" charset="0"/>
              </a:rPr>
              <a:t>/2 </a:t>
            </a:r>
            <a:r>
              <a:rPr lang="en-US" altLang="zh-CN" dirty="0">
                <a:solidFill>
                  <a:schemeClr val="tx2"/>
                </a:solidFill>
              </a:rPr>
              <a:t>——    </a:t>
            </a:r>
            <a:r>
              <a:rPr lang="en-US" altLang="zh-CN" b="1" dirty="0">
                <a:solidFill>
                  <a:schemeClr val="tx2"/>
                </a:solidFill>
              </a:rPr>
              <a:t>1/4</a:t>
            </a:r>
            <a:r>
              <a:rPr lang="zh-CN" altLang="en-US" b="1" dirty="0">
                <a:solidFill>
                  <a:schemeClr val="tx2"/>
                </a:solidFill>
              </a:rPr>
              <a:t>波片</a:t>
            </a:r>
            <a:endParaRPr lang="en-US" altLang="zh-CN" b="1" dirty="0">
              <a:solidFill>
                <a:schemeClr val="tx2"/>
              </a:solidFill>
            </a:endParaRPr>
          </a:p>
          <a:p>
            <a:pPr>
              <a:lnSpc>
                <a:spcPct val="150000"/>
              </a:lnSpc>
            </a:pPr>
            <a:r>
              <a:rPr lang="el-GR" altLang="zh-CN" dirty="0">
                <a:solidFill>
                  <a:schemeClr val="tx2"/>
                </a:solidFill>
                <a:latin typeface="Times New Roman" panose="02020603050405020304" pitchFamily="18" charset="0"/>
                <a:cs typeface="Times New Roman" panose="02020603050405020304" pitchFamily="18" charset="0"/>
              </a:rPr>
              <a:t>δ</a:t>
            </a:r>
            <a:r>
              <a:rPr lang="en-US" altLang="zh-CN" dirty="0">
                <a:solidFill>
                  <a:schemeClr val="tx2"/>
                </a:solidFill>
                <a:latin typeface="Times New Roman" panose="02020603050405020304" pitchFamily="18" charset="0"/>
                <a:cs typeface="Times New Roman" panose="02020603050405020304" pitchFamily="18" charset="0"/>
              </a:rPr>
              <a:t>=</a:t>
            </a:r>
            <a:r>
              <a:rPr lang="el-GR" altLang="zh-CN" dirty="0">
                <a:solidFill>
                  <a:schemeClr val="tx2"/>
                </a:solidFill>
                <a:latin typeface="Times New Roman" panose="02020603050405020304" pitchFamily="18" charset="0"/>
                <a:cs typeface="Times New Roman" panose="02020603050405020304" pitchFamily="18" charset="0"/>
              </a:rPr>
              <a:t>π</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rPr>
              <a:t>——</a:t>
            </a:r>
            <a:r>
              <a:rPr lang="zh-CN" altLang="en-US" dirty="0">
                <a:solidFill>
                  <a:schemeClr val="tx2"/>
                </a:solidFill>
              </a:rPr>
              <a:t>    </a:t>
            </a:r>
            <a:r>
              <a:rPr lang="en-US" altLang="zh-CN" b="1" dirty="0">
                <a:solidFill>
                  <a:schemeClr val="tx2"/>
                </a:solidFill>
              </a:rPr>
              <a:t>1/2</a:t>
            </a:r>
            <a:r>
              <a:rPr lang="zh-CN" altLang="en-US" b="1" dirty="0">
                <a:solidFill>
                  <a:schemeClr val="tx2"/>
                </a:solidFill>
              </a:rPr>
              <a:t>波片</a:t>
            </a:r>
            <a:endParaRPr lang="en-US" altLang="zh-CN" b="1" dirty="0">
              <a:solidFill>
                <a:schemeClr val="tx2"/>
              </a:solidFill>
            </a:endParaRPr>
          </a:p>
          <a:p>
            <a:pPr>
              <a:lnSpc>
                <a:spcPct val="150000"/>
              </a:lnSpc>
            </a:pPr>
            <a:r>
              <a:rPr lang="el-GR" altLang="zh-CN" dirty="0">
                <a:solidFill>
                  <a:schemeClr val="tx2"/>
                </a:solidFill>
                <a:latin typeface="Times New Roman" panose="02020603050405020304" pitchFamily="18" charset="0"/>
                <a:cs typeface="Times New Roman" panose="02020603050405020304" pitchFamily="18" charset="0"/>
              </a:rPr>
              <a:t>δ</a:t>
            </a:r>
            <a:r>
              <a:rPr lang="en-US" altLang="zh-CN" dirty="0">
                <a:solidFill>
                  <a:schemeClr val="tx2"/>
                </a:solidFill>
                <a:latin typeface="Times New Roman" panose="02020603050405020304" pitchFamily="18" charset="0"/>
                <a:cs typeface="Times New Roman" panose="02020603050405020304" pitchFamily="18" charset="0"/>
              </a:rPr>
              <a:t>=2</a:t>
            </a:r>
            <a:r>
              <a:rPr lang="el-GR" altLang="zh-CN" dirty="0">
                <a:solidFill>
                  <a:schemeClr val="tx2"/>
                </a:solidFill>
                <a:latin typeface="Times New Roman" panose="02020603050405020304" pitchFamily="18" charset="0"/>
                <a:cs typeface="Times New Roman" panose="02020603050405020304" pitchFamily="18" charset="0"/>
              </a:rPr>
              <a:t>π</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a:solidFill>
                  <a:schemeClr val="tx2"/>
                </a:solidFill>
              </a:rPr>
              <a:t>——    </a:t>
            </a:r>
            <a:r>
              <a:rPr lang="zh-CN" altLang="en-US" b="1" dirty="0">
                <a:solidFill>
                  <a:schemeClr val="tx2"/>
                </a:solidFill>
              </a:rPr>
              <a:t>全波片</a:t>
            </a:r>
          </a:p>
        </p:txBody>
      </p:sp>
    </p:spTree>
    <p:extLst>
      <p:ext uri="{BB962C8B-B14F-4D97-AF65-F5344CB8AC3E}">
        <p14:creationId xmlns:p14="http://schemas.microsoft.com/office/powerpoint/2010/main" val="410202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0">
                                            <p:txEl>
                                              <p:pRg st="0" end="0"/>
                                            </p:txEl>
                                          </p:spTgt>
                                        </p:tgtEl>
                                        <p:attrNameLst>
                                          <p:attrName>style.visibility</p:attrName>
                                        </p:attrNameLst>
                                      </p:cBhvr>
                                      <p:to>
                                        <p:strVal val="visible"/>
                                      </p:to>
                                    </p:set>
                                    <p:animEffect transition="in" filter="wipe(left)">
                                      <p:cBhvr>
                                        <p:cTn id="14" dur="500"/>
                                        <p:tgtEl>
                                          <p:spTgt spid="50">
                                            <p:txEl>
                                              <p:pRg st="0" end="0"/>
                                            </p:txEl>
                                          </p:spTgt>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left)">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0">
                                            <p:txEl>
                                              <p:pRg st="1" end="1"/>
                                            </p:txEl>
                                          </p:spTgt>
                                        </p:tgtEl>
                                        <p:attrNameLst>
                                          <p:attrName>style.visibility</p:attrName>
                                        </p:attrNameLst>
                                      </p:cBhvr>
                                      <p:to>
                                        <p:strVal val="visible"/>
                                      </p:to>
                                    </p:set>
                                    <p:animEffect transition="in" filter="wipe(left)">
                                      <p:cBhvr>
                                        <p:cTn id="28" dur="500"/>
                                        <p:tgtEl>
                                          <p:spTgt spid="5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0">
                                            <p:txEl>
                                              <p:pRg st="2" end="2"/>
                                            </p:txEl>
                                          </p:spTgt>
                                        </p:tgtEl>
                                        <p:attrNameLst>
                                          <p:attrName>style.visibility</p:attrName>
                                        </p:attrNameLst>
                                      </p:cBhvr>
                                      <p:to>
                                        <p:strVal val="visible"/>
                                      </p:to>
                                    </p:set>
                                    <p:animEffect transition="in" filter="wipe(left)">
                                      <p:cBhvr>
                                        <p:cTn id="33" dur="500"/>
                                        <p:tgtEl>
                                          <p:spTgt spid="50">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0">
                                            <p:txEl>
                                              <p:pRg st="3" end="3"/>
                                            </p:txEl>
                                          </p:spTgt>
                                        </p:tgtEl>
                                        <p:attrNameLst>
                                          <p:attrName>style.visibility</p:attrName>
                                        </p:attrNameLst>
                                      </p:cBhvr>
                                      <p:to>
                                        <p:strVal val="visible"/>
                                      </p:to>
                                    </p:set>
                                    <p:animEffect transition="in" filter="wipe(left)">
                                      <p:cBhvr>
                                        <p:cTn id="38" dur="500"/>
                                        <p:tgtEl>
                                          <p:spTgt spid="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7702</TotalTime>
  <Words>2092</Words>
  <Application>Microsoft Office PowerPoint</Application>
  <PresentationFormat>全屏显示(4:3)</PresentationFormat>
  <Paragraphs>327</Paragraphs>
  <Slides>37</Slides>
  <Notes>35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9" baseType="lpstr">
      <vt:lpstr>黑体</vt:lpstr>
      <vt:lpstr>宋体</vt:lpstr>
      <vt:lpstr>Arial</vt:lpstr>
      <vt:lpstr>Calibri</vt:lpstr>
      <vt:lpstr>Cambria Math</vt:lpstr>
      <vt:lpstr>Symbol</vt:lpstr>
      <vt:lpstr>Times New Roman</vt:lpstr>
      <vt:lpstr>Verdana</vt:lpstr>
      <vt:lpstr>Wingdings</vt:lpstr>
      <vt:lpstr>Yang01</vt:lpstr>
      <vt:lpstr>Equation</vt:lpstr>
      <vt:lpstr>公式</vt:lpstr>
      <vt:lpstr>PowerPoint 演示文稿</vt:lpstr>
      <vt:lpstr>7.3 晶体光学器件与偏振的矩阵描述</vt:lpstr>
      <vt:lpstr>尼科耳棱镜</vt:lpstr>
      <vt:lpstr>格兰-汤姆逊棱镜</vt:lpstr>
      <vt:lpstr>格兰-付科棱镜</vt:lpstr>
      <vt:lpstr>渥拉斯顿棱镜</vt:lpstr>
      <vt:lpstr>洛匈棱镜</vt:lpstr>
      <vt:lpstr>洛匈棱镜</vt:lpstr>
      <vt:lpstr>波片原理</vt:lpstr>
      <vt:lpstr>波片对偏振光的变换作用</vt:lpstr>
      <vt:lpstr>7.3 晶体光学器件与偏振的矩阵描述</vt:lpstr>
      <vt:lpstr>偏振光的分解</vt:lpstr>
      <vt:lpstr>偏振光讨论</vt:lpstr>
      <vt:lpstr>偏振光的矩阵表示</vt:lpstr>
      <vt:lpstr>线偏振光的归一化琼斯矢量</vt:lpstr>
      <vt:lpstr>圆偏振光的归一化琼斯矢量</vt:lpstr>
      <vt:lpstr>椭偏振光的归一化琼斯矢量</vt:lpstr>
      <vt:lpstr>偏振光的叠加</vt:lpstr>
      <vt:lpstr>7.3 晶体光学器件与偏振的矩阵描述</vt:lpstr>
      <vt:lpstr>偏振器件的矩阵表示</vt:lpstr>
      <vt:lpstr>线偏振器的琼斯矩阵</vt:lpstr>
      <vt:lpstr>线偏振器的琼斯矩阵</vt:lpstr>
      <vt:lpstr>波片的琼斯矩阵</vt:lpstr>
      <vt:lpstr>一般波片的琼斯矩阵</vt:lpstr>
      <vt:lpstr>1/4波片的琼斯矩阵</vt:lpstr>
      <vt:lpstr>半波片的琼斯矩阵</vt:lpstr>
      <vt:lpstr>圆偏振器的琼斯矩阵</vt:lpstr>
      <vt:lpstr>琼斯矩阵的本征矢量</vt:lpstr>
      <vt:lpstr>琼斯矩阵的本征矢量</vt:lpstr>
      <vt:lpstr>琼斯矩阵的应用</vt:lpstr>
      <vt:lpstr>7.3 晶体光学器件与偏振的矩阵描述</vt:lpstr>
      <vt:lpstr>偏振光的产生与变换</vt:lpstr>
      <vt:lpstr>偏振光的变换</vt:lpstr>
      <vt:lpstr>偏振光的变换</vt:lpstr>
      <vt:lpstr>偏振光的检验</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470</cp:revision>
  <dcterms:created xsi:type="dcterms:W3CDTF">2013-11-04T02:33:41Z</dcterms:created>
  <dcterms:modified xsi:type="dcterms:W3CDTF">2022-12-13T08:59:14Z</dcterms:modified>
</cp:coreProperties>
</file>