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76" r:id="rId3"/>
    <p:sldId id="352" r:id="rId4"/>
    <p:sldId id="356" r:id="rId5"/>
    <p:sldId id="357" r:id="rId6"/>
    <p:sldId id="354" r:id="rId7"/>
    <p:sldId id="355" r:id="rId8"/>
    <p:sldId id="381" r:id="rId9"/>
    <p:sldId id="358" r:id="rId10"/>
    <p:sldId id="382" r:id="rId11"/>
    <p:sldId id="383" r:id="rId12"/>
    <p:sldId id="384" r:id="rId13"/>
    <p:sldId id="385" r:id="rId14"/>
    <p:sldId id="407" r:id="rId15"/>
    <p:sldId id="353" r:id="rId16"/>
    <p:sldId id="359" r:id="rId17"/>
    <p:sldId id="360" r:id="rId18"/>
    <p:sldId id="361" r:id="rId19"/>
    <p:sldId id="362" r:id="rId20"/>
    <p:sldId id="363" r:id="rId21"/>
    <p:sldId id="389" r:id="rId22"/>
    <p:sldId id="365" r:id="rId23"/>
    <p:sldId id="366" r:id="rId24"/>
    <p:sldId id="367" r:id="rId25"/>
    <p:sldId id="368" r:id="rId26"/>
    <p:sldId id="395" r:id="rId27"/>
    <p:sldId id="396" r:id="rId28"/>
    <p:sldId id="408" r:id="rId29"/>
    <p:sldId id="369" r:id="rId30"/>
    <p:sldId id="387" r:id="rId31"/>
    <p:sldId id="370" r:id="rId32"/>
    <p:sldId id="388" r:id="rId33"/>
    <p:sldId id="403" r:id="rId34"/>
    <p:sldId id="371" r:id="rId35"/>
    <p:sldId id="373" r:id="rId36"/>
    <p:sldId id="374" r:id="rId37"/>
    <p:sldId id="404" r:id="rId38"/>
    <p:sldId id="405" r:id="rId39"/>
    <p:sldId id="406" r:id="rId40"/>
    <p:sldId id="402" r:id="rId41"/>
    <p:sldId id="265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87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97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898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766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45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420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72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1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A15A6-8273-4ED8-AB11-85ACFCA80A7D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8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0368" y="835025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2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7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31.png"/><Relationship Id="rId10" Type="http://schemas.openxmlformats.org/officeDocument/2006/relationships/image" Target="../media/image29.wmf"/><Relationship Id="rId4" Type="http://schemas.openxmlformats.org/officeDocument/2006/relationships/image" Target="../media/image15.jpg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11" Type="http://schemas.openxmlformats.org/officeDocument/2006/relationships/image" Target="../media/image34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5.jpeg"/><Relationship Id="rId9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39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7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62.png"/><Relationship Id="rId4" Type="http://schemas.openxmlformats.org/officeDocument/2006/relationships/image" Target="../media/image58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63.wmf"/><Relationship Id="rId5" Type="http://schemas.openxmlformats.org/officeDocument/2006/relationships/image" Target="../media/image65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64.png"/><Relationship Id="rId9" Type="http://schemas.openxmlformats.org/officeDocument/2006/relationships/image" Target="../media/image6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tiff"/><Relationship Id="rId5" Type="http://schemas.openxmlformats.org/officeDocument/2006/relationships/image" Target="../media/image69.tiff"/><Relationship Id="rId4" Type="http://schemas.openxmlformats.org/officeDocument/2006/relationships/image" Target="../media/image68.tiff"/><Relationship Id="rId9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1.jp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73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6.tiff"/><Relationship Id="rId4" Type="http://schemas.openxmlformats.org/officeDocument/2006/relationships/image" Target="../media/image75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82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86.jpeg"/><Relationship Id="rId4" Type="http://schemas.openxmlformats.org/officeDocument/2006/relationships/image" Target="../media/image8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jp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8.png"/><Relationship Id="rId4" Type="http://schemas.openxmlformats.org/officeDocument/2006/relationships/image" Target="../media/image2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第六章 光的偏振和晶体光学基础</a:t>
            </a:r>
            <a:endParaRPr lang="zh-CN" altLang="en-US" sz="4400" kern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平行偏振光的干涉光谱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55368"/>
            <a:ext cx="2752725" cy="2286000"/>
          </a:xfrm>
          <a:prstGeom prst="rect">
            <a:avLst/>
          </a:prstGeom>
        </p:spPr>
      </p:pic>
      <p:pic>
        <p:nvPicPr>
          <p:cNvPr id="12" name="Picture 18" descr="fig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7" y="1177925"/>
            <a:ext cx="7431087" cy="2251075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62784"/>
              </p:ext>
            </p:extLst>
          </p:nvPr>
        </p:nvGraphicFramePr>
        <p:xfrm>
          <a:off x="2046288" y="4251325"/>
          <a:ext cx="14843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" name="Equation" r:id="rId6" imgW="850680" imgH="393480" progId="Equation.DSMT4">
                  <p:embed/>
                </p:oleObj>
              </mc:Choice>
              <mc:Fallback>
                <p:oleObj name="Equation" r:id="rId6" imgW="85068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251325"/>
                        <a:ext cx="148431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8" descr="Single-stage Interlea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437112"/>
            <a:ext cx="4991100" cy="232410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28298"/>
              </p:ext>
            </p:extLst>
          </p:nvPr>
        </p:nvGraphicFramePr>
        <p:xfrm>
          <a:off x="107504" y="3630985"/>
          <a:ext cx="3422012" cy="51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" name="Equation" r:id="rId9" imgW="1688760" imgH="253800" progId="Equation.DSMT4">
                  <p:embed/>
                </p:oleObj>
              </mc:Choice>
              <mc:Fallback>
                <p:oleObj name="Equation" r:id="rId9" imgW="168876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630985"/>
                        <a:ext cx="3422012" cy="518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194117"/>
              </p:ext>
            </p:extLst>
          </p:nvPr>
        </p:nvGraphicFramePr>
        <p:xfrm>
          <a:off x="4355976" y="3645024"/>
          <a:ext cx="47101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" name="Equation" r:id="rId11" imgW="2323800" imgH="253800" progId="Equation.DSMT4">
                  <p:embed/>
                </p:oleObj>
              </mc:Choice>
              <mc:Fallback>
                <p:oleObj name="Equation" r:id="rId11" imgW="232380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645024"/>
                        <a:ext cx="47101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3635896" y="371703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136396" y="4365104"/>
            <a:ext cx="46805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平行偏振光的干涉光谱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Picture 4" descr="fig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33475"/>
            <a:ext cx="3690938" cy="2843213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88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9" name="Picture 7" descr="fig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133475"/>
            <a:ext cx="4814888" cy="2835275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6846"/>
              </p:ext>
            </p:extLst>
          </p:nvPr>
        </p:nvGraphicFramePr>
        <p:xfrm>
          <a:off x="740947" y="5632944"/>
          <a:ext cx="2539752" cy="75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947" y="5632944"/>
                        <a:ext cx="2539752" cy="757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749417"/>
              </p:ext>
            </p:extLst>
          </p:nvPr>
        </p:nvGraphicFramePr>
        <p:xfrm>
          <a:off x="5643687" y="5567047"/>
          <a:ext cx="3104777" cy="81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10" imgW="1663560" imgH="431640" progId="Equation.DSMT4">
                  <p:embed/>
                </p:oleObj>
              </mc:Choice>
              <mc:Fallback>
                <p:oleObj name="Equation" r:id="rId10" imgW="1663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687" y="5567047"/>
                        <a:ext cx="3104777" cy="81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491880" y="5877272"/>
            <a:ext cx="1844675" cy="190500"/>
          </a:xfrm>
          <a:prstGeom prst="rightArrow">
            <a:avLst>
              <a:gd name="adj1" fmla="val 50000"/>
              <a:gd name="adj2" fmla="val 24208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203848" y="5445224"/>
            <a:ext cx="2205037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傅里叶变换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823075" y="1538288"/>
            <a:ext cx="179388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92950" y="1556792"/>
            <a:ext cx="1035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时域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9512" y="3976688"/>
            <a:ext cx="5022728" cy="1701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单个波片 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个光脉冲，输出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个光脉冲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两个波片 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个光脉冲，输出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个光脉冲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个波片 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个光脉冲，输出</a:t>
            </a:r>
            <a:r>
              <a:rPr lang="en-US" altLang="zh-CN" sz="1800" i="1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个光脉冲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输出脉冲序列可以表示如下：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392613" y="1314450"/>
            <a:ext cx="223837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967413" y="1314450"/>
            <a:ext cx="492125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4392613" y="2214563"/>
            <a:ext cx="223837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507163" y="2214563"/>
            <a:ext cx="674687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92613" y="3114675"/>
            <a:ext cx="223837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362825" y="3114675"/>
            <a:ext cx="946150" cy="5397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07504" y="6310383"/>
            <a:ext cx="3825875" cy="4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有限冲击响应（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FIR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）系统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508996" y="6336555"/>
            <a:ext cx="3527500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频谱响应：傅里叶级数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96136" y="4005064"/>
                <a:ext cx="3168352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—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光矢量沿波片快轴和慢轴的偏振分量之间的时延。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005064"/>
                <a:ext cx="3168352" cy="870751"/>
              </a:xfrm>
              <a:prstGeom prst="rect">
                <a:avLst/>
              </a:prstGeom>
              <a:blipFill>
                <a:blip r:embed="rId12"/>
                <a:stretch>
                  <a:fillRect l="-1731" r="-1538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4" grpId="1" animBg="1"/>
      <p:bldP spid="15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平行偏振光的干涉光谱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Picture 4" descr="Fourier n=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286571"/>
            <a:ext cx="3685912" cy="293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Fourier n=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3754164" cy="296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Fourier n=1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03" y="3801215"/>
            <a:ext cx="3718693" cy="294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138164" y="1268760"/>
            <a:ext cx="675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8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</a:rPr>
              <a:t>=10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298404" y="2708920"/>
            <a:ext cx="675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8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</a:rPr>
              <a:t>=50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125208" y="3835896"/>
            <a:ext cx="790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8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FF"/>
                </a:solidFill>
                <a:ea typeface="宋体" pitchFamily="2" charset="-122"/>
              </a:rPr>
              <a:t>n</a:t>
            </a:r>
            <a:r>
              <a:rPr lang="en-US" altLang="zh-CN" sz="1800">
                <a:solidFill>
                  <a:srgbClr val="0000FF"/>
                </a:solidFill>
                <a:ea typeface="宋体" pitchFamily="2" charset="-122"/>
              </a:rPr>
              <a:t>=100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3256" y="5928579"/>
            <a:ext cx="42660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8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以傅里叶级数来近似方波，级数项越多，近似程度越好。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346621"/>
              </p:ext>
            </p:extLst>
          </p:nvPr>
        </p:nvGraphicFramePr>
        <p:xfrm>
          <a:off x="5075257" y="1041295"/>
          <a:ext cx="3448643" cy="80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9" imgW="1866600" imgH="431640" progId="Equation.DSMT4">
                  <p:embed/>
                </p:oleObj>
              </mc:Choice>
              <mc:Fallback>
                <p:oleObj name="Equation" r:id="rId9" imgW="18666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57" y="1041295"/>
                        <a:ext cx="3448643" cy="802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603334" y="1946756"/>
            <a:ext cx="4392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8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波片堆的频谱响应是一个傅里叶级数，适当设计序数系列，可用于拟合任意频谱。</a:t>
            </a:r>
          </a:p>
        </p:txBody>
      </p:sp>
    </p:spTree>
    <p:extLst>
      <p:ext uri="{BB962C8B-B14F-4D97-AF65-F5344CB8AC3E}">
        <p14:creationId xmlns:p14="http://schemas.microsoft.com/office/powerpoint/2010/main" val="153286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平行偏振光的干涉光谱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15" name="Picture 4" descr="Fourier n=10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84077"/>
            <a:ext cx="3690937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2302" y="4437112"/>
            <a:ext cx="3768973" cy="71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级数项数更多，但上升和下降沿存在抖动，不符合要求。</a:t>
            </a:r>
          </a:p>
        </p:txBody>
      </p:sp>
      <p:pic>
        <p:nvPicPr>
          <p:cNvPr id="19" name="Picture 8" descr="GTI spectrum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1196752"/>
            <a:ext cx="495935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4716016" y="4488607"/>
            <a:ext cx="4032448" cy="38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1pPr>
            <a:lvl2pPr marL="742950" indent="-285750" algn="just" eaLnBrk="0" hangingPunct="0">
              <a:spcBef>
                <a:spcPct val="20000"/>
              </a:spcBef>
              <a:buSzPct val="120000"/>
              <a:buBlip>
                <a:blip r:embed="rId6"/>
              </a:buBlip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2pPr>
            <a:lvl3pPr marL="1143000" indent="-228600" algn="just" eaLnBrk="0" hangingPunct="0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  <a:ea typeface="仿宋_GB231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级数项数更少，但谱线满足应用需求。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68700" y="5229200"/>
            <a:ext cx="3206327" cy="392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基于玻片堆的光学梳状滤波器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90636"/>
              </p:ext>
            </p:extLst>
          </p:nvPr>
        </p:nvGraphicFramePr>
        <p:xfrm>
          <a:off x="82302" y="5724797"/>
          <a:ext cx="40576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8" imgW="1866600" imgH="431640" progId="Equation.DSMT4">
                  <p:embed/>
                </p:oleObj>
              </mc:Choice>
              <mc:Fallback>
                <p:oleObj name="Equation" r:id="rId8" imgW="186660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02" y="5724797"/>
                        <a:ext cx="40576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356363" y="5796805"/>
            <a:ext cx="4320093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关于系数序列的设计方法，数字滤波器技术中已有现成公式。</a:t>
            </a:r>
          </a:p>
        </p:txBody>
      </p:sp>
    </p:spTree>
    <p:extLst>
      <p:ext uri="{BB962C8B-B14F-4D97-AF65-F5344CB8AC3E}">
        <p14:creationId xmlns:p14="http://schemas.microsoft.com/office/powerpoint/2010/main" val="752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7.4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偏光干涉和磁光、电光效应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2411760" y="2866815"/>
            <a:ext cx="4320480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7.4.1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偏振光的干涉</a:t>
            </a:r>
            <a:endParaRPr lang="en-US" altLang="zh-CN" sz="2800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7.4.2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磁光效应</a:t>
            </a:r>
            <a:endParaRPr lang="en-US" altLang="zh-CN" sz="2800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7.4.3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电光效应</a:t>
            </a:r>
            <a:endParaRPr lang="en-US" altLang="zh-CN" sz="2800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7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物质的旋光特性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32" y="1618079"/>
            <a:ext cx="4616164" cy="4835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662" y="1124744"/>
            <a:ext cx="2765501" cy="4955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石英晶体中的旋光现象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1830" y="6093296"/>
            <a:ext cx="1733167" cy="4955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旋光检测装置</a:t>
            </a:r>
          </a:p>
        </p:txBody>
      </p:sp>
      <p:sp>
        <p:nvSpPr>
          <p:cNvPr id="10" name="矩形 9"/>
          <p:cNvSpPr/>
          <p:nvPr/>
        </p:nvSpPr>
        <p:spPr>
          <a:xfrm>
            <a:off x="107503" y="1659572"/>
            <a:ext cx="4176466" cy="418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旋光：</a:t>
            </a:r>
            <a:r>
              <a:rPr lang="zh-CN" altLang="en-US" sz="2000" b="1" dirty="0">
                <a:solidFill>
                  <a:schemeClr val="tx2"/>
                </a:solidFill>
              </a:rPr>
              <a:t>当一束线偏振光通过某种物质时，光矢量的方向会随着传播距离的增大而逐渐转动。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i="1" dirty="0">
                <a:solidFill>
                  <a:schemeClr val="tx2"/>
                </a:solidFill>
                <a:latin typeface="Times New Roman"/>
                <a:cs typeface="Times New Roman"/>
              </a:rPr>
              <a:t>                                   </a:t>
            </a:r>
            <a:r>
              <a:rPr lang="zh-CN" altLang="zh-CN" sz="2000" b="1" i="1" dirty="0">
                <a:solidFill>
                  <a:schemeClr val="tx2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—</a:t>
            </a:r>
            <a:r>
              <a:rPr lang="zh-CN" alt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旋光率</a:t>
            </a:r>
            <a:endParaRPr lang="en-US" altLang="zh-CN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迎着光线传播方向观察：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左旋物质</a:t>
            </a:r>
            <a:r>
              <a:rPr lang="en-US" altLang="zh-CN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—</a:t>
            </a:r>
            <a:r>
              <a:rPr lang="zh-CN" alt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光矢量逆时针偏转</a:t>
            </a:r>
            <a:endParaRPr lang="en-US" altLang="zh-CN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右旋物质</a:t>
            </a:r>
            <a:r>
              <a:rPr lang="en-US" altLang="zh-CN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—</a:t>
            </a:r>
            <a:r>
              <a:rPr lang="zh-CN" alt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光矢量顺时针偏转</a:t>
            </a:r>
            <a:endParaRPr lang="en-US" altLang="zh-CN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600F928-0705-47C1-8B8A-FADD64BB0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47151"/>
              </p:ext>
            </p:extLst>
          </p:nvPr>
        </p:nvGraphicFramePr>
        <p:xfrm>
          <a:off x="1043608" y="3140968"/>
          <a:ext cx="864096" cy="366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419040" imgH="177480" progId="Equation.DSMT4">
                  <p:embed/>
                </p:oleObj>
              </mc:Choice>
              <mc:Fallback>
                <p:oleObj name="Equation" r:id="rId5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140968"/>
                        <a:ext cx="864096" cy="366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4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56162" y="1387562"/>
            <a:ext cx="8640960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菲涅尔的唯象解释：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</a:rPr>
              <a:t>）将入射线偏光看成是左旋、右旋圆偏光的合成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</a:rPr>
              <a:t>）左旋、右旋圆偏光在物质内部的折射率不同，因而从物质中出射时获得的位相差不等。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旋光现象的物理解释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05285"/>
              </p:ext>
            </p:extLst>
          </p:nvPr>
        </p:nvGraphicFramePr>
        <p:xfrm>
          <a:off x="3504046" y="2552242"/>
          <a:ext cx="2135907" cy="78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0" name="公式" r:id="rId4" imgW="1345616" imgH="495085" progId="Equation.3">
                  <p:embed/>
                </p:oleObj>
              </mc:Choice>
              <mc:Fallback>
                <p:oleObj name="公式" r:id="rId4" imgW="1345616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046" y="2552242"/>
                        <a:ext cx="2135907" cy="780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45879"/>
              </p:ext>
            </p:extLst>
          </p:nvPr>
        </p:nvGraphicFramePr>
        <p:xfrm>
          <a:off x="2771800" y="4560406"/>
          <a:ext cx="3600400" cy="95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1" name="公式" r:id="rId6" imgW="2095500" imgH="558800" progId="Equation.3">
                  <p:embed/>
                </p:oleObj>
              </mc:Choice>
              <mc:Fallback>
                <p:oleObj name="公式" r:id="rId6" imgW="2095500" imgH="55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560406"/>
                        <a:ext cx="3600400" cy="9568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12067"/>
              </p:ext>
            </p:extLst>
          </p:nvPr>
        </p:nvGraphicFramePr>
        <p:xfrm>
          <a:off x="2750368" y="5680878"/>
          <a:ext cx="3600401" cy="84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" name="Equation" r:id="rId8" imgW="1942920" imgH="457200" progId="Equation.DSMT4">
                  <p:embed/>
                </p:oleObj>
              </mc:Choice>
              <mc:Fallback>
                <p:oleObj name="Equation" r:id="rId8" imgW="194292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68" y="5680878"/>
                        <a:ext cx="3600401" cy="8444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4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旋光现象的物理解释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505068"/>
              </p:ext>
            </p:extLst>
          </p:nvPr>
        </p:nvGraphicFramePr>
        <p:xfrm>
          <a:off x="1591732" y="2071832"/>
          <a:ext cx="6660728" cy="178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公式" r:id="rId4" imgW="3860800" imgH="1041400" progId="Equation.3">
                  <p:embed/>
                </p:oleObj>
              </mc:Choice>
              <mc:Fallback>
                <p:oleObj name="公式" r:id="rId4" imgW="3860800" imgH="1041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732" y="2071832"/>
                        <a:ext cx="6660728" cy="17892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61608"/>
              </p:ext>
            </p:extLst>
          </p:nvPr>
        </p:nvGraphicFramePr>
        <p:xfrm>
          <a:off x="1979712" y="4653136"/>
          <a:ext cx="1961864" cy="14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Equation" r:id="rId6" imgW="1155600" imgH="838080" progId="Equation.DSMT4">
                  <p:embed/>
                </p:oleObj>
              </mc:Choice>
              <mc:Fallback>
                <p:oleObj name="Equation" r:id="rId6" imgW="1155600" imgH="838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1961864" cy="141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1644282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3</a:t>
            </a:r>
            <a:r>
              <a:rPr lang="zh-CN" altLang="en-US" sz="2000" b="1" dirty="0">
                <a:solidFill>
                  <a:schemeClr val="tx2"/>
                </a:solidFill>
              </a:rPr>
              <a:t>）振幅合成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511712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引入参量：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81026"/>
              </p:ext>
            </p:extLst>
          </p:nvPr>
        </p:nvGraphicFramePr>
        <p:xfrm>
          <a:off x="4804122" y="4733112"/>
          <a:ext cx="3820939" cy="126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公式" r:id="rId8" imgW="2527300" imgH="838200" progId="Equation.3">
                  <p:embed/>
                </p:oleObj>
              </mc:Choice>
              <mc:Fallback>
                <p:oleObj name="公式" r:id="rId8" imgW="2527300" imgH="838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122" y="4733112"/>
                        <a:ext cx="3820939" cy="12612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4048813" y="525244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7879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旋光现象的物理解释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01914"/>
              </p:ext>
            </p:extLst>
          </p:nvPr>
        </p:nvGraphicFramePr>
        <p:xfrm>
          <a:off x="2411028" y="1452365"/>
          <a:ext cx="4321944" cy="142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9" name="Equation" r:id="rId4" imgW="2527300" imgH="838200" progId="Equation.DSMT4">
                  <p:embed/>
                </p:oleObj>
              </mc:Choice>
              <mc:Fallback>
                <p:oleObj name="Equation" r:id="rId4" imgW="25273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028" y="1452365"/>
                        <a:ext cx="4321944" cy="14270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020978"/>
              </p:ext>
            </p:extLst>
          </p:nvPr>
        </p:nvGraphicFramePr>
        <p:xfrm>
          <a:off x="2610780" y="3362910"/>
          <a:ext cx="3879577" cy="7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0" name="Equation" r:id="rId6" imgW="2197100" imgH="431800" progId="Equation.DSMT4">
                  <p:embed/>
                </p:oleObj>
              </mc:Choice>
              <mc:Fallback>
                <p:oleObj name="Equation" r:id="rId6" imgW="2197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780" y="3362910"/>
                        <a:ext cx="3879577" cy="755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1" y="4602373"/>
            <a:ext cx="864096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</a:rPr>
              <a:t>）结果讨论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若左旋圆偏振光传播速度快，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</a:t>
            </a:r>
            <a:r>
              <a:rPr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chemeClr val="tx2"/>
                </a:solidFill>
              </a:rPr>
              <a:t>，</a:t>
            </a:r>
            <a:r>
              <a:rPr lang="el-GR" altLang="zh-CN" sz="2000" b="1" i="1" dirty="0">
                <a:solidFill>
                  <a:schemeClr val="tx2"/>
                </a:solidFill>
                <a:latin typeface="Times New Roman"/>
                <a:cs typeface="Times New Roman"/>
              </a:rPr>
              <a:t>θ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000" b="1" dirty="0">
                <a:solidFill>
                  <a:schemeClr val="tx2"/>
                </a:solidFill>
              </a:rPr>
              <a:t>，光矢量向逆时针方向转动；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若右旋圆偏振光传播速度快，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schemeClr val="tx2"/>
                </a:solidFill>
              </a:rPr>
              <a:t>，</a:t>
            </a:r>
            <a:r>
              <a:rPr lang="el-GR" altLang="zh-CN" sz="2000" b="1" i="1" dirty="0">
                <a:solidFill>
                  <a:schemeClr val="tx2"/>
                </a:solidFill>
                <a:latin typeface="Times New Roman"/>
                <a:cs typeface="Times New Roman"/>
              </a:rPr>
              <a:t> θ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000" b="1" dirty="0">
                <a:solidFill>
                  <a:schemeClr val="tx2"/>
                </a:solidFill>
              </a:rPr>
              <a:t>，光矢量向顺时针方向转动。</a:t>
            </a:r>
          </a:p>
        </p:txBody>
      </p:sp>
    </p:spTree>
    <p:extLst>
      <p:ext uri="{BB962C8B-B14F-4D97-AF65-F5344CB8AC3E}">
        <p14:creationId xmlns:p14="http://schemas.microsoft.com/office/powerpoint/2010/main" val="19833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菲涅尔组合棱镜实验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161764" y="3861048"/>
            <a:ext cx="8820472" cy="253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将左旋石英和右旋石英棱镜交替胶合起来，石英晶体的光轴均平行于棱镜底面；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在相邻棱镜界面，比如从左旋棱镜射到右旋棱镜，对左旋圆偏光是从光疏介质射向光密介质，对右旋圆偏光是从光密介质射向光疏介质，二者偏向相反方向。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经过多个交替的棱镜，两束光逐次向相互分离的方向偏折，最后射出分得很开的左旋圆偏光和右旋圆偏光，实验验证了</a:t>
            </a:r>
            <a:r>
              <a:rPr lang="zh-CN" altLang="en-US" b="1" dirty="0">
                <a:solidFill>
                  <a:srgbClr val="FF0000"/>
                </a:solidFill>
              </a:rPr>
              <a:t>菲涅尔的唯象解释。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对旋光特性的本质解释，要考虑分子结构，以量子理论分析光与物质的相互作用。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27984" y="1315046"/>
            <a:ext cx="4537691" cy="2041946"/>
            <a:chOff x="2339975" y="3644900"/>
            <a:chExt cx="4537691" cy="2041946"/>
          </a:xfrm>
        </p:grpSpPr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3203072" y="4112900"/>
              <a:ext cx="2425074" cy="1033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0"/>
            <p:cNvSpPr>
              <a:spLocks noChangeShapeType="1"/>
            </p:cNvSpPr>
            <p:nvPr/>
          </p:nvSpPr>
          <p:spPr bwMode="auto">
            <a:xfrm>
              <a:off x="3206891" y="4112900"/>
              <a:ext cx="1124700" cy="1033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4331591" y="4112900"/>
              <a:ext cx="1300374" cy="1033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2"/>
            <p:cNvSpPr>
              <a:spLocks noChangeShapeType="1"/>
            </p:cNvSpPr>
            <p:nvPr/>
          </p:nvSpPr>
          <p:spPr bwMode="auto">
            <a:xfrm>
              <a:off x="2339975" y="4678228"/>
              <a:ext cx="14722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 flipH="1">
              <a:off x="3521960" y="4363467"/>
              <a:ext cx="519386" cy="656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V="1">
              <a:off x="3812205" y="4489786"/>
              <a:ext cx="1298465" cy="1884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>
              <a:off x="3812205" y="4678228"/>
              <a:ext cx="952844" cy="9318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4765049" y="4771414"/>
              <a:ext cx="866916" cy="1884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5631965" y="4959857"/>
              <a:ext cx="779079" cy="56325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V="1">
              <a:off x="5110670" y="4396600"/>
              <a:ext cx="521295" cy="9318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 flipV="1">
              <a:off x="5631965" y="3926529"/>
              <a:ext cx="865007" cy="47007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4679121" y="4582972"/>
              <a:ext cx="345621" cy="4700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1"/>
            <p:cNvSpPr>
              <a:spLocks noChangeShapeType="1"/>
            </p:cNvSpPr>
            <p:nvPr/>
          </p:nvSpPr>
          <p:spPr bwMode="auto">
            <a:xfrm>
              <a:off x="5070570" y="4251644"/>
              <a:ext cx="301702" cy="519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2"/>
            <p:cNvSpPr>
              <a:spLocks noChangeShapeType="1"/>
            </p:cNvSpPr>
            <p:nvPr/>
          </p:nvSpPr>
          <p:spPr bwMode="auto">
            <a:xfrm>
              <a:off x="3649897" y="4251644"/>
              <a:ext cx="34562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3"/>
            <p:cNvSpPr>
              <a:spLocks noChangeShapeType="1"/>
            </p:cNvSpPr>
            <p:nvPr/>
          </p:nvSpPr>
          <p:spPr bwMode="auto">
            <a:xfrm>
              <a:off x="3638440" y="5053043"/>
              <a:ext cx="34562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5198507" y="5053043"/>
              <a:ext cx="34562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3129020" y="3691434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A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3057012" y="5085184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B</a:t>
              </a: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5364088" y="3717032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C</a:t>
              </a: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5372272" y="5053043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4157826" y="5146229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32" name="Text Box 60"/>
            <p:cNvSpPr txBox="1">
              <a:spLocks noChangeArrowheads="1"/>
            </p:cNvSpPr>
            <p:nvPr/>
          </p:nvSpPr>
          <p:spPr bwMode="auto">
            <a:xfrm>
              <a:off x="3176339" y="4611963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R</a:t>
              </a: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4591284" y="4771554"/>
              <a:ext cx="693150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R</a:t>
              </a:r>
            </a:p>
          </p:txBody>
        </p:sp>
        <p:sp>
          <p:nvSpPr>
            <p:cNvPr id="34" name="Text Box 62"/>
            <p:cNvSpPr txBox="1">
              <a:spLocks noChangeArrowheads="1"/>
            </p:cNvSpPr>
            <p:nvPr/>
          </p:nvSpPr>
          <p:spPr bwMode="auto">
            <a:xfrm>
              <a:off x="4157826" y="4019714"/>
              <a:ext cx="86691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L</a:t>
              </a: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6458627" y="5229200"/>
              <a:ext cx="345621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L</a:t>
              </a:r>
            </a:p>
          </p:txBody>
        </p:sp>
        <p:sp>
          <p:nvSpPr>
            <p:cNvPr id="36" name="Text Box 64"/>
            <p:cNvSpPr txBox="1">
              <a:spLocks noChangeArrowheads="1"/>
            </p:cNvSpPr>
            <p:nvPr/>
          </p:nvSpPr>
          <p:spPr bwMode="auto">
            <a:xfrm>
              <a:off x="6444208" y="3644900"/>
              <a:ext cx="433458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 dirty="0"/>
                <a:t>R</a:t>
              </a:r>
            </a:p>
          </p:txBody>
        </p:sp>
        <p:sp>
          <p:nvSpPr>
            <p:cNvPr id="37" name="AutoShape 65"/>
            <p:cNvSpPr>
              <a:spLocks noChangeArrowheads="1"/>
            </p:cNvSpPr>
            <p:nvPr/>
          </p:nvSpPr>
          <p:spPr bwMode="auto">
            <a:xfrm rot="20666018">
              <a:off x="5975676" y="3820918"/>
              <a:ext cx="347530" cy="468000"/>
            </a:xfrm>
            <a:prstGeom prst="curvedDownArrow">
              <a:avLst>
                <a:gd name="adj1" fmla="val 20000"/>
                <a:gd name="adj2" fmla="val 40000"/>
                <a:gd name="adj3" fmla="val 41392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66"/>
            <p:cNvSpPr>
              <a:spLocks noChangeArrowheads="1"/>
            </p:cNvSpPr>
            <p:nvPr/>
          </p:nvSpPr>
          <p:spPr bwMode="auto">
            <a:xfrm rot="4007603">
              <a:off x="5880799" y="4977893"/>
              <a:ext cx="376885" cy="525114"/>
            </a:xfrm>
            <a:prstGeom prst="curvedRightArrow">
              <a:avLst>
                <a:gd name="adj1" fmla="val 30220"/>
                <a:gd name="adj2" fmla="val 60440"/>
                <a:gd name="adj3" fmla="val 3333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67"/>
            <p:cNvSpPr txBox="1">
              <a:spLocks noChangeArrowheads="1"/>
            </p:cNvSpPr>
            <p:nvPr/>
          </p:nvSpPr>
          <p:spPr bwMode="auto">
            <a:xfrm>
              <a:off x="3204982" y="4208157"/>
              <a:ext cx="519386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0" name="Text Box 68"/>
            <p:cNvSpPr txBox="1">
              <a:spLocks noChangeArrowheads="1"/>
            </p:cNvSpPr>
            <p:nvPr/>
          </p:nvSpPr>
          <p:spPr bwMode="auto">
            <a:xfrm>
              <a:off x="4677211" y="4019714"/>
              <a:ext cx="607223" cy="457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2</a:t>
              </a: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5284435" y="4396600"/>
              <a:ext cx="693151" cy="455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7" y="1568413"/>
            <a:ext cx="4274798" cy="17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7.4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偏光干涉和磁光、电光效应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2411760" y="2866815"/>
            <a:ext cx="4320480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7.4.1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偏振光的干涉</a:t>
            </a:r>
            <a:endParaRPr lang="en-US" altLang="zh-CN" sz="2800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7.4.2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磁光效应</a:t>
            </a:r>
            <a:endParaRPr lang="en-US" altLang="zh-CN" sz="2800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7.4.3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电光效应</a:t>
            </a:r>
            <a:endParaRPr lang="en-US" altLang="zh-CN" sz="2800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菲涅尔组合棱镜实验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0" y="1628800"/>
            <a:ext cx="8657800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100" y="4509120"/>
            <a:ext cx="865780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a</a:t>
            </a:r>
            <a:r>
              <a:rPr lang="zh-CN" altLang="en-US" sz="2000" b="1" dirty="0">
                <a:solidFill>
                  <a:schemeClr val="tx2"/>
                </a:solidFill>
              </a:rPr>
              <a:t>）普通的石英棱镜，当钠黄光通过时，左旋和右旋部分之间夹角</a:t>
            </a:r>
            <a:r>
              <a:rPr lang="en-US" altLang="zh-CN" sz="2000" b="1" dirty="0">
                <a:solidFill>
                  <a:schemeClr val="tx2"/>
                </a:solidFill>
              </a:rPr>
              <a:t>27″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b</a:t>
            </a:r>
            <a:r>
              <a:rPr lang="zh-CN" altLang="en-US" sz="2000" b="1" dirty="0">
                <a:solidFill>
                  <a:schemeClr val="tx2"/>
                </a:solidFill>
              </a:rPr>
              <a:t>）在一些精密光学仪器中，为避免因旋光造成光谱分裂，采用科纽棱镜。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c</a:t>
            </a:r>
            <a:r>
              <a:rPr lang="zh-CN" altLang="en-US" sz="2000" b="1" dirty="0">
                <a:solidFill>
                  <a:schemeClr val="tx2"/>
                </a:solidFill>
              </a:rPr>
              <a:t>）双凸透镜也可以由左旋和右旋两个平凸透镜胶合而成。</a:t>
            </a:r>
          </a:p>
        </p:txBody>
      </p:sp>
    </p:spTree>
    <p:extLst>
      <p:ext uri="{BB962C8B-B14F-4D97-AF65-F5344CB8AC3E}">
        <p14:creationId xmlns:p14="http://schemas.microsoft.com/office/powerpoint/2010/main" val="42756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磁致旋光效应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42" y="1114887"/>
            <a:ext cx="6444716" cy="31889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756" y="4509120"/>
            <a:ext cx="8964488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1846</a:t>
            </a:r>
            <a:r>
              <a:rPr lang="zh-CN" altLang="en-US" sz="2000" b="1" dirty="0">
                <a:solidFill>
                  <a:schemeClr val="tx2"/>
                </a:solidFill>
              </a:rPr>
              <a:t>年，法拉第发现在磁场作用下，一些本来不具有旋光性的物质也产生了旋光性，称为</a:t>
            </a:r>
            <a:r>
              <a:rPr lang="zh-CN" altLang="en-US" sz="2000" b="1" dirty="0">
                <a:solidFill>
                  <a:srgbClr val="0000FF"/>
                </a:solidFill>
              </a:rPr>
              <a:t>磁致旋光效应或者法拉第效应。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83768" y="5549515"/>
                <a:ext cx="12212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0" i="1">
                          <a:solidFill>
                            <a:schemeClr val="tx2"/>
                          </a:solidFill>
                          <a:latin typeface="Cambria Math"/>
                        </a:rPr>
                        <m:t>𝑉𝐵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549515"/>
                <a:ext cx="12212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756" y="6083188"/>
            <a:ext cx="8964488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维尔德常数；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磁场强度；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光在物质中通过的距离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9952" y="5549515"/>
            <a:ext cx="1991251" cy="49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非均匀磁场中：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609319"/>
              </p:ext>
            </p:extLst>
          </p:nvPr>
        </p:nvGraphicFramePr>
        <p:xfrm>
          <a:off x="6372550" y="5517232"/>
          <a:ext cx="2087882" cy="63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6" imgW="914400" imgH="279360" progId="Equation.DSMT4">
                  <p:embed/>
                </p:oleObj>
              </mc:Choice>
              <mc:Fallback>
                <p:oleObj name="Equation" r:id="rId6" imgW="9144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2550" y="5517232"/>
                        <a:ext cx="2087882" cy="63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6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几种物质的维尔德常数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graphicFrame>
        <p:nvGraphicFramePr>
          <p:cNvPr id="1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90243"/>
              </p:ext>
            </p:extLst>
          </p:nvPr>
        </p:nvGraphicFramePr>
        <p:xfrm>
          <a:off x="179514" y="1340768"/>
          <a:ext cx="8784974" cy="5143945"/>
        </p:xfrm>
        <a:graphic>
          <a:graphicData uri="http://schemas.openxmlformats.org/drawingml/2006/table">
            <a:tbl>
              <a:tblPr/>
              <a:tblGrid>
                <a:gridCol w="381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物  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温  度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/ 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/[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弧度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/(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特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sym typeface="Symbol" pitchFamily="18" charset="2"/>
                        </a:rPr>
                        <a:t>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磷冕玻璃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轻火石玻璃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水晶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垂直光轴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食盐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二硫化碳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TGG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晶体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[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铽镓石榴石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TSAG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晶体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[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铽钪铝石榴石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]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4.89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9.22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4.83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10.44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3.81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38.57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12.30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40@1064nm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48@1064nm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8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3572" y="1124744"/>
            <a:ext cx="5160516" cy="559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旋光物质的</a:t>
            </a:r>
            <a:r>
              <a:rPr lang="zh-CN" altLang="en-US" b="1" u="sng" dirty="0">
                <a:solidFill>
                  <a:srgbClr val="FF0000"/>
                </a:solidFill>
              </a:rPr>
              <a:t>固有旋光性与光的传播方向有关</a:t>
            </a:r>
            <a:r>
              <a:rPr lang="zh-CN" altLang="en-US" b="1" dirty="0">
                <a:solidFill>
                  <a:schemeClr val="tx2"/>
                </a:solidFill>
              </a:rPr>
              <a:t>，比如左旋物质：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2"/>
                </a:solidFill>
              </a:rPr>
              <a:t>迎着光传播方向观察，光矢量总是左旋；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2"/>
                </a:solidFill>
              </a:rPr>
              <a:t>在统一坐标系中观察，光正向和反向传播时，光矢量的偏转方向相反；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2"/>
                </a:solidFill>
              </a:rPr>
              <a:t>光正反两次通过物质，光矢量回到原位。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法拉第效应的旋光方向决定于</a:t>
            </a:r>
            <a:r>
              <a:rPr lang="zh-CN" altLang="en-US" b="1" u="sng" dirty="0">
                <a:solidFill>
                  <a:srgbClr val="FF0000"/>
                </a:solidFill>
              </a:rPr>
              <a:t>外加磁场方向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与光的传播方向无关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2"/>
                </a:solidFill>
              </a:rPr>
              <a:t>在统一坐标系中观察，光正向和反向传播时，光矢量的偏转方向相同；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2"/>
                </a:solidFill>
              </a:rPr>
              <a:t>光正反两次通过物质，光矢量不会回到原位，即法拉第效应具有不可逆性，或者非互易性。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法拉第效应的非互易性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5978548" y="4869160"/>
            <a:ext cx="2985940" cy="1296988"/>
            <a:chOff x="2843213" y="3644900"/>
            <a:chExt cx="3240087" cy="1296988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43213" y="3970040"/>
              <a:ext cx="32400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927515" y="3644900"/>
              <a:ext cx="1004525" cy="12969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5300361" y="3644900"/>
              <a:ext cx="334842" cy="485924"/>
            </a:xfrm>
            <a:prstGeom prst="curvedDownArrow">
              <a:avLst>
                <a:gd name="adj1" fmla="val 20000"/>
                <a:gd name="adj2" fmla="val 40000"/>
                <a:gd name="adj3" fmla="val 33333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843808" y="4620321"/>
              <a:ext cx="323949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auto">
            <a:xfrm>
              <a:off x="3178055" y="4295180"/>
              <a:ext cx="334842" cy="485924"/>
            </a:xfrm>
            <a:prstGeom prst="curvedDownArrow">
              <a:avLst>
                <a:gd name="adj1" fmla="val 20000"/>
                <a:gd name="adj2" fmla="val 40000"/>
                <a:gd name="adj3" fmla="val 33333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78548" y="1699518"/>
            <a:ext cx="2985940" cy="1441450"/>
            <a:chOff x="2557562" y="4654550"/>
            <a:chExt cx="3382964" cy="1441450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557563" y="5015905"/>
              <a:ext cx="3382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667195" y="4654550"/>
              <a:ext cx="1048821" cy="14414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5123062" y="4654550"/>
              <a:ext cx="349607" cy="540047"/>
            </a:xfrm>
            <a:prstGeom prst="curvedDownArrow">
              <a:avLst>
                <a:gd name="adj1" fmla="val 20000"/>
                <a:gd name="adj2" fmla="val 40000"/>
                <a:gd name="adj3" fmla="val 33333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2557562" y="5738616"/>
              <a:ext cx="33829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2954586" y="5555953"/>
              <a:ext cx="465286" cy="540047"/>
            </a:xfrm>
            <a:prstGeom prst="curvedUpArrow">
              <a:avLst>
                <a:gd name="adj1" fmla="val 26618"/>
                <a:gd name="adj2" fmla="val 53235"/>
                <a:gd name="adj3" fmla="val 33333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</a:pPr>
              <a:endParaRPr lang="zh-CN" altLang="en-US" sz="2000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-36512" y="4005064"/>
            <a:ext cx="91805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4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法拉第效应的科学应用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电子量糖计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5" y="1412776"/>
            <a:ext cx="8580191" cy="2042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905" y="3573016"/>
            <a:ext cx="8580191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自动测量量糖计：通过测量糖溶液的旋光角来测定浓度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偏振器</a:t>
            </a:r>
            <a:r>
              <a:rPr lang="en-US" altLang="zh-CN" b="1" i="1" dirty="0">
                <a:solidFill>
                  <a:schemeClr val="tx2"/>
                </a:solidFill>
              </a:rPr>
              <a:t>N</a:t>
            </a:r>
            <a:r>
              <a:rPr lang="en-US" altLang="zh-CN" b="1" baseline="-25000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与</a:t>
            </a:r>
            <a:r>
              <a:rPr lang="en-US" altLang="zh-CN" b="1" i="1" dirty="0">
                <a:solidFill>
                  <a:schemeClr val="tx2"/>
                </a:solidFill>
              </a:rPr>
              <a:t>N</a:t>
            </a:r>
            <a:r>
              <a:rPr lang="en-US" altLang="zh-CN" b="1" baseline="-25000" dirty="0">
                <a:solidFill>
                  <a:schemeClr val="tx2"/>
                </a:solidFill>
              </a:rPr>
              <a:t>2</a:t>
            </a:r>
            <a:r>
              <a:rPr lang="zh-CN" altLang="en-US" b="1" dirty="0">
                <a:solidFill>
                  <a:schemeClr val="tx2"/>
                </a:solidFill>
              </a:rPr>
              <a:t>正交，处于消光位置；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糖溶液使光矢量发生偏转；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法拉第盒由螺线管和置于其中的维尔德常数较大的物质组成；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通过调节螺线管的电流，改变法拉第盒的旋光角，使系统重新回到消光位置；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通过螺线管的电流，读出糖溶液的浓度。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通过引入法拉第盒，免去手动量糖计那样转动检偏器。</a:t>
            </a:r>
          </a:p>
        </p:txBody>
      </p:sp>
    </p:spTree>
    <p:extLst>
      <p:ext uri="{BB962C8B-B14F-4D97-AF65-F5344CB8AC3E}">
        <p14:creationId xmlns:p14="http://schemas.microsoft.com/office/powerpoint/2010/main" val="144183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5888"/>
            <a:ext cx="835292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法拉第旋光非互易性的应用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偏振相关隔离器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8" name="Picture 89" descr="Fig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4032448" cy="260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1905" y="3793125"/>
            <a:ext cx="8580191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两个偏振片的透光轴成</a:t>
            </a:r>
            <a:r>
              <a:rPr lang="en-US" altLang="zh-CN" b="1" dirty="0">
                <a:solidFill>
                  <a:schemeClr val="tx2"/>
                </a:solidFill>
              </a:rPr>
              <a:t>45°</a:t>
            </a:r>
            <a:r>
              <a:rPr lang="zh-CN" altLang="en-US" b="1" dirty="0">
                <a:solidFill>
                  <a:schemeClr val="tx2"/>
                </a:solidFill>
              </a:rPr>
              <a:t>夹角，通过圆筒状永磁环对旋光片施加磁场，旋光角为</a:t>
            </a:r>
            <a:r>
              <a:rPr lang="en-US" altLang="zh-CN" b="1" dirty="0">
                <a:solidFill>
                  <a:schemeClr val="tx2"/>
                </a:solidFill>
              </a:rPr>
              <a:t>45°</a:t>
            </a:r>
            <a:r>
              <a:rPr lang="zh-CN" altLang="en-US" b="1" dirty="0">
                <a:solidFill>
                  <a:schemeClr val="tx2"/>
                </a:solidFill>
              </a:rPr>
              <a:t>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旋光片材料是一种人造单晶薄膜：稀土铁石榴石，起初旋光角随磁场近似线性增加，当磁场达到饱和值，旋光角也达到饱和，不再增加；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饱和磁场是此人造单晶的固有属性，饱和旋光角大小则取决于单晶薄膜的厚度。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正向光经</a:t>
            </a:r>
            <a:r>
              <a:rPr lang="en-US" altLang="zh-CN" b="1" dirty="0">
                <a:solidFill>
                  <a:schemeClr val="tx2"/>
                </a:solidFill>
              </a:rPr>
              <a:t>P1</a:t>
            </a:r>
            <a:r>
              <a:rPr lang="zh-CN" altLang="en-US" b="1" dirty="0">
                <a:solidFill>
                  <a:schemeClr val="tx2"/>
                </a:solidFill>
              </a:rPr>
              <a:t>后逆时针旋光</a:t>
            </a:r>
            <a:r>
              <a:rPr lang="en-US" altLang="zh-CN" b="1" dirty="0">
                <a:solidFill>
                  <a:schemeClr val="tx2"/>
                </a:solidFill>
              </a:rPr>
              <a:t>45°</a:t>
            </a:r>
            <a:r>
              <a:rPr lang="zh-CN" altLang="en-US" b="1" dirty="0">
                <a:solidFill>
                  <a:schemeClr val="tx2"/>
                </a:solidFill>
              </a:rPr>
              <a:t>，顺利通过</a:t>
            </a:r>
            <a:r>
              <a:rPr lang="en-US" altLang="zh-CN" b="1" dirty="0">
                <a:solidFill>
                  <a:schemeClr val="tx2"/>
                </a:solidFill>
              </a:rPr>
              <a:t>P2</a:t>
            </a:r>
            <a:r>
              <a:rPr lang="zh-CN" altLang="en-US" b="1" dirty="0">
                <a:solidFill>
                  <a:schemeClr val="tx2"/>
                </a:solidFill>
              </a:rPr>
              <a:t>；反向光经</a:t>
            </a:r>
            <a:r>
              <a:rPr lang="en-US" altLang="zh-CN" b="1" dirty="0">
                <a:solidFill>
                  <a:schemeClr val="tx2"/>
                </a:solidFill>
              </a:rPr>
              <a:t>P2</a:t>
            </a:r>
            <a:r>
              <a:rPr lang="zh-CN" altLang="en-US" b="1" dirty="0">
                <a:solidFill>
                  <a:schemeClr val="tx2"/>
                </a:solidFill>
              </a:rPr>
              <a:t>后逆时针旋光</a:t>
            </a:r>
            <a:r>
              <a:rPr lang="en-US" altLang="zh-CN" b="1" dirty="0">
                <a:solidFill>
                  <a:schemeClr val="tx2"/>
                </a:solidFill>
              </a:rPr>
              <a:t>45°</a:t>
            </a:r>
            <a:r>
              <a:rPr lang="zh-CN" altLang="en-US" b="1" dirty="0">
                <a:solidFill>
                  <a:schemeClr val="tx2"/>
                </a:solidFill>
              </a:rPr>
              <a:t>，光矢量与</a:t>
            </a:r>
            <a:r>
              <a:rPr lang="en-US" altLang="zh-CN" b="1" dirty="0">
                <a:solidFill>
                  <a:schemeClr val="tx2"/>
                </a:solidFill>
              </a:rPr>
              <a:t>P1</a:t>
            </a:r>
            <a:r>
              <a:rPr lang="zh-CN" altLang="en-US" b="1" dirty="0">
                <a:solidFill>
                  <a:schemeClr val="tx2"/>
                </a:solidFill>
              </a:rPr>
              <a:t>正交，被隔离。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2040" y="1556792"/>
            <a:ext cx="3930056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入射光必须是线偏光且光矢量需对准</a:t>
            </a:r>
            <a:r>
              <a:rPr lang="en-US" altLang="zh-CN" b="1" dirty="0">
                <a:solidFill>
                  <a:srgbClr val="FF0000"/>
                </a:solidFill>
              </a:rPr>
              <a:t>P1</a:t>
            </a:r>
            <a:r>
              <a:rPr lang="zh-CN" altLang="en-US" b="1" dirty="0">
                <a:solidFill>
                  <a:srgbClr val="FF0000"/>
                </a:solidFill>
              </a:rPr>
              <a:t>才能无损耗的通过，否则正向光也会产生损耗甚至被隔离，因此称为偏振相关型光隔离器。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738" y="1796623"/>
            <a:ext cx="49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光隔离器</a:t>
            </a:r>
          </a:p>
        </p:txBody>
      </p:sp>
    </p:spTree>
    <p:extLst>
      <p:ext uri="{BB962C8B-B14F-4D97-AF65-F5344CB8AC3E}">
        <p14:creationId xmlns:p14="http://schemas.microsoft.com/office/powerpoint/2010/main" val="19778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52400"/>
            <a:ext cx="8573392" cy="5635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法拉第旋光非互易性的应用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偏振无关隔离器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29698" name="Picture 2" descr="Fig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2" y="1311796"/>
            <a:ext cx="4549570" cy="14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Fig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6" y="4807968"/>
            <a:ext cx="8154348" cy="185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94838"/>
              </p:ext>
            </p:extLst>
          </p:nvPr>
        </p:nvGraphicFramePr>
        <p:xfrm>
          <a:off x="2123728" y="3015234"/>
          <a:ext cx="1817606" cy="85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5" name="Equation" r:id="rId6" imgW="1040948" imgH="482391" progId="Equation.DSMT4">
                  <p:embed/>
                </p:oleObj>
              </mc:Choice>
              <mc:Fallback>
                <p:oleObj name="Equation" r:id="rId6" imgW="1040948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15234"/>
                        <a:ext cx="1817606" cy="850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857537"/>
              </p:ext>
            </p:extLst>
          </p:nvPr>
        </p:nvGraphicFramePr>
        <p:xfrm>
          <a:off x="4860032" y="2886200"/>
          <a:ext cx="3384376" cy="97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6" name="Equation" r:id="rId8" imgW="1752600" imgH="508000" progId="Equation.DSMT4">
                  <p:embed/>
                </p:oleObj>
              </mc:Choice>
              <mc:Fallback>
                <p:oleObj name="Equation" r:id="rId8" imgW="17526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886200"/>
                        <a:ext cx="3384376" cy="9748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88370"/>
              </p:ext>
            </p:extLst>
          </p:nvPr>
        </p:nvGraphicFramePr>
        <p:xfrm>
          <a:off x="4860032" y="1280859"/>
          <a:ext cx="3672408" cy="121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7" name="Equation" r:id="rId10" imgW="1790640" imgH="685800" progId="Equation.DSMT4">
                  <p:embed/>
                </p:oleObj>
              </mc:Choice>
              <mc:Fallback>
                <p:oleObj name="Equation" r:id="rId10" imgW="1790640" imgH="685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280859"/>
                        <a:ext cx="3672408" cy="121042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24331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位移晶体：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4149080"/>
            <a:ext cx="5748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旋光片</a:t>
            </a:r>
            <a:r>
              <a:rPr lang="en-US" altLang="zh-CN" sz="2000" b="1" dirty="0">
                <a:solidFill>
                  <a:srgbClr val="0000FF"/>
                </a:solidFill>
              </a:rPr>
              <a:t>+</a:t>
            </a:r>
            <a:r>
              <a:rPr lang="zh-CN" altLang="en-US" sz="2000" b="1" dirty="0">
                <a:solidFill>
                  <a:srgbClr val="0000FF"/>
                </a:solidFill>
              </a:rPr>
              <a:t>半波片：</a:t>
            </a:r>
            <a:r>
              <a:rPr lang="zh-CN" altLang="en-US" sz="2000" b="1" dirty="0">
                <a:solidFill>
                  <a:schemeClr val="tx2"/>
                </a:solidFill>
              </a:rPr>
              <a:t>正向光旋</a:t>
            </a:r>
            <a:r>
              <a:rPr lang="en-US" altLang="zh-CN" sz="2000" b="1" dirty="0">
                <a:solidFill>
                  <a:schemeClr val="tx2"/>
                </a:solidFill>
              </a:rPr>
              <a:t>90°</a:t>
            </a:r>
            <a:r>
              <a:rPr lang="zh-CN" altLang="en-US" sz="2000" b="1" dirty="0">
                <a:solidFill>
                  <a:schemeClr val="tx2"/>
                </a:solidFill>
              </a:rPr>
              <a:t>，反向光不旋光。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-36512" y="4005064"/>
            <a:ext cx="91805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48816" y="152400"/>
            <a:ext cx="8659688" cy="5635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法拉第旋光非互易性的应用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偏振无关隔离器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2" name="Picture 2" descr="Fig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8" y="1394774"/>
            <a:ext cx="8304923" cy="31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5510" y="5180999"/>
            <a:ext cx="8832981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任意偏振态的输入光束，被分成</a:t>
            </a:r>
            <a:r>
              <a:rPr lang="en-US" altLang="zh-CN" sz="2000" b="1" dirty="0">
                <a:solidFill>
                  <a:schemeClr val="tx2"/>
                </a:solidFill>
              </a:rPr>
              <a:t>o</a:t>
            </a:r>
            <a:r>
              <a:rPr lang="zh-CN" altLang="en-US" sz="2000" b="1" dirty="0">
                <a:solidFill>
                  <a:schemeClr val="tx2"/>
                </a:solidFill>
              </a:rPr>
              <a:t>光、</a:t>
            </a:r>
            <a:r>
              <a:rPr lang="en-US" altLang="zh-CN" sz="2000" b="1" dirty="0">
                <a:solidFill>
                  <a:schemeClr val="tx2"/>
                </a:solidFill>
              </a:rPr>
              <a:t>e</a:t>
            </a:r>
            <a:r>
              <a:rPr lang="zh-CN" altLang="en-US" sz="2000" b="1" dirty="0">
                <a:solidFill>
                  <a:schemeClr val="tx2"/>
                </a:solidFill>
              </a:rPr>
              <a:t>光分别传输，均能达到输出端口；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反向光因横向偏移，不能回到输入端口。</a:t>
            </a:r>
          </a:p>
        </p:txBody>
      </p:sp>
    </p:spTree>
    <p:extLst>
      <p:ext uri="{BB962C8B-B14F-4D97-AF65-F5344CB8AC3E}">
        <p14:creationId xmlns:p14="http://schemas.microsoft.com/office/powerpoint/2010/main" val="8468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848922" cy="719137"/>
          </a:xfrm>
        </p:spPr>
        <p:txBody>
          <a:bodyPr anchor="ctr" anchorCtr="0"/>
          <a:lstStyle/>
          <a:p>
            <a:pPr eaLnBrk="1" hangingPunct="1"/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7.4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偏光干涉和磁光、电光效应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2411760" y="2866815"/>
            <a:ext cx="4320480" cy="19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7.4.1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偏振光的干涉</a:t>
            </a:r>
            <a:endParaRPr lang="en-US" altLang="zh-CN" sz="2800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7.4.2 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磁光效应</a:t>
            </a:r>
            <a:endParaRPr lang="en-US" altLang="zh-CN" sz="2800" b="1" dirty="0">
              <a:solidFill>
                <a:schemeClr val="tx2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7.4.3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电光效应</a:t>
            </a:r>
            <a:endParaRPr lang="en-US" altLang="zh-CN" sz="2800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电光效应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纵向泡克尔斯效应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1"/>
            <a:ext cx="5184577" cy="20071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78426"/>
            <a:ext cx="4701895" cy="1134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3471994"/>
            <a:ext cx="4032448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</a:rPr>
              <a:t>KDP</a:t>
            </a:r>
            <a:r>
              <a:rPr lang="zh-CN" altLang="en-US" b="1" dirty="0">
                <a:solidFill>
                  <a:schemeClr val="tx2"/>
                </a:solidFill>
              </a:rPr>
              <a:t>单轴晶体，光轴沿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</a:rPr>
              <a:t>方向，在垂直于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</a:rPr>
              <a:t>轴的两端面制作透明电极。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在外电场作用下，单轴晶体变双轴晶体，关于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</a:rPr>
              <a:t>轴回旋对称的折射率椭球，不再回旋对称。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11" y="1208291"/>
            <a:ext cx="2901085" cy="2364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512" y="5661248"/>
                <a:ext cx="8856984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截面内，椭圆长轴和短轴分别沿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'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’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：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                                            </a:t>
                </a:r>
                <a:r>
                  <a:rPr lang="el-GR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为纵向电光系数，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光折射率。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661248"/>
                <a:ext cx="8856984" cy="870751"/>
              </a:xfrm>
              <a:prstGeom prst="rect">
                <a:avLst/>
              </a:prstGeom>
              <a:blipFill>
                <a:blip r:embed="rId7"/>
                <a:stretch>
                  <a:fillRect l="-413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E795BDD-569B-4F9C-A0C3-7E07FF753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541"/>
              </p:ext>
            </p:extLst>
          </p:nvPr>
        </p:nvGraphicFramePr>
        <p:xfrm>
          <a:off x="611560" y="6122380"/>
          <a:ext cx="1833636" cy="4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560" y="6122380"/>
                        <a:ext cx="1833636" cy="47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64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平行偏振光的干涉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5" y="3501009"/>
            <a:ext cx="3344307" cy="280452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9066" y="1352962"/>
            <a:ext cx="27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入射线偏光在波片快慢轴上的分量：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9512" y="3039343"/>
            <a:ext cx="247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经过波片之后：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512" y="4509120"/>
            <a:ext cx="247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经过检偏器之后：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592263" y="1287214"/>
            <a:ext cx="6372225" cy="2141786"/>
            <a:chOff x="2592263" y="1052736"/>
            <a:chExt cx="6372225" cy="2141786"/>
          </a:xfrm>
        </p:grpSpPr>
        <p:grpSp>
          <p:nvGrpSpPr>
            <p:cNvPr id="2" name="组合 1"/>
            <p:cNvGrpSpPr/>
            <p:nvPr/>
          </p:nvGrpSpPr>
          <p:grpSpPr>
            <a:xfrm>
              <a:off x="2592263" y="1465734"/>
              <a:ext cx="6372225" cy="1728788"/>
              <a:chOff x="1476375" y="3429000"/>
              <a:chExt cx="6372225" cy="1728788"/>
            </a:xfrm>
          </p:grpSpPr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1476375" y="4292600"/>
                <a:ext cx="637222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4427538" y="3429000"/>
                <a:ext cx="215900" cy="1728788"/>
              </a:xfrm>
              <a:prstGeom prst="rect">
                <a:avLst/>
              </a:prstGeom>
              <a:solidFill>
                <a:srgbClr val="00FFFF">
                  <a:alpha val="46001"/>
                </a:srgbClr>
              </a:solidFill>
              <a:ln w="12700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 sz="2000"/>
              </a:p>
            </p:txBody>
          </p: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2555875" y="3429000"/>
                <a:ext cx="466725" cy="1728788"/>
                <a:chOff x="1610" y="2160"/>
                <a:chExt cx="294" cy="1089"/>
              </a:xfrm>
            </p:grpSpPr>
            <p:sp>
              <p:nvSpPr>
                <p:cNvPr id="10" name="Oval 17"/>
                <p:cNvSpPr>
                  <a:spLocks noChangeArrowheads="1"/>
                </p:cNvSpPr>
                <p:nvPr/>
              </p:nvSpPr>
              <p:spPr bwMode="auto">
                <a:xfrm>
                  <a:off x="1610" y="2160"/>
                  <a:ext cx="249" cy="1089"/>
                </a:xfrm>
                <a:prstGeom prst="ellipse">
                  <a:avLst/>
                </a:prstGeom>
                <a:solidFill>
                  <a:srgbClr val="00FFFF">
                    <a:alpha val="46001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1" name="Oval 18"/>
                <p:cNvSpPr>
                  <a:spLocks noChangeArrowheads="1"/>
                </p:cNvSpPr>
                <p:nvPr/>
              </p:nvSpPr>
              <p:spPr bwMode="auto">
                <a:xfrm>
                  <a:off x="1610" y="2160"/>
                  <a:ext cx="249" cy="1089"/>
                </a:xfrm>
                <a:prstGeom prst="ellipse">
                  <a:avLst/>
                </a:prstGeom>
                <a:solidFill>
                  <a:srgbClr val="00FFFF">
                    <a:alpha val="46001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2" name="Oval 19"/>
                <p:cNvSpPr>
                  <a:spLocks noChangeArrowheads="1"/>
                </p:cNvSpPr>
                <p:nvPr/>
              </p:nvSpPr>
              <p:spPr bwMode="auto">
                <a:xfrm>
                  <a:off x="1655" y="2160"/>
                  <a:ext cx="249" cy="1089"/>
                </a:xfrm>
                <a:prstGeom prst="ellipse">
                  <a:avLst/>
                </a:prstGeom>
                <a:solidFill>
                  <a:srgbClr val="00FFFF">
                    <a:alpha val="46001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3" name="Group 21"/>
              <p:cNvGrpSpPr>
                <a:grpSpLocks/>
              </p:cNvGrpSpPr>
              <p:nvPr/>
            </p:nvGrpSpPr>
            <p:grpSpPr bwMode="auto">
              <a:xfrm>
                <a:off x="6156325" y="3429000"/>
                <a:ext cx="466725" cy="1728788"/>
                <a:chOff x="1610" y="2160"/>
                <a:chExt cx="294" cy="1089"/>
              </a:xfrm>
            </p:grpSpPr>
            <p:sp>
              <p:nvSpPr>
                <p:cNvPr id="14" name="Oval 22"/>
                <p:cNvSpPr>
                  <a:spLocks noChangeArrowheads="1"/>
                </p:cNvSpPr>
                <p:nvPr/>
              </p:nvSpPr>
              <p:spPr bwMode="auto">
                <a:xfrm>
                  <a:off x="1610" y="2160"/>
                  <a:ext cx="249" cy="1089"/>
                </a:xfrm>
                <a:prstGeom prst="ellipse">
                  <a:avLst/>
                </a:prstGeom>
                <a:solidFill>
                  <a:srgbClr val="00FFFF">
                    <a:alpha val="48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5" name="Oval 23"/>
                <p:cNvSpPr>
                  <a:spLocks noChangeArrowheads="1"/>
                </p:cNvSpPr>
                <p:nvPr/>
              </p:nvSpPr>
              <p:spPr bwMode="auto">
                <a:xfrm>
                  <a:off x="1610" y="2160"/>
                  <a:ext cx="249" cy="1089"/>
                </a:xfrm>
                <a:prstGeom prst="ellipse">
                  <a:avLst/>
                </a:prstGeom>
                <a:solidFill>
                  <a:srgbClr val="00FFFF">
                    <a:alpha val="48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16" name="Oval 24"/>
                <p:cNvSpPr>
                  <a:spLocks noChangeArrowheads="1"/>
                </p:cNvSpPr>
                <p:nvPr/>
              </p:nvSpPr>
              <p:spPr bwMode="auto">
                <a:xfrm>
                  <a:off x="1655" y="2160"/>
                  <a:ext cx="249" cy="1089"/>
                </a:xfrm>
                <a:prstGeom prst="ellipse">
                  <a:avLst/>
                </a:prstGeom>
                <a:solidFill>
                  <a:srgbClr val="00FFFF">
                    <a:alpha val="48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 flipH="1">
                <a:off x="2735263" y="3824288"/>
                <a:ext cx="180975" cy="9001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 flipH="1">
                <a:off x="6335713" y="3824288"/>
                <a:ext cx="180975" cy="90011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1547813" y="4292600"/>
                <a:ext cx="50323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1547813" y="3968750"/>
                <a:ext cx="50323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>
                <a:off x="1547813" y="4581525"/>
                <a:ext cx="50323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65142" y="105273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65542" y="105273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E070354-B2B8-411E-984F-3C8A5B73C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26989"/>
              </p:ext>
            </p:extLst>
          </p:nvPr>
        </p:nvGraphicFramePr>
        <p:xfrm>
          <a:off x="489196" y="2060784"/>
          <a:ext cx="1604433" cy="86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5" imgW="850680" imgH="457200" progId="Equation.DSMT4">
                  <p:embed/>
                </p:oleObj>
              </mc:Choice>
              <mc:Fallback>
                <p:oleObj name="Equation" r:id="rId5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196" y="2060784"/>
                        <a:ext cx="1604433" cy="862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5BABF89-32E6-45E7-981B-52F461D6C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28148"/>
              </p:ext>
            </p:extLst>
          </p:nvPr>
        </p:nvGraphicFramePr>
        <p:xfrm>
          <a:off x="485525" y="3586236"/>
          <a:ext cx="2358239" cy="77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7" imgW="1384200" imgH="457200" progId="Equation.DSMT4">
                  <p:embed/>
                </p:oleObj>
              </mc:Choice>
              <mc:Fallback>
                <p:oleObj name="Equation" r:id="rId7" imgW="138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525" y="3586236"/>
                        <a:ext cx="2358239" cy="778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094B526-8EA5-4098-A60F-9B0B12193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06246"/>
              </p:ext>
            </p:extLst>
          </p:nvPr>
        </p:nvGraphicFramePr>
        <p:xfrm>
          <a:off x="485525" y="5045114"/>
          <a:ext cx="2645172" cy="40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525" y="5045114"/>
                        <a:ext cx="2645172" cy="40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A3EE269B-5BF6-4CEE-9CC6-28A9C1663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68983"/>
              </p:ext>
            </p:extLst>
          </p:nvPr>
        </p:nvGraphicFramePr>
        <p:xfrm>
          <a:off x="485525" y="5517232"/>
          <a:ext cx="469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11" imgW="2527200" imgH="558720" progId="Equation.DSMT4">
                  <p:embed/>
                </p:oleObj>
              </mc:Choice>
              <mc:Fallback>
                <p:oleObj name="Equation" r:id="rId11" imgW="25272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525" y="5517232"/>
                        <a:ext cx="4699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8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电光效应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纵向泡克尔斯效应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1" y="4581128"/>
            <a:ext cx="8784977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偏振光干涉，垂直系统：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半波电压：</a:t>
            </a:r>
            <a:r>
              <a:rPr lang="zh-CN" altLang="en-US" sz="2000" b="1" dirty="0">
                <a:solidFill>
                  <a:schemeClr val="tx2"/>
                </a:solidFill>
              </a:rPr>
              <a:t>双折射相位差达到</a:t>
            </a:r>
            <a:r>
              <a:rPr lang="el-GR" altLang="zh-CN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π</a:t>
            </a:r>
            <a:r>
              <a:rPr lang="zh-CN" alt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所需电压。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78" y="1124744"/>
            <a:ext cx="4001981" cy="2537367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EB05997-00F9-4621-AA4C-E65757267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61208"/>
              </p:ext>
            </p:extLst>
          </p:nvPr>
        </p:nvGraphicFramePr>
        <p:xfrm>
          <a:off x="2409782" y="3852555"/>
          <a:ext cx="4324433" cy="72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5" imgW="2336760" imgH="393480" progId="Equation.DSMT4">
                  <p:embed/>
                </p:oleObj>
              </mc:Choice>
              <mc:Fallback>
                <p:oleObj name="Equation" r:id="rId5" imgW="2336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9782" y="3852555"/>
                        <a:ext cx="4324433" cy="728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3C77EC4-676E-4C73-A4F6-C9E3B99C3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63456"/>
              </p:ext>
            </p:extLst>
          </p:nvPr>
        </p:nvGraphicFramePr>
        <p:xfrm>
          <a:off x="2987674" y="5200997"/>
          <a:ext cx="31257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7" imgW="1993680" imgH="431640" progId="Equation.DSMT4">
                  <p:embed/>
                </p:oleObj>
              </mc:Choice>
              <mc:Fallback>
                <p:oleObj name="Equation" r:id="rId7" imgW="1993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674" y="5200997"/>
                        <a:ext cx="312578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电光效应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横向泡克尔斯效应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251519" y="4293096"/>
            <a:ext cx="8629423" cy="217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在垂直于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</a:rPr>
              <a:t>轴的两端面制作透明电极。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在外电场作用下，单轴晶体变双轴晶体，关于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</a:rPr>
              <a:t>轴回旋对称的折射率椭球，不再回旋对称。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在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/>
                <a:cs typeface="Times New Roman"/>
              </a:rPr>
              <a:t>'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</a:rPr>
              <a:t>截面内，椭圆长轴和短轴分别沿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dirty="0">
                <a:solidFill>
                  <a:schemeClr val="tx2"/>
                </a:solidFill>
                <a:latin typeface="Times New Roman"/>
                <a:cs typeface="Times New Roman"/>
              </a:rPr>
              <a:t>'</a:t>
            </a:r>
            <a:r>
              <a:rPr lang="zh-CN" altLang="en-US" b="1" dirty="0">
                <a:solidFill>
                  <a:schemeClr val="tx2"/>
                </a:solidFill>
              </a:rPr>
              <a:t>和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                                                       </a:t>
            </a:r>
            <a:r>
              <a:rPr lang="el-GR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ˈ</a:t>
            </a:r>
            <a:r>
              <a:rPr lang="zh-CN" altLang="en-US" b="1" dirty="0">
                <a:solidFill>
                  <a:schemeClr val="tx2"/>
                </a:solidFill>
              </a:rPr>
              <a:t>为横向电光系数，</a:t>
            </a:r>
            <a:r>
              <a:rPr lang="en-US" altLang="zh-CN" b="1" i="1" dirty="0">
                <a:solidFill>
                  <a:schemeClr val="tx2"/>
                </a:solidFill>
              </a:rPr>
              <a:t>n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为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光折射率。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68" y="1340768"/>
            <a:ext cx="4608511" cy="26293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930513" y="1558573"/>
            <a:ext cx="3135104" cy="2555478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A05BEE1-FEBA-4A57-BE8A-CB9D0FE37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327853"/>
              </p:ext>
            </p:extLst>
          </p:nvPr>
        </p:nvGraphicFramePr>
        <p:xfrm>
          <a:off x="683568" y="5949280"/>
          <a:ext cx="2066946" cy="51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6" imgW="1028520" imgH="253800" progId="Equation.DSMT4">
                  <p:embed/>
                </p:oleObj>
              </mc:Choice>
              <mc:Fallback>
                <p:oleObj name="Equation" r:id="rId6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5949280"/>
                        <a:ext cx="2066946" cy="510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2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电光效应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横向泡克尔斯效应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215516" y="3001355"/>
            <a:ext cx="8388932" cy="280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偏振光干涉，垂直系统：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比纵向电光效应多一个因子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b="1" dirty="0">
                <a:solidFill>
                  <a:srgbClr val="FF0000"/>
                </a:solidFill>
              </a:rPr>
              <a:t>，将晶体加工成扁平状，半波电压大大降低。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2"/>
                </a:solidFill>
              </a:rPr>
              <a:t>感生折射率差与外加电场的一次方成正比，称为</a:t>
            </a:r>
            <a:r>
              <a:rPr lang="zh-CN" altLang="en-US" sz="2000" b="1" dirty="0">
                <a:solidFill>
                  <a:srgbClr val="FF0000"/>
                </a:solidFill>
              </a:rPr>
              <a:t>泡克尔斯效应或一级电光效应。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C4C66AA-781E-4427-8777-C218028A4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39102"/>
              </p:ext>
            </p:extLst>
          </p:nvPr>
        </p:nvGraphicFramePr>
        <p:xfrm>
          <a:off x="3877096" y="2932620"/>
          <a:ext cx="2794729" cy="7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4" imgW="1523880" imgH="431640" progId="Equation.DSMT4">
                  <p:embed/>
                </p:oleObj>
              </mc:Choice>
              <mc:Fallback>
                <p:oleObj name="Equation" r:id="rId4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7096" y="2932620"/>
                        <a:ext cx="2794729" cy="79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DCCF345-90CC-43FD-BA00-69E6E2F25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78431"/>
              </p:ext>
            </p:extLst>
          </p:nvPr>
        </p:nvGraphicFramePr>
        <p:xfrm>
          <a:off x="2267744" y="1615325"/>
          <a:ext cx="4699954" cy="7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6" imgW="2336760" imgH="393480" progId="Equation.DSMT4">
                  <p:embed/>
                </p:oleObj>
              </mc:Choice>
              <mc:Fallback>
                <p:oleObj name="Equation" r:id="rId6" imgW="2336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744" y="1615325"/>
                        <a:ext cx="4699954" cy="79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1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电光效应的应用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光调制器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35334"/>
            <a:ext cx="4680520" cy="170969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TextBox 1"/>
          <p:cNvSpPr txBox="1"/>
          <p:nvPr/>
        </p:nvSpPr>
        <p:spPr>
          <a:xfrm>
            <a:off x="304800" y="4460919"/>
            <a:ext cx="858768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32000" indent="-457200" algn="just">
              <a:lnSpc>
                <a:spcPct val="120000"/>
              </a:lnSpc>
              <a:buFont typeface="Wingdings" pitchFamily="2" charset="2"/>
              <a:buChar char="Ø"/>
              <a:defRPr sz="2000" b="1">
                <a:solidFill>
                  <a:schemeClr val="tx2"/>
                </a:solidFill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基于铌酸锂光波导的马赫</a:t>
            </a:r>
            <a:r>
              <a:rPr lang="en-US" altLang="zh-CN" dirty="0"/>
              <a:t>-</a:t>
            </a:r>
            <a:r>
              <a:rPr lang="zh-CN" altLang="en-US" dirty="0"/>
              <a:t>曾德尔干涉仪（</a:t>
            </a:r>
            <a:r>
              <a:rPr lang="en-US" altLang="zh-CN" dirty="0"/>
              <a:t>MZI</a:t>
            </a:r>
            <a:r>
              <a:rPr lang="zh-CN" altLang="en-US" dirty="0"/>
              <a:t>），通过电光效应改变其中一臂的相位（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zh-CN" altLang="en-US" dirty="0"/>
              <a:t>切换），输出信号则在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之间切换，可用作光通信系统发射端的光调制器。</a:t>
            </a:r>
          </a:p>
        </p:txBody>
      </p:sp>
    </p:spTree>
    <p:extLst>
      <p:ext uri="{BB962C8B-B14F-4D97-AF65-F5344CB8AC3E}">
        <p14:creationId xmlns:p14="http://schemas.microsoft.com/office/powerpoint/2010/main" val="2056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电光效应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克尔效应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7" y="1196752"/>
            <a:ext cx="7693907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1" y="4125875"/>
            <a:ext cx="8712968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克尔盒：</a:t>
            </a:r>
            <a:r>
              <a:rPr lang="zh-CN" altLang="en-US" b="1" dirty="0">
                <a:solidFill>
                  <a:schemeClr val="tx2"/>
                </a:solidFill>
              </a:rPr>
              <a:t>在密封玻璃盒中充满硝基苯液体，侧面安置一对平板电极，原本消光的正交偏振系统有光射出。表明在电场作用下，硝基苯液体呈现单轴晶体性质。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1" y="5782059"/>
            <a:ext cx="8712968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感生</a:t>
            </a:r>
            <a:r>
              <a:rPr lang="zh-CN" altLang="en-US" b="1" dirty="0">
                <a:solidFill>
                  <a:schemeClr val="tx2"/>
                </a:solidFill>
              </a:rPr>
              <a:t>折射率差与外加电场的二次方成正比，称为</a:t>
            </a:r>
            <a:r>
              <a:rPr lang="zh-CN" altLang="en-US" b="1" dirty="0">
                <a:solidFill>
                  <a:srgbClr val="FF0000"/>
                </a:solidFill>
              </a:rPr>
              <a:t>克尔效应或二级电光效应。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71E0334-AD8C-4D48-8D26-9F775E99D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842281"/>
              </p:ext>
            </p:extLst>
          </p:nvPr>
        </p:nvGraphicFramePr>
        <p:xfrm>
          <a:off x="1259632" y="5179730"/>
          <a:ext cx="1467284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5179730"/>
                        <a:ext cx="1467284" cy="419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89B3805-B01A-4E37-8BAF-F72DFFB3E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905084"/>
              </p:ext>
            </p:extLst>
          </p:nvPr>
        </p:nvGraphicFramePr>
        <p:xfrm>
          <a:off x="3347864" y="5120855"/>
          <a:ext cx="2245532" cy="5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7" imgW="1168200" imgH="279360" progId="Equation.DSMT4">
                  <p:embed/>
                </p:oleObj>
              </mc:Choice>
              <mc:Fallback>
                <p:oleObj name="Equation" r:id="rId7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7864" y="5120855"/>
                        <a:ext cx="2245532" cy="5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D99B1480-8F63-4013-A2FD-3A0D35615A60}"/>
              </a:ext>
            </a:extLst>
          </p:cNvPr>
          <p:cNvSpPr txBox="1"/>
          <p:nvPr/>
        </p:nvSpPr>
        <p:spPr>
          <a:xfrm>
            <a:off x="6401396" y="5204676"/>
            <a:ext cx="172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l-GR" altLang="zh-CN" b="1" i="1" dirty="0">
                <a:solidFill>
                  <a:schemeClr val="tx2"/>
                </a:solidFill>
                <a:latin typeface="Times New Roman"/>
                <a:cs typeface="Times New Roman"/>
              </a:rPr>
              <a:t>κ</a:t>
            </a:r>
            <a:r>
              <a:rPr lang="en-US" altLang="zh-CN" b="1" dirty="0">
                <a:solidFill>
                  <a:schemeClr val="tx2"/>
                </a:solidFill>
                <a:latin typeface="Times New Roman"/>
                <a:cs typeface="Times New Roman"/>
              </a:rPr>
              <a:t>—</a:t>
            </a:r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克尔常数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0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液晶的电光效应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诱导偶极子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1205626" y="5261208"/>
            <a:ext cx="6732748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在外部电场作用下，液晶分子中产生诱导偶极子；</a:t>
            </a:r>
            <a:endParaRPr lang="en-US" altLang="zh-CN" sz="18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继而诱导偶极子被外部电场驱动，使液晶分子发生偏转。</a:t>
            </a:r>
            <a:endParaRPr lang="en-US" altLang="zh-CN" sz="1800" dirty="0">
              <a:solidFill>
                <a:schemeClr val="tx2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1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858963"/>
            <a:ext cx="73580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82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向列相液晶的电控双折射效应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4517727"/>
            <a:ext cx="218598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1387177"/>
            <a:ext cx="2185988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68289" y="1395114"/>
            <a:ext cx="6031904" cy="502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chemeClr val="tx2"/>
                </a:solidFill>
                <a:latin typeface="+mn-lt"/>
              </a:rPr>
              <a:t>单轴晶体中，当</a:t>
            </a:r>
            <a:r>
              <a:rPr lang="en-US" altLang="zh-CN" sz="1800" dirty="0">
                <a:solidFill>
                  <a:schemeClr val="tx2"/>
                </a:solidFill>
                <a:latin typeface="+mn-lt"/>
              </a:rPr>
              <a:t>e</a:t>
            </a:r>
            <a:r>
              <a:rPr lang="zh-CN" altLang="en-US" sz="1800" dirty="0">
                <a:solidFill>
                  <a:schemeClr val="tx2"/>
                </a:solidFill>
                <a:latin typeface="+mn-lt"/>
              </a:rPr>
              <a:t>光波矢量与光轴成夹角</a:t>
            </a:r>
            <a:r>
              <a:rPr lang="el-GR" altLang="zh-CN" sz="1800" i="1" dirty="0">
                <a:solidFill>
                  <a:schemeClr val="tx2"/>
                </a:solidFill>
                <a:latin typeface="+mn-lt"/>
                <a:cs typeface="Times New Roman"/>
              </a:rPr>
              <a:t>θ</a:t>
            </a: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/>
              </a:rPr>
              <a:t>时，其折射率如下：</a:t>
            </a:r>
            <a:endParaRPr lang="en-US" altLang="zh-CN" sz="1800" dirty="0">
              <a:solidFill>
                <a:schemeClr val="tx2"/>
              </a:solidFill>
              <a:latin typeface="+mn-lt"/>
              <a:cs typeface="Times New Roman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800" dirty="0">
              <a:solidFill>
                <a:schemeClr val="tx2"/>
              </a:solidFill>
              <a:latin typeface="+mn-lt"/>
              <a:cs typeface="Times New Roman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1800" dirty="0">
              <a:solidFill>
                <a:schemeClr val="tx2"/>
              </a:solidFill>
              <a:latin typeface="+mn-lt"/>
              <a:cs typeface="Times New Roman"/>
            </a:endParaRPr>
          </a:p>
          <a:p>
            <a:pPr marL="0" indent="0" algn="just" eaLnBrk="1" hangingPunct="1">
              <a:lnSpc>
                <a:spcPct val="150000"/>
              </a:lnSpc>
              <a:defRPr/>
            </a:pPr>
            <a:endParaRPr lang="en-US" altLang="zh-CN" sz="1800" dirty="0">
              <a:solidFill>
                <a:schemeClr val="tx2"/>
              </a:solidFill>
              <a:latin typeface="+mn-lt"/>
              <a:cs typeface="Times New Roman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/>
              </a:rPr>
              <a:t>向列相液晶中，在外部电场驱动下，液晶分子指向矢（相当于晶体光轴方向）与电场成夹角</a:t>
            </a:r>
            <a:r>
              <a:rPr lang="el-GR" altLang="zh-CN" sz="1800" i="1" dirty="0">
                <a:solidFill>
                  <a:schemeClr val="tx2"/>
                </a:solidFill>
                <a:latin typeface="+mn-lt"/>
                <a:cs typeface="Times New Roman"/>
              </a:rPr>
              <a:t>θ</a:t>
            </a: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/>
              </a:rPr>
              <a:t>，当</a:t>
            </a:r>
            <a:r>
              <a:rPr lang="en-US" altLang="zh-CN" sz="1800" dirty="0">
                <a:solidFill>
                  <a:schemeClr val="tx2"/>
                </a:solidFill>
                <a:latin typeface="+mn-lt"/>
                <a:cs typeface="Times New Roman"/>
              </a:rPr>
              <a:t>e</a:t>
            </a: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/>
              </a:rPr>
              <a:t>光波法线与电场同向时，其折射率亦可以上式描述。</a:t>
            </a:r>
            <a:endParaRPr lang="en-US" altLang="zh-CN" sz="1800" dirty="0">
              <a:solidFill>
                <a:schemeClr val="tx2"/>
              </a:solidFill>
              <a:latin typeface="+mn-lt"/>
              <a:cs typeface="Times New Roman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chemeClr val="tx2"/>
                </a:solidFill>
                <a:latin typeface="+mn-lt"/>
              </a:rPr>
              <a:t>液晶分子的指向角</a:t>
            </a:r>
            <a:r>
              <a:rPr lang="el-GR" altLang="zh-CN" sz="1800" i="1" dirty="0">
                <a:solidFill>
                  <a:schemeClr val="tx2"/>
                </a:solidFill>
                <a:latin typeface="+mn-lt"/>
                <a:cs typeface="Times New Roman"/>
              </a:rPr>
              <a:t>θ</a:t>
            </a:r>
            <a:r>
              <a:rPr lang="zh-CN" altLang="en-US" sz="1800" dirty="0">
                <a:solidFill>
                  <a:schemeClr val="tx2"/>
                </a:solidFill>
                <a:latin typeface="+mn-lt"/>
                <a:cs typeface="Times New Roman"/>
              </a:rPr>
              <a:t>取决于外加电场的大小，因此其双折射是可以电控的，称为：</a:t>
            </a:r>
            <a:endParaRPr lang="en-US" altLang="zh-CN" sz="1800" dirty="0">
              <a:solidFill>
                <a:schemeClr val="tx2"/>
              </a:solidFill>
              <a:latin typeface="+mn-lt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ECB</a:t>
            </a:r>
            <a:r>
              <a:rPr lang="zh-CN" altLang="en-US" sz="180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Electrically Controllable Birefringence</a:t>
            </a:r>
            <a:r>
              <a:rPr lang="zh-CN" altLang="en-US" sz="1800" dirty="0">
                <a:solidFill>
                  <a:srgbClr val="FF0000"/>
                </a:solidFill>
                <a:latin typeface="+mn-lt"/>
              </a:rPr>
              <a:t>，电控双折射。</a:t>
            </a:r>
            <a:endParaRPr lang="en-US" altLang="zh-CN" sz="18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1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47157"/>
              </p:ext>
            </p:extLst>
          </p:nvPr>
        </p:nvGraphicFramePr>
        <p:xfrm>
          <a:off x="1763688" y="2276872"/>
          <a:ext cx="2897187" cy="81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公式" r:id="rId6" imgW="1676400" imgH="469900" progId="Equation.3">
                  <p:embed/>
                </p:oleObj>
              </mc:Choice>
              <mc:Fallback>
                <p:oleObj name="公式" r:id="rId6" imgW="1676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76872"/>
                        <a:ext cx="2897187" cy="81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3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ECB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效应的应用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——LCOS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56BDFEC-BB4C-4471-B224-B6AE1D2D9A1F}"/>
              </a:ext>
            </a:extLst>
          </p:cNvPr>
          <p:cNvSpPr txBox="1"/>
          <p:nvPr/>
        </p:nvSpPr>
        <p:spPr>
          <a:xfrm>
            <a:off x="3635896" y="1196752"/>
            <a:ext cx="5328592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LCOS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chemeClr val="tx2"/>
                </a:solidFill>
              </a:rPr>
              <a:t>Liquid Crystal on Silicon</a:t>
            </a:r>
            <a:r>
              <a:rPr lang="zh-CN" altLang="en-US" b="1" dirty="0">
                <a:solidFill>
                  <a:schemeClr val="tx2"/>
                </a:solidFill>
              </a:rPr>
              <a:t>，硅基液晶，制作于硅基片上的液晶芯片，通过下面的</a:t>
            </a:r>
            <a:r>
              <a:rPr lang="en-US" altLang="zh-CN" b="1" dirty="0">
                <a:solidFill>
                  <a:schemeClr val="tx2"/>
                </a:solidFill>
              </a:rPr>
              <a:t>CMOS</a:t>
            </a:r>
            <a:r>
              <a:rPr lang="zh-CN" altLang="en-US" b="1" dirty="0">
                <a:solidFill>
                  <a:schemeClr val="tx2"/>
                </a:solidFill>
              </a:rPr>
              <a:t>电路，可独立控制每个像素的偏压，实现对入射光的振幅或者相位调制。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713AFC3-6477-45F7-9B3F-D36A043E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1811"/>
            <a:ext cx="3152775" cy="1381125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3E8005-FE5F-43B4-B5E1-00A9434C7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115794"/>
            <a:ext cx="5192738" cy="3666155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0EC9CF9A-CF39-45E6-8153-FFAA137A5E85}"/>
              </a:ext>
            </a:extLst>
          </p:cNvPr>
          <p:cNvSpPr txBox="1"/>
          <p:nvPr/>
        </p:nvSpPr>
        <p:spPr>
          <a:xfrm>
            <a:off x="179512" y="4797152"/>
            <a:ext cx="324036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20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基于振幅调制</a:t>
            </a:r>
            <a:r>
              <a:rPr lang="zh-CN" altLang="en-US" sz="1800" dirty="0">
                <a:solidFill>
                  <a:schemeClr val="tx2"/>
                </a:solidFill>
              </a:rPr>
              <a:t>的</a:t>
            </a:r>
            <a:r>
              <a:rPr lang="en-US" altLang="zh-CN" sz="1800" dirty="0">
                <a:solidFill>
                  <a:schemeClr val="tx2"/>
                </a:solidFill>
              </a:rPr>
              <a:t>LCOS</a:t>
            </a:r>
            <a:r>
              <a:rPr lang="zh-CN" altLang="en-US" sz="1800" dirty="0">
                <a:solidFill>
                  <a:schemeClr val="tx2"/>
                </a:solidFill>
              </a:rPr>
              <a:t>芯片，通常应用于投影显示领域。</a:t>
            </a:r>
          </a:p>
        </p:txBody>
      </p:sp>
    </p:spTree>
    <p:extLst>
      <p:ext uri="{BB962C8B-B14F-4D97-AF65-F5344CB8AC3E}">
        <p14:creationId xmlns:p14="http://schemas.microsoft.com/office/powerpoint/2010/main" val="652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ECB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效应的应用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——LCOS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A96ED5D-2A70-4745-9B91-6EBB4D27BA40}"/>
              </a:ext>
            </a:extLst>
          </p:cNvPr>
          <p:cNvSpPr txBox="1"/>
          <p:nvPr/>
        </p:nvSpPr>
        <p:spPr>
          <a:xfrm>
            <a:off x="959006" y="1099453"/>
            <a:ext cx="3816424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基于相位调制的</a:t>
            </a:r>
            <a:r>
              <a:rPr lang="en-US" altLang="zh-CN" b="1" dirty="0">
                <a:solidFill>
                  <a:srgbClr val="FF0000"/>
                </a:solidFill>
              </a:rPr>
              <a:t>LCOS</a:t>
            </a:r>
            <a:r>
              <a:rPr lang="zh-CN" altLang="en-US" b="1" dirty="0">
                <a:solidFill>
                  <a:srgbClr val="FF0000"/>
                </a:solidFill>
              </a:rPr>
              <a:t>芯片，可用于：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05B184-DB53-4CF3-8308-3CE16E506354}"/>
              </a:ext>
            </a:extLst>
          </p:cNvPr>
          <p:cNvGrpSpPr/>
          <p:nvPr/>
        </p:nvGrpSpPr>
        <p:grpSpPr>
          <a:xfrm>
            <a:off x="5148064" y="1197305"/>
            <a:ext cx="3816424" cy="2879767"/>
            <a:chOff x="5148064" y="1197305"/>
            <a:chExt cx="3816424" cy="28797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32DB767-BAA0-477C-B110-1A61B59AA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080" y="1197305"/>
              <a:ext cx="3672408" cy="2879767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AE7121CD-5B2A-47E9-98E7-BEF94BFBA448}"/>
                </a:ext>
              </a:extLst>
            </p:cNvPr>
            <p:cNvSpPr txBox="1"/>
            <p:nvPr/>
          </p:nvSpPr>
          <p:spPr>
            <a:xfrm>
              <a:off x="5148064" y="1269313"/>
              <a:ext cx="1733167" cy="45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2000" b="1">
                  <a:solidFill>
                    <a:schemeClr val="tx2"/>
                  </a:solidFill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</a:rPr>
                <a:t>程控变焦透镜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4D91F28-CA5D-48FB-BE8B-49490FCF810F}"/>
              </a:ext>
            </a:extLst>
          </p:cNvPr>
          <p:cNvGrpSpPr/>
          <p:nvPr/>
        </p:nvGrpSpPr>
        <p:grpSpPr>
          <a:xfrm>
            <a:off x="232436" y="1700808"/>
            <a:ext cx="3763500" cy="2316183"/>
            <a:chOff x="232436" y="1700808"/>
            <a:chExt cx="3763500" cy="231618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44D5AD3-5DA3-47E4-8952-58438F68B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436" y="1700808"/>
              <a:ext cx="3763500" cy="2316183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63EBB2BE-6405-4B94-984F-1985990E40BF}"/>
                </a:ext>
              </a:extLst>
            </p:cNvPr>
            <p:cNvSpPr txBox="1"/>
            <p:nvPr/>
          </p:nvSpPr>
          <p:spPr>
            <a:xfrm>
              <a:off x="390561" y="1700808"/>
              <a:ext cx="144513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2000" b="1">
                  <a:solidFill>
                    <a:schemeClr val="tx2"/>
                  </a:solidFill>
                </a:defRPr>
              </a:lvl1pPr>
            </a:lstStyle>
            <a:p>
              <a:pPr algn="l"/>
              <a:r>
                <a:rPr lang="zh-CN" altLang="en-US" sz="1800" dirty="0">
                  <a:solidFill>
                    <a:srgbClr val="FF0000"/>
                  </a:solidFill>
                </a:rPr>
                <a:t>程控分束器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1F4772-0DC3-4F15-88C0-A8768E40236A}"/>
              </a:ext>
            </a:extLst>
          </p:cNvPr>
          <p:cNvGrpSpPr/>
          <p:nvPr/>
        </p:nvGrpSpPr>
        <p:grpSpPr>
          <a:xfrm>
            <a:off x="5508104" y="3933056"/>
            <a:ext cx="3413278" cy="2808312"/>
            <a:chOff x="5508104" y="3933056"/>
            <a:chExt cx="3413278" cy="280831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74FE0D9-9443-4689-B0CE-80E7FB1B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8104" y="3933056"/>
              <a:ext cx="3301267" cy="2808312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67028569-3925-4F23-AD33-B4E0C553B2C4}"/>
                </a:ext>
              </a:extLst>
            </p:cNvPr>
            <p:cNvSpPr txBox="1"/>
            <p:nvPr/>
          </p:nvSpPr>
          <p:spPr>
            <a:xfrm>
              <a:off x="7188215" y="4158898"/>
              <a:ext cx="1733167" cy="45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2000" b="1">
                  <a:solidFill>
                    <a:schemeClr val="tx2"/>
                  </a:solidFill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</a:rPr>
                <a:t>程控光束偏转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40205D-6955-49CE-A84C-2501E3393EEB}"/>
              </a:ext>
            </a:extLst>
          </p:cNvPr>
          <p:cNvGrpSpPr/>
          <p:nvPr/>
        </p:nvGrpSpPr>
        <p:grpSpPr>
          <a:xfrm>
            <a:off x="611560" y="4328529"/>
            <a:ext cx="2833018" cy="2412839"/>
            <a:chOff x="611560" y="4328529"/>
            <a:chExt cx="2833018" cy="2412839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67A69CE-531A-4B52-BECF-73410C84B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390719"/>
              <a:ext cx="2833018" cy="2350649"/>
            </a:xfrm>
            <a:prstGeom prst="rect">
              <a:avLst/>
            </a:prstGeom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824C1354-5DB5-476B-9C57-2DFB62025772}"/>
                </a:ext>
              </a:extLst>
            </p:cNvPr>
            <p:cNvSpPr txBox="1"/>
            <p:nvPr/>
          </p:nvSpPr>
          <p:spPr>
            <a:xfrm>
              <a:off x="631291" y="4328529"/>
              <a:ext cx="1733167" cy="455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2000" b="1">
                  <a:solidFill>
                    <a:schemeClr val="tx2"/>
                  </a:solidFill>
                </a:defRPr>
              </a:lvl1pPr>
            </a:lstStyle>
            <a:p>
              <a:pPr algn="ctr"/>
              <a:r>
                <a:rPr lang="zh-CN" altLang="en-US" sz="1800" dirty="0">
                  <a:solidFill>
                    <a:srgbClr val="FF0000"/>
                  </a:solidFill>
                </a:rPr>
                <a:t>产生环形光束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LCOS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应用于光束偏转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8C6B27D-46E5-41E1-8496-C2BE6FD6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888895"/>
            <a:ext cx="4039046" cy="2800508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73282-4EF8-4F4F-8984-ED32D14CC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268760"/>
            <a:ext cx="4564063" cy="312420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7" name="TextBox 2">
            <a:extLst>
              <a:ext uri="{FF2B5EF4-FFF2-40B4-BE49-F238E27FC236}">
                <a16:creationId xmlns:a16="http://schemas.microsoft.com/office/drawing/2014/main" id="{B5C18F4E-1F9E-4130-A703-5BC49DABC527}"/>
              </a:ext>
            </a:extLst>
          </p:cNvPr>
          <p:cNvSpPr txBox="1"/>
          <p:nvPr/>
        </p:nvSpPr>
        <p:spPr>
          <a:xfrm>
            <a:off x="4815582" y="1052736"/>
            <a:ext cx="4148906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/>
              <a:t>纯相位调制的</a:t>
            </a:r>
            <a:r>
              <a:rPr lang="en-US" altLang="zh-CN" sz="1800" dirty="0"/>
              <a:t>LCOS</a:t>
            </a:r>
            <a:r>
              <a:rPr lang="zh-CN" altLang="en-US" sz="1800" dirty="0"/>
              <a:t>芯片，通过</a:t>
            </a:r>
            <a:r>
              <a:rPr lang="en-US" altLang="zh-CN" sz="1800" dirty="0"/>
              <a:t>CMOS</a:t>
            </a:r>
            <a:r>
              <a:rPr lang="zh-CN" altLang="en-US" sz="1800" dirty="0"/>
              <a:t>电路控制每个像素的相位台阶，构建“虚拟”阶梯光栅来实现对入射光的衍射偏转。</a:t>
            </a:r>
            <a:endParaRPr lang="en-US" altLang="zh-CN" sz="1800" dirty="0"/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A0608314-0C98-4FA2-86D1-2BD11615A83D}"/>
              </a:ext>
            </a:extLst>
          </p:cNvPr>
          <p:cNvSpPr txBox="1"/>
          <p:nvPr/>
        </p:nvSpPr>
        <p:spPr>
          <a:xfrm>
            <a:off x="179512" y="4581128"/>
            <a:ext cx="4564063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/>
              <a:t>因液晶的偏压、响应速度等因素，每个像素的相位调制量受限，一般以</a:t>
            </a:r>
            <a:r>
              <a:rPr lang="en-US" altLang="zh-CN" sz="1800" dirty="0"/>
              <a:t>2</a:t>
            </a:r>
            <a:r>
              <a:rPr lang="el-GR" altLang="zh-CN" sz="1800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zh-CN" altLang="en-US" sz="1800" dirty="0"/>
              <a:t>为模周期性重置，类似闪耀光栅。</a:t>
            </a:r>
            <a:endParaRPr lang="en-US" altLang="zh-CN" sz="18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/>
              <a:t>闪耀光栅的周期和闪耀角可动态配置，因此可以实现对光束的程控偏转。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B92AF2C6-0649-45E9-8FF7-D61907B36074}"/>
              </a:ext>
            </a:extLst>
          </p:cNvPr>
          <p:cNvSpPr txBox="1"/>
          <p:nvPr/>
        </p:nvSpPr>
        <p:spPr>
          <a:xfrm>
            <a:off x="4815582" y="2708920"/>
            <a:ext cx="414890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altLang="zh-CN" sz="1800" dirty="0">
                <a:solidFill>
                  <a:srgbClr val="FF0000"/>
                </a:solidFill>
              </a:rPr>
              <a:t>LCOS</a:t>
            </a:r>
            <a:r>
              <a:rPr lang="zh-CN" altLang="en-US" sz="1800" dirty="0">
                <a:solidFill>
                  <a:srgbClr val="FF0000"/>
                </a:solidFill>
              </a:rPr>
              <a:t>相位光栅可视作对闪耀光栅的量化拟合，兼有闪耀光栅和阶梯光栅性质。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平行和垂直干涉系统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13466"/>
              </p:ext>
            </p:extLst>
          </p:nvPr>
        </p:nvGraphicFramePr>
        <p:xfrm>
          <a:off x="992980" y="1140834"/>
          <a:ext cx="7158039" cy="98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公式" r:id="rId4" imgW="3962160" imgH="545760" progId="Equation.3">
                  <p:embed/>
                </p:oleObj>
              </mc:Choice>
              <mc:Fallback>
                <p:oleObj name="公式" r:id="rId4" imgW="39621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80" y="1140834"/>
                        <a:ext cx="7158039" cy="98360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456110" y="1844824"/>
            <a:ext cx="2026667" cy="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712790" y="2120595"/>
            <a:ext cx="4416798" cy="3842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1979712" y="2348880"/>
            <a:ext cx="295275" cy="534988"/>
          </a:xfrm>
          <a:prstGeom prst="downArrow">
            <a:avLst>
              <a:gd name="adj1" fmla="val 50000"/>
              <a:gd name="adj2" fmla="val 45296"/>
            </a:avLst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46291" y="2874941"/>
            <a:ext cx="29621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ea"/>
              </a:rPr>
              <a:t>只与干涉装置的参数有关</a:t>
            </a:r>
            <a:endParaRPr kumimoji="1" lang="en-US" altLang="zh-CN" b="1" dirty="0">
              <a:solidFill>
                <a:schemeClr val="tx2"/>
              </a:solidFill>
              <a:latin typeface="+mn-ea"/>
            </a:endParaRPr>
          </a:p>
          <a:p>
            <a:pPr algn="ctr" eaLnBrk="0" hangingPunct="0"/>
            <a:r>
              <a:rPr kumimoji="1" lang="zh-CN" altLang="en-US" b="1" dirty="0">
                <a:solidFill>
                  <a:srgbClr val="0000FF"/>
                </a:solidFill>
                <a:latin typeface="+mn-ea"/>
              </a:rPr>
              <a:t>形成干涉背景</a:t>
            </a:r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5932909" y="2348880"/>
            <a:ext cx="295275" cy="534988"/>
          </a:xfrm>
          <a:prstGeom prst="downArrow">
            <a:avLst>
              <a:gd name="adj1" fmla="val 50000"/>
              <a:gd name="adj2" fmla="val 45296"/>
            </a:avLst>
          </a:prstGeom>
          <a:solidFill>
            <a:srgbClr val="FF505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031878" y="2889520"/>
            <a:ext cx="2097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ea"/>
              </a:rPr>
              <a:t>与波片的光程有关</a:t>
            </a:r>
            <a:endParaRPr kumimoji="1" lang="en-US" altLang="zh-CN" b="1" dirty="0">
              <a:solidFill>
                <a:schemeClr val="tx2"/>
              </a:solidFill>
              <a:latin typeface="+mn-ea"/>
            </a:endParaRPr>
          </a:p>
          <a:p>
            <a:pPr algn="ctr" eaLnBrk="0" hangingPunct="0"/>
            <a:r>
              <a:rPr kumimoji="1" lang="zh-CN" altLang="en-US" b="1" dirty="0">
                <a:solidFill>
                  <a:srgbClr val="0000FF"/>
                </a:solidFill>
                <a:latin typeface="+mn-ea"/>
              </a:rPr>
              <a:t>形成干涉项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6125234"/>
                <a:ext cx="13535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25234"/>
                <a:ext cx="1353512" cy="400110"/>
              </a:xfrm>
              <a:prstGeom prst="rect">
                <a:avLst/>
              </a:prstGeom>
              <a:blipFill>
                <a:blip r:embed="rId6"/>
                <a:stretch>
                  <a:fillRect t="-12308" r="-4054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6" y="3772735"/>
            <a:ext cx="2752725" cy="228600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06" y="3717032"/>
            <a:ext cx="2724150" cy="236220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8144" y="6125234"/>
                <a:ext cx="12911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6125234"/>
                <a:ext cx="1291187" cy="400110"/>
              </a:xfrm>
              <a:prstGeom prst="rect">
                <a:avLst/>
              </a:prstGeom>
              <a:blipFill>
                <a:blip r:embed="rId9"/>
                <a:stretch>
                  <a:fillRect t="-12308" r="-4739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501901" y="4438745"/>
            <a:ext cx="209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平行和垂直系统的干涉条纹是互补的。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7E6048-9992-49B2-9588-678A6C038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77397"/>
              </p:ext>
            </p:extLst>
          </p:nvPr>
        </p:nvGraphicFramePr>
        <p:xfrm>
          <a:off x="1619672" y="6169735"/>
          <a:ext cx="2886415" cy="427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" name="Equation" r:id="rId10" imgW="1714320" imgH="253800" progId="Equation.DSMT4">
                  <p:embed/>
                </p:oleObj>
              </mc:Choice>
              <mc:Fallback>
                <p:oleObj name="Equation" r:id="rId10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672" y="6169735"/>
                        <a:ext cx="2886415" cy="427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995-ED8F-4610-8514-4BDE04989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91246"/>
              </p:ext>
            </p:extLst>
          </p:nvPr>
        </p:nvGraphicFramePr>
        <p:xfrm>
          <a:off x="7038058" y="6117121"/>
          <a:ext cx="1350366" cy="42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Equation" r:id="rId12" imgW="761760" imgH="241200" progId="Equation.DSMT4">
                  <p:embed/>
                </p:oleObj>
              </mc:Choice>
              <mc:Fallback>
                <p:oleObj name="Equation" r:id="rId12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38058" y="6117121"/>
                        <a:ext cx="1350366" cy="42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7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30" grpId="0" animBg="1"/>
      <p:bldP spid="3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31800" y="2492896"/>
            <a:ext cx="8326438" cy="3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77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平行和垂直干涉系统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8" y="4149080"/>
            <a:ext cx="3192329" cy="2651069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64" y="3371014"/>
            <a:ext cx="3870226" cy="3442361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7524" y="1196752"/>
            <a:ext cx="8568952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以单色光照明，干涉光强是均匀的，观察不到条纹；旋转波片，则出现</a:t>
            </a:r>
            <a:r>
              <a:rPr lang="en-US" altLang="zh-CN" b="1" dirty="0">
                <a:solidFill>
                  <a:schemeClr val="tx2"/>
                </a:solidFill>
              </a:rPr>
              <a:t>4</a:t>
            </a:r>
            <a:r>
              <a:rPr lang="zh-CN" altLang="en-US" b="1" dirty="0">
                <a:solidFill>
                  <a:schemeClr val="tx2"/>
                </a:solidFill>
              </a:rPr>
              <a:t>个极大位置和</a:t>
            </a:r>
            <a:r>
              <a:rPr lang="en-US" altLang="zh-CN" b="1" dirty="0">
                <a:solidFill>
                  <a:schemeClr val="tx2"/>
                </a:solidFill>
              </a:rPr>
              <a:t>4</a:t>
            </a:r>
            <a:r>
              <a:rPr lang="zh-CN" altLang="en-US" b="1" dirty="0">
                <a:solidFill>
                  <a:schemeClr val="tx2"/>
                </a:solidFill>
              </a:rPr>
              <a:t>个消光位置。平行与垂直干涉系统的极大和消光位置正好相反。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以白光照明，干涉极大和消光取决于波长，因此观察屏上呈现均匀的彩色，平行与垂直干涉系统的色系是互补的。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A8204CB-F2F4-4278-805E-49D65B796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17164"/>
              </p:ext>
            </p:extLst>
          </p:nvPr>
        </p:nvGraphicFramePr>
        <p:xfrm>
          <a:off x="683568" y="3284984"/>
          <a:ext cx="2886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6" imgW="2886695" imgH="428415" progId="Equation.DSMT4">
                  <p:embed/>
                </p:oleObj>
              </mc:Choice>
              <mc:Fallback>
                <p:oleObj name="Equation" r:id="rId6" imgW="2886695" imgH="4284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3284984"/>
                        <a:ext cx="28860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63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楔形晶片的干涉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9" name="TextBox 28"/>
          <p:cNvSpPr txBox="1"/>
          <p:nvPr/>
        </p:nvSpPr>
        <p:spPr>
          <a:xfrm>
            <a:off x="1795654" y="5317177"/>
            <a:ext cx="508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以单色光照明，</a:t>
            </a:r>
            <a:r>
              <a:rPr lang="zh-CN" altLang="en-US" sz="2000" b="1" dirty="0">
                <a:solidFill>
                  <a:srgbClr val="FF0000"/>
                </a:solidFill>
              </a:rPr>
              <a:t>等厚干涉条纹，</a:t>
            </a:r>
            <a:r>
              <a:rPr lang="zh-CN" altLang="en-US" sz="2000" b="1" dirty="0">
                <a:solidFill>
                  <a:schemeClr val="tx2"/>
                </a:solidFill>
              </a:rPr>
              <a:t>条纹间距：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99801"/>
              </p:ext>
            </p:extLst>
          </p:nvPr>
        </p:nvGraphicFramePr>
        <p:xfrm>
          <a:off x="2965450" y="4437112"/>
          <a:ext cx="3070225" cy="51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4" imgW="1498320" imgH="253800" progId="Equation.DSMT4">
                  <p:embed/>
                </p:oleObj>
              </mc:Choice>
              <mc:Fallback>
                <p:oleObj name="Equation" r:id="rId4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5450" y="4437112"/>
                        <a:ext cx="3070225" cy="519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844550" y="1340768"/>
            <a:ext cx="7597775" cy="1836737"/>
            <a:chOff x="844550" y="1340768"/>
            <a:chExt cx="7597775" cy="1836737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844550" y="1340768"/>
              <a:ext cx="7597775" cy="1836737"/>
              <a:chOff x="532" y="2001"/>
              <a:chExt cx="4786" cy="1157"/>
            </a:xfrm>
          </p:grpSpPr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850" y="2591"/>
                <a:ext cx="4059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1099" y="2115"/>
                <a:ext cx="340" cy="930"/>
                <a:chOff x="1746" y="2137"/>
                <a:chExt cx="340" cy="930"/>
              </a:xfrm>
            </p:grpSpPr>
            <p:sp>
              <p:nvSpPr>
                <p:cNvPr id="27" name="Oval 5"/>
                <p:cNvSpPr>
                  <a:spLocks noChangeArrowheads="1"/>
                </p:cNvSpPr>
                <p:nvPr/>
              </p:nvSpPr>
              <p:spPr bwMode="auto">
                <a:xfrm>
                  <a:off x="1746" y="2137"/>
                  <a:ext cx="295" cy="930"/>
                </a:xfrm>
                <a:prstGeom prst="ellipse">
                  <a:avLst/>
                </a:prstGeom>
                <a:solidFill>
                  <a:srgbClr val="808080">
                    <a:alpha val="59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6"/>
                <p:cNvSpPr>
                  <a:spLocks noChangeArrowheads="1"/>
                </p:cNvSpPr>
                <p:nvPr/>
              </p:nvSpPr>
              <p:spPr bwMode="auto">
                <a:xfrm>
                  <a:off x="1791" y="2137"/>
                  <a:ext cx="295" cy="930"/>
                </a:xfrm>
                <a:prstGeom prst="ellipse">
                  <a:avLst/>
                </a:prstGeom>
                <a:solidFill>
                  <a:srgbClr val="808080">
                    <a:alpha val="59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1167" y="2477"/>
                <a:ext cx="227" cy="205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2664" y="2137"/>
                <a:ext cx="340" cy="930"/>
                <a:chOff x="1746" y="2137"/>
                <a:chExt cx="340" cy="930"/>
              </a:xfrm>
            </p:grpSpPr>
            <p:sp>
              <p:nvSpPr>
                <p:cNvPr id="25" name="Oval 15"/>
                <p:cNvSpPr>
                  <a:spLocks noChangeArrowheads="1"/>
                </p:cNvSpPr>
                <p:nvPr/>
              </p:nvSpPr>
              <p:spPr bwMode="auto">
                <a:xfrm>
                  <a:off x="1746" y="2137"/>
                  <a:ext cx="295" cy="930"/>
                </a:xfrm>
                <a:prstGeom prst="ellipse">
                  <a:avLst/>
                </a:prstGeom>
                <a:solidFill>
                  <a:srgbClr val="808080">
                    <a:alpha val="59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Oval 16"/>
                <p:cNvSpPr>
                  <a:spLocks noChangeArrowheads="1"/>
                </p:cNvSpPr>
                <p:nvPr/>
              </p:nvSpPr>
              <p:spPr bwMode="auto">
                <a:xfrm>
                  <a:off x="1791" y="2137"/>
                  <a:ext cx="295" cy="930"/>
                </a:xfrm>
                <a:prstGeom prst="ellipse">
                  <a:avLst/>
                </a:prstGeom>
                <a:solidFill>
                  <a:srgbClr val="808080">
                    <a:alpha val="59000"/>
                  </a:srgbClr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 flipH="1">
                <a:off x="2835" y="2409"/>
                <a:ext cx="0" cy="38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/>
            </p:nvSpPr>
            <p:spPr bwMode="auto">
              <a:xfrm>
                <a:off x="4637" y="2115"/>
                <a:ext cx="680" cy="930"/>
              </a:xfrm>
              <a:prstGeom prst="rect">
                <a:avLst/>
              </a:prstGeom>
              <a:solidFill>
                <a:srgbClr val="969696"/>
              </a:solidFill>
              <a:ln w="12700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637" y="2160"/>
                <a:ext cx="681" cy="68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4637" y="2319"/>
                <a:ext cx="681" cy="68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4637" y="2478"/>
                <a:ext cx="681" cy="68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4637" y="2636"/>
                <a:ext cx="681" cy="68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4637" y="2795"/>
                <a:ext cx="681" cy="68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4637" y="2931"/>
                <a:ext cx="681" cy="68"/>
              </a:xfrm>
              <a:prstGeom prst="rect">
                <a:avLst/>
              </a:prstGeom>
              <a:solidFill>
                <a:srgbClr val="FF0000">
                  <a:alpha val="5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28"/>
              <p:cNvSpPr>
                <a:spLocks noChangeArrowheads="1"/>
              </p:cNvSpPr>
              <p:nvPr/>
            </p:nvSpPr>
            <p:spPr bwMode="auto">
              <a:xfrm>
                <a:off x="1893" y="2160"/>
                <a:ext cx="181" cy="907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algn="ctr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1" name="Oval 29"/>
              <p:cNvSpPr>
                <a:spLocks noChangeArrowheads="1"/>
              </p:cNvSpPr>
              <p:nvPr/>
            </p:nvSpPr>
            <p:spPr bwMode="auto">
              <a:xfrm>
                <a:off x="3662" y="2001"/>
                <a:ext cx="204" cy="1157"/>
              </a:xfrm>
              <a:prstGeom prst="ellipse">
                <a:avLst/>
              </a:prstGeom>
              <a:solidFill>
                <a:srgbClr val="00FFFF">
                  <a:alpha val="17000"/>
                </a:srgbClr>
              </a:solidFill>
              <a:ln w="1270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532" y="2591"/>
                <a:ext cx="3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>
                <a:off x="555" y="2364"/>
                <a:ext cx="3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32"/>
              <p:cNvSpPr>
                <a:spLocks noChangeShapeType="1"/>
              </p:cNvSpPr>
              <p:nvPr/>
            </p:nvSpPr>
            <p:spPr bwMode="auto">
              <a:xfrm>
                <a:off x="532" y="2818"/>
                <a:ext cx="3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32" name="直接箭头连接符 31"/>
            <p:cNvCxnSpPr/>
            <p:nvPr/>
          </p:nvCxnSpPr>
          <p:spPr>
            <a:xfrm>
              <a:off x="3779912" y="1484784"/>
              <a:ext cx="0" cy="154825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91880" y="260124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75F13F-BEAD-4D46-A402-0B0A2DB31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07832"/>
              </p:ext>
            </p:extLst>
          </p:nvPr>
        </p:nvGraphicFramePr>
        <p:xfrm>
          <a:off x="2751667" y="3528955"/>
          <a:ext cx="3497792" cy="51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6" imgW="2886695" imgH="428415" progId="Equation.DSMT4">
                  <p:embed/>
                </p:oleObj>
              </mc:Choice>
              <mc:Fallback>
                <p:oleObj name="Equation" r:id="rId6" imgW="2886695" imgH="4284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1667" y="3528955"/>
                        <a:ext cx="3497792" cy="519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7CFE4009-665F-4381-9840-306A42C90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82206"/>
              </p:ext>
            </p:extLst>
          </p:nvPr>
        </p:nvGraphicFramePr>
        <p:xfrm>
          <a:off x="3527438" y="5827415"/>
          <a:ext cx="1546200" cy="79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Equation" r:id="rId8" imgW="863280" imgH="444240" progId="Equation.DSMT4">
                  <p:embed/>
                </p:oleObj>
              </mc:Choice>
              <mc:Fallback>
                <p:oleObj name="Equation" r:id="rId8" imgW="863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7438" y="5827415"/>
                        <a:ext cx="1546200" cy="79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3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汇聚偏振光的干涉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" y="3424159"/>
            <a:ext cx="6367620" cy="3389217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1187624" y="2852936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与前面不同，此处晶片光轴垂直于晶面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5682" y="400418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等倾干涉条纹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07504" y="1196752"/>
            <a:ext cx="6984913" cy="2014761"/>
            <a:chOff x="107504" y="1281512"/>
            <a:chExt cx="6984913" cy="2014761"/>
          </a:xfrm>
        </p:grpSpPr>
        <p:grpSp>
          <p:nvGrpSpPr>
            <p:cNvPr id="42" name="组合 41"/>
            <p:cNvGrpSpPr/>
            <p:nvPr/>
          </p:nvGrpSpPr>
          <p:grpSpPr>
            <a:xfrm>
              <a:off x="179512" y="1281512"/>
              <a:ext cx="6912905" cy="2014761"/>
              <a:chOff x="1115548" y="1281512"/>
              <a:chExt cx="6912905" cy="2014761"/>
            </a:xfrm>
          </p:grpSpPr>
          <p:sp>
            <p:nvSpPr>
              <p:cNvPr id="6" name="Line 28"/>
              <p:cNvSpPr>
                <a:spLocks noChangeShapeType="1"/>
              </p:cNvSpPr>
              <p:nvPr/>
            </p:nvSpPr>
            <p:spPr bwMode="auto">
              <a:xfrm>
                <a:off x="1115548" y="2373534"/>
                <a:ext cx="6912905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255566" y="1329834"/>
                <a:ext cx="6660129" cy="1966439"/>
                <a:chOff x="113" y="799"/>
                <a:chExt cx="5375" cy="1837"/>
              </a:xfrm>
            </p:grpSpPr>
            <p:sp>
              <p:nvSpPr>
                <p:cNvPr id="9" name="Oval 29"/>
                <p:cNvSpPr>
                  <a:spLocks noChangeArrowheads="1"/>
                </p:cNvSpPr>
                <p:nvPr/>
              </p:nvSpPr>
              <p:spPr bwMode="auto">
                <a:xfrm>
                  <a:off x="703" y="1366"/>
                  <a:ext cx="136" cy="817"/>
                </a:xfrm>
                <a:prstGeom prst="ellipse">
                  <a:avLst/>
                </a:prstGeom>
                <a:solidFill>
                  <a:srgbClr val="00FFFF"/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" name="Oval 30"/>
                <p:cNvSpPr>
                  <a:spLocks noChangeArrowheads="1"/>
                </p:cNvSpPr>
                <p:nvPr/>
              </p:nvSpPr>
              <p:spPr bwMode="auto">
                <a:xfrm>
                  <a:off x="1564" y="1365"/>
                  <a:ext cx="136" cy="817"/>
                </a:xfrm>
                <a:prstGeom prst="ellipse">
                  <a:avLst/>
                </a:prstGeom>
                <a:solidFill>
                  <a:srgbClr val="00FFFF"/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Oval 31"/>
                <p:cNvSpPr>
                  <a:spLocks noChangeArrowheads="1"/>
                </p:cNvSpPr>
                <p:nvPr/>
              </p:nvSpPr>
              <p:spPr bwMode="auto">
                <a:xfrm>
                  <a:off x="3198" y="1366"/>
                  <a:ext cx="136" cy="817"/>
                </a:xfrm>
                <a:prstGeom prst="ellipse">
                  <a:avLst/>
                </a:prstGeom>
                <a:solidFill>
                  <a:srgbClr val="00FFFF"/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" name="Oval 32"/>
                <p:cNvSpPr>
                  <a:spLocks noChangeArrowheads="1"/>
                </p:cNvSpPr>
                <p:nvPr/>
              </p:nvSpPr>
              <p:spPr bwMode="auto">
                <a:xfrm>
                  <a:off x="4059" y="1365"/>
                  <a:ext cx="136" cy="817"/>
                </a:xfrm>
                <a:prstGeom prst="ellipse">
                  <a:avLst/>
                </a:prstGeom>
                <a:solidFill>
                  <a:srgbClr val="00FFFF"/>
                </a:solidFill>
                <a:ln w="12700" algn="ctr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6" y="1377"/>
                  <a:ext cx="46" cy="794"/>
                </a:xfrm>
                <a:prstGeom prst="rect">
                  <a:avLst/>
                </a:prstGeom>
                <a:solidFill>
                  <a:srgbClr val="C0C0C0">
                    <a:alpha val="62000"/>
                  </a:srgbClr>
                </a:solidFill>
                <a:ln w="12700" algn="ctr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Rectangle 34"/>
                <p:cNvSpPr>
                  <a:spLocks noChangeArrowheads="1"/>
                </p:cNvSpPr>
                <p:nvPr/>
              </p:nvSpPr>
              <p:spPr bwMode="auto">
                <a:xfrm>
                  <a:off x="3719" y="1377"/>
                  <a:ext cx="45" cy="794"/>
                </a:xfrm>
                <a:prstGeom prst="rect">
                  <a:avLst/>
                </a:prstGeom>
                <a:solidFill>
                  <a:srgbClr val="C0C0C0">
                    <a:alpha val="62000"/>
                  </a:srgbClr>
                </a:solidFill>
                <a:ln w="12700" algn="ctr">
                  <a:solidFill>
                    <a:srgbClr val="808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6" y="1388"/>
                  <a:ext cx="136" cy="72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51000"/>
                  </a:schemeClr>
                </a:solidFill>
                <a:ln w="12700" algn="ctr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336" y="1638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336" y="1502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336" y="1774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336" y="1887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336" y="2023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13" y="1434"/>
                  <a:ext cx="612" cy="3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2" name="Line 43"/>
                <p:cNvSpPr>
                  <a:spLocks noChangeShapeType="1"/>
                </p:cNvSpPr>
                <p:nvPr/>
              </p:nvSpPr>
              <p:spPr bwMode="auto">
                <a:xfrm>
                  <a:off x="498" y="1547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3" name="Line 44"/>
                <p:cNvSpPr>
                  <a:spLocks noChangeShapeType="1"/>
                </p:cNvSpPr>
                <p:nvPr/>
              </p:nvSpPr>
              <p:spPr bwMode="auto">
                <a:xfrm>
                  <a:off x="113" y="1774"/>
                  <a:ext cx="612" cy="3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4" name="Line 45"/>
                <p:cNvSpPr>
                  <a:spLocks noChangeShapeType="1"/>
                </p:cNvSpPr>
                <p:nvPr/>
              </p:nvSpPr>
              <p:spPr bwMode="auto">
                <a:xfrm>
                  <a:off x="793" y="1411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5" name="Line 46"/>
                <p:cNvSpPr>
                  <a:spLocks noChangeShapeType="1"/>
                </p:cNvSpPr>
                <p:nvPr/>
              </p:nvSpPr>
              <p:spPr bwMode="auto">
                <a:xfrm>
                  <a:off x="793" y="2137"/>
                  <a:ext cx="817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" name="Line 47"/>
                <p:cNvSpPr>
                  <a:spLocks noChangeShapeType="1"/>
                </p:cNvSpPr>
                <p:nvPr/>
              </p:nvSpPr>
              <p:spPr bwMode="auto">
                <a:xfrm>
                  <a:off x="1678" y="1411"/>
                  <a:ext cx="1587" cy="74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678" y="1388"/>
                  <a:ext cx="1587" cy="72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8" name="Line 49"/>
                <p:cNvSpPr>
                  <a:spLocks noChangeShapeType="1"/>
                </p:cNvSpPr>
                <p:nvPr/>
              </p:nvSpPr>
              <p:spPr bwMode="auto">
                <a:xfrm>
                  <a:off x="3288" y="1388"/>
                  <a:ext cx="8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9" name="Line 50"/>
                <p:cNvSpPr>
                  <a:spLocks noChangeShapeType="1"/>
                </p:cNvSpPr>
                <p:nvPr/>
              </p:nvSpPr>
              <p:spPr bwMode="auto">
                <a:xfrm>
                  <a:off x="3288" y="2160"/>
                  <a:ext cx="862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0" name="Line 52"/>
                <p:cNvSpPr>
                  <a:spLocks noChangeShapeType="1"/>
                </p:cNvSpPr>
                <p:nvPr/>
              </p:nvSpPr>
              <p:spPr bwMode="auto">
                <a:xfrm>
                  <a:off x="4150" y="1389"/>
                  <a:ext cx="1338" cy="106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150" y="1071"/>
                  <a:ext cx="1338" cy="108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2" name="Line 54"/>
                <p:cNvSpPr>
                  <a:spLocks noChangeShapeType="1"/>
                </p:cNvSpPr>
                <p:nvPr/>
              </p:nvSpPr>
              <p:spPr bwMode="auto">
                <a:xfrm>
                  <a:off x="5488" y="799"/>
                  <a:ext cx="0" cy="18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33" name="Text Box 57"/>
              <p:cNvSpPr txBox="1">
                <a:spLocks noChangeArrowheads="1"/>
              </p:cNvSpPr>
              <p:nvPr/>
            </p:nvSpPr>
            <p:spPr bwMode="auto">
              <a:xfrm>
                <a:off x="2913193" y="1621401"/>
                <a:ext cx="5625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baseline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b="1" baseline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58"/>
              <p:cNvSpPr txBox="1">
                <a:spLocks noChangeArrowheads="1"/>
              </p:cNvSpPr>
              <p:nvPr/>
            </p:nvSpPr>
            <p:spPr bwMode="auto">
              <a:xfrm>
                <a:off x="1817708" y="1597449"/>
                <a:ext cx="5625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 baseline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4908453" y="1597449"/>
                <a:ext cx="5625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CN" b="1" baseline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60"/>
              <p:cNvSpPr txBox="1">
                <a:spLocks noChangeArrowheads="1"/>
              </p:cNvSpPr>
              <p:nvPr/>
            </p:nvSpPr>
            <p:spPr bwMode="auto">
              <a:xfrm>
                <a:off x="5948740" y="1597123"/>
                <a:ext cx="5625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altLang="zh-CN" b="1" baseline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6804248" y="1281512"/>
                <a:ext cx="115205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zh-CN" altLang="en-US" b="1" baseline="0" dirty="0">
                    <a:solidFill>
                      <a:schemeClr val="tx2"/>
                    </a:solidFill>
                  </a:rPr>
                  <a:t>观察屏</a:t>
                </a:r>
              </a:p>
            </p:txBody>
          </p:sp>
          <p:sp>
            <p:nvSpPr>
              <p:cNvPr id="38" name="Text Box 62"/>
              <p:cNvSpPr txBox="1">
                <a:spLocks noChangeArrowheads="1"/>
              </p:cNvSpPr>
              <p:nvPr/>
            </p:nvSpPr>
            <p:spPr bwMode="auto">
              <a:xfrm>
                <a:off x="3740960" y="1628800"/>
                <a:ext cx="75903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晶片</a:t>
                </a:r>
                <a:endParaRPr lang="en-US" altLang="zh-CN" b="1" baseline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64"/>
              <p:cNvSpPr txBox="1">
                <a:spLocks noChangeArrowheads="1"/>
              </p:cNvSpPr>
              <p:nvPr/>
            </p:nvSpPr>
            <p:spPr bwMode="auto">
              <a:xfrm>
                <a:off x="5470963" y="1597449"/>
                <a:ext cx="5625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baseline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b="1" baseline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65"/>
              <p:cNvSpPr txBox="1">
                <a:spLocks noChangeArrowheads="1"/>
              </p:cNvSpPr>
              <p:nvPr/>
            </p:nvSpPr>
            <p:spPr bwMode="auto">
              <a:xfrm>
                <a:off x="2379424" y="1620999"/>
                <a:ext cx="5625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baseline="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b="1" baseline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07504" y="19592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</a:rPr>
                <a:t>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588224" y="3717032"/>
            <a:ext cx="2448204" cy="282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透镜</a:t>
            </a:r>
            <a:r>
              <a:rPr lang="en-US" altLang="zh-CN" b="1" dirty="0">
                <a:solidFill>
                  <a:schemeClr val="tx2"/>
                </a:solidFill>
              </a:rPr>
              <a:t>L3</a:t>
            </a:r>
            <a:r>
              <a:rPr lang="zh-CN" altLang="en-US" b="1" dirty="0">
                <a:solidFill>
                  <a:schemeClr val="tx2"/>
                </a:solidFill>
              </a:rPr>
              <a:t>：实现平行光照射偏振片</a:t>
            </a:r>
            <a:r>
              <a:rPr lang="en-US" altLang="zh-CN" b="1" dirty="0">
                <a:solidFill>
                  <a:schemeClr val="tx2"/>
                </a:solidFill>
              </a:rPr>
              <a:t>P2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晶片之后，相互平行的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光和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光，汇聚于</a:t>
            </a:r>
            <a:r>
              <a:rPr lang="en-US" altLang="zh-CN" b="1" dirty="0">
                <a:solidFill>
                  <a:schemeClr val="tx2"/>
                </a:solidFill>
              </a:rPr>
              <a:t>L3</a:t>
            </a:r>
            <a:r>
              <a:rPr lang="zh-CN" altLang="en-US" b="1" dirty="0">
                <a:solidFill>
                  <a:schemeClr val="tx2"/>
                </a:solidFill>
              </a:rPr>
              <a:t>后焦面上一点，并通过</a:t>
            </a:r>
            <a:r>
              <a:rPr lang="en-US" altLang="zh-CN" b="1" dirty="0">
                <a:solidFill>
                  <a:schemeClr val="tx2"/>
                </a:solidFill>
              </a:rPr>
              <a:t>L4</a:t>
            </a:r>
            <a:r>
              <a:rPr lang="zh-CN" altLang="en-US" b="1" dirty="0">
                <a:solidFill>
                  <a:schemeClr val="tx2"/>
                </a:solidFill>
              </a:rPr>
              <a:t>成像于观察屏上，形成干涉条纹。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9659" y="1340768"/>
            <a:ext cx="2066292" cy="178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点光源</a:t>
            </a:r>
            <a:r>
              <a:rPr lang="en-US" altLang="zh-CN" b="1" dirty="0">
                <a:solidFill>
                  <a:schemeClr val="tx2"/>
                </a:solidFill>
              </a:rPr>
              <a:t>S</a:t>
            </a:r>
            <a:r>
              <a:rPr lang="zh-CN" altLang="en-US" b="1" dirty="0">
                <a:solidFill>
                  <a:schemeClr val="tx2"/>
                </a:solidFill>
              </a:rPr>
              <a:t>和透镜</a:t>
            </a:r>
            <a:r>
              <a:rPr lang="en-US" altLang="zh-CN" b="1" dirty="0">
                <a:solidFill>
                  <a:schemeClr val="tx2"/>
                </a:solidFill>
              </a:rPr>
              <a:t>L1</a:t>
            </a:r>
            <a:r>
              <a:rPr lang="zh-CN" altLang="en-US" b="1" dirty="0">
                <a:solidFill>
                  <a:schemeClr val="tx2"/>
                </a:solidFill>
              </a:rPr>
              <a:t>、</a:t>
            </a:r>
            <a:r>
              <a:rPr lang="en-US" altLang="zh-CN" b="1" dirty="0">
                <a:solidFill>
                  <a:schemeClr val="tx2"/>
                </a:solidFill>
              </a:rPr>
              <a:t>L2</a:t>
            </a:r>
            <a:r>
              <a:rPr lang="zh-CN" altLang="en-US" b="1" dirty="0">
                <a:solidFill>
                  <a:schemeClr val="tx2"/>
                </a:solidFill>
              </a:rPr>
              <a:t>：实现平行光照射偏振片</a:t>
            </a:r>
            <a:r>
              <a:rPr lang="en-US" altLang="zh-CN" b="1" dirty="0">
                <a:solidFill>
                  <a:schemeClr val="tx2"/>
                </a:solidFill>
              </a:rPr>
              <a:t>P1</a:t>
            </a:r>
            <a:r>
              <a:rPr lang="zh-CN" altLang="en-US" b="1" dirty="0">
                <a:solidFill>
                  <a:schemeClr val="tx2"/>
                </a:solidFill>
              </a:rPr>
              <a:t>、汇聚光照射晶片。</a:t>
            </a:r>
          </a:p>
        </p:txBody>
      </p:sp>
    </p:spTree>
    <p:extLst>
      <p:ext uri="{BB962C8B-B14F-4D97-AF65-F5344CB8AC3E}">
        <p14:creationId xmlns:p14="http://schemas.microsoft.com/office/powerpoint/2010/main" val="71301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汇聚偏振光的干涉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3920"/>
            <a:ext cx="6079588" cy="3235910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5" name="TextBox 44"/>
          <p:cNvSpPr txBox="1"/>
          <p:nvPr/>
        </p:nvSpPr>
        <p:spPr>
          <a:xfrm>
            <a:off x="35496" y="5870617"/>
            <a:ext cx="9031916" cy="7738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晶片中的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光、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光存在光程差，因此在观察屏上产生干涉条纹。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以相同倾角入射晶片的光线，对应同级干涉条纹，因此产生圆环状</a:t>
            </a:r>
            <a:r>
              <a:rPr lang="zh-CN" altLang="en-US" b="1" dirty="0">
                <a:solidFill>
                  <a:srgbClr val="FF0000"/>
                </a:solidFill>
              </a:rPr>
              <a:t>等倾条纹。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96" y="1286578"/>
            <a:ext cx="2880320" cy="365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中间沿轴线的一支光线，不会发生双折射，而两个偏振片正交，因此</a:t>
            </a:r>
            <a:r>
              <a:rPr lang="zh-CN" altLang="en-US" b="1" dirty="0">
                <a:solidFill>
                  <a:srgbClr val="FF0000"/>
                </a:solidFill>
              </a:rPr>
              <a:t>中心是暗斑。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以某个角度入射的光线，</a:t>
            </a:r>
            <a:r>
              <a:rPr lang="en-US" altLang="zh-CN" b="1" dirty="0">
                <a:solidFill>
                  <a:schemeClr val="tx2"/>
                </a:solidFill>
              </a:rPr>
              <a:t>o</a:t>
            </a:r>
            <a:r>
              <a:rPr lang="zh-CN" altLang="en-US" b="1" dirty="0">
                <a:solidFill>
                  <a:schemeClr val="tx2"/>
                </a:solidFill>
              </a:rPr>
              <a:t>光、</a:t>
            </a:r>
            <a:r>
              <a:rPr lang="en-US" altLang="zh-CN" b="1" dirty="0">
                <a:solidFill>
                  <a:schemeClr val="tx2"/>
                </a:solidFill>
              </a:rPr>
              <a:t>e</a:t>
            </a:r>
            <a:r>
              <a:rPr lang="zh-CN" altLang="en-US" b="1" dirty="0">
                <a:solidFill>
                  <a:schemeClr val="tx2"/>
                </a:solidFill>
              </a:rPr>
              <a:t>光在主平面内离散为不同角度，但从晶片出射时，相互平行，汇聚于</a:t>
            </a:r>
            <a:r>
              <a:rPr lang="en-US" altLang="zh-CN" b="1" dirty="0">
                <a:solidFill>
                  <a:schemeClr val="tx2"/>
                </a:solidFill>
              </a:rPr>
              <a:t>L3</a:t>
            </a:r>
            <a:r>
              <a:rPr lang="zh-CN" altLang="en-US" b="1" dirty="0">
                <a:solidFill>
                  <a:schemeClr val="tx2"/>
                </a:solidFill>
              </a:rPr>
              <a:t>后焦面上一点，被</a:t>
            </a:r>
            <a:r>
              <a:rPr lang="en-US" altLang="zh-CN" b="1" dirty="0">
                <a:solidFill>
                  <a:schemeClr val="tx2"/>
                </a:solidFill>
              </a:rPr>
              <a:t>L4</a:t>
            </a:r>
            <a:r>
              <a:rPr lang="zh-CN" altLang="en-US" b="1" dirty="0">
                <a:solidFill>
                  <a:schemeClr val="tx2"/>
                </a:solidFill>
              </a:rPr>
              <a:t>成像于观察屏上。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28916" y="4671364"/>
                <a:ext cx="6007580" cy="11339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参与干涉的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o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光、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e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光强度，取决于主平面与偏振片的夹角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，从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P2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出射的复振幅为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𝑨</m:t>
                    </m:r>
                    <m:func>
                      <m:func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𝜽</m:t>
                        </m:r>
                      </m:e>
                    </m:func>
                    <m:func>
                      <m:func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𝜽</m:t>
                        </m:r>
                      </m:e>
                    </m:func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因此在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𝑵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𝝅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的四个方向，产生暗条纹。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16" y="4671364"/>
                <a:ext cx="6007580" cy="1133900"/>
              </a:xfrm>
              <a:prstGeom prst="rect">
                <a:avLst/>
              </a:prstGeom>
              <a:blipFill>
                <a:blip r:embed="rId5"/>
                <a:stretch>
                  <a:fillRect l="-711" r="-467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3995936" y="2780929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E2D5BAE-2C87-42CF-9A51-7650987B2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61080"/>
              </p:ext>
            </p:extLst>
          </p:nvPr>
        </p:nvGraphicFramePr>
        <p:xfrm>
          <a:off x="6556568" y="1340768"/>
          <a:ext cx="243027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6" imgW="1714320" imgH="253800" progId="Equation.DSMT4">
                  <p:embed/>
                </p:oleObj>
              </mc:Choice>
              <mc:Fallback>
                <p:oleObj name="Equation" r:id="rId6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6568" y="1340768"/>
                        <a:ext cx="2430270" cy="360040"/>
                      </a:xfrm>
                      <a:prstGeom prst="rect">
                        <a:avLst/>
                      </a:prstGeom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24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汇聚偏振光的干涉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244A0E-ABA0-42AA-AFD4-AB45217DFB7C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3" name="TextBox 42"/>
          <p:cNvSpPr txBox="1"/>
          <p:nvPr/>
        </p:nvSpPr>
        <p:spPr>
          <a:xfrm>
            <a:off x="323528" y="5046275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垂直干涉系统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等倾条纹中出现暗十字刷</a:t>
            </a:r>
          </a:p>
        </p:txBody>
      </p:sp>
      <p:pic>
        <p:nvPicPr>
          <p:cNvPr id="44" name="Picture 67" descr="锥光干涉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1516"/>
            <a:ext cx="3438021" cy="3384376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8" descr="锥光干涉图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37" y="1691516"/>
            <a:ext cx="3329903" cy="3384376"/>
          </a:xfrm>
          <a:prstGeom prst="rect">
            <a:avLst/>
          </a:prstGeom>
          <a:effectLst>
            <a:outerShdw blurRad="50800" dist="5080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004049" y="5046274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平行干涉系统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2"/>
                </a:solidFill>
              </a:rPr>
              <a:t>等倾条纹中出现亮十字刷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9941" y="6093296"/>
            <a:ext cx="457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垂直和平行干涉系统，干涉条纹互补。</a:t>
            </a:r>
          </a:p>
        </p:txBody>
      </p:sp>
    </p:spTree>
    <p:extLst>
      <p:ext uri="{BB962C8B-B14F-4D97-AF65-F5344CB8AC3E}">
        <p14:creationId xmlns:p14="http://schemas.microsoft.com/office/powerpoint/2010/main" val="34745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9736</TotalTime>
  <Words>2591</Words>
  <Application>Microsoft Office PowerPoint</Application>
  <PresentationFormat>全屏显示(4:3)</PresentationFormat>
  <Paragraphs>329</Paragraphs>
  <Slides>41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Yang01</vt:lpstr>
      <vt:lpstr>Equation</vt:lpstr>
      <vt:lpstr>公式</vt:lpstr>
      <vt:lpstr>MathType 7.0 Equation</vt:lpstr>
      <vt:lpstr>PowerPoint 演示文稿</vt:lpstr>
      <vt:lpstr>7.4 偏光干涉和磁光、电光效应</vt:lpstr>
      <vt:lpstr>平行偏振光的干涉</vt:lpstr>
      <vt:lpstr>平行和垂直干涉系统</vt:lpstr>
      <vt:lpstr>平行和垂直干涉系统</vt:lpstr>
      <vt:lpstr>楔形晶片的干涉</vt:lpstr>
      <vt:lpstr>汇聚偏振光的干涉</vt:lpstr>
      <vt:lpstr>汇聚偏振光的干涉</vt:lpstr>
      <vt:lpstr>汇聚偏振光的干涉</vt:lpstr>
      <vt:lpstr>平行偏振光的干涉光谱</vt:lpstr>
      <vt:lpstr>平行偏振光的干涉光谱</vt:lpstr>
      <vt:lpstr>平行偏振光的干涉光谱</vt:lpstr>
      <vt:lpstr>平行偏振光的干涉光谱</vt:lpstr>
      <vt:lpstr>7.4 偏光干涉和磁光、电光效应</vt:lpstr>
      <vt:lpstr>物质的旋光特性</vt:lpstr>
      <vt:lpstr>旋光现象的物理解释</vt:lpstr>
      <vt:lpstr>旋光现象的物理解释</vt:lpstr>
      <vt:lpstr>旋光现象的物理解释</vt:lpstr>
      <vt:lpstr>菲涅尔组合棱镜实验</vt:lpstr>
      <vt:lpstr>菲涅尔组合棱镜实验</vt:lpstr>
      <vt:lpstr>磁致旋光效应</vt:lpstr>
      <vt:lpstr>几种物质的维尔德常数</vt:lpstr>
      <vt:lpstr>法拉第效应的非互易性</vt:lpstr>
      <vt:lpstr>法拉第效应的科学应用—电子量糖计</vt:lpstr>
      <vt:lpstr>法拉第旋光非互易性的应用—偏振相关隔离器</vt:lpstr>
      <vt:lpstr>法拉第旋光非互易性的应用—偏振无关隔离器</vt:lpstr>
      <vt:lpstr>法拉第旋光非互易性的应用—偏振无关隔离器</vt:lpstr>
      <vt:lpstr>7.4 偏光干涉和磁光、电光效应</vt:lpstr>
      <vt:lpstr>电光效应—纵向泡克尔斯效应</vt:lpstr>
      <vt:lpstr>电光效应—纵向泡克尔斯效应</vt:lpstr>
      <vt:lpstr>电光效应—横向泡克尔斯效应</vt:lpstr>
      <vt:lpstr>电光效应—横向泡克尔斯效应</vt:lpstr>
      <vt:lpstr>电光效应的应用—光调制器</vt:lpstr>
      <vt:lpstr>电光效应—克尔效应</vt:lpstr>
      <vt:lpstr>液晶的电光效应—诱导偶极子</vt:lpstr>
      <vt:lpstr>向列相液晶的电控双折射效应</vt:lpstr>
      <vt:lpstr>ECB效应的应用——LCOS</vt:lpstr>
      <vt:lpstr>ECB效应的应用——LCOS</vt:lpstr>
      <vt:lpstr>LCOS应用于光束偏转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498</cp:revision>
  <dcterms:created xsi:type="dcterms:W3CDTF">2013-11-04T02:33:41Z</dcterms:created>
  <dcterms:modified xsi:type="dcterms:W3CDTF">2022-12-17T03:29:11Z</dcterms:modified>
</cp:coreProperties>
</file>