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92F4-80B3-9E2D-93FD-3790B848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495" y="3039978"/>
            <a:ext cx="6362654" cy="211622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ManufacturingCompanyProductManagement</a:t>
            </a:r>
            <a:br>
              <a:rPr lang="en-US" b="1" dirty="0"/>
            </a:br>
            <a:r>
              <a:rPr lang="en-CA" sz="5400" dirty="0">
                <a:solidFill>
                  <a:schemeClr val="tx2">
                    <a:alpha val="60000"/>
                  </a:schemeClr>
                </a:solidFill>
              </a:rPr>
              <a:t>Scenario 1</a:t>
            </a:r>
            <a:br>
              <a:rPr lang="en-CA" sz="5400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en-US" sz="2200" dirty="0">
                <a:solidFill>
                  <a:srgbClr val="FF0000">
                    <a:alpha val="60000"/>
                  </a:srgbClr>
                </a:solidFill>
              </a:rPr>
              <a:t>XYZ  MANUFACTURING  CUSTOMER </a:t>
            </a:r>
            <a:br>
              <a:rPr lang="en-US" sz="2200" dirty="0">
                <a:solidFill>
                  <a:srgbClr val="FF0000">
                    <a:alpha val="60000"/>
                  </a:srgbClr>
                </a:solidFill>
              </a:rPr>
            </a:br>
            <a:br>
              <a:rPr lang="en-US" sz="2200" dirty="0">
                <a:solidFill>
                  <a:srgbClr val="FF0000">
                    <a:alpha val="60000"/>
                  </a:srgbClr>
                </a:solidFill>
              </a:rPr>
            </a:br>
            <a:r>
              <a:rPr lang="en-US" sz="2200" dirty="0">
                <a:solidFill>
                  <a:srgbClr val="FF0000">
                    <a:alpha val="60000"/>
                  </a:srgbClr>
                </a:solidFill>
              </a:rPr>
              <a:t>ORDER AND PRODUCT APPLICATION</a:t>
            </a:r>
            <a:endParaRPr lang="en-CA" sz="2200" dirty="0">
              <a:solidFill>
                <a:srgbClr val="FF0000">
                  <a:alpha val="60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0B73-5878-E775-4375-B9657A936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8527" y="4547935"/>
            <a:ext cx="3699662" cy="1620253"/>
          </a:xfrm>
        </p:spPr>
        <p:txBody>
          <a:bodyPr>
            <a:normAutofit/>
          </a:bodyPr>
          <a:lstStyle/>
          <a:p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9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6F81-4AE5-4B9C-B436-B3DB4ADF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Customers table-One sample of inserts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5311-7E9D-AD07-036D-F9A59590A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775" y="1422381"/>
            <a:ext cx="3371395" cy="630155"/>
          </a:xfrm>
        </p:spPr>
        <p:txBody>
          <a:bodyPr>
            <a:normAutofit/>
          </a:bodyPr>
          <a:lstStyle/>
          <a:p>
            <a:r>
              <a:rPr lang="en-US" b="1" dirty="0"/>
              <a:t>DDL - customers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88EE-49FD-6417-DD4E-DE10C499D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 customer (name,shipping_address,mailing_address,phone_number_1,phone_number_2,credit_limit,discount)  VALUES </a:t>
            </a:r>
          </a:p>
          <a:p>
            <a:r>
              <a:rPr lang="en-US" dirty="0"/>
              <a:t> ("Jack Rhodes","7830 </a:t>
            </a:r>
            <a:r>
              <a:rPr lang="en-US" dirty="0" err="1"/>
              <a:t>Quam</a:t>
            </a:r>
            <a:r>
              <a:rPr lang="en-US" dirty="0"/>
              <a:t> St.","4724 Sed Road","1-338-117-3475","(321) 604-2310",4,9);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6999794-0FA1-1610-5DB7-915AD6E7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8" y="2163725"/>
            <a:ext cx="5659282" cy="34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8457-6B43-2DE8-F9E0-70CB780C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- customers</a:t>
            </a:r>
            <a:endParaRPr lang="en-CA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C0CBC1-60E3-EF4E-573E-07201568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5" y="1919672"/>
            <a:ext cx="11385135" cy="3612809"/>
          </a:xfrm>
        </p:spPr>
      </p:pic>
    </p:spTree>
    <p:extLst>
      <p:ext uri="{BB962C8B-B14F-4D97-AF65-F5344CB8AC3E}">
        <p14:creationId xmlns:p14="http://schemas.microsoft.com/office/powerpoint/2010/main" val="22415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2EF2-2139-E554-50D2-CCFF3822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table-One sample of inserts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7EB62-8BF2-263F-D616-AFAAF7B3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442" y="1431257"/>
            <a:ext cx="3186780" cy="444416"/>
          </a:xfrm>
        </p:spPr>
        <p:txBody>
          <a:bodyPr/>
          <a:lstStyle/>
          <a:p>
            <a:r>
              <a:rPr lang="en-US" b="1" dirty="0"/>
              <a:t>DDL - order</a:t>
            </a:r>
            <a:endParaRPr lang="en-CA" dirty="0"/>
          </a:p>
        </p:txBody>
      </p:sp>
      <p:pic>
        <p:nvPicPr>
          <p:cNvPr id="4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5C3E5C-F449-4438-E245-3FBF35207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9" y="2237874"/>
            <a:ext cx="5073273" cy="365941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D992AA-D031-627B-64F8-8F494FC0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75673"/>
            <a:ext cx="5183188" cy="4313990"/>
          </a:xfrm>
        </p:spPr>
        <p:txBody>
          <a:bodyPr/>
          <a:lstStyle/>
          <a:p>
            <a:r>
              <a:rPr lang="en-US" dirty="0"/>
              <a:t>INSERT INTO `order` (order_number,date,qty,amount_filled,amount_backordered,customer_id)VALUES </a:t>
            </a:r>
          </a:p>
          <a:p>
            <a:r>
              <a:rPr lang="en-US" dirty="0"/>
              <a:t> ("16381930","2022-10-16",23,5,18,1);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12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3285-4558-D6F0-0239-ED5F35E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- order</a:t>
            </a:r>
            <a:endParaRPr lang="en-CA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23CD4A7-87E6-6AFF-C229-BF77ABD66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1919672"/>
            <a:ext cx="8353091" cy="4385373"/>
          </a:xfrm>
        </p:spPr>
      </p:pic>
    </p:spTree>
    <p:extLst>
      <p:ext uri="{BB962C8B-B14F-4D97-AF65-F5344CB8AC3E}">
        <p14:creationId xmlns:p14="http://schemas.microsoft.com/office/powerpoint/2010/main" val="172163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9F2E-BE02-6E9C-E98C-06B907E5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 table-One sample of inserts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BB81-3066-352A-3FFF-847DAC29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1916262"/>
            <a:ext cx="4853763" cy="4013238"/>
          </a:xfrm>
        </p:spPr>
        <p:txBody>
          <a:bodyPr/>
          <a:lstStyle/>
          <a:p>
            <a:r>
              <a:rPr lang="en-CA" dirty="0"/>
              <a:t>INSERT INTO product (</a:t>
            </a:r>
            <a:r>
              <a:rPr lang="en-CA" dirty="0" err="1"/>
              <a:t>code,description,price,qty_on_hand,qty_back_ordered</a:t>
            </a:r>
            <a:r>
              <a:rPr lang="en-CA" dirty="0"/>
              <a:t>)VALUES</a:t>
            </a:r>
          </a:p>
          <a:p>
            <a:r>
              <a:rPr lang="en-CA" dirty="0"/>
              <a:t>  ("GBV73JSG8CU","Nam </a:t>
            </a:r>
            <a:r>
              <a:rPr lang="en-CA" dirty="0" err="1"/>
              <a:t>interdum</a:t>
            </a:r>
            <a:r>
              <a:rPr lang="en-CA" dirty="0"/>
              <a:t> enim",370,9,18);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B101F7F-F219-1BF3-AC69-DE46FE328C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3" y="1916262"/>
            <a:ext cx="5200054" cy="3962173"/>
          </a:xfrm>
        </p:spPr>
      </p:pic>
    </p:spTree>
    <p:extLst>
      <p:ext uri="{BB962C8B-B14F-4D97-AF65-F5344CB8AC3E}">
        <p14:creationId xmlns:p14="http://schemas.microsoft.com/office/powerpoint/2010/main" val="105004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5F4C-3D2F-B83D-F66C-93B85118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- product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4214E7F-BFC4-1EA4-B15A-67BFFD13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1" y="1919672"/>
            <a:ext cx="8735878" cy="3878013"/>
          </a:xfrm>
        </p:spPr>
      </p:pic>
    </p:spTree>
    <p:extLst>
      <p:ext uri="{BB962C8B-B14F-4D97-AF65-F5344CB8AC3E}">
        <p14:creationId xmlns:p14="http://schemas.microsoft.com/office/powerpoint/2010/main" val="141797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B70B-5187-847C-162E-E5548BA4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table-One sample of inserts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2E941-67D2-29CB-1BF7-F74794F4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716" y="1916262"/>
            <a:ext cx="5670884" cy="3457843"/>
          </a:xfrm>
        </p:spPr>
        <p:txBody>
          <a:bodyPr/>
          <a:lstStyle/>
          <a:p>
            <a:r>
              <a:rPr lang="en-CA" dirty="0"/>
              <a:t>INSERT INTO part (</a:t>
            </a:r>
            <a:r>
              <a:rPr lang="en-CA" dirty="0" err="1"/>
              <a:t>part_numb,description,inventory</a:t>
            </a:r>
            <a:r>
              <a:rPr lang="en-CA" dirty="0"/>
              <a:t>)VALUES  </a:t>
            </a:r>
          </a:p>
          <a:p>
            <a:r>
              <a:rPr lang="en-CA" dirty="0"/>
              <a:t>("DIZ11QFC1HP","vestibulum, </a:t>
            </a:r>
            <a:r>
              <a:rPr lang="en-CA" dirty="0" err="1"/>
              <a:t>neque</a:t>
            </a:r>
            <a:r>
              <a:rPr lang="en-CA" dirty="0"/>
              <a:t> sed",12);</a:t>
            </a:r>
          </a:p>
        </p:txBody>
      </p:sp>
      <p:pic>
        <p:nvPicPr>
          <p:cNvPr id="6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8CEA81-9BB8-DC06-C73C-606C9BE20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0" y="1804737"/>
            <a:ext cx="5905086" cy="4219074"/>
          </a:xfrm>
        </p:spPr>
      </p:pic>
    </p:spTree>
    <p:extLst>
      <p:ext uri="{BB962C8B-B14F-4D97-AF65-F5344CB8AC3E}">
        <p14:creationId xmlns:p14="http://schemas.microsoft.com/office/powerpoint/2010/main" val="312316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AF6-CBAD-528F-7284-F50F6D2C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-part</a:t>
            </a:r>
            <a:endParaRPr lang="en-CA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D7BCB4-D541-1300-AB10-CA8BABCB5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46" y="1802939"/>
            <a:ext cx="7213717" cy="4597755"/>
          </a:xfrm>
        </p:spPr>
      </p:pic>
    </p:spTree>
    <p:extLst>
      <p:ext uri="{BB962C8B-B14F-4D97-AF65-F5344CB8AC3E}">
        <p14:creationId xmlns:p14="http://schemas.microsoft.com/office/powerpoint/2010/main" val="271341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0B42-9197-D11E-1030-2A92B75B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4" y="590372"/>
            <a:ext cx="10088089" cy="1325890"/>
          </a:xfrm>
        </p:spPr>
        <p:txBody>
          <a:bodyPr/>
          <a:lstStyle/>
          <a:p>
            <a:r>
              <a:rPr lang="en-CA" dirty="0" err="1"/>
              <a:t>Product_has_part</a:t>
            </a:r>
            <a:r>
              <a:rPr lang="en-CA" dirty="0"/>
              <a:t> table-One sample of inserts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AE304-8B57-910A-F91F-B34CF8179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product_has_part</a:t>
            </a:r>
            <a:r>
              <a:rPr lang="en-US" dirty="0"/>
              <a:t> (</a:t>
            </a:r>
            <a:r>
              <a:rPr lang="en-US" dirty="0" err="1"/>
              <a:t>product_code,part_part_numb</a:t>
            </a:r>
            <a:r>
              <a:rPr lang="en-US" dirty="0"/>
              <a:t>)</a:t>
            </a:r>
          </a:p>
          <a:p>
            <a:r>
              <a:rPr lang="en-US" dirty="0"/>
              <a:t>VALUES  ("GBV73JSG8CU","DIZ11QFC1HP");</a:t>
            </a:r>
            <a:endParaRPr lang="en-CA" dirty="0"/>
          </a:p>
        </p:txBody>
      </p:sp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B8CEC5-F14D-BECF-811A-612A7D3B30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8" y="2052620"/>
            <a:ext cx="5411271" cy="3938336"/>
          </a:xfrm>
        </p:spPr>
      </p:pic>
    </p:spTree>
    <p:extLst>
      <p:ext uri="{BB962C8B-B14F-4D97-AF65-F5344CB8AC3E}">
        <p14:creationId xmlns:p14="http://schemas.microsoft.com/office/powerpoint/2010/main" val="330037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2B62-29E9-E894-01CC-D4CAA150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-</a:t>
            </a:r>
            <a:r>
              <a:rPr lang="en-CA" dirty="0"/>
              <a:t> </a:t>
            </a:r>
            <a:r>
              <a:rPr lang="en-CA" dirty="0" err="1"/>
              <a:t>Product_has_part</a:t>
            </a:r>
            <a:r>
              <a:rPr lang="en-CA" dirty="0"/>
              <a:t>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D870F8-45D5-687A-956E-705904848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30" y="1989535"/>
            <a:ext cx="7414236" cy="4176953"/>
          </a:xfrm>
        </p:spPr>
      </p:pic>
    </p:spTree>
    <p:extLst>
      <p:ext uri="{BB962C8B-B14F-4D97-AF65-F5344CB8AC3E}">
        <p14:creationId xmlns:p14="http://schemas.microsoft.com/office/powerpoint/2010/main" val="27583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28C0-1A13-A5D6-F5C0-4328797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ManufacturingCompanyProductManagement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E58D-155E-30C0-B01A-081865318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Overall Description:</a:t>
            </a:r>
          </a:p>
          <a:p>
            <a:r>
              <a:rPr lang="en-US" dirty="0"/>
              <a:t>The XYZ Manufacturing company needs a database for customer order and products.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054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59D1-B549-A2A8-A43F-1F9EA33D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Order_has_product</a:t>
            </a:r>
            <a:r>
              <a:rPr lang="en-CA" dirty="0"/>
              <a:t> table-One sample of inserts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E898-2449-06FE-CDF5-6799D12F0B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order_has_product</a:t>
            </a:r>
            <a:r>
              <a:rPr lang="en-US" dirty="0"/>
              <a:t>(</a:t>
            </a:r>
            <a:r>
              <a:rPr lang="en-US" dirty="0" err="1"/>
              <a:t>order_order_number</a:t>
            </a:r>
            <a:r>
              <a:rPr lang="en-US" dirty="0"/>
              <a:t>, </a:t>
            </a:r>
            <a:r>
              <a:rPr lang="en-US" dirty="0" err="1"/>
              <a:t>product_code</a:t>
            </a:r>
            <a:r>
              <a:rPr lang="en-US" dirty="0"/>
              <a:t>)VALUES</a:t>
            </a:r>
          </a:p>
          <a:p>
            <a:r>
              <a:rPr lang="en-US" dirty="0"/>
              <a:t>("16381930","GBV73JSG8CU");</a:t>
            </a:r>
            <a:endParaRPr lang="en-CA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C6259A-9426-322E-1BA3-A2A561A53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1" y="2052536"/>
            <a:ext cx="5873365" cy="4013238"/>
          </a:xfrm>
        </p:spPr>
      </p:pic>
    </p:spTree>
    <p:extLst>
      <p:ext uri="{BB962C8B-B14F-4D97-AF65-F5344CB8AC3E}">
        <p14:creationId xmlns:p14="http://schemas.microsoft.com/office/powerpoint/2010/main" val="103981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FBC5-F8F9-2B56-2B68-5052A3E8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Data -</a:t>
            </a:r>
            <a:r>
              <a:rPr lang="en-CA" dirty="0"/>
              <a:t> </a:t>
            </a:r>
            <a:r>
              <a:rPr lang="en-CA" dirty="0" err="1"/>
              <a:t>Order_has_product</a:t>
            </a:r>
            <a:r>
              <a:rPr lang="en-CA" dirty="0"/>
              <a:t> 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4962414-0E6F-DC59-89FD-C2FB5A059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68" y="1919671"/>
            <a:ext cx="7526831" cy="3994745"/>
          </a:xfrm>
        </p:spPr>
      </p:pic>
    </p:spTree>
    <p:extLst>
      <p:ext uri="{BB962C8B-B14F-4D97-AF65-F5344CB8AC3E}">
        <p14:creationId xmlns:p14="http://schemas.microsoft.com/office/powerpoint/2010/main" val="10400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07CA-5C2C-2113-E617-A0D4946E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5B53C-B61B-72DC-A09F-E9EB9FAA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063" y="1424491"/>
            <a:ext cx="4325770" cy="1080584"/>
          </a:xfrm>
        </p:spPr>
        <p:txBody>
          <a:bodyPr>
            <a:normAutofit/>
          </a:bodyPr>
          <a:lstStyle/>
          <a:p>
            <a:r>
              <a:rPr lang="en-US" sz="1800" b="1" dirty="0"/>
              <a:t>Single join:</a:t>
            </a: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885A1-E6C7-B253-47E8-DC1E766E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556" y="2218529"/>
            <a:ext cx="5865812" cy="358069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5: Select customer id, name and order number which ordered quantity is greater than 18</a:t>
            </a:r>
          </a:p>
          <a:p>
            <a:r>
              <a:rPr lang="en-US" b="1" dirty="0"/>
              <a:t>SELECT</a:t>
            </a:r>
            <a:r>
              <a:rPr lang="en-US" dirty="0"/>
              <a:t> customer.id, customer.name, `order`.</a:t>
            </a:r>
            <a:r>
              <a:rPr lang="en-US" dirty="0" err="1"/>
              <a:t>order_number</a:t>
            </a:r>
            <a:r>
              <a:rPr lang="en-US" dirty="0"/>
              <a:t>, `</a:t>
            </a:r>
            <a:r>
              <a:rPr lang="en-US" dirty="0" err="1"/>
              <a:t>order`.qty</a:t>
            </a:r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customer </a:t>
            </a:r>
          </a:p>
          <a:p>
            <a:r>
              <a:rPr lang="en-US" b="1" dirty="0"/>
              <a:t>JOIN </a:t>
            </a:r>
            <a:r>
              <a:rPr lang="en-US" dirty="0"/>
              <a:t>`order` </a:t>
            </a:r>
          </a:p>
          <a:p>
            <a:r>
              <a:rPr lang="en-US" b="1" dirty="0"/>
              <a:t>ON </a:t>
            </a:r>
            <a:r>
              <a:rPr lang="en-US" dirty="0"/>
              <a:t>customer.id = `order`.</a:t>
            </a:r>
            <a:r>
              <a:rPr lang="en-US" dirty="0" err="1"/>
              <a:t>customer_id</a:t>
            </a:r>
            <a:r>
              <a:rPr lang="en-US" dirty="0"/>
              <a:t> WHERE `</a:t>
            </a:r>
            <a:r>
              <a:rPr lang="en-US" dirty="0" err="1"/>
              <a:t>order`.qty</a:t>
            </a:r>
            <a:r>
              <a:rPr lang="en-US" dirty="0"/>
              <a:t> &gt; 18;</a:t>
            </a:r>
            <a:endParaRPr lang="en-CA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CA9FD4B-1E28-D86B-D3D2-7A2CBD469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2" y="526413"/>
            <a:ext cx="8446566" cy="1442681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53E835C-588F-9009-FF98-49D29E57E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46" y="2337109"/>
            <a:ext cx="5537972" cy="33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6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089A-5513-96C1-57D3-83FCA94B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dirty="0"/>
            </a:b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C881-D076-A083-DEB1-3F4B53AF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1438409"/>
            <a:ext cx="6858000" cy="4513211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Multiple joins: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6: Select product code,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decription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 number that the inventory of the part is less than 10 and ordered by inventory</a:t>
            </a:r>
          </a:p>
          <a:p>
            <a:r>
              <a:rPr lang="en-US" b="1" dirty="0"/>
              <a:t>SELECT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/>
              <a:t>product.code</a:t>
            </a:r>
            <a:r>
              <a:rPr lang="en-US" dirty="0"/>
              <a:t> AS </a:t>
            </a:r>
            <a:r>
              <a:rPr lang="en-US" dirty="0" err="1"/>
              <a:t>profuct_code</a:t>
            </a:r>
            <a:r>
              <a:rPr lang="en-US" dirty="0"/>
              <a:t>, </a:t>
            </a:r>
            <a:r>
              <a:rPr lang="en-US" dirty="0" err="1"/>
              <a:t>product.description</a:t>
            </a:r>
            <a:r>
              <a:rPr lang="en-US" dirty="0"/>
              <a:t> AS </a:t>
            </a:r>
            <a:r>
              <a:rPr lang="en-US" dirty="0" err="1"/>
              <a:t>product_description</a:t>
            </a:r>
            <a:r>
              <a:rPr lang="en-US" dirty="0"/>
              <a:t>, </a:t>
            </a:r>
            <a:r>
              <a:rPr lang="en-US" dirty="0" err="1"/>
              <a:t>part.part_numb</a:t>
            </a:r>
            <a:r>
              <a:rPr lang="en-US" dirty="0"/>
              <a:t>, </a:t>
            </a:r>
            <a:r>
              <a:rPr lang="en-US" dirty="0" err="1"/>
              <a:t>part.inventory</a:t>
            </a:r>
            <a:r>
              <a:rPr lang="en-US" dirty="0"/>
              <a:t> AS </a:t>
            </a:r>
            <a:r>
              <a:rPr lang="en-US" dirty="0" err="1"/>
              <a:t>part_inventory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/>
              <a:t>product </a:t>
            </a:r>
          </a:p>
          <a:p>
            <a:r>
              <a:rPr lang="en-US" b="1" dirty="0"/>
              <a:t>JOIN </a:t>
            </a:r>
            <a:r>
              <a:rPr lang="en-US" dirty="0" err="1"/>
              <a:t>product_has_part</a:t>
            </a:r>
            <a:endParaRPr lang="en-US" dirty="0"/>
          </a:p>
          <a:p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product.code</a:t>
            </a:r>
            <a:r>
              <a:rPr lang="en-US" dirty="0"/>
              <a:t> = </a:t>
            </a:r>
            <a:r>
              <a:rPr lang="en-US" dirty="0" err="1"/>
              <a:t>product_has_part.product_code</a:t>
            </a:r>
            <a:r>
              <a:rPr lang="en-US" dirty="0"/>
              <a:t>             </a:t>
            </a:r>
          </a:p>
          <a:p>
            <a:r>
              <a:rPr lang="en-US" b="1" dirty="0"/>
              <a:t>JOIN</a:t>
            </a:r>
            <a:r>
              <a:rPr lang="en-US" dirty="0"/>
              <a:t> part</a:t>
            </a:r>
          </a:p>
          <a:p>
            <a:r>
              <a:rPr lang="en-US" b="1" dirty="0"/>
              <a:t>ON </a:t>
            </a:r>
            <a:r>
              <a:rPr lang="en-US" dirty="0" err="1"/>
              <a:t>product_has_part.part_part_numb</a:t>
            </a:r>
            <a:r>
              <a:rPr lang="en-US" dirty="0"/>
              <a:t> = </a:t>
            </a:r>
            <a:r>
              <a:rPr lang="en-US" dirty="0" err="1"/>
              <a:t>part.part_numbWHERE</a:t>
            </a:r>
            <a:r>
              <a:rPr lang="en-US" dirty="0"/>
              <a:t> </a:t>
            </a:r>
            <a:r>
              <a:rPr lang="en-US" dirty="0" err="1"/>
              <a:t>part.inventory</a:t>
            </a:r>
            <a:r>
              <a:rPr lang="en-US" dirty="0"/>
              <a:t> &lt; 10</a:t>
            </a:r>
          </a:p>
          <a:p>
            <a:r>
              <a:rPr lang="en-US" b="1" dirty="0"/>
              <a:t>ORDER BY </a:t>
            </a:r>
            <a:r>
              <a:rPr lang="en-US" dirty="0" err="1"/>
              <a:t>part.inventory</a:t>
            </a:r>
            <a:r>
              <a:rPr lang="en-US" dirty="0"/>
              <a:t>;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D613C-8365-5DC4-3858-8C96BAB75D81}"/>
              </a:ext>
            </a:extLst>
          </p:cNvPr>
          <p:cNvSpPr txBox="1"/>
          <p:nvPr/>
        </p:nvSpPr>
        <p:spPr>
          <a:xfrm>
            <a:off x="905256" y="647454"/>
            <a:ext cx="6099242" cy="653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Queries</a:t>
            </a:r>
            <a:endParaRPr lang="en-CA" sz="40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FCA35C-8D00-59BF-974D-D76CDFDA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20" y="3245761"/>
            <a:ext cx="5020793" cy="3021571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60A75E6B-2B8D-4010-D136-D32B1F11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3" y="413975"/>
            <a:ext cx="883234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925C-C78F-C545-640F-F1781AB9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7" y="590668"/>
            <a:ext cx="2768386" cy="1329004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Queries</a:t>
            </a:r>
            <a:br>
              <a:rPr lang="en-CA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FD1B-217F-93A3-3663-A7362467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26" y="1367341"/>
            <a:ext cx="5350042" cy="4123318"/>
          </a:xfrm>
        </p:spPr>
        <p:txBody>
          <a:bodyPr/>
          <a:lstStyle/>
          <a:p>
            <a:r>
              <a:rPr lang="en-US" sz="2000" b="1" dirty="0"/>
              <a:t>Performing aggregate:</a:t>
            </a:r>
          </a:p>
          <a:p>
            <a:r>
              <a:rPr lang="en-US" sz="17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7: Select the minimum price in product table</a:t>
            </a:r>
          </a:p>
          <a:p>
            <a:r>
              <a:rPr lang="en-US" dirty="0"/>
              <a:t>SELECT MIN(price) FROM product;</a:t>
            </a:r>
            <a:endParaRPr lang="en-CA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52BC2D5-0625-A7E9-8102-F91F70585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70" y="4083176"/>
            <a:ext cx="3756118" cy="18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22EFF-1ABE-9489-00C7-BEE29A143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69" y="3409948"/>
            <a:ext cx="22862" cy="38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0EC7B-CEC5-F0A8-4346-3B58388A8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" y="2989826"/>
            <a:ext cx="9814664" cy="13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3BF3-40C3-E0F0-8986-9152C126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5831-467C-C217-B7A5-DA959BAB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505074" cy="4123318"/>
          </a:xfrm>
        </p:spPr>
        <p:txBody>
          <a:bodyPr/>
          <a:lstStyle/>
          <a:p>
            <a:r>
              <a:rPr lang="en-US" b="1" dirty="0"/>
              <a:t>Dynamic View :</a:t>
            </a:r>
          </a:p>
          <a:p>
            <a:r>
              <a:rPr lang="en-US" b="1" dirty="0"/>
              <a:t> </a:t>
            </a:r>
            <a:r>
              <a:rPr lang="en-US" sz="17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1: Create dynamic view which name is </a:t>
            </a:r>
            <a:r>
              <a:rPr lang="en-US" sz="17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product_V</a:t>
            </a:r>
            <a:r>
              <a:rPr lang="en-US" sz="17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the view, contains product code, -- description and quantity on hand which has condition that price equal 5452 or 8729.</a:t>
            </a:r>
          </a:p>
          <a:p>
            <a:r>
              <a:rPr lang="en-US" dirty="0"/>
              <a:t>DROP VIEW IF EXISTS </a:t>
            </a:r>
            <a:r>
              <a:rPr lang="en-US" dirty="0" err="1"/>
              <a:t>product_V</a:t>
            </a:r>
            <a:r>
              <a:rPr lang="en-US" dirty="0"/>
              <a:t>;</a:t>
            </a:r>
          </a:p>
          <a:p>
            <a:r>
              <a:rPr lang="en-US" dirty="0"/>
              <a:t>CREATE VIEW </a:t>
            </a:r>
            <a:r>
              <a:rPr lang="en-US" dirty="0" err="1"/>
              <a:t>product_V</a:t>
            </a:r>
            <a:r>
              <a:rPr lang="en-US" dirty="0"/>
              <a:t> AS</a:t>
            </a:r>
          </a:p>
          <a:p>
            <a:r>
              <a:rPr lang="en-US" dirty="0"/>
              <a:t>SELECT code, description, </a:t>
            </a:r>
            <a:r>
              <a:rPr lang="en-US" dirty="0" err="1"/>
              <a:t>qty_on_hand</a:t>
            </a:r>
            <a:r>
              <a:rPr lang="en-US" dirty="0"/>
              <a:t> </a:t>
            </a:r>
          </a:p>
          <a:p>
            <a:r>
              <a:rPr lang="en-US" dirty="0"/>
              <a:t>FROM product </a:t>
            </a:r>
          </a:p>
          <a:p>
            <a:r>
              <a:rPr lang="en-US" dirty="0"/>
              <a:t>WHERE price = 5452 OR price = 8729;</a:t>
            </a:r>
            <a:endParaRPr lang="en-CA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1044F4-1D59-13A5-2B12-5A009BC1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24" y="4574283"/>
            <a:ext cx="4351798" cy="1896011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C4E1703-91F8-8714-8497-403C3073F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90" y="387706"/>
            <a:ext cx="4355405" cy="37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9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2C00-4F64-403F-EBE2-BED44B99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179" y="2260216"/>
            <a:ext cx="5686578" cy="2652252"/>
          </a:xfrm>
        </p:spPr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19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690-2946-869A-65DE-A88B2A7F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56" y="282104"/>
            <a:ext cx="4188519" cy="2656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Physical diagram</a:t>
            </a:r>
            <a:endParaRPr lang="en-CA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4EFE4B-59B0-215F-D7CD-76B363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0" y="693681"/>
            <a:ext cx="9306088" cy="60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5586-C176-F363-314D-5B1C8D4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- customers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7632EC8-6AD1-D07C-5E44-788B3A83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1669101"/>
            <a:ext cx="7460531" cy="4598231"/>
          </a:xfrm>
        </p:spPr>
      </p:pic>
    </p:spTree>
    <p:extLst>
      <p:ext uri="{BB962C8B-B14F-4D97-AF65-F5344CB8AC3E}">
        <p14:creationId xmlns:p14="http://schemas.microsoft.com/office/powerpoint/2010/main" val="48592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81A-48E0-77DA-87AF-DE370C75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61" y="542029"/>
            <a:ext cx="3501374" cy="664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DDL - order</a:t>
            </a:r>
            <a:endParaRPr lang="en-CA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8007A04-665B-ECFB-72BF-496793C4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1" y="1373333"/>
            <a:ext cx="7036866" cy="5075773"/>
          </a:xfrm>
        </p:spPr>
      </p:pic>
    </p:spTree>
    <p:extLst>
      <p:ext uri="{BB962C8B-B14F-4D97-AF65-F5344CB8AC3E}">
        <p14:creationId xmlns:p14="http://schemas.microsoft.com/office/powerpoint/2010/main" val="118722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CE26-978E-EFDE-0AB4-13A2F9E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-product</a:t>
            </a:r>
            <a:endParaRPr lang="en-CA" dirty="0"/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D1E9359-F087-3461-BC7A-8280D361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" y="2285572"/>
            <a:ext cx="7343799" cy="4156591"/>
          </a:xfrm>
        </p:spPr>
      </p:pic>
    </p:spTree>
    <p:extLst>
      <p:ext uri="{BB962C8B-B14F-4D97-AF65-F5344CB8AC3E}">
        <p14:creationId xmlns:p14="http://schemas.microsoft.com/office/powerpoint/2010/main" val="5048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8E37-A6FE-C959-DA76-8F0E9EEA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-part</a:t>
            </a:r>
            <a:endParaRPr lang="en-CA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45A29B-EC07-73B9-819A-5DC5A8A42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2004468"/>
            <a:ext cx="8734855" cy="4034102"/>
          </a:xfrm>
        </p:spPr>
      </p:pic>
    </p:spTree>
    <p:extLst>
      <p:ext uri="{BB962C8B-B14F-4D97-AF65-F5344CB8AC3E}">
        <p14:creationId xmlns:p14="http://schemas.microsoft.com/office/powerpoint/2010/main" val="341403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361A-CB23-B7ED-68A0-8D65BA8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–</a:t>
            </a:r>
            <a:r>
              <a:rPr lang="en-US" b="1" dirty="0" err="1"/>
              <a:t>product_has_part</a:t>
            </a:r>
            <a:endParaRPr lang="en-CA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4B6ECA-9523-0AA1-D093-EEC9B8F35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1919672"/>
            <a:ext cx="8276895" cy="4616200"/>
          </a:xfrm>
        </p:spPr>
      </p:pic>
    </p:spTree>
    <p:extLst>
      <p:ext uri="{BB962C8B-B14F-4D97-AF65-F5344CB8AC3E}">
        <p14:creationId xmlns:p14="http://schemas.microsoft.com/office/powerpoint/2010/main" val="324140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F70B-4B58-8EF9-85EC-55B9A57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–</a:t>
            </a:r>
            <a:r>
              <a:rPr lang="en-US" b="1" dirty="0" err="1"/>
              <a:t>order_has_product</a:t>
            </a:r>
            <a:endParaRPr lang="en-CA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A5821C-5F43-BF3A-0144-CD9CDDBD9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" y="1725117"/>
            <a:ext cx="10529324" cy="5029853"/>
          </a:xfrm>
        </p:spPr>
      </p:pic>
    </p:spTree>
    <p:extLst>
      <p:ext uri="{BB962C8B-B14F-4D97-AF65-F5344CB8AC3E}">
        <p14:creationId xmlns:p14="http://schemas.microsoft.com/office/powerpoint/2010/main" val="76203863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81</TotalTime>
  <Words>612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Nova Light</vt:lpstr>
      <vt:lpstr>Elephant</vt:lpstr>
      <vt:lpstr>ModOverlayVTI</vt:lpstr>
      <vt:lpstr>ManufacturingCompanyProductManagement Scenario 1 XYZ  MANUFACTURING  CUSTOMER   ORDER AND PRODUCT APPLICATION</vt:lpstr>
      <vt:lpstr>ManufacturingCompanyProductManagement</vt:lpstr>
      <vt:lpstr>Physical diagram</vt:lpstr>
      <vt:lpstr>DDL - customers</vt:lpstr>
      <vt:lpstr>DDL - order</vt:lpstr>
      <vt:lpstr>DDL -product</vt:lpstr>
      <vt:lpstr>DDL -part</vt:lpstr>
      <vt:lpstr>DDL –product_has_part</vt:lpstr>
      <vt:lpstr>DDL –order_has_product</vt:lpstr>
      <vt:lpstr>Customers table-One sample of inserts </vt:lpstr>
      <vt:lpstr>Test Data - customers</vt:lpstr>
      <vt:lpstr>Order table-One sample of inserts</vt:lpstr>
      <vt:lpstr>Test Data - order</vt:lpstr>
      <vt:lpstr>Product table-One sample of inserts</vt:lpstr>
      <vt:lpstr>Test Data - product</vt:lpstr>
      <vt:lpstr>Part table-One sample of inserts</vt:lpstr>
      <vt:lpstr>Test Data -part</vt:lpstr>
      <vt:lpstr>Product_has_part table-One sample of inserts</vt:lpstr>
      <vt:lpstr>Test Data - Product_has_part </vt:lpstr>
      <vt:lpstr>Order_has_product table-One sample of inserts</vt:lpstr>
      <vt:lpstr>Test Data - Order_has_product </vt:lpstr>
      <vt:lpstr>Queries</vt:lpstr>
      <vt:lpstr> </vt:lpstr>
      <vt:lpstr>Queries </vt:lpstr>
      <vt:lpstr>Queries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Lilin Z</dc:creator>
  <cp:lastModifiedBy>Jiebo Peng</cp:lastModifiedBy>
  <cp:revision>31</cp:revision>
  <dcterms:created xsi:type="dcterms:W3CDTF">2022-12-08T00:50:34Z</dcterms:created>
  <dcterms:modified xsi:type="dcterms:W3CDTF">2023-05-21T17:42:59Z</dcterms:modified>
</cp:coreProperties>
</file>