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1" r:id="rId3"/>
    <p:sldId id="267" r:id="rId4"/>
    <p:sldId id="257" r:id="rId5"/>
    <p:sldId id="258" r:id="rId6"/>
    <p:sldId id="261" r:id="rId7"/>
    <p:sldId id="260" r:id="rId8"/>
    <p:sldId id="262" r:id="rId9"/>
    <p:sldId id="259" r:id="rId10"/>
    <p:sldId id="263" r:id="rId11"/>
    <p:sldId id="264" r:id="rId12"/>
    <p:sldId id="265" r:id="rId13"/>
    <p:sldId id="266" r:id="rId14"/>
    <p:sldId id="272" r:id="rId15"/>
    <p:sldId id="273" r:id="rId16"/>
    <p:sldId id="268" r:id="rId17"/>
    <p:sldId id="269" r:id="rId18"/>
    <p:sldId id="27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58" autoAdjust="0"/>
  </p:normalViewPr>
  <p:slideViewPr>
    <p:cSldViewPr snapToGrid="0">
      <p:cViewPr varScale="1">
        <p:scale>
          <a:sx n="99" d="100"/>
          <a:sy n="99" d="100"/>
        </p:scale>
        <p:origin x="194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12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491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51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2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haung</a:t>
            </a:r>
            <a:r>
              <a:rPr lang="en-US" dirty="0"/>
              <a:t> -&gt; </a:t>
            </a:r>
            <a:r>
              <a:rPr lang="en-US" altLang="zh-TW" sz="1800" dirty="0">
                <a:solidFill>
                  <a:srgbClr val="3636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https://doi.org/10.1001/jamanetworkopen.2023.7489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lam -&gt; </a:t>
            </a:r>
            <a:r>
              <a:rPr lang="en-US" altLang="zh-TW" sz="1800" dirty="0">
                <a:solidFill>
                  <a:srgbClr val="3636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https://www.thelancet.com/journals/landig/article/PIIS2589-7500(22)00149-2/fulltext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ling </a:t>
            </a:r>
            <a:r>
              <a:rPr lang="en-US"/>
              <a:t>-&gt; </a:t>
            </a:r>
            <a:r>
              <a:rPr lang="en-US" altLang="zh-TW" sz="1800">
                <a:solidFill>
                  <a:srgbClr val="3636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https://linkinghub.elsevier.com/retrieve/pii/S002234761200652X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685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61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51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845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50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53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1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3f0dd2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3f0dd2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66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56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07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9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6275" y="39365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傳承 (KD)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27975" y="1483525"/>
            <a:ext cx="759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zh-TW" sz="1200" dirty="0">
                <a:solidFill>
                  <a:schemeClr val="dk2"/>
                </a:solidFill>
              </a:rPr>
              <a:t>資料過濾與整理(發燒以及川崎症) -&gt; z score table ver2.ipynb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zh-TW" sz="1200" dirty="0">
                <a:solidFill>
                  <a:schemeClr val="dk2"/>
                </a:solidFill>
              </a:rPr>
              <a:t>篩選年齡(發燒以及川崎症) -&gt; filter_age.ipynb</a:t>
            </a: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3. T-test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7666C4AD-D45D-76A5-3438-D25D88C3DB46}"/>
              </a:ext>
            </a:extLst>
          </p:cNvPr>
          <p:cNvSpPr/>
          <p:nvPr/>
        </p:nvSpPr>
        <p:spPr>
          <a:xfrm>
            <a:off x="793930" y="950531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24D9BB-0B3C-055B-5206-CDC6B704D4BE}"/>
              </a:ext>
            </a:extLst>
          </p:cNvPr>
          <p:cNvSpPr txBox="1"/>
          <p:nvPr/>
        </p:nvSpPr>
        <p:spPr>
          <a:xfrm>
            <a:off x="946344" y="1142535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/Ttest.csv</a:t>
            </a:r>
            <a:endParaRPr lang="zh-TW" altLang="en-US" sz="1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24A22A-0B9C-E498-C8F7-A6A2854F3CC2}"/>
              </a:ext>
            </a:extLst>
          </p:cNvPr>
          <p:cNvSpPr txBox="1"/>
          <p:nvPr/>
        </p:nvSpPr>
        <p:spPr>
          <a:xfrm>
            <a:off x="311700" y="1066778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8E8184-253A-F45A-E7A5-DB4A5FAE6305}"/>
              </a:ext>
            </a:extLst>
          </p:cNvPr>
          <p:cNvSpPr txBox="1"/>
          <p:nvPr/>
        </p:nvSpPr>
        <p:spPr>
          <a:xfrm>
            <a:off x="942109" y="2078980"/>
            <a:ext cx="7650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KeptGPT_under7(K-fold are by 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)/Ttest_under7.csv</a:t>
            </a:r>
            <a:endParaRPr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12EC5D-92B3-986A-3D5A-248B269DF098}"/>
              </a:ext>
            </a:extLst>
          </p:cNvPr>
          <p:cNvSpPr txBox="1"/>
          <p:nvPr/>
        </p:nvSpPr>
        <p:spPr>
          <a:xfrm>
            <a:off x="311700" y="203468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&gt;0,&lt;7</a:t>
            </a:r>
            <a:endParaRPr lang="zh-TW" altLang="en-US" sz="1000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48C92F7E-843B-8D38-7946-95C27129F548}"/>
              </a:ext>
            </a:extLst>
          </p:cNvPr>
          <p:cNvSpPr/>
          <p:nvPr/>
        </p:nvSpPr>
        <p:spPr>
          <a:xfrm>
            <a:off x="810784" y="1886976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CE3AD99-30DF-975D-0A79-3CCDE790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9" y="3381226"/>
            <a:ext cx="7924800" cy="42488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0AF147-646E-7914-6B0D-1DAA2C3DAA63}"/>
              </a:ext>
            </a:extLst>
          </p:cNvPr>
          <p:cNvSpPr txBox="1"/>
          <p:nvPr/>
        </p:nvSpPr>
        <p:spPr>
          <a:xfrm>
            <a:off x="312662" y="312502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000" dirty="0"/>
              <a:t>輸出介紹</a:t>
            </a:r>
            <a:r>
              <a:rPr lang="en-US" altLang="zh-TW" sz="1000" dirty="0"/>
              <a:t>:</a:t>
            </a:r>
            <a:endParaRPr lang="zh-TW" altLang="en-US" sz="1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7C29C3-7160-419F-B128-9D0E14CE4AFD}"/>
              </a:ext>
            </a:extLst>
          </p:cNvPr>
          <p:cNvSpPr txBox="1"/>
          <p:nvPr/>
        </p:nvSpPr>
        <p:spPr>
          <a:xfrm>
            <a:off x="311700" y="4061466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000" dirty="0"/>
              <a:t>p-</a:t>
            </a:r>
            <a:r>
              <a:rPr lang="en-US" altLang="zh-TW" sz="1000" dirty="0" err="1"/>
              <a:t>val</a:t>
            </a:r>
            <a:r>
              <a:rPr lang="en-US" altLang="zh-TW" sz="1000" dirty="0"/>
              <a:t> </a:t>
            </a:r>
            <a:r>
              <a:rPr lang="zh-TW" altLang="en-US" sz="1000" dirty="0"/>
              <a:t>列 </a:t>
            </a:r>
            <a:r>
              <a:rPr lang="en-US" altLang="zh-TW" sz="1000" dirty="0"/>
              <a:t>:</a:t>
            </a:r>
            <a:r>
              <a:rPr lang="zh-TW" altLang="en-US" sz="1000" dirty="0"/>
              <a:t>各欄位兩族群</a:t>
            </a:r>
            <a:r>
              <a:rPr lang="en-US" altLang="zh-TW" sz="1000" dirty="0"/>
              <a:t>t-test</a:t>
            </a:r>
            <a:r>
              <a:rPr lang="zh-TW" altLang="en-US" sz="1000" dirty="0"/>
              <a:t> </a:t>
            </a:r>
            <a:r>
              <a:rPr lang="en-US" altLang="zh-TW" sz="1000" dirty="0"/>
              <a:t>p value</a:t>
            </a:r>
            <a:endParaRPr lang="zh-TW" altLang="en-US" sz="1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E47678-C9AD-373A-1F1E-DF5BE8377C5C}"/>
              </a:ext>
            </a:extLst>
          </p:cNvPr>
          <p:cNvSpPr txBox="1"/>
          <p:nvPr/>
        </p:nvSpPr>
        <p:spPr>
          <a:xfrm>
            <a:off x="311700" y="4394303"/>
            <a:ext cx="3664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000" dirty="0"/>
              <a:t>H1</a:t>
            </a:r>
            <a:r>
              <a:rPr lang="zh-TW" altLang="en-US" sz="1000" dirty="0"/>
              <a:t>  </a:t>
            </a:r>
            <a:r>
              <a:rPr lang="en-US" altLang="zh-TW" sz="1000" dirty="0"/>
              <a:t>: </a:t>
            </a:r>
            <a:r>
              <a:rPr lang="zh-TW" altLang="en-US" sz="1000" dirty="0"/>
              <a:t>各欄位兩族群是否滿足虛無假說</a:t>
            </a:r>
            <a:r>
              <a:rPr lang="en-US" altLang="zh-TW" sz="1000" dirty="0"/>
              <a:t>(threshold</a:t>
            </a:r>
            <a:r>
              <a:rPr lang="zh-TW" altLang="en-US" sz="1000" dirty="0"/>
              <a:t> 為</a:t>
            </a:r>
            <a:r>
              <a:rPr lang="en-US" altLang="zh-TW" sz="1000" dirty="0"/>
              <a:t>0.001)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074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4. K-fold</a:t>
            </a:r>
            <a:r>
              <a:rPr lang="zh-TW" altLang="en-US" sz="2000" dirty="0"/>
              <a:t> 資料切分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endParaRPr sz="2000" dirty="0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2AF07276-B215-2F27-1216-9C1C9E8FB0F3}"/>
              </a:ext>
            </a:extLst>
          </p:cNvPr>
          <p:cNvSpPr txBox="1"/>
          <p:nvPr/>
        </p:nvSpPr>
        <p:spPr>
          <a:xfrm>
            <a:off x="311700" y="884463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data_preprocessing_split_kfold.py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E62FD-651C-F7E7-B68D-5BE2342E7043}"/>
              </a:ext>
            </a:extLst>
          </p:cNvPr>
          <p:cNvSpPr txBox="1"/>
          <p:nvPr/>
        </p:nvSpPr>
        <p:spPr>
          <a:xfrm>
            <a:off x="311700" y="1296629"/>
            <a:ext cx="63273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/>
              <a:t>step1. </a:t>
            </a:r>
            <a:r>
              <a:rPr lang="zh-TW" altLang="en-US" sz="1200" dirty="0"/>
              <a:t> 切分測試集與訓練</a:t>
            </a:r>
            <a:r>
              <a:rPr lang="en-US" altLang="zh-TW" sz="1200" dirty="0"/>
              <a:t>-</a:t>
            </a:r>
            <a:r>
              <a:rPr lang="zh-TW" altLang="en-US" sz="1200" dirty="0"/>
              <a:t>驗證集 </a:t>
            </a:r>
            <a:r>
              <a:rPr lang="en-US" altLang="zh-TW" sz="1200" dirty="0"/>
              <a:t>(1:9)</a:t>
            </a:r>
          </a:p>
          <a:p>
            <a:r>
              <a:rPr lang="en-US" altLang="zh-TW" sz="1200" dirty="0"/>
              <a:t>step2.</a:t>
            </a:r>
            <a:r>
              <a:rPr lang="zh-TW" altLang="en-US" sz="1200" dirty="0"/>
              <a:t> </a:t>
            </a:r>
            <a:r>
              <a:rPr lang="en-US" altLang="zh-TW" sz="1200" dirty="0"/>
              <a:t> </a:t>
            </a:r>
            <a:r>
              <a:rPr lang="zh-TW" altLang="en-US" sz="1200" dirty="0"/>
              <a:t>將訓練</a:t>
            </a:r>
            <a:r>
              <a:rPr lang="en-US" altLang="zh-TW" sz="1200" dirty="0"/>
              <a:t>-</a:t>
            </a:r>
            <a:r>
              <a:rPr lang="zh-TW" altLang="en-US" sz="1200" dirty="0"/>
              <a:t>驗證集以</a:t>
            </a:r>
            <a:r>
              <a:rPr lang="en-US" altLang="zh-TW" sz="1200" dirty="0"/>
              <a:t>K-fold</a:t>
            </a:r>
            <a:r>
              <a:rPr lang="zh-TW" altLang="en-US" sz="1200" dirty="0"/>
              <a:t>方式切分 </a:t>
            </a:r>
            <a:r>
              <a:rPr lang="en-US" altLang="zh-TW" sz="1200" dirty="0"/>
              <a:t>(</a:t>
            </a:r>
            <a:r>
              <a:rPr lang="zh-TW" altLang="en-US" sz="1200" dirty="0"/>
              <a:t>預設為</a:t>
            </a:r>
            <a:r>
              <a:rPr lang="en-US" altLang="zh-TW" sz="1200" dirty="0"/>
              <a:t>5-fold)</a:t>
            </a:r>
          </a:p>
          <a:p>
            <a:r>
              <a:rPr lang="en-US" altLang="zh-TW" sz="1000" dirty="0">
                <a:solidFill>
                  <a:srgbClr val="C00000"/>
                </a:solidFill>
              </a:rPr>
              <a:t>(</a:t>
            </a:r>
            <a:r>
              <a:rPr lang="zh-TW" altLang="en-US" sz="1000" dirty="0">
                <a:solidFill>
                  <a:srgbClr val="C00000"/>
                </a:solidFill>
              </a:rPr>
              <a:t>註解</a:t>
            </a:r>
            <a:r>
              <a:rPr lang="en-US" altLang="zh-TW" sz="1000" dirty="0">
                <a:solidFill>
                  <a:srgbClr val="C00000"/>
                </a:solidFill>
              </a:rPr>
              <a:t>:</a:t>
            </a:r>
            <a:r>
              <a:rPr lang="zh-TW" altLang="en-US" sz="1000" dirty="0">
                <a:solidFill>
                  <a:srgbClr val="C00000"/>
                </a:solidFill>
              </a:rPr>
              <a:t>本研究進函式前會先將</a:t>
            </a:r>
            <a:r>
              <a:rPr lang="en-US" altLang="zh-TW" sz="1000" dirty="0">
                <a:solidFill>
                  <a:srgbClr val="C00000"/>
                </a:solidFill>
              </a:rPr>
              <a:t>ID</a:t>
            </a:r>
            <a:r>
              <a:rPr lang="zh-TW" altLang="en-US" sz="1000" dirty="0">
                <a:solidFill>
                  <a:srgbClr val="C00000"/>
                </a:solidFill>
              </a:rPr>
              <a:t>欄位去除，以及去除欄位名稱中的特殊字元，於</a:t>
            </a:r>
            <a:r>
              <a:rPr lang="en-US" altLang="zh-TW" sz="1000" dirty="0">
                <a:solidFill>
                  <a:srgbClr val="C00000"/>
                </a:solidFill>
              </a:rPr>
              <a:t>if</a:t>
            </a:r>
            <a:r>
              <a:rPr lang="zh-TW" altLang="en-US" sz="1000" dirty="0">
                <a:solidFill>
                  <a:srgbClr val="C00000"/>
                </a:solidFill>
              </a:rPr>
              <a:t> </a:t>
            </a:r>
            <a:r>
              <a:rPr lang="en-US" altLang="zh-TW" sz="1000" dirty="0">
                <a:solidFill>
                  <a:srgbClr val="C00000"/>
                </a:solidFill>
              </a:rPr>
              <a:t>__name__ == “__main__”</a:t>
            </a:r>
            <a:r>
              <a:rPr lang="zh-TW" altLang="en-US" sz="1000" dirty="0">
                <a:solidFill>
                  <a:srgbClr val="C00000"/>
                </a:solidFill>
              </a:rPr>
              <a:t>中</a:t>
            </a:r>
            <a:r>
              <a:rPr lang="en-US" altLang="zh-TW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99527D4-A943-DB90-F4F2-A36EB9959D67}"/>
              </a:ext>
            </a:extLst>
          </p:cNvPr>
          <p:cNvSpPr txBox="1"/>
          <p:nvPr/>
        </p:nvSpPr>
        <p:spPr>
          <a:xfrm>
            <a:off x="311700" y="2246584"/>
            <a:ext cx="7218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合併檔案</a:t>
            </a:r>
            <a:r>
              <a:rPr lang="en-US" altLang="zh-TW" sz="1200" dirty="0">
                <a:solidFill>
                  <a:schemeClr val="dk2"/>
                </a:solidFill>
              </a:rPr>
              <a:t>}.csv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69C2A58-18B3-ED5B-524B-6293758E25E3}"/>
              </a:ext>
            </a:extLst>
          </p:cNvPr>
          <p:cNvSpPr txBox="1"/>
          <p:nvPr/>
        </p:nvSpPr>
        <p:spPr>
          <a:xfrm>
            <a:off x="311700" y="3513433"/>
            <a:ext cx="721824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輸出檔</a:t>
            </a:r>
            <a:r>
              <a:rPr lang="zh-TW" sz="1200" dirty="0">
                <a:solidFill>
                  <a:schemeClr val="dk2"/>
                </a:solidFill>
              </a:rPr>
              <a:t>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total-test.csv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chemeClr val="dk2"/>
                </a:solidFill>
              </a:rPr>
              <a:t>{</a:t>
            </a:r>
            <a:r>
              <a:rPr lang="en-US" altLang="zh-TW" sz="1200" dirty="0">
                <a:solidFill>
                  <a:schemeClr val="dk2"/>
                </a:solidFill>
              </a:rPr>
              <a:t>K</a:t>
            </a:r>
            <a:r>
              <a:rPr lang="en-US" sz="1200" dirty="0">
                <a:solidFill>
                  <a:schemeClr val="dk2"/>
                </a:solidFill>
              </a:rPr>
              <a:t>}</a:t>
            </a:r>
            <a:r>
              <a:rPr lang="en-US" altLang="zh-TW" sz="1200" dirty="0">
                <a:solidFill>
                  <a:schemeClr val="dk2"/>
                </a:solidFill>
              </a:rPr>
              <a:t>-fold_train.csv (K-fold</a:t>
            </a:r>
            <a:r>
              <a:rPr lang="zh-TW" altLang="en-US" sz="1200" dirty="0">
                <a:solidFill>
                  <a:schemeClr val="dk2"/>
                </a:solidFill>
              </a:rPr>
              <a:t>作為驗證集時，訓練用資料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  <a:p>
            <a:pPr marL="228600" indent="-228600">
              <a:buFont typeface="Arial"/>
              <a:buAutoNum type="arabicPeriod"/>
            </a:pPr>
            <a:r>
              <a:rPr lang="en-US" sz="1200" dirty="0">
                <a:solidFill>
                  <a:schemeClr val="dk2"/>
                </a:solidFill>
              </a:rPr>
              <a:t>{K}-fold_test.csv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(K-fold</a:t>
            </a:r>
            <a:r>
              <a:rPr lang="zh-TW" altLang="en-US" sz="1200" dirty="0">
                <a:solidFill>
                  <a:schemeClr val="dk2"/>
                </a:solidFill>
              </a:rPr>
              <a:t>作為驗證集時，驗證用資料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7521-F992-2729-BBF9-BFF0076D43A8}"/>
              </a:ext>
            </a:extLst>
          </p:cNvPr>
          <p:cNvSpPr txBox="1"/>
          <p:nvPr/>
        </p:nvSpPr>
        <p:spPr>
          <a:xfrm>
            <a:off x="311700" y="2949880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split_kfold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raw_df</a:t>
            </a:r>
            <a:r>
              <a:rPr lang="en-US" altLang="zh-TW" sz="1200" dirty="0"/>
              <a:t>={</a:t>
            </a:r>
            <a:r>
              <a:rPr lang="zh-TW" altLang="en-US" sz="1200" dirty="0"/>
              <a:t>輸入檔一</a:t>
            </a:r>
            <a:r>
              <a:rPr lang="en-US" altLang="zh-TW" sz="1200" dirty="0"/>
              <a:t>},</a:t>
            </a:r>
            <a:r>
              <a:rPr lang="en-US" altLang="zh-TW" sz="1200" dirty="0" err="1"/>
              <a:t>random_state</a:t>
            </a:r>
            <a:r>
              <a:rPr lang="en-US" altLang="zh-TW" sz="1200" dirty="0"/>
              <a:t>={</a:t>
            </a:r>
            <a:r>
              <a:rPr lang="zh-TW" altLang="en-US" sz="1200" dirty="0"/>
              <a:t>隨機種子</a:t>
            </a:r>
            <a:r>
              <a:rPr lang="en-US" altLang="zh-TW" sz="1200" dirty="0"/>
              <a:t>,</a:t>
            </a:r>
            <a:r>
              <a:rPr lang="zh-TW" altLang="en-US" sz="1200" dirty="0"/>
              <a:t>本研究使用</a:t>
            </a:r>
            <a:r>
              <a:rPr lang="en-US" altLang="zh-TW" sz="1200" dirty="0"/>
              <a:t>30},</a:t>
            </a:r>
            <a:r>
              <a:rPr lang="en-US" altLang="zh-TW" sz="1200" dirty="0" err="1"/>
              <a:t>folderpath</a:t>
            </a:r>
            <a:r>
              <a:rPr lang="en-US" altLang="zh-TW" sz="1200" dirty="0"/>
              <a:t>={</a:t>
            </a:r>
            <a:r>
              <a:rPr lang="zh-TW" altLang="en-US" sz="1200" dirty="0"/>
              <a:t>輸出路徑</a:t>
            </a:r>
            <a:r>
              <a:rPr lang="en-US" altLang="zh-TW" sz="1200" dirty="0"/>
              <a:t>})</a:t>
            </a: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7C2F532C-A3F0-BBE2-E72F-9ED17CEC6060}"/>
              </a:ext>
            </a:extLst>
          </p:cNvPr>
          <p:cNvSpPr txBox="1"/>
          <p:nvPr/>
        </p:nvSpPr>
        <p:spPr>
          <a:xfrm>
            <a:off x="302517" y="4356518"/>
            <a:ext cx="869053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執行</a:t>
            </a:r>
            <a:r>
              <a:rPr lang="zh-TW" sz="1200" dirty="0">
                <a:solidFill>
                  <a:schemeClr val="dk2"/>
                </a:solidFill>
              </a:rPr>
              <a:t>: 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2"/>
                </a:solidFill>
              </a:rPr>
              <a:t>python </a:t>
            </a:r>
            <a:r>
              <a:rPr lang="en-US" altLang="zh-TW" sz="1200" dirty="0">
                <a:solidFill>
                  <a:schemeClr val="dk2"/>
                </a:solidFill>
              </a:rPr>
              <a:t>data_preprocessing_split_kfold.py --input1 {</a:t>
            </a:r>
            <a:r>
              <a:rPr lang="zh-TW" altLang="en-US" sz="1200" dirty="0">
                <a:solidFill>
                  <a:schemeClr val="dk2"/>
                </a:solidFill>
              </a:rPr>
              <a:t>輸入檔案一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--output1 {</a:t>
            </a:r>
            <a:r>
              <a:rPr lang="zh-TW" altLang="en-US" sz="1200" dirty="0">
                <a:solidFill>
                  <a:schemeClr val="dk2"/>
                </a:solidFill>
              </a:rPr>
              <a:t>輸出檔案所要存放的路徑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5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4512F73-513F-9411-2E24-24F4145944C6}"/>
              </a:ext>
            </a:extLst>
          </p:cNvPr>
          <p:cNvSpPr/>
          <p:nvPr/>
        </p:nvSpPr>
        <p:spPr>
          <a:xfrm>
            <a:off x="1" y="1959117"/>
            <a:ext cx="9144000" cy="3184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4. K-fold</a:t>
            </a:r>
            <a:r>
              <a:rPr lang="zh-TW" altLang="en-US" sz="2000" dirty="0"/>
              <a:t> 資料切分 </a:t>
            </a:r>
            <a:r>
              <a:rPr lang="en-US" altLang="zh-TW" sz="2000" dirty="0"/>
              <a:t>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59CE29-5215-E3DC-306A-A6ED7DFA0D1C}"/>
              </a:ext>
            </a:extLst>
          </p:cNvPr>
          <p:cNvSpPr txBox="1"/>
          <p:nvPr/>
        </p:nvSpPr>
        <p:spPr>
          <a:xfrm>
            <a:off x="311700" y="100859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B7A9721B-72C1-5C53-59FC-7792AA96693A}"/>
              </a:ext>
            </a:extLst>
          </p:cNvPr>
          <p:cNvSpPr/>
          <p:nvPr/>
        </p:nvSpPr>
        <p:spPr>
          <a:xfrm>
            <a:off x="893911" y="893530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678A74-D42B-765B-2E87-B59F72679E05}"/>
              </a:ext>
            </a:extLst>
          </p:cNvPr>
          <p:cNvSpPr txBox="1"/>
          <p:nvPr/>
        </p:nvSpPr>
        <p:spPr>
          <a:xfrm>
            <a:off x="1046325" y="1085534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/k-</a:t>
            </a:r>
            <a:r>
              <a:rPr lang="en-US" altLang="zh-TW" sz="1000" dirty="0" err="1"/>
              <a:t>fold_monocyte_count</a:t>
            </a:r>
            <a:r>
              <a:rPr lang="en-US" altLang="zh-TW" sz="1000" dirty="0"/>
              <a:t>/30/</a:t>
            </a:r>
            <a:endParaRPr lang="zh-TW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39F45-79FA-0BDB-DA32-D7734B069C34}"/>
              </a:ext>
            </a:extLst>
          </p:cNvPr>
          <p:cNvSpPr/>
          <p:nvPr/>
        </p:nvSpPr>
        <p:spPr>
          <a:xfrm>
            <a:off x="5176837" y="1146735"/>
            <a:ext cx="147637" cy="1214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7046CB1-8C43-F8AF-3A0D-DC26650D8F24}"/>
              </a:ext>
            </a:extLst>
          </p:cNvPr>
          <p:cNvCxnSpPr>
            <a:stCxn id="12" idx="0"/>
          </p:cNvCxnSpPr>
          <p:nvPr/>
        </p:nvCxnSpPr>
        <p:spPr>
          <a:xfrm rot="5400000" flipH="1" flipV="1">
            <a:off x="5331980" y="812207"/>
            <a:ext cx="253205" cy="41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05937D-2C8B-47CF-0D87-48B20534AB8B}"/>
              </a:ext>
            </a:extLst>
          </p:cNvPr>
          <p:cNvSpPr txBox="1"/>
          <p:nvPr/>
        </p:nvSpPr>
        <p:spPr>
          <a:xfrm>
            <a:off x="5666509" y="763101"/>
            <a:ext cx="92845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random state</a:t>
            </a:r>
            <a:endParaRPr lang="zh-TW" altLang="en-US" sz="10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6754D30-E4CF-B432-EEAE-D24646FA73D4}"/>
              </a:ext>
            </a:extLst>
          </p:cNvPr>
          <p:cNvGrpSpPr/>
          <p:nvPr/>
        </p:nvGrpSpPr>
        <p:grpSpPr>
          <a:xfrm>
            <a:off x="292119" y="2033480"/>
            <a:ext cx="8362016" cy="400110"/>
            <a:chOff x="329883" y="2259981"/>
            <a:chExt cx="8362016" cy="400110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584C7BC-A653-2B23-44B7-0845B2DBC539}"/>
                </a:ext>
              </a:extLst>
            </p:cNvPr>
            <p:cNvSpPr txBox="1"/>
            <p:nvPr/>
          </p:nvSpPr>
          <p:spPr>
            <a:xfrm>
              <a:off x="329883" y="2259981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年齡</a:t>
              </a:r>
              <a:r>
                <a:rPr lang="en-US" altLang="zh-TW" sz="1000" dirty="0"/>
                <a:t>:</a:t>
              </a:r>
              <a:r>
                <a:rPr lang="zh-TW" altLang="en-US" sz="1000" dirty="0"/>
                <a:t> </a:t>
              </a:r>
              <a:endParaRPr lang="en-US" altLang="zh-TW" sz="1000" dirty="0"/>
            </a:p>
            <a:p>
              <a:r>
                <a:rPr lang="en-US" altLang="zh-TW" sz="1000" dirty="0"/>
                <a:t>&gt;0,&lt;7</a:t>
              </a:r>
              <a:endParaRPr lang="zh-TW" altLang="en-US" sz="1000" dirty="0"/>
            </a:p>
          </p:txBody>
        </p:sp>
        <p:sp>
          <p:nvSpPr>
            <p:cNvPr id="17" name="左大括弧 16">
              <a:extLst>
                <a:ext uri="{FF2B5EF4-FFF2-40B4-BE49-F238E27FC236}">
                  <a16:creationId xmlns:a16="http://schemas.microsoft.com/office/drawing/2014/main" id="{5ABE5B90-4F0F-DF59-10CC-2030D3E0DB32}"/>
                </a:ext>
              </a:extLst>
            </p:cNvPr>
            <p:cNvSpPr/>
            <p:nvPr/>
          </p:nvSpPr>
          <p:spPr>
            <a:xfrm>
              <a:off x="846749" y="231417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BF274A6-64AB-DD43-576B-E73977C865F6}"/>
                </a:ext>
              </a:extLst>
            </p:cNvPr>
            <p:cNvSpPr txBox="1"/>
            <p:nvPr/>
          </p:nvSpPr>
          <p:spPr>
            <a:xfrm>
              <a:off x="1041804" y="2336926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KeptGPT_under7(K-fold are by </a:t>
              </a:r>
              <a:r>
                <a:rPr lang="en-US" altLang="zh-TW" sz="1000" dirty="0" err="1"/>
                <a:t>KeptGPT</a:t>
              </a:r>
              <a:r>
                <a:rPr lang="en-US" altLang="zh-TW" sz="1000" dirty="0"/>
                <a:t>)/ k-</a:t>
              </a:r>
              <a:r>
                <a:rPr lang="en-US" altLang="zh-TW" sz="1000" dirty="0" err="1"/>
                <a:t>fold_monocyte_count</a:t>
              </a:r>
              <a:r>
                <a:rPr lang="en-US" altLang="zh-TW" sz="1000" dirty="0"/>
                <a:t>/30/</a:t>
              </a:r>
              <a:endParaRPr lang="zh-TW" altLang="en-US" sz="1000" dirty="0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73F512-22EB-3D72-9761-B034D6E8CCD0}"/>
              </a:ext>
            </a:extLst>
          </p:cNvPr>
          <p:cNvSpPr txBox="1"/>
          <p:nvPr/>
        </p:nvSpPr>
        <p:spPr>
          <a:xfrm>
            <a:off x="3348700" y="1510381"/>
            <a:ext cx="43982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由年齡小於</a:t>
            </a:r>
            <a:r>
              <a:rPr lang="en-US" altLang="zh-TW" sz="1000" dirty="0"/>
              <a:t>18</a:t>
            </a:r>
            <a:r>
              <a:rPr lang="zh-TW" altLang="en-US" sz="1000" dirty="0"/>
              <a:t>歲切分完的</a:t>
            </a:r>
            <a:r>
              <a:rPr lang="en-US" altLang="zh-TW" sz="1000" dirty="0"/>
              <a:t>5-fold</a:t>
            </a:r>
            <a:r>
              <a:rPr lang="zh-TW" altLang="en-US" sz="1000" dirty="0"/>
              <a:t>中，再篩選出年齡小於七歲病患以及過濾欄位而得，而非重新切分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FilterByAge</a:t>
            </a:r>
            <a:r>
              <a:rPr lang="zh-TW" altLang="en-US" sz="1000" dirty="0"/>
              <a:t>、</a:t>
            </a:r>
            <a:r>
              <a:rPr lang="en-US" altLang="zh-TW" sz="1000" dirty="0" err="1"/>
              <a:t>FilterByCol</a:t>
            </a:r>
            <a:r>
              <a:rPr lang="zh-TW" altLang="en-US" sz="1000" dirty="0"/>
              <a:t>函式，於</a:t>
            </a:r>
            <a:r>
              <a:rPr lang="en-US" altLang="zh-TW" sz="1000" dirty="0"/>
              <a:t>p.13</a:t>
            </a:r>
            <a:r>
              <a:rPr lang="zh-TW" altLang="en-US" sz="1000" dirty="0"/>
              <a:t>頁介紹</a:t>
            </a:r>
            <a:r>
              <a:rPr lang="en-US" altLang="zh-TW" sz="1000" dirty="0"/>
              <a:t>)</a:t>
            </a: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3D9C60F8-3662-028F-6491-20CA9653381B}"/>
              </a:ext>
            </a:extLst>
          </p:cNvPr>
          <p:cNvSpPr/>
          <p:nvPr/>
        </p:nvSpPr>
        <p:spPr>
          <a:xfrm>
            <a:off x="3075906" y="1536542"/>
            <a:ext cx="152414" cy="40011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671C6EA-642A-AF9C-12BC-E1606E304A70}"/>
              </a:ext>
            </a:extLst>
          </p:cNvPr>
          <p:cNvGrpSpPr/>
          <p:nvPr/>
        </p:nvGrpSpPr>
        <p:grpSpPr>
          <a:xfrm>
            <a:off x="337963" y="2570507"/>
            <a:ext cx="8363712" cy="266403"/>
            <a:chOff x="332708" y="2906915"/>
            <a:chExt cx="8363712" cy="266403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48C80F7-7537-AC6D-2283-96BE9CB6E3EB}"/>
                </a:ext>
              </a:extLst>
            </p:cNvPr>
            <p:cNvSpPr txBox="1"/>
            <p:nvPr/>
          </p:nvSpPr>
          <p:spPr>
            <a:xfrm>
              <a:off x="332708" y="2906915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err="1"/>
                <a:t>haung</a:t>
              </a:r>
              <a:endParaRPr lang="zh-TW" altLang="en-US" sz="1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62DAE2C-4911-7F89-8480-C5150A963973}"/>
                </a:ext>
              </a:extLst>
            </p:cNvPr>
            <p:cNvSpPr txBox="1"/>
            <p:nvPr/>
          </p:nvSpPr>
          <p:spPr>
            <a:xfrm>
              <a:off x="1046325" y="2927097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haung_under7(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44" name="左大括弧 43">
              <a:extLst>
                <a:ext uri="{FF2B5EF4-FFF2-40B4-BE49-F238E27FC236}">
                  <a16:creationId xmlns:a16="http://schemas.microsoft.com/office/drawing/2014/main" id="{0C6311C8-A93D-7CAF-09A2-03873A97A2A1}"/>
                </a:ext>
              </a:extLst>
            </p:cNvPr>
            <p:cNvSpPr/>
            <p:nvPr/>
          </p:nvSpPr>
          <p:spPr>
            <a:xfrm>
              <a:off x="820300" y="292709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693BDCA-E1D7-BB86-A94B-B1EC309D33A5}"/>
              </a:ext>
            </a:extLst>
          </p:cNvPr>
          <p:cNvGrpSpPr/>
          <p:nvPr/>
        </p:nvGrpSpPr>
        <p:grpSpPr>
          <a:xfrm>
            <a:off x="337963" y="2888033"/>
            <a:ext cx="8363712" cy="266403"/>
            <a:chOff x="332708" y="3378488"/>
            <a:chExt cx="8363712" cy="26640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284C188-BA0C-2F81-2D8A-9AA4FA81B2EE}"/>
                </a:ext>
              </a:extLst>
            </p:cNvPr>
            <p:cNvSpPr txBox="1"/>
            <p:nvPr/>
          </p:nvSpPr>
          <p:spPr>
            <a:xfrm>
              <a:off x="332708" y="3378488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lam</a:t>
              </a:r>
              <a:endParaRPr lang="zh-TW" altLang="en-US" sz="10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B289332-30A4-87E3-E96C-E946852E6BF4}"/>
                </a:ext>
              </a:extLst>
            </p:cNvPr>
            <p:cNvSpPr txBox="1"/>
            <p:nvPr/>
          </p:nvSpPr>
          <p:spPr>
            <a:xfrm>
              <a:off x="1046325" y="339867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lam_under7(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46" name="左大括弧 45">
              <a:extLst>
                <a:ext uri="{FF2B5EF4-FFF2-40B4-BE49-F238E27FC236}">
                  <a16:creationId xmlns:a16="http://schemas.microsoft.com/office/drawing/2014/main" id="{92C455EE-E8AB-E8BF-0173-BF199A367806}"/>
                </a:ext>
              </a:extLst>
            </p:cNvPr>
            <p:cNvSpPr/>
            <p:nvPr/>
          </p:nvSpPr>
          <p:spPr>
            <a:xfrm>
              <a:off x="815114" y="338782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4ECB984D-803A-3867-BFB2-69486248A8A5}"/>
              </a:ext>
            </a:extLst>
          </p:cNvPr>
          <p:cNvGrpSpPr/>
          <p:nvPr/>
        </p:nvGrpSpPr>
        <p:grpSpPr>
          <a:xfrm>
            <a:off x="337963" y="3235579"/>
            <a:ext cx="8363712" cy="266403"/>
            <a:chOff x="332708" y="3836762"/>
            <a:chExt cx="8363712" cy="266403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B919ED4-3C0B-3A8E-8E24-F00B1F51E8B6}"/>
                </a:ext>
              </a:extLst>
            </p:cNvPr>
            <p:cNvSpPr txBox="1"/>
            <p:nvPr/>
          </p:nvSpPr>
          <p:spPr>
            <a:xfrm>
              <a:off x="332708" y="383676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ling</a:t>
              </a:r>
              <a:endParaRPr lang="zh-TW" altLang="en-US" sz="10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10CA2D2-54C4-3856-9EDE-8EFBBE115D55}"/>
                </a:ext>
              </a:extLst>
            </p:cNvPr>
            <p:cNvSpPr txBox="1"/>
            <p:nvPr/>
          </p:nvSpPr>
          <p:spPr>
            <a:xfrm>
              <a:off x="1046325" y="3856944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ling_under7(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47" name="左大括弧 46">
              <a:extLst>
                <a:ext uri="{FF2B5EF4-FFF2-40B4-BE49-F238E27FC236}">
                  <a16:creationId xmlns:a16="http://schemas.microsoft.com/office/drawing/2014/main" id="{002661B8-226F-EDE8-09A3-FCE56F9F4CAF}"/>
                </a:ext>
              </a:extLst>
            </p:cNvPr>
            <p:cNvSpPr/>
            <p:nvPr/>
          </p:nvSpPr>
          <p:spPr>
            <a:xfrm>
              <a:off x="795754" y="384335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BF52751-A98C-0F3C-7903-0333AD51B0BD}"/>
              </a:ext>
            </a:extLst>
          </p:cNvPr>
          <p:cNvGrpSpPr/>
          <p:nvPr/>
        </p:nvGrpSpPr>
        <p:grpSpPr>
          <a:xfrm>
            <a:off x="311700" y="3591186"/>
            <a:ext cx="8399550" cy="266404"/>
            <a:chOff x="329883" y="4314112"/>
            <a:chExt cx="8399550" cy="266404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6CFD72C1-CF5D-63C5-48AC-14F3DFB1FF45}"/>
                </a:ext>
              </a:extLst>
            </p:cNvPr>
            <p:cNvSpPr txBox="1"/>
            <p:nvPr/>
          </p:nvSpPr>
          <p:spPr>
            <a:xfrm>
              <a:off x="329883" y="4314112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Top5</a:t>
              </a:r>
              <a:endParaRPr lang="zh-TW" altLang="en-US" sz="10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2575293-8BAA-6C2C-4425-DE1802B63F15}"/>
                </a:ext>
              </a:extLst>
            </p:cNvPr>
            <p:cNvSpPr txBox="1"/>
            <p:nvPr/>
          </p:nvSpPr>
          <p:spPr>
            <a:xfrm>
              <a:off x="1079338" y="4334295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Top5_under7(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48" name="左大括弧 47">
              <a:extLst>
                <a:ext uri="{FF2B5EF4-FFF2-40B4-BE49-F238E27FC236}">
                  <a16:creationId xmlns:a16="http://schemas.microsoft.com/office/drawing/2014/main" id="{A5940C85-DFDE-2F72-B42E-B2CC0B518C83}"/>
                </a:ext>
              </a:extLst>
            </p:cNvPr>
            <p:cNvSpPr/>
            <p:nvPr/>
          </p:nvSpPr>
          <p:spPr>
            <a:xfrm>
              <a:off x="808026" y="432838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24A0DA2-DFEA-F2C4-9A3D-64F50D41BF2A}"/>
              </a:ext>
            </a:extLst>
          </p:cNvPr>
          <p:cNvGrpSpPr/>
          <p:nvPr/>
        </p:nvGrpSpPr>
        <p:grpSpPr>
          <a:xfrm>
            <a:off x="292119" y="3939652"/>
            <a:ext cx="8419131" cy="272960"/>
            <a:chOff x="509621" y="4314151"/>
            <a:chExt cx="8419131" cy="272960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95272CD-37C6-0F38-6D14-D21354BB84A0}"/>
                </a:ext>
              </a:extLst>
            </p:cNvPr>
            <p:cNvSpPr txBox="1"/>
            <p:nvPr/>
          </p:nvSpPr>
          <p:spPr>
            <a:xfrm>
              <a:off x="509621" y="431415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</a:t>
              </a:r>
              <a:endParaRPr lang="zh-TW" altLang="en-US" sz="10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6F292BF-9575-4365-EE6F-7C80101666F2}"/>
                </a:ext>
              </a:extLst>
            </p:cNvPr>
            <p:cNvSpPr txBox="1"/>
            <p:nvPr/>
          </p:nvSpPr>
          <p:spPr>
            <a:xfrm>
              <a:off x="1278657" y="434089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first_blood_under7(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55" name="左大括弧 54">
              <a:extLst>
                <a:ext uri="{FF2B5EF4-FFF2-40B4-BE49-F238E27FC236}">
                  <a16:creationId xmlns:a16="http://schemas.microsoft.com/office/drawing/2014/main" id="{C0E9BB63-D687-DE19-A86B-C084452F8AC7}"/>
                </a:ext>
              </a:extLst>
            </p:cNvPr>
            <p:cNvSpPr/>
            <p:nvPr/>
          </p:nvSpPr>
          <p:spPr>
            <a:xfrm>
              <a:off x="1007345" y="4334982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310698B3-096F-7189-725A-5BB442DEDB96}"/>
              </a:ext>
            </a:extLst>
          </p:cNvPr>
          <p:cNvGrpSpPr/>
          <p:nvPr/>
        </p:nvGrpSpPr>
        <p:grpSpPr>
          <a:xfrm>
            <a:off x="26610" y="4265337"/>
            <a:ext cx="8693839" cy="267343"/>
            <a:chOff x="234913" y="4334982"/>
            <a:chExt cx="8693839" cy="267343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B898BC9-A8A5-2D70-A5AC-FCDE4076DD85}"/>
                </a:ext>
              </a:extLst>
            </p:cNvPr>
            <p:cNvSpPr txBox="1"/>
            <p:nvPr/>
          </p:nvSpPr>
          <p:spPr>
            <a:xfrm>
              <a:off x="234913" y="4356104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</a:t>
              </a:r>
              <a:endParaRPr lang="zh-TW" altLang="en-US" sz="1000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7D53AD81-8C20-863B-08D2-9EBDE530D998}"/>
                </a:ext>
              </a:extLst>
            </p:cNvPr>
            <p:cNvSpPr txBox="1"/>
            <p:nvPr/>
          </p:nvSpPr>
          <p:spPr>
            <a:xfrm>
              <a:off x="1278657" y="434089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first_two_blood_under7(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59" name="左大括弧 58">
              <a:extLst>
                <a:ext uri="{FF2B5EF4-FFF2-40B4-BE49-F238E27FC236}">
                  <a16:creationId xmlns:a16="http://schemas.microsoft.com/office/drawing/2014/main" id="{45A54B68-11C0-AD13-02C3-5DCAE3A162F6}"/>
                </a:ext>
              </a:extLst>
            </p:cNvPr>
            <p:cNvSpPr/>
            <p:nvPr/>
          </p:nvSpPr>
          <p:spPr>
            <a:xfrm>
              <a:off x="1007345" y="4334982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D27A231B-FFBF-1D98-387C-C688E27E5BBF}"/>
              </a:ext>
            </a:extLst>
          </p:cNvPr>
          <p:cNvGrpSpPr/>
          <p:nvPr/>
        </p:nvGrpSpPr>
        <p:grpSpPr>
          <a:xfrm>
            <a:off x="0" y="4570152"/>
            <a:ext cx="9001884" cy="268380"/>
            <a:chOff x="234913" y="4333945"/>
            <a:chExt cx="9001884" cy="268380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D2EED41F-B236-0AD1-0053-A33F6C4CEB2B}"/>
                </a:ext>
              </a:extLst>
            </p:cNvPr>
            <p:cNvSpPr txBox="1"/>
            <p:nvPr/>
          </p:nvSpPr>
          <p:spPr>
            <a:xfrm>
              <a:off x="234913" y="4356104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CBC+WBC+ALT</a:t>
              </a:r>
              <a:endParaRPr lang="zh-TW" altLang="en-US" sz="10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7099053-3193-2ECE-F046-6A5A007A58E8}"/>
                </a:ext>
              </a:extLst>
            </p:cNvPr>
            <p:cNvSpPr txBox="1"/>
            <p:nvPr/>
          </p:nvSpPr>
          <p:spPr>
            <a:xfrm>
              <a:off x="1586702" y="4339853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first_plus_two_plus_ALT_under7(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63" name="左大括弧 62">
              <a:extLst>
                <a:ext uri="{FF2B5EF4-FFF2-40B4-BE49-F238E27FC236}">
                  <a16:creationId xmlns:a16="http://schemas.microsoft.com/office/drawing/2014/main" id="{8F6CB3EB-066A-BBCC-39BF-D3E54477DFEE}"/>
                </a:ext>
              </a:extLst>
            </p:cNvPr>
            <p:cNvSpPr/>
            <p:nvPr/>
          </p:nvSpPr>
          <p:spPr>
            <a:xfrm>
              <a:off x="1315390" y="4333945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9C14994-487D-4A9B-9484-E4873C76D7CB}"/>
              </a:ext>
            </a:extLst>
          </p:cNvPr>
          <p:cNvGrpSpPr/>
          <p:nvPr/>
        </p:nvGrpSpPr>
        <p:grpSpPr>
          <a:xfrm>
            <a:off x="17411" y="4848748"/>
            <a:ext cx="9001884" cy="268380"/>
            <a:chOff x="234913" y="4333945"/>
            <a:chExt cx="9001884" cy="268380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22AB06B-89A1-D177-B142-97D864AEB471}"/>
                </a:ext>
              </a:extLst>
            </p:cNvPr>
            <p:cNvSpPr txBox="1"/>
            <p:nvPr/>
          </p:nvSpPr>
          <p:spPr>
            <a:xfrm>
              <a:off x="234913" y="4356104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CBC+WBC+CRP	</a:t>
              </a:r>
              <a:endParaRPr lang="zh-TW" altLang="en-US" sz="10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167F29F5-6832-DCB5-1745-070BA7A4D37F}"/>
                </a:ext>
              </a:extLst>
            </p:cNvPr>
            <p:cNvSpPr txBox="1"/>
            <p:nvPr/>
          </p:nvSpPr>
          <p:spPr>
            <a:xfrm>
              <a:off x="1586702" y="4339853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first_plus_two_plus_CRP_under7(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68" name="左大括弧 67">
              <a:extLst>
                <a:ext uri="{FF2B5EF4-FFF2-40B4-BE49-F238E27FC236}">
                  <a16:creationId xmlns:a16="http://schemas.microsoft.com/office/drawing/2014/main" id="{287834BE-64DF-0DFE-5EED-0BF9B137ECD4}"/>
                </a:ext>
              </a:extLst>
            </p:cNvPr>
            <p:cNvSpPr/>
            <p:nvPr/>
          </p:nvSpPr>
          <p:spPr>
            <a:xfrm>
              <a:off x="1315390" y="4333945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8955E74-7CFB-9C76-1357-E344A02072DC}"/>
              </a:ext>
            </a:extLst>
          </p:cNvPr>
          <p:cNvCxnSpPr/>
          <p:nvPr/>
        </p:nvCxnSpPr>
        <p:spPr>
          <a:xfrm>
            <a:off x="106326" y="2490409"/>
            <a:ext cx="8669079" cy="3059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號: 弧形左彎 86">
            <a:extLst>
              <a:ext uri="{FF2B5EF4-FFF2-40B4-BE49-F238E27FC236}">
                <a16:creationId xmlns:a16="http://schemas.microsoft.com/office/drawing/2014/main" id="{30D75BD8-8D70-B50B-3416-04F50F9C9E5B}"/>
              </a:ext>
            </a:extLst>
          </p:cNvPr>
          <p:cNvSpPr/>
          <p:nvPr/>
        </p:nvSpPr>
        <p:spPr>
          <a:xfrm>
            <a:off x="7492546" y="2408299"/>
            <a:ext cx="102394" cy="246221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2B12DA67-E3F4-D4EF-24BD-82515445A44C}"/>
              </a:ext>
            </a:extLst>
          </p:cNvPr>
          <p:cNvSpPr txBox="1"/>
          <p:nvPr/>
        </p:nvSpPr>
        <p:spPr>
          <a:xfrm>
            <a:off x="7661621" y="2282282"/>
            <a:ext cx="693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欄位篩選</a:t>
            </a:r>
          </a:p>
        </p:txBody>
      </p:sp>
      <p:sp>
        <p:nvSpPr>
          <p:cNvPr id="89" name="箭號: 弧形左彎 88">
            <a:extLst>
              <a:ext uri="{FF2B5EF4-FFF2-40B4-BE49-F238E27FC236}">
                <a16:creationId xmlns:a16="http://schemas.microsoft.com/office/drawing/2014/main" id="{02E99AA7-467D-FD4F-6EB3-9D82A6822A2C}"/>
              </a:ext>
            </a:extLst>
          </p:cNvPr>
          <p:cNvSpPr/>
          <p:nvPr/>
        </p:nvSpPr>
        <p:spPr>
          <a:xfrm>
            <a:off x="7957238" y="1860667"/>
            <a:ext cx="102394" cy="246221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FBE0DB-CF1A-74AB-9740-ADCF6CD1EB05}"/>
              </a:ext>
            </a:extLst>
          </p:cNvPr>
          <p:cNvSpPr txBox="1"/>
          <p:nvPr/>
        </p:nvSpPr>
        <p:spPr>
          <a:xfrm>
            <a:off x="8138672" y="1630458"/>
            <a:ext cx="693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年齡過濾</a:t>
            </a:r>
          </a:p>
        </p:txBody>
      </p:sp>
    </p:spTree>
    <p:extLst>
      <p:ext uri="{BB962C8B-B14F-4D97-AF65-F5344CB8AC3E}">
        <p14:creationId xmlns:p14="http://schemas.microsoft.com/office/powerpoint/2010/main" val="61545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4.</a:t>
            </a:r>
            <a:r>
              <a:rPr lang="zh-TW" altLang="en-US" sz="2000" dirty="0"/>
              <a:t> </a:t>
            </a:r>
            <a:r>
              <a:rPr lang="en-US" altLang="zh-TW" sz="2000" dirty="0"/>
              <a:t>K-fold</a:t>
            </a:r>
            <a:r>
              <a:rPr lang="zh-TW" altLang="en-US" sz="2000" dirty="0"/>
              <a:t> 資料切分 </a:t>
            </a:r>
            <a:r>
              <a:rPr lang="en-US" altLang="zh-TW" sz="2000" dirty="0"/>
              <a:t>-</a:t>
            </a:r>
            <a:r>
              <a:rPr lang="zh-TW" altLang="en-US" sz="2000" dirty="0"/>
              <a:t> 欄位篩選以及年齡篩選程式介紹</a:t>
            </a:r>
            <a:endParaRPr sz="2000" dirty="0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2AF07276-B215-2F27-1216-9C1C9E8FB0F3}"/>
              </a:ext>
            </a:extLst>
          </p:cNvPr>
          <p:cNvSpPr txBox="1"/>
          <p:nvPr/>
        </p:nvSpPr>
        <p:spPr>
          <a:xfrm>
            <a:off x="311700" y="884463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data_filter_column.py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E62FD-651C-F7E7-B68D-5BE2342E7043}"/>
              </a:ext>
            </a:extLst>
          </p:cNvPr>
          <p:cNvSpPr txBox="1"/>
          <p:nvPr/>
        </p:nvSpPr>
        <p:spPr>
          <a:xfrm>
            <a:off x="311700" y="1253763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zh-TW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TW" sz="1000" dirty="0">
                <a:solidFill>
                  <a:schemeClr val="tx1"/>
                </a:solidFill>
              </a:rPr>
              <a:t>1.</a:t>
            </a:r>
            <a:r>
              <a:rPr lang="zh-TW" altLang="en-US" sz="1000" dirty="0">
                <a:solidFill>
                  <a:schemeClr val="tx1"/>
                </a:solidFill>
              </a:rPr>
              <a:t>  欄位篩選</a:t>
            </a:r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zh-TW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TW" sz="1000" dirty="0">
                <a:solidFill>
                  <a:schemeClr val="tx1"/>
                </a:solidFill>
              </a:rPr>
              <a:t>2.</a:t>
            </a:r>
            <a:r>
              <a:rPr lang="zh-TW" altLang="en-US" sz="1000" dirty="0">
                <a:solidFill>
                  <a:schemeClr val="tx1"/>
                </a:solidFill>
              </a:rPr>
              <a:t>  過濾年齡</a:t>
            </a:r>
            <a:r>
              <a:rPr lang="en-US" altLang="zh-TW" sz="1000" dirty="0">
                <a:solidFill>
                  <a:schemeClr val="tx1"/>
                </a:solidFill>
              </a:rPr>
              <a:t>(</a:t>
            </a:r>
            <a:r>
              <a:rPr lang="zh-TW" altLang="en-US" sz="1000" dirty="0">
                <a:solidFill>
                  <a:schemeClr val="tx1"/>
                </a:solidFill>
              </a:rPr>
              <a:t>僅小於</a:t>
            </a:r>
            <a:r>
              <a:rPr lang="en-US" altLang="zh-TW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99527D4-A943-DB90-F4F2-A36EB9959D67}"/>
              </a:ext>
            </a:extLst>
          </p:cNvPr>
          <p:cNvSpPr txBox="1"/>
          <p:nvPr/>
        </p:nvSpPr>
        <p:spPr>
          <a:xfrm>
            <a:off x="311700" y="1914390"/>
            <a:ext cx="7218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{5-fold</a:t>
            </a:r>
            <a:r>
              <a:rPr lang="zh-TW" altLang="en-US" sz="1200" dirty="0">
                <a:solidFill>
                  <a:schemeClr val="dk2"/>
                </a:solidFill>
              </a:rPr>
              <a:t>輸出結果路徑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69C2A58-18B3-ED5B-524B-6293758E25E3}"/>
              </a:ext>
            </a:extLst>
          </p:cNvPr>
          <p:cNvSpPr txBox="1"/>
          <p:nvPr/>
        </p:nvSpPr>
        <p:spPr>
          <a:xfrm>
            <a:off x="311700" y="3373494"/>
            <a:ext cx="721824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輸出檔</a:t>
            </a:r>
            <a:r>
              <a:rPr lang="zh-TW" sz="1200" dirty="0">
                <a:solidFill>
                  <a:schemeClr val="dk2"/>
                </a:solidFill>
              </a:rPr>
              <a:t>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total-test.csv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chemeClr val="dk2"/>
                </a:solidFill>
              </a:rPr>
              <a:t>{</a:t>
            </a:r>
            <a:r>
              <a:rPr lang="en-US" altLang="zh-TW" sz="1200" dirty="0">
                <a:solidFill>
                  <a:schemeClr val="dk2"/>
                </a:solidFill>
              </a:rPr>
              <a:t>K</a:t>
            </a:r>
            <a:r>
              <a:rPr lang="en-US" sz="1200" dirty="0">
                <a:solidFill>
                  <a:schemeClr val="dk2"/>
                </a:solidFill>
              </a:rPr>
              <a:t>}</a:t>
            </a:r>
            <a:r>
              <a:rPr lang="en-US" altLang="zh-TW" sz="1200" dirty="0">
                <a:solidFill>
                  <a:schemeClr val="dk2"/>
                </a:solidFill>
              </a:rPr>
              <a:t>-fold_train.csv (K-fold</a:t>
            </a:r>
            <a:r>
              <a:rPr lang="zh-TW" altLang="en-US" sz="1200" dirty="0">
                <a:solidFill>
                  <a:schemeClr val="dk2"/>
                </a:solidFill>
              </a:rPr>
              <a:t>作為驗證集時，訓練用資料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  <a:p>
            <a:pPr marL="228600" indent="-228600">
              <a:buFont typeface="Arial"/>
              <a:buAutoNum type="arabicPeriod"/>
            </a:pPr>
            <a:r>
              <a:rPr lang="en-US" sz="1200" dirty="0">
                <a:solidFill>
                  <a:schemeClr val="dk2"/>
                </a:solidFill>
              </a:rPr>
              <a:t>{K}-fold_test.csv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(K-fold</a:t>
            </a:r>
            <a:r>
              <a:rPr lang="zh-TW" altLang="en-US" sz="1200" dirty="0">
                <a:solidFill>
                  <a:schemeClr val="dk2"/>
                </a:solidFill>
              </a:rPr>
              <a:t>作為驗證集時，驗證用資料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7521-F992-2729-BBF9-BFF0076D43A8}"/>
              </a:ext>
            </a:extLst>
          </p:cNvPr>
          <p:cNvSpPr txBox="1"/>
          <p:nvPr/>
        </p:nvSpPr>
        <p:spPr>
          <a:xfrm>
            <a:off x="311700" y="2631863"/>
            <a:ext cx="7167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zh-TW" altLang="en-US" sz="1200" dirty="0"/>
              <a:t>欄位篩選</a:t>
            </a:r>
            <a:r>
              <a:rPr lang="en-US" altLang="zh-TW" sz="1200" dirty="0"/>
              <a:t>:	</a:t>
            </a:r>
            <a:r>
              <a:rPr lang="en-US" altLang="zh-TW" sz="1200" dirty="0" err="1"/>
              <a:t>FilterByCol</a:t>
            </a:r>
            <a:r>
              <a:rPr lang="en-US" altLang="zh-TW" sz="1200" dirty="0"/>
              <a:t>({5-fold</a:t>
            </a:r>
            <a:r>
              <a:rPr lang="zh-TW" altLang="en-US" sz="1200" dirty="0"/>
              <a:t>輸出結果路徑</a:t>
            </a:r>
            <a:r>
              <a:rPr lang="en-US" altLang="zh-TW" sz="1200" dirty="0"/>
              <a:t>},{</a:t>
            </a:r>
            <a:r>
              <a:rPr lang="zh-TW" altLang="en-US" sz="1200" dirty="0"/>
              <a:t>過濾後檔案輸出路徑</a:t>
            </a:r>
            <a:r>
              <a:rPr lang="en-US" altLang="zh-TW" sz="1200" dirty="0"/>
              <a:t>},{[</a:t>
            </a:r>
            <a:r>
              <a:rPr lang="zh-TW" altLang="en-US" sz="1200" dirty="0"/>
              <a:t>需保留欄位，以</a:t>
            </a:r>
            <a:r>
              <a:rPr lang="en-US" altLang="zh-TW" sz="1200" dirty="0"/>
              <a:t>list</a:t>
            </a:r>
            <a:r>
              <a:rPr lang="zh-TW" altLang="en-US" sz="1200" dirty="0"/>
              <a:t>方式輸入</a:t>
            </a:r>
            <a:r>
              <a:rPr lang="en-US" altLang="zh-TW" sz="1200" dirty="0"/>
              <a:t>]})</a:t>
            </a:r>
          </a:p>
          <a:p>
            <a:r>
              <a:rPr lang="zh-TW" altLang="en-US" sz="1200" dirty="0"/>
              <a:t>年齡過濾</a:t>
            </a:r>
            <a:r>
              <a:rPr lang="en-US" altLang="zh-TW" sz="1200" dirty="0"/>
              <a:t>:	</a:t>
            </a:r>
            <a:r>
              <a:rPr lang="en-US" altLang="zh-TW" sz="1200" dirty="0" err="1"/>
              <a:t>FilterByAge</a:t>
            </a:r>
            <a:r>
              <a:rPr lang="en-US" altLang="zh-TW" sz="1200" dirty="0"/>
              <a:t>({5-fold</a:t>
            </a:r>
            <a:r>
              <a:rPr lang="zh-TW" altLang="en-US" sz="1200" dirty="0"/>
              <a:t>輸出結果路徑</a:t>
            </a:r>
            <a:r>
              <a:rPr lang="en-US" altLang="zh-TW" sz="1200" dirty="0"/>
              <a:t>},{</a:t>
            </a:r>
            <a:r>
              <a:rPr lang="zh-TW" altLang="en-US" sz="1200" dirty="0"/>
              <a:t>過濾後檔案輸出路徑</a:t>
            </a:r>
            <a:r>
              <a:rPr lang="en-US" altLang="zh-TW" sz="1200" dirty="0"/>
              <a:t>},{</a:t>
            </a:r>
            <a:r>
              <a:rPr lang="zh-TW" altLang="en-US" sz="1200" dirty="0"/>
              <a:t>小於的年齡</a:t>
            </a:r>
            <a:r>
              <a:rPr lang="en-US" altLang="zh-TW" sz="1200" dirty="0"/>
              <a:t>})</a:t>
            </a: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EAA5A0F5-4020-8B97-AD1A-19C8DA752BF1}"/>
              </a:ext>
            </a:extLst>
          </p:cNvPr>
          <p:cNvSpPr txBox="1"/>
          <p:nvPr/>
        </p:nvSpPr>
        <p:spPr>
          <a:xfrm>
            <a:off x="311700" y="4296793"/>
            <a:ext cx="839990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執行</a:t>
            </a:r>
            <a:r>
              <a:rPr lang="zh-TW" sz="1200" dirty="0">
                <a:solidFill>
                  <a:schemeClr val="dk2"/>
                </a:solidFill>
              </a:rPr>
              <a:t>: 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2"/>
                </a:solidFill>
              </a:rPr>
              <a:t>python </a:t>
            </a:r>
            <a:r>
              <a:rPr lang="en-US" altLang="zh-TW" sz="1200" dirty="0">
                <a:solidFill>
                  <a:schemeClr val="dk2"/>
                </a:solidFill>
              </a:rPr>
              <a:t>data_filter_column.py --input1 {</a:t>
            </a:r>
            <a:r>
              <a:rPr lang="zh-TW" altLang="en-US" sz="1200" dirty="0">
                <a:solidFill>
                  <a:schemeClr val="dk2"/>
                </a:solidFill>
              </a:rPr>
              <a:t>輸入檔案所存放的路徑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--output1 {</a:t>
            </a:r>
            <a:r>
              <a:rPr lang="zh-TW" altLang="en-US" sz="1200" dirty="0">
                <a:solidFill>
                  <a:schemeClr val="dk2"/>
                </a:solidFill>
              </a:rPr>
              <a:t>輸出檔案所要存放的路徑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--type {age or column} --condition {</a:t>
            </a:r>
            <a:r>
              <a:rPr lang="zh-TW" altLang="en-US" sz="1200" dirty="0">
                <a:solidFill>
                  <a:schemeClr val="dk2"/>
                </a:solidFill>
              </a:rPr>
              <a:t>年齡為</a:t>
            </a:r>
            <a:r>
              <a:rPr lang="en-US" altLang="zh-TW" sz="1200" dirty="0">
                <a:solidFill>
                  <a:schemeClr val="dk2"/>
                </a:solidFill>
              </a:rPr>
              <a:t>cutoff</a:t>
            </a:r>
            <a:r>
              <a:rPr lang="zh-TW" altLang="en-US" sz="1200" dirty="0">
                <a:solidFill>
                  <a:schemeClr val="dk2"/>
                </a:solidFill>
              </a:rPr>
              <a:t>、</a:t>
            </a:r>
            <a:r>
              <a:rPr lang="en-US" altLang="zh-TW" sz="1200" dirty="0">
                <a:solidFill>
                  <a:schemeClr val="dk2"/>
                </a:solidFill>
              </a:rPr>
              <a:t>column</a:t>
            </a:r>
            <a:r>
              <a:rPr lang="zh-TW" altLang="en-US" sz="1200" dirty="0">
                <a:solidFill>
                  <a:schemeClr val="dk2"/>
                </a:solidFill>
              </a:rPr>
              <a:t>為不同</a:t>
            </a:r>
            <a:r>
              <a:rPr lang="en-US" altLang="zh-TW" sz="1200" dirty="0">
                <a:solidFill>
                  <a:schemeClr val="dk2"/>
                </a:solidFill>
              </a:rPr>
              <a:t>case</a:t>
            </a:r>
            <a:r>
              <a:rPr lang="zh-TW" altLang="en-US" sz="1200" dirty="0">
                <a:solidFill>
                  <a:schemeClr val="dk2"/>
                </a:solidFill>
              </a:rPr>
              <a:t>欄位保留方式可自行將所要保留的新</a:t>
            </a:r>
            <a:r>
              <a:rPr lang="en-US" altLang="zh-TW" sz="1200" dirty="0">
                <a:solidFill>
                  <a:schemeClr val="dk2"/>
                </a:solidFill>
              </a:rPr>
              <a:t>case</a:t>
            </a:r>
            <a:r>
              <a:rPr lang="zh-TW" altLang="en-US" sz="1200" dirty="0">
                <a:solidFill>
                  <a:schemeClr val="dk2"/>
                </a:solidFill>
              </a:rPr>
              <a:t>加入到字典中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zh-TW" altLang="en-US" sz="1200" dirty="0">
                <a:solidFill>
                  <a:schemeClr val="dk2"/>
                </a:solidFill>
              </a:rPr>
              <a:t>現有</a:t>
            </a:r>
            <a:r>
              <a:rPr lang="en-US" altLang="zh-TW" sz="1200" dirty="0">
                <a:solidFill>
                  <a:schemeClr val="dk2"/>
                </a:solidFill>
              </a:rPr>
              <a:t>case p.14</a:t>
            </a:r>
            <a:r>
              <a:rPr lang="zh-TW" altLang="en-US" sz="1200" dirty="0">
                <a:solidFill>
                  <a:schemeClr val="dk2"/>
                </a:solidFill>
              </a:rPr>
              <a:t>、</a:t>
            </a:r>
            <a:r>
              <a:rPr lang="en-US" altLang="zh-TW" sz="1200" dirty="0">
                <a:solidFill>
                  <a:schemeClr val="dk2"/>
                </a:solidFill>
              </a:rPr>
              <a:t>p.15</a:t>
            </a:r>
            <a:r>
              <a:rPr lang="zh-TW" altLang="en-US" sz="1200" dirty="0">
                <a:solidFill>
                  <a:schemeClr val="dk2"/>
                </a:solidFill>
              </a:rPr>
              <a:t>介紹</a:t>
            </a:r>
            <a:r>
              <a:rPr lang="en-US" altLang="zh-TW" sz="1200" dirty="0">
                <a:solidFill>
                  <a:schemeClr val="dk2"/>
                </a:solidFill>
              </a:rPr>
              <a:t>)}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3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4.</a:t>
            </a:r>
            <a:r>
              <a:rPr lang="zh-TW" altLang="en-US" sz="2000" dirty="0"/>
              <a:t> </a:t>
            </a:r>
            <a:r>
              <a:rPr lang="en-US" altLang="zh-TW" sz="2000" dirty="0"/>
              <a:t>K-fold</a:t>
            </a:r>
            <a:r>
              <a:rPr lang="zh-TW" altLang="en-US" sz="2000" dirty="0"/>
              <a:t> 資料切分 </a:t>
            </a:r>
            <a:r>
              <a:rPr lang="en-US" altLang="zh-TW" sz="2000" dirty="0"/>
              <a:t>-</a:t>
            </a:r>
            <a:r>
              <a:rPr lang="zh-TW" altLang="en-US" sz="2000" dirty="0"/>
              <a:t> 欄位篩選以及年齡篩選程式介紹</a:t>
            </a:r>
            <a:r>
              <a:rPr lang="en-US" altLang="zh-TW" sz="2000" dirty="0"/>
              <a:t>(</a:t>
            </a:r>
            <a:r>
              <a:rPr lang="zh-TW" altLang="en-US" sz="2000" dirty="0"/>
              <a:t>現有</a:t>
            </a:r>
            <a:r>
              <a:rPr lang="en-US" altLang="zh-TW" sz="2000" dirty="0"/>
              <a:t>case</a:t>
            </a:r>
            <a:r>
              <a:rPr lang="zh-TW" altLang="en-US" sz="2000" dirty="0"/>
              <a:t>介紹</a:t>
            </a:r>
            <a:r>
              <a:rPr lang="en-US" altLang="zh-TW" sz="2000" dirty="0"/>
              <a:t>)</a:t>
            </a:r>
            <a:endParaRPr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4C79ED-B15C-9B3D-30DB-100D5C986DD7}"/>
              </a:ext>
            </a:extLst>
          </p:cNvPr>
          <p:cNvSpPr txBox="1"/>
          <p:nvPr/>
        </p:nvSpPr>
        <p:spPr>
          <a:xfrm>
            <a:off x="311690" y="1032804"/>
            <a:ext cx="8760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haung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-&gt;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黃醫師所發表使用尿素期刊與本研究共有欄位如下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期刊連結放於備忘搞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altLang="zh-TW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'WBC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'Hemoglobin'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'Hematocrit'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'MCH'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'RBC'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'MCHC'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'Platelets'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'CRP'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'ALT/GPT'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'basophil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'Band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'Class’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2BCE08-0136-C4DD-DF4E-682DD36B197D}"/>
              </a:ext>
            </a:extLst>
          </p:cNvPr>
          <p:cNvSpPr txBox="1"/>
          <p:nvPr/>
        </p:nvSpPr>
        <p:spPr>
          <a:xfrm>
            <a:off x="311691" y="1587398"/>
            <a:ext cx="876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lam -&gt;</a:t>
            </a:r>
            <a:r>
              <a:rPr lang="zh-TW" altLang="en-US" sz="1000" dirty="0"/>
              <a:t> </a:t>
            </a:r>
            <a:r>
              <a:rPr lang="en-US" altLang="zh-TW" sz="1000" dirty="0"/>
              <a:t>lam et al</a:t>
            </a:r>
            <a:r>
              <a:rPr lang="zh-TW" altLang="en-US" sz="1000" dirty="0"/>
              <a:t>所發表使用尿素期刊與本研究共有欄位如下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期刊連結放於備忘搞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000" dirty="0"/>
              <a:t>:</a:t>
            </a:r>
          </a:p>
          <a:p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1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1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'HB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altLang="zh-TW" sz="11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1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1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(%)'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count 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count 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'ALT/</a:t>
            </a:r>
            <a:r>
              <a:rPr lang="en-US" altLang="zh-TW" sz="11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GPT'</a:t>
            </a:r>
            <a:r>
              <a:rPr lang="en-US" altLang="zh-TW" sz="11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'CRP'</a:t>
            </a:r>
            <a:r>
              <a:rPr lang="en-US" altLang="zh-TW" sz="11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1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</a:t>
            </a:r>
            <a:r>
              <a:rPr lang="en-US" altLang="zh-TW" sz="11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1D6E36-B174-8004-C02B-A6BD3D8153A0}"/>
              </a:ext>
            </a:extLst>
          </p:cNvPr>
          <p:cNvSpPr txBox="1"/>
          <p:nvPr/>
        </p:nvSpPr>
        <p:spPr>
          <a:xfrm>
            <a:off x="311692" y="2172173"/>
            <a:ext cx="876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ling -&gt;</a:t>
            </a:r>
            <a:r>
              <a:rPr lang="zh-TW" altLang="en-US" sz="1000" dirty="0"/>
              <a:t> </a:t>
            </a:r>
            <a:r>
              <a:rPr lang="en-US" altLang="zh-TW" sz="1000" dirty="0"/>
              <a:t>ling et al</a:t>
            </a:r>
            <a:r>
              <a:rPr lang="zh-TW" altLang="en-US" sz="1000" dirty="0"/>
              <a:t>所發表使用尿素期刊與本研究共有欄位如下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期刊連結放於備忘搞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000" dirty="0"/>
              <a:t>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'HB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'ALT/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'CRP'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BCB3F5-A558-240B-3AB2-387FD120880D}"/>
              </a:ext>
            </a:extLst>
          </p:cNvPr>
          <p:cNvSpPr txBox="1"/>
          <p:nvPr/>
        </p:nvSpPr>
        <p:spPr>
          <a:xfrm>
            <a:off x="311693" y="2603657"/>
            <a:ext cx="8760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Top5 -&gt;</a:t>
            </a:r>
            <a:r>
              <a:rPr lang="zh-TW" altLang="en-US" sz="1000" dirty="0"/>
              <a:t>本研究</a:t>
            </a:r>
            <a:r>
              <a:rPr lang="en-US" altLang="zh-TW" sz="1000" dirty="0"/>
              <a:t>SHAP</a:t>
            </a:r>
            <a:r>
              <a:rPr lang="zh-TW" altLang="en-US" sz="1000" dirty="0"/>
              <a:t>分析前五名特徵</a:t>
            </a:r>
            <a:r>
              <a:rPr lang="en-US" altLang="zh-TW" sz="1000" dirty="0"/>
              <a:t>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'CRP'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'PLT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'ALT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527D5C-B7E0-F104-CC72-4EBB9DB6DAE7}"/>
              </a:ext>
            </a:extLst>
          </p:cNvPr>
          <p:cNvSpPr txBox="1"/>
          <p:nvPr/>
        </p:nvSpPr>
        <p:spPr>
          <a:xfrm>
            <a:off x="311693" y="3019155"/>
            <a:ext cx="8760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 err="1"/>
              <a:t>first_blood</a:t>
            </a:r>
            <a:r>
              <a:rPr lang="en-US" altLang="zh-TW" sz="1000" dirty="0"/>
              <a:t> -&gt;</a:t>
            </a:r>
            <a:r>
              <a:rPr lang="zh-TW" altLang="en-US" sz="1000" dirty="0"/>
              <a:t>本研究年齡</a:t>
            </a:r>
            <a:r>
              <a:rPr lang="en-US" altLang="zh-TW" sz="1000" dirty="0"/>
              <a:t>+CBC</a:t>
            </a:r>
            <a:r>
              <a:rPr lang="zh-TW" altLang="en-US" sz="1000" dirty="0"/>
              <a:t>檢驗</a:t>
            </a:r>
            <a:r>
              <a:rPr lang="en-US" altLang="zh-TW" sz="1000" dirty="0"/>
              <a:t>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'Hemoglobin'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'RBC'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'PLT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'HB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'MCV'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'MCHC'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'Hematocrit'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039784-6F9C-FCE9-201B-63C551DC41CB}"/>
              </a:ext>
            </a:extLst>
          </p:cNvPr>
          <p:cNvSpPr txBox="1"/>
          <p:nvPr/>
        </p:nvSpPr>
        <p:spPr>
          <a:xfrm>
            <a:off x="311694" y="3434653"/>
            <a:ext cx="8760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 err="1"/>
              <a:t>first_plus_two</a:t>
            </a:r>
            <a:r>
              <a:rPr lang="en-US" altLang="zh-TW" sz="1000" dirty="0"/>
              <a:t> -&gt;</a:t>
            </a:r>
            <a:r>
              <a:rPr lang="zh-TW" altLang="en-US" sz="1000" dirty="0"/>
              <a:t>本研究年齡</a:t>
            </a:r>
            <a:r>
              <a:rPr lang="en-US" altLang="zh-TW" sz="1000" dirty="0"/>
              <a:t>+CBC</a:t>
            </a:r>
            <a:r>
              <a:rPr lang="zh-TW" altLang="en-US" sz="1000" dirty="0"/>
              <a:t>檢驗</a:t>
            </a:r>
            <a:r>
              <a:rPr lang="en-US" altLang="zh-TW" sz="1000" dirty="0"/>
              <a:t>+WBC\DC</a:t>
            </a:r>
            <a:r>
              <a:rPr lang="zh-TW" altLang="en-US" sz="1000" dirty="0"/>
              <a:t>檢驗</a:t>
            </a:r>
            <a:r>
              <a:rPr lang="en-US" altLang="zh-TW" sz="1000" dirty="0"/>
              <a:t>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'Hemoglobin'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'RBC'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'PLT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'HB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score'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'MCV'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'Hematocrit'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2AF25C-B320-0BB7-86A5-FC28626A6F38}"/>
              </a:ext>
            </a:extLst>
          </p:cNvPr>
          <p:cNvSpPr txBox="1"/>
          <p:nvPr/>
        </p:nvSpPr>
        <p:spPr>
          <a:xfrm>
            <a:off x="311695" y="3988651"/>
            <a:ext cx="8760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 err="1"/>
              <a:t>first_plus_two_plus_ALT</a:t>
            </a:r>
            <a:r>
              <a:rPr lang="en-US" altLang="zh-TW" sz="1000" dirty="0"/>
              <a:t> -&gt;</a:t>
            </a:r>
            <a:r>
              <a:rPr lang="zh-TW" altLang="en-US" sz="1000" dirty="0"/>
              <a:t>本研究年齡</a:t>
            </a:r>
            <a:r>
              <a:rPr lang="en-US" altLang="zh-TW" sz="1000" dirty="0"/>
              <a:t>+CBC</a:t>
            </a:r>
            <a:r>
              <a:rPr lang="zh-TW" altLang="en-US" sz="1000" dirty="0"/>
              <a:t>檢驗</a:t>
            </a:r>
            <a:r>
              <a:rPr lang="en-US" altLang="zh-TW" sz="1000" dirty="0"/>
              <a:t>+WBC\DC</a:t>
            </a:r>
            <a:r>
              <a:rPr lang="zh-TW" altLang="en-US" sz="1000" dirty="0"/>
              <a:t>檢驗</a:t>
            </a:r>
            <a:r>
              <a:rPr lang="en-US" altLang="zh-TW" sz="1000" dirty="0"/>
              <a:t>+ALT\GPT: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'Hemoglobin'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'RBC'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'PLT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'HB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score'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'MCV'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'Hematocrit'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'ALT/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1027C-FA7C-89D4-469C-E12CC1F80A88}"/>
              </a:ext>
            </a:extLst>
          </p:cNvPr>
          <p:cNvSpPr txBox="1"/>
          <p:nvPr/>
        </p:nvSpPr>
        <p:spPr>
          <a:xfrm>
            <a:off x="311696" y="4542649"/>
            <a:ext cx="8760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 err="1"/>
              <a:t>first_plus_two_plus_CRP</a:t>
            </a:r>
            <a:r>
              <a:rPr lang="en-US" altLang="zh-TW" sz="1000" dirty="0"/>
              <a:t> -&gt;</a:t>
            </a:r>
            <a:r>
              <a:rPr lang="zh-TW" altLang="en-US" sz="1000" dirty="0"/>
              <a:t>本研究年齡</a:t>
            </a:r>
            <a:r>
              <a:rPr lang="en-US" altLang="zh-TW" sz="1000" dirty="0"/>
              <a:t>+CBC</a:t>
            </a:r>
            <a:r>
              <a:rPr lang="zh-TW" altLang="en-US" sz="1000" dirty="0"/>
              <a:t>檢驗</a:t>
            </a:r>
            <a:r>
              <a:rPr lang="en-US" altLang="zh-TW" sz="1000" dirty="0"/>
              <a:t>+WBC\DC</a:t>
            </a:r>
            <a:r>
              <a:rPr lang="zh-TW" altLang="en-US" sz="1000" dirty="0"/>
              <a:t>檢驗</a:t>
            </a:r>
            <a:r>
              <a:rPr lang="en-US" altLang="zh-TW" sz="1000" dirty="0"/>
              <a:t>+CRP: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'Hemoglobin'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'RBC'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'PLT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'HB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score'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'MCV'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'Hematocrit'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CRP'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8323E1-2BC3-7082-AFBD-2C4A0DAF365E}"/>
              </a:ext>
            </a:extLst>
          </p:cNvPr>
          <p:cNvSpPr txBox="1"/>
          <p:nvPr/>
        </p:nvSpPr>
        <p:spPr>
          <a:xfrm>
            <a:off x="383908" y="732916"/>
            <a:ext cx="3038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註解</a:t>
            </a:r>
            <a:r>
              <a:rPr lang="en-US" altLang="zh-TW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因為為訓練環節，故都會保留</a:t>
            </a:r>
            <a:r>
              <a:rPr lang="en-US" altLang="zh-TW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42515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4.</a:t>
            </a:r>
            <a:r>
              <a:rPr lang="zh-TW" altLang="en-US" sz="2000" dirty="0"/>
              <a:t> </a:t>
            </a:r>
            <a:r>
              <a:rPr lang="en-US" altLang="zh-TW" sz="2000" dirty="0"/>
              <a:t>K-fold</a:t>
            </a:r>
            <a:r>
              <a:rPr lang="zh-TW" altLang="en-US" sz="2000" dirty="0"/>
              <a:t> 資料切分 </a:t>
            </a:r>
            <a:r>
              <a:rPr lang="en-US" altLang="zh-TW" sz="2000" dirty="0"/>
              <a:t>-</a:t>
            </a:r>
            <a:r>
              <a:rPr lang="zh-TW" altLang="en-US" sz="2000" dirty="0"/>
              <a:t> 欄位篩選以及年齡篩選程式介紹</a:t>
            </a:r>
            <a:r>
              <a:rPr lang="en-US" altLang="zh-TW" sz="2000" dirty="0"/>
              <a:t>(</a:t>
            </a:r>
            <a:r>
              <a:rPr lang="zh-TW" altLang="en-US" sz="2000" dirty="0"/>
              <a:t>現有</a:t>
            </a:r>
            <a:r>
              <a:rPr lang="en-US" altLang="zh-TW" sz="2000" dirty="0"/>
              <a:t>case</a:t>
            </a:r>
            <a:r>
              <a:rPr lang="zh-TW" altLang="en-US" sz="2000" dirty="0"/>
              <a:t>介紹</a:t>
            </a:r>
            <a:r>
              <a:rPr lang="en-US" altLang="zh-TW" sz="2000" dirty="0"/>
              <a:t>)</a:t>
            </a:r>
            <a:endParaRPr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4C79ED-B15C-9B3D-30DB-100D5C986DD7}"/>
              </a:ext>
            </a:extLst>
          </p:cNvPr>
          <p:cNvSpPr txBox="1"/>
          <p:nvPr/>
        </p:nvSpPr>
        <p:spPr>
          <a:xfrm>
            <a:off x="311690" y="1032804"/>
            <a:ext cx="8760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without_z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-&gt;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全特徵除去個人加算的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score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欄位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研究中結果中沒使用到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'Hemoglobin'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'RBC'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'MCV'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'Hematocrit'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'CRP'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'ALT/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8323E1-2BC3-7082-AFBD-2C4A0DAF365E}"/>
              </a:ext>
            </a:extLst>
          </p:cNvPr>
          <p:cNvSpPr txBox="1"/>
          <p:nvPr/>
        </p:nvSpPr>
        <p:spPr>
          <a:xfrm>
            <a:off x="383908" y="732916"/>
            <a:ext cx="3038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註解</a:t>
            </a:r>
            <a:r>
              <a:rPr lang="en-US" altLang="zh-TW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因為為訓練環節，故都會保留</a:t>
            </a:r>
            <a:r>
              <a:rPr lang="en-US" altLang="zh-TW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欄位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176A43F-98F4-6224-B5D5-0CFA61D0C772}"/>
              </a:ext>
            </a:extLst>
          </p:cNvPr>
          <p:cNvSpPr txBox="1"/>
          <p:nvPr/>
        </p:nvSpPr>
        <p:spPr>
          <a:xfrm>
            <a:off x="311689" y="1640469"/>
            <a:ext cx="8760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without_count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-&gt;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全特徵除去個人加算的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count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欄位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研究中結果中沒使用到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'Hemoglobin'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'RBC'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'PLT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'HB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score'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'MCV'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'Hematocrit'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'CRP'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'ALT/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19D1184-EA0C-C9E1-176E-DD395CAC4693}"/>
              </a:ext>
            </a:extLst>
          </p:cNvPr>
          <p:cNvSpPr txBox="1"/>
          <p:nvPr/>
        </p:nvSpPr>
        <p:spPr>
          <a:xfrm>
            <a:off x="311689" y="2248134"/>
            <a:ext cx="8760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without_count_z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-&gt;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全特徵除去個人加算的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count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 score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欄位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研究中結果中沒使用到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Platelets'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'Hemoglobin'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'WBC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(1000)'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'RBC'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'MCV'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'MCHC'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'Hematocrit'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'CRP'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'ALT/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19AFBC-21F7-E468-08C4-9BE8F1CFCBEB}"/>
              </a:ext>
            </a:extLst>
          </p:cNvPr>
          <p:cNvSpPr txBox="1"/>
          <p:nvPr/>
        </p:nvSpPr>
        <p:spPr>
          <a:xfrm>
            <a:off x="383137" y="2855799"/>
            <a:ext cx="8760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two -&gt;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年齡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+WBC\DC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檢驗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研究中結果中沒使用到</a:t>
            </a:r>
            <a:r>
              <a:rPr lang="en-US" altLang="zh-TW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 (month)'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'Seg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'eosinophil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'EOS z 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score'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'basophil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'Band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(%)'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'monocyte count 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'Class'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878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5.</a:t>
            </a:r>
            <a:r>
              <a:rPr lang="zh-TW" altLang="en-US" sz="2000" dirty="0"/>
              <a:t> </a:t>
            </a:r>
            <a:r>
              <a:rPr lang="en-US" altLang="zh-TW" sz="2000" dirty="0"/>
              <a:t>Z</a:t>
            </a:r>
            <a:r>
              <a:rPr lang="zh-TW" altLang="en-US" sz="2000" dirty="0"/>
              <a:t> </a:t>
            </a:r>
            <a:r>
              <a:rPr lang="en-US" altLang="zh-TW" sz="2000" dirty="0"/>
              <a:t>score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endParaRPr sz="2000" dirty="0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2AF07276-B215-2F27-1216-9C1C9E8FB0F3}"/>
              </a:ext>
            </a:extLst>
          </p:cNvPr>
          <p:cNvSpPr txBox="1"/>
          <p:nvPr/>
        </p:nvSpPr>
        <p:spPr>
          <a:xfrm>
            <a:off x="311700" y="884463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z_score.py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en-US" altLang="zh-TW" sz="1200" dirty="0" err="1">
                <a:solidFill>
                  <a:schemeClr val="dk2"/>
                </a:solidFill>
              </a:rPr>
              <a:t>z_score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function)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E62FD-651C-F7E7-B68D-5BE2342E7043}"/>
              </a:ext>
            </a:extLst>
          </p:cNvPr>
          <p:cNvSpPr txBox="1"/>
          <p:nvPr/>
        </p:nvSpPr>
        <p:spPr>
          <a:xfrm>
            <a:off x="311700" y="1407229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/>
              <a:t>step1. </a:t>
            </a:r>
            <a:r>
              <a:rPr lang="zh-TW" altLang="en-US" sz="1200" dirty="0"/>
              <a:t> 各</a:t>
            </a:r>
            <a:r>
              <a:rPr lang="en-US" altLang="zh-TW" sz="1200" dirty="0"/>
              <a:t>fold</a:t>
            </a:r>
            <a:r>
              <a:rPr lang="zh-TW" altLang="en-US" sz="1200" dirty="0"/>
              <a:t>訓練集進行 </a:t>
            </a:r>
            <a:r>
              <a:rPr lang="en-US" altLang="zh-TW" sz="1200" dirty="0"/>
              <a:t>z score</a:t>
            </a:r>
            <a:r>
              <a:rPr lang="zh-TW" altLang="en-US" sz="1200" dirty="0"/>
              <a:t>轉換並保留 </a:t>
            </a:r>
            <a:r>
              <a:rPr lang="en-US" altLang="zh-TW" sz="1200" dirty="0"/>
              <a:t>mean &amp; std</a:t>
            </a:r>
          </a:p>
          <a:p>
            <a:r>
              <a:rPr lang="en-US" altLang="zh-TW" sz="1200" dirty="0"/>
              <a:t>step2.</a:t>
            </a:r>
            <a:r>
              <a:rPr lang="zh-TW" altLang="en-US" sz="1200" dirty="0"/>
              <a:t> </a:t>
            </a:r>
            <a:r>
              <a:rPr lang="en-US" altLang="zh-TW" sz="1200" dirty="0"/>
              <a:t> </a:t>
            </a:r>
            <a:r>
              <a:rPr lang="zh-TW" altLang="en-US" sz="1200" dirty="0"/>
              <a:t>以各</a:t>
            </a:r>
            <a:r>
              <a:rPr lang="en-US" altLang="zh-TW" sz="1200" dirty="0"/>
              <a:t>fold</a:t>
            </a:r>
            <a:r>
              <a:rPr lang="zh-TW" altLang="en-US" sz="1200" dirty="0"/>
              <a:t>訓練集保留的</a:t>
            </a:r>
            <a:r>
              <a:rPr lang="en-US" altLang="zh-TW" sz="1200" dirty="0"/>
              <a:t>mean &amp; std</a:t>
            </a:r>
            <a:r>
              <a:rPr lang="zh-TW" altLang="en-US" sz="1200" dirty="0"/>
              <a:t>進行</a:t>
            </a:r>
            <a:r>
              <a:rPr lang="en-US" altLang="zh-TW" sz="1200" dirty="0"/>
              <a:t>validation</a:t>
            </a:r>
            <a:r>
              <a:rPr lang="zh-TW" altLang="en-US" sz="1200" dirty="0"/>
              <a:t>資料 </a:t>
            </a:r>
            <a:r>
              <a:rPr lang="en-US" altLang="zh-TW" sz="1200" dirty="0"/>
              <a:t>z score</a:t>
            </a:r>
            <a:r>
              <a:rPr lang="zh-TW" altLang="en-US" sz="1200" dirty="0"/>
              <a:t>轉換</a:t>
            </a:r>
            <a:endParaRPr lang="en-US" altLang="zh-TW" sz="1200" dirty="0"/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99527D4-A943-DB90-F4F2-A36EB9959D67}"/>
              </a:ext>
            </a:extLst>
          </p:cNvPr>
          <p:cNvSpPr txBox="1"/>
          <p:nvPr/>
        </p:nvSpPr>
        <p:spPr>
          <a:xfrm>
            <a:off x="311700" y="2207026"/>
            <a:ext cx="7218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</a:t>
            </a:r>
            <a:r>
              <a:rPr lang="en-US" altLang="zh-TW" sz="1200" dirty="0">
                <a:solidFill>
                  <a:schemeClr val="dk2"/>
                </a:solidFill>
              </a:rPr>
              <a:t>}.csv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69C2A58-18B3-ED5B-524B-6293758E25E3}"/>
              </a:ext>
            </a:extLst>
          </p:cNvPr>
          <p:cNvSpPr txBox="1"/>
          <p:nvPr/>
        </p:nvSpPr>
        <p:spPr>
          <a:xfrm>
            <a:off x="311701" y="3521316"/>
            <a:ext cx="721824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輸出檔</a:t>
            </a:r>
            <a:r>
              <a:rPr lang="zh-TW" sz="1200" dirty="0">
                <a:solidFill>
                  <a:schemeClr val="dk2"/>
                </a:solidFill>
              </a:rPr>
              <a:t>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</a:t>
            </a:r>
            <a:r>
              <a:rPr lang="en-US" altLang="zh-TW" sz="1200" dirty="0">
                <a:solidFill>
                  <a:schemeClr val="dk2"/>
                </a:solidFill>
              </a:rPr>
              <a:t>}_z.csv (</a:t>
            </a:r>
            <a:r>
              <a:rPr lang="zh-TW" altLang="en-US" sz="1200" dirty="0">
                <a:solidFill>
                  <a:schemeClr val="dk2"/>
                </a:solidFill>
              </a:rPr>
              <a:t>轉換完成的</a:t>
            </a:r>
            <a:r>
              <a:rPr lang="en-US" altLang="zh-TW" sz="1200" dirty="0">
                <a:solidFill>
                  <a:schemeClr val="dk2"/>
                </a:solidFill>
              </a:rPr>
              <a:t>z score)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</a:t>
            </a:r>
            <a:r>
              <a:rPr lang="en-US" altLang="zh-TW" sz="1200" dirty="0">
                <a:solidFill>
                  <a:schemeClr val="dk2"/>
                </a:solidFill>
              </a:rPr>
              <a:t>}_mean_std.csv (</a:t>
            </a:r>
            <a:r>
              <a:rPr lang="zh-TW" altLang="en-US" sz="1200" dirty="0">
                <a:solidFill>
                  <a:schemeClr val="dk2"/>
                </a:solidFill>
              </a:rPr>
              <a:t>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訓練集紀錄的欄位</a:t>
            </a:r>
            <a:r>
              <a:rPr lang="en-US" altLang="zh-TW" sz="1200" dirty="0">
                <a:solidFill>
                  <a:schemeClr val="dk2"/>
                </a:solidFill>
              </a:rPr>
              <a:t>mean &amp; std)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7521-F992-2729-BBF9-BFF0076D43A8}"/>
              </a:ext>
            </a:extLst>
          </p:cNvPr>
          <p:cNvSpPr txBox="1"/>
          <p:nvPr/>
        </p:nvSpPr>
        <p:spPr>
          <a:xfrm>
            <a:off x="311700" y="2910322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z_score</a:t>
            </a:r>
            <a:r>
              <a:rPr lang="en-US" altLang="zh-TW" sz="1200" dirty="0"/>
              <a:t>(path={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},output={True/False})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2F51FF-82A5-D40D-75EA-9FD2AEE3699C}"/>
              </a:ext>
            </a:extLst>
          </p:cNvPr>
          <p:cNvSpPr txBox="1"/>
          <p:nvPr/>
        </p:nvSpPr>
        <p:spPr>
          <a:xfrm>
            <a:off x="311700" y="4160615"/>
            <a:ext cx="790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zh-TW" altLang="en-US" sz="1000" dirty="0">
                <a:solidFill>
                  <a:srgbClr val="FF0000"/>
                </a:solidFill>
              </a:rPr>
              <a:t>註解</a:t>
            </a:r>
            <a:r>
              <a:rPr lang="en-US" altLang="zh-TW" sz="1000" dirty="0">
                <a:solidFill>
                  <a:srgbClr val="FF0000"/>
                </a:solidFill>
              </a:rPr>
              <a:t>:</a:t>
            </a:r>
            <a:r>
              <a:rPr lang="zh-TW" altLang="en-US" sz="1000" dirty="0">
                <a:solidFill>
                  <a:srgbClr val="FF0000"/>
                </a:solidFill>
              </a:rPr>
              <a:t>本次研究中，因為有獨立加算三個以年齡進行</a:t>
            </a:r>
            <a:r>
              <a:rPr lang="en-US" altLang="zh-TW" sz="1000" dirty="0">
                <a:solidFill>
                  <a:srgbClr val="FF0000"/>
                </a:solidFill>
              </a:rPr>
              <a:t>z </a:t>
            </a:r>
            <a:r>
              <a:rPr lang="zh-TW" altLang="en-US" sz="1000" dirty="0">
                <a:solidFill>
                  <a:srgbClr val="FF0000"/>
                </a:solidFill>
              </a:rPr>
              <a:t>轉換欄位，這三個欄位不會再進行</a:t>
            </a:r>
            <a:r>
              <a:rPr lang="en-US" altLang="zh-TW" sz="1000" dirty="0">
                <a:solidFill>
                  <a:srgbClr val="FF0000"/>
                </a:solidFill>
              </a:rPr>
              <a:t>z</a:t>
            </a:r>
            <a:r>
              <a:rPr lang="zh-TW" altLang="en-US" sz="1000" dirty="0">
                <a:solidFill>
                  <a:srgbClr val="FF0000"/>
                </a:solidFill>
              </a:rPr>
              <a:t>分數轉換，所以輸出部分會設定成</a:t>
            </a:r>
            <a:r>
              <a:rPr lang="en-US" altLang="zh-TW" sz="1000" dirty="0">
                <a:solidFill>
                  <a:srgbClr val="FF0000"/>
                </a:solidFill>
              </a:rPr>
              <a:t>False</a:t>
            </a:r>
            <a:r>
              <a:rPr lang="zh-TW" altLang="en-US" sz="1000" dirty="0">
                <a:solidFill>
                  <a:srgbClr val="FF0000"/>
                </a:solidFill>
              </a:rPr>
              <a:t>，並額外處理三個欄位，保留原本數值由於每個</a:t>
            </a:r>
            <a:r>
              <a:rPr lang="en-US" altLang="zh-TW" sz="1000" dirty="0">
                <a:solidFill>
                  <a:srgbClr val="FF0000"/>
                </a:solidFill>
              </a:rPr>
              <a:t>case</a:t>
            </a:r>
            <a:r>
              <a:rPr lang="zh-TW" altLang="en-US" sz="1000" dirty="0">
                <a:solidFill>
                  <a:srgbClr val="FF0000"/>
                </a:solidFill>
              </a:rPr>
              <a:t>所需保留欄位不同，故不提供外部呼叫，須至內部自行修正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0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5.</a:t>
            </a:r>
            <a:r>
              <a:rPr lang="zh-TW" altLang="en-US" sz="2000" dirty="0"/>
              <a:t> </a:t>
            </a:r>
            <a:r>
              <a:rPr lang="en-US" altLang="zh-TW" sz="2000" dirty="0"/>
              <a:t>Z</a:t>
            </a:r>
            <a:r>
              <a:rPr lang="zh-TW" altLang="en-US" sz="2000" dirty="0"/>
              <a:t> </a:t>
            </a:r>
            <a:r>
              <a:rPr lang="en-US" altLang="zh-TW" sz="2000" dirty="0"/>
              <a:t>score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endParaRPr sz="2000" dirty="0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2AF07276-B215-2F27-1216-9C1C9E8FB0F3}"/>
              </a:ext>
            </a:extLst>
          </p:cNvPr>
          <p:cNvSpPr txBox="1"/>
          <p:nvPr/>
        </p:nvSpPr>
        <p:spPr>
          <a:xfrm>
            <a:off x="311700" y="884463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程式碼 </a:t>
            </a:r>
            <a:r>
              <a:rPr lang="en-US" altLang="zh-TW" sz="1200" dirty="0">
                <a:solidFill>
                  <a:schemeClr val="dk2"/>
                </a:solidFill>
              </a:rPr>
              <a:t>: z_score.py (</a:t>
            </a:r>
            <a:r>
              <a:rPr lang="en-US" altLang="zh-TW" sz="1200" dirty="0" err="1">
                <a:solidFill>
                  <a:schemeClr val="dk2"/>
                </a:solidFill>
              </a:rPr>
              <a:t>z_score_test</a:t>
            </a:r>
            <a:r>
              <a:rPr lang="en-US" altLang="zh-TW" sz="1200" dirty="0">
                <a:solidFill>
                  <a:schemeClr val="dk2"/>
                </a:solidFill>
              </a:rPr>
              <a:t> function)</a:t>
            </a:r>
            <a:endParaRPr lang="en-US"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E62FD-651C-F7E7-B68D-5BE2342E7043}"/>
              </a:ext>
            </a:extLst>
          </p:cNvPr>
          <p:cNvSpPr txBox="1"/>
          <p:nvPr/>
        </p:nvSpPr>
        <p:spPr>
          <a:xfrm>
            <a:off x="311700" y="1407229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/>
              <a:t>step1. </a:t>
            </a:r>
            <a:r>
              <a:rPr lang="zh-TW" altLang="en-US" sz="1200" dirty="0"/>
              <a:t> 以各</a:t>
            </a:r>
            <a:r>
              <a:rPr lang="en-US" altLang="zh-TW" sz="1200" dirty="0"/>
              <a:t>fold</a:t>
            </a:r>
            <a:r>
              <a:rPr lang="zh-TW" altLang="en-US" sz="1200" dirty="0"/>
              <a:t>訓練集保留 </a:t>
            </a:r>
            <a:r>
              <a:rPr lang="en-US" altLang="zh-TW" sz="1200" dirty="0"/>
              <a:t>mean &amp; std</a:t>
            </a:r>
            <a:r>
              <a:rPr lang="zh-TW" altLang="en-US" sz="1200" dirty="0"/>
              <a:t> 進行</a:t>
            </a:r>
            <a:r>
              <a:rPr lang="en-US" altLang="zh-TW" sz="1200" dirty="0"/>
              <a:t>z score</a:t>
            </a:r>
            <a:r>
              <a:rPr lang="zh-TW" altLang="en-US" sz="1200" dirty="0"/>
              <a:t>轉換</a:t>
            </a:r>
            <a:endParaRPr lang="en-US" altLang="zh-TW" sz="1200" dirty="0"/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99527D4-A943-DB90-F4F2-A36EB9959D67}"/>
              </a:ext>
            </a:extLst>
          </p:cNvPr>
          <p:cNvSpPr txBox="1"/>
          <p:nvPr/>
        </p:nvSpPr>
        <p:spPr>
          <a:xfrm>
            <a:off x="311699" y="2413801"/>
            <a:ext cx="721824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228600" indent="-228600"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</a:t>
            </a:r>
            <a:r>
              <a:rPr lang="en-US" altLang="zh-TW" sz="1200" dirty="0">
                <a:solidFill>
                  <a:schemeClr val="dk2"/>
                </a:solidFill>
              </a:rPr>
              <a:t>}_mean_std.csv (</a:t>
            </a:r>
            <a:r>
              <a:rPr lang="zh-TW" altLang="en-US" sz="1200" dirty="0">
                <a:solidFill>
                  <a:schemeClr val="dk2"/>
                </a:solidFill>
              </a:rPr>
              <a:t>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訓練集紀錄的欄位</a:t>
            </a:r>
            <a:r>
              <a:rPr lang="en-US" altLang="zh-TW" sz="1200" dirty="0">
                <a:solidFill>
                  <a:schemeClr val="dk2"/>
                </a:solidFill>
              </a:rPr>
              <a:t>mean &amp; std)</a:t>
            </a:r>
          </a:p>
          <a:p>
            <a:pPr marL="228600" indent="-228600">
              <a:buFont typeface="Arial"/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轉換的資料</a:t>
            </a:r>
            <a:r>
              <a:rPr lang="en-US" altLang="zh-TW" sz="1200" dirty="0">
                <a:solidFill>
                  <a:schemeClr val="dk2"/>
                </a:solidFill>
              </a:rPr>
              <a:t>}.csv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zh-TW" altLang="en-US" sz="1200" dirty="0">
                <a:solidFill>
                  <a:schemeClr val="dk2"/>
                </a:solidFill>
              </a:rPr>
              <a:t>可能為驗證集或訓練集合，程式中會保留</a:t>
            </a:r>
            <a:r>
              <a:rPr lang="en-US" altLang="zh-TW" sz="1200" dirty="0">
                <a:solidFill>
                  <a:schemeClr val="dk2"/>
                </a:solidFill>
              </a:rPr>
              <a:t>class</a:t>
            </a:r>
            <a:r>
              <a:rPr lang="zh-TW" altLang="en-US" sz="1200" dirty="0">
                <a:solidFill>
                  <a:schemeClr val="dk2"/>
                </a:solidFill>
              </a:rPr>
              <a:t>欄位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69C2A58-18B3-ED5B-524B-6293758E25E3}"/>
              </a:ext>
            </a:extLst>
          </p:cNvPr>
          <p:cNvSpPr txBox="1"/>
          <p:nvPr/>
        </p:nvSpPr>
        <p:spPr>
          <a:xfrm>
            <a:off x="311700" y="3728091"/>
            <a:ext cx="7218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輸出檔</a:t>
            </a:r>
            <a:r>
              <a:rPr lang="zh-TW" sz="1200" dirty="0">
                <a:solidFill>
                  <a:schemeClr val="dk2"/>
                </a:solidFill>
              </a:rPr>
              <a:t>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轉換的資料</a:t>
            </a:r>
            <a:r>
              <a:rPr lang="en-US" altLang="zh-TW" sz="1200" dirty="0">
                <a:solidFill>
                  <a:schemeClr val="dk2"/>
                </a:solidFill>
              </a:rPr>
              <a:t>}_z.csv (</a:t>
            </a:r>
            <a:r>
              <a:rPr lang="zh-TW" altLang="en-US" sz="1200" dirty="0">
                <a:solidFill>
                  <a:schemeClr val="dk2"/>
                </a:solidFill>
              </a:rPr>
              <a:t>轉換完成的</a:t>
            </a:r>
            <a:r>
              <a:rPr lang="en-US" altLang="zh-TW" sz="1200" dirty="0">
                <a:solidFill>
                  <a:schemeClr val="dk2"/>
                </a:solidFill>
              </a:rPr>
              <a:t>z score)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7521-F992-2729-BBF9-BFF0076D43A8}"/>
              </a:ext>
            </a:extLst>
          </p:cNvPr>
          <p:cNvSpPr txBox="1"/>
          <p:nvPr/>
        </p:nvSpPr>
        <p:spPr>
          <a:xfrm>
            <a:off x="311699" y="3117097"/>
            <a:ext cx="684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z_score_test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path_mean_std</a:t>
            </a:r>
            <a:r>
              <a:rPr lang="en-US" altLang="zh-TW" sz="1200" dirty="0"/>
              <a:t> = 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1},</a:t>
            </a:r>
            <a:r>
              <a:rPr lang="en-US" altLang="zh-TW" sz="1200" dirty="0" err="1"/>
              <a:t>path_test</a:t>
            </a:r>
            <a:r>
              <a:rPr lang="en-US" altLang="zh-TW" sz="1200" dirty="0"/>
              <a:t>={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2},output={True/False})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2F51FF-82A5-D40D-75EA-9FD2AEE3699C}"/>
              </a:ext>
            </a:extLst>
          </p:cNvPr>
          <p:cNvSpPr txBox="1"/>
          <p:nvPr/>
        </p:nvSpPr>
        <p:spPr>
          <a:xfrm>
            <a:off x="311699" y="4167729"/>
            <a:ext cx="790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zh-TW" altLang="en-US" sz="1000" dirty="0">
                <a:solidFill>
                  <a:srgbClr val="FF0000"/>
                </a:solidFill>
              </a:rPr>
              <a:t>註解</a:t>
            </a:r>
            <a:r>
              <a:rPr lang="en-US" altLang="zh-TW" sz="1000" dirty="0">
                <a:solidFill>
                  <a:srgbClr val="FF0000"/>
                </a:solidFill>
              </a:rPr>
              <a:t>:</a:t>
            </a:r>
            <a:r>
              <a:rPr lang="zh-TW" altLang="en-US" sz="1000" dirty="0">
                <a:solidFill>
                  <a:srgbClr val="FF0000"/>
                </a:solidFill>
              </a:rPr>
              <a:t>本次研究中，因為有獨立加算三個以年齡進行</a:t>
            </a:r>
            <a:r>
              <a:rPr lang="en-US" altLang="zh-TW" sz="1000" dirty="0">
                <a:solidFill>
                  <a:srgbClr val="FF0000"/>
                </a:solidFill>
              </a:rPr>
              <a:t>z </a:t>
            </a:r>
            <a:r>
              <a:rPr lang="zh-TW" altLang="en-US" sz="1000" dirty="0">
                <a:solidFill>
                  <a:srgbClr val="FF0000"/>
                </a:solidFill>
              </a:rPr>
              <a:t>轉換欄位，這三個欄位不會再進行</a:t>
            </a:r>
            <a:r>
              <a:rPr lang="en-US" altLang="zh-TW" sz="1000" dirty="0">
                <a:solidFill>
                  <a:srgbClr val="FF0000"/>
                </a:solidFill>
              </a:rPr>
              <a:t>z</a:t>
            </a:r>
            <a:r>
              <a:rPr lang="zh-TW" altLang="en-US" sz="1000" dirty="0">
                <a:solidFill>
                  <a:srgbClr val="FF0000"/>
                </a:solidFill>
              </a:rPr>
              <a:t>分數轉換，所以輸出部分會設定成</a:t>
            </a:r>
            <a:r>
              <a:rPr lang="en-US" altLang="zh-TW" sz="1000" dirty="0">
                <a:solidFill>
                  <a:srgbClr val="FF0000"/>
                </a:solidFill>
              </a:rPr>
              <a:t>False</a:t>
            </a:r>
            <a:r>
              <a:rPr lang="zh-TW" altLang="en-US" sz="1000" dirty="0">
                <a:solidFill>
                  <a:srgbClr val="FF0000"/>
                </a:solidFill>
              </a:rPr>
              <a:t>，並額外處理三個欄位，保留原本數值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5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5.</a:t>
            </a:r>
            <a:r>
              <a:rPr lang="zh-TW" altLang="en-US" sz="2000" dirty="0"/>
              <a:t> </a:t>
            </a:r>
            <a:r>
              <a:rPr lang="en-US" altLang="zh-TW" sz="2000" dirty="0"/>
              <a:t>Z</a:t>
            </a:r>
            <a:r>
              <a:rPr lang="zh-TW" altLang="en-US" sz="2000" dirty="0"/>
              <a:t> </a:t>
            </a:r>
            <a:r>
              <a:rPr lang="en-US" altLang="zh-TW" sz="2000" dirty="0"/>
              <a:t>score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E67AE55-8F43-6B85-5C0E-DCA7CBDA7CCC}"/>
              </a:ext>
            </a:extLst>
          </p:cNvPr>
          <p:cNvSpPr txBox="1"/>
          <p:nvPr/>
        </p:nvSpPr>
        <p:spPr>
          <a:xfrm>
            <a:off x="311700" y="100859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49" name="左大括弧 48">
            <a:extLst>
              <a:ext uri="{FF2B5EF4-FFF2-40B4-BE49-F238E27FC236}">
                <a16:creationId xmlns:a16="http://schemas.microsoft.com/office/drawing/2014/main" id="{BA2754D3-6271-9A7E-38CF-82875B152C10}"/>
              </a:ext>
            </a:extLst>
          </p:cNvPr>
          <p:cNvSpPr/>
          <p:nvPr/>
        </p:nvSpPr>
        <p:spPr>
          <a:xfrm>
            <a:off x="893911" y="893530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E57431A-E042-420E-85FC-4B41E35D202A}"/>
              </a:ext>
            </a:extLst>
          </p:cNvPr>
          <p:cNvSpPr txBox="1"/>
          <p:nvPr/>
        </p:nvSpPr>
        <p:spPr>
          <a:xfrm>
            <a:off x="1046325" y="1085534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/k-</a:t>
            </a:r>
            <a:r>
              <a:rPr lang="en-US" altLang="zh-TW" sz="1000" dirty="0" err="1"/>
              <a:t>fold_monocyte_count</a:t>
            </a:r>
            <a:r>
              <a:rPr lang="en-US" altLang="zh-TW" sz="1000" dirty="0"/>
              <a:t>/30/</a:t>
            </a:r>
            <a:endParaRPr lang="zh-TW" altLang="en-US" sz="1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3BD8534-661C-6494-EB3B-A0DE0B8710D8}"/>
              </a:ext>
            </a:extLst>
          </p:cNvPr>
          <p:cNvSpPr/>
          <p:nvPr/>
        </p:nvSpPr>
        <p:spPr>
          <a:xfrm>
            <a:off x="5176837" y="1146735"/>
            <a:ext cx="147637" cy="1214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5807255A-45D8-5978-C1B3-12B8D0889C9E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5331980" y="812207"/>
            <a:ext cx="253205" cy="41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2F77C67-D7A0-AE5C-8D71-D7EE66C55E06}"/>
              </a:ext>
            </a:extLst>
          </p:cNvPr>
          <p:cNvSpPr txBox="1"/>
          <p:nvPr/>
        </p:nvSpPr>
        <p:spPr>
          <a:xfrm>
            <a:off x="5666509" y="763101"/>
            <a:ext cx="92845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random state</a:t>
            </a:r>
            <a:endParaRPr lang="zh-TW" altLang="en-US" sz="10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BEE4008-EB23-0910-1220-7B6D4C4FC888}"/>
              </a:ext>
            </a:extLst>
          </p:cNvPr>
          <p:cNvGrpSpPr/>
          <p:nvPr/>
        </p:nvGrpSpPr>
        <p:grpSpPr>
          <a:xfrm>
            <a:off x="292119" y="2033480"/>
            <a:ext cx="8362016" cy="400110"/>
            <a:chOff x="329883" y="2259981"/>
            <a:chExt cx="8362016" cy="400110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BA10671-9D1E-F587-8B4D-490C4463F70C}"/>
                </a:ext>
              </a:extLst>
            </p:cNvPr>
            <p:cNvSpPr txBox="1"/>
            <p:nvPr/>
          </p:nvSpPr>
          <p:spPr>
            <a:xfrm>
              <a:off x="329883" y="2259981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年齡</a:t>
              </a:r>
              <a:r>
                <a:rPr lang="en-US" altLang="zh-TW" sz="1000" dirty="0"/>
                <a:t>:</a:t>
              </a:r>
              <a:r>
                <a:rPr lang="zh-TW" altLang="en-US" sz="1000" dirty="0"/>
                <a:t> </a:t>
              </a:r>
              <a:endParaRPr lang="en-US" altLang="zh-TW" sz="1000" dirty="0"/>
            </a:p>
            <a:p>
              <a:r>
                <a:rPr lang="en-US" altLang="zh-TW" sz="1000" dirty="0"/>
                <a:t>&gt;0,&lt;7</a:t>
              </a:r>
              <a:endParaRPr lang="zh-TW" altLang="en-US" sz="1000" dirty="0"/>
            </a:p>
          </p:txBody>
        </p:sp>
        <p:sp>
          <p:nvSpPr>
            <p:cNvPr id="56" name="左大括弧 55">
              <a:extLst>
                <a:ext uri="{FF2B5EF4-FFF2-40B4-BE49-F238E27FC236}">
                  <a16:creationId xmlns:a16="http://schemas.microsoft.com/office/drawing/2014/main" id="{EBD26689-767D-E5B4-62A7-E3FC6196DEB4}"/>
                </a:ext>
              </a:extLst>
            </p:cNvPr>
            <p:cNvSpPr/>
            <p:nvPr/>
          </p:nvSpPr>
          <p:spPr>
            <a:xfrm>
              <a:off x="846749" y="231417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FA331AA-A2EE-661A-0713-80B51A6EDAE6}"/>
                </a:ext>
              </a:extLst>
            </p:cNvPr>
            <p:cNvSpPr txBox="1"/>
            <p:nvPr/>
          </p:nvSpPr>
          <p:spPr>
            <a:xfrm>
              <a:off x="1041804" y="2336926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KeptGPT_under7(K-fold are by </a:t>
              </a:r>
              <a:r>
                <a:rPr lang="en-US" altLang="zh-TW" sz="1000" dirty="0" err="1"/>
                <a:t>KeptGPT</a:t>
              </a:r>
              <a:r>
                <a:rPr lang="en-US" altLang="zh-TW" sz="1000" dirty="0"/>
                <a:t>)/ k-</a:t>
              </a:r>
              <a:r>
                <a:rPr lang="en-US" altLang="zh-TW" sz="1000" dirty="0" err="1"/>
                <a:t>fold_monocyte_count</a:t>
              </a:r>
              <a:r>
                <a:rPr lang="en-US" altLang="zh-TW" sz="1000" dirty="0"/>
                <a:t>/30/</a:t>
              </a:r>
              <a:endParaRPr lang="zh-TW" altLang="en-US" sz="1000" dirty="0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766FF24-F13D-AB83-EF01-A370C62AECBE}"/>
              </a:ext>
            </a:extLst>
          </p:cNvPr>
          <p:cNvSpPr txBox="1"/>
          <p:nvPr/>
        </p:nvSpPr>
        <p:spPr>
          <a:xfrm>
            <a:off x="3348700" y="1510381"/>
            <a:ext cx="43982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由年齡小於</a:t>
            </a:r>
            <a:r>
              <a:rPr lang="en-US" altLang="zh-TW" sz="1000" dirty="0"/>
              <a:t>18</a:t>
            </a:r>
            <a:r>
              <a:rPr lang="zh-TW" altLang="en-US" sz="1000" dirty="0"/>
              <a:t>歲切分完的</a:t>
            </a:r>
            <a:r>
              <a:rPr lang="en-US" altLang="zh-TW" sz="1000" dirty="0"/>
              <a:t>5-fold</a:t>
            </a:r>
            <a:r>
              <a:rPr lang="zh-TW" altLang="en-US" sz="1000" dirty="0"/>
              <a:t>中，再篩選出年齡小於七歲病患以及過濾欄位而得，而非重新切分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FilterByAge</a:t>
            </a:r>
            <a:r>
              <a:rPr lang="zh-TW" altLang="en-US" sz="1000" dirty="0"/>
              <a:t>、</a:t>
            </a:r>
            <a:r>
              <a:rPr lang="en-US" altLang="zh-TW" sz="1000" dirty="0" err="1"/>
              <a:t>FilterByCol</a:t>
            </a:r>
            <a:r>
              <a:rPr lang="zh-TW" altLang="en-US" sz="1000" dirty="0"/>
              <a:t>函式，於</a:t>
            </a:r>
            <a:r>
              <a:rPr lang="en-US" altLang="zh-TW" sz="1000" dirty="0"/>
              <a:t>p</a:t>
            </a:r>
            <a:r>
              <a:rPr lang="en-US" altLang="zh-TW" sz="1000"/>
              <a:t>.13</a:t>
            </a:r>
            <a:r>
              <a:rPr lang="zh-TW" altLang="en-US" sz="1000"/>
              <a:t>頁</a:t>
            </a:r>
            <a:r>
              <a:rPr lang="zh-TW" altLang="en-US" sz="1000" dirty="0"/>
              <a:t>介紹</a:t>
            </a:r>
            <a:r>
              <a:rPr lang="en-US" altLang="zh-TW" sz="1000" dirty="0"/>
              <a:t>)</a:t>
            </a:r>
          </a:p>
        </p:txBody>
      </p: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58D393C9-CE4B-CF41-41A0-0958FC1AC062}"/>
              </a:ext>
            </a:extLst>
          </p:cNvPr>
          <p:cNvSpPr/>
          <p:nvPr/>
        </p:nvSpPr>
        <p:spPr>
          <a:xfrm>
            <a:off x="3075906" y="1536542"/>
            <a:ext cx="152414" cy="40011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31C68CE3-7E74-48A8-CBED-238EDBC4A5ED}"/>
              </a:ext>
            </a:extLst>
          </p:cNvPr>
          <p:cNvGrpSpPr/>
          <p:nvPr/>
        </p:nvGrpSpPr>
        <p:grpSpPr>
          <a:xfrm>
            <a:off x="337963" y="2570507"/>
            <a:ext cx="8363712" cy="266403"/>
            <a:chOff x="332708" y="2906915"/>
            <a:chExt cx="8363712" cy="26640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B8EFAEC-9BD1-3DAD-C683-39D37B1911A7}"/>
                </a:ext>
              </a:extLst>
            </p:cNvPr>
            <p:cNvSpPr txBox="1"/>
            <p:nvPr/>
          </p:nvSpPr>
          <p:spPr>
            <a:xfrm>
              <a:off x="332708" y="2906915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err="1"/>
                <a:t>haung</a:t>
              </a:r>
              <a:endParaRPr lang="zh-TW" altLang="en-US" sz="10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C205543-6FB8-2DB9-FC47-9EAC5BD82BAF}"/>
                </a:ext>
              </a:extLst>
            </p:cNvPr>
            <p:cNvSpPr txBox="1"/>
            <p:nvPr/>
          </p:nvSpPr>
          <p:spPr>
            <a:xfrm>
              <a:off x="1046325" y="2927097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haung_under7(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63" name="左大括弧 62">
              <a:extLst>
                <a:ext uri="{FF2B5EF4-FFF2-40B4-BE49-F238E27FC236}">
                  <a16:creationId xmlns:a16="http://schemas.microsoft.com/office/drawing/2014/main" id="{8738DDB2-437F-C601-3E5D-D37C6D012A01}"/>
                </a:ext>
              </a:extLst>
            </p:cNvPr>
            <p:cNvSpPr/>
            <p:nvPr/>
          </p:nvSpPr>
          <p:spPr>
            <a:xfrm>
              <a:off x="820300" y="292709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49EAA62-F9BA-2817-3C2A-0FD4E64D8553}"/>
              </a:ext>
            </a:extLst>
          </p:cNvPr>
          <p:cNvGrpSpPr/>
          <p:nvPr/>
        </p:nvGrpSpPr>
        <p:grpSpPr>
          <a:xfrm>
            <a:off x="337963" y="2888033"/>
            <a:ext cx="8363712" cy="266403"/>
            <a:chOff x="332708" y="3378488"/>
            <a:chExt cx="8363712" cy="266403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04907FF-677E-6C6E-51EC-270B67FF7B03}"/>
                </a:ext>
              </a:extLst>
            </p:cNvPr>
            <p:cNvSpPr txBox="1"/>
            <p:nvPr/>
          </p:nvSpPr>
          <p:spPr>
            <a:xfrm>
              <a:off x="332708" y="3378488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lam</a:t>
              </a:r>
              <a:endParaRPr lang="zh-TW" altLang="en-US" sz="10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AEE9613-9DD3-3F5D-F7BA-29943A99245B}"/>
                </a:ext>
              </a:extLst>
            </p:cNvPr>
            <p:cNvSpPr txBox="1"/>
            <p:nvPr/>
          </p:nvSpPr>
          <p:spPr>
            <a:xfrm>
              <a:off x="1046325" y="339867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lam_under7(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68" name="左大括弧 67">
              <a:extLst>
                <a:ext uri="{FF2B5EF4-FFF2-40B4-BE49-F238E27FC236}">
                  <a16:creationId xmlns:a16="http://schemas.microsoft.com/office/drawing/2014/main" id="{D7717F5F-699D-0B7E-D810-FCFA1AD599CE}"/>
                </a:ext>
              </a:extLst>
            </p:cNvPr>
            <p:cNvSpPr/>
            <p:nvPr/>
          </p:nvSpPr>
          <p:spPr>
            <a:xfrm>
              <a:off x="815114" y="338782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3684A9E-A658-9DB7-2CA3-C9FD645CA3B4}"/>
              </a:ext>
            </a:extLst>
          </p:cNvPr>
          <p:cNvGrpSpPr/>
          <p:nvPr/>
        </p:nvGrpSpPr>
        <p:grpSpPr>
          <a:xfrm>
            <a:off x="337963" y="3235579"/>
            <a:ext cx="8363712" cy="266403"/>
            <a:chOff x="332708" y="3836762"/>
            <a:chExt cx="8363712" cy="266403"/>
          </a:xfrm>
        </p:grpSpPr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4F8ED29-1A2B-2964-B146-A23329432FE6}"/>
                </a:ext>
              </a:extLst>
            </p:cNvPr>
            <p:cNvSpPr txBox="1"/>
            <p:nvPr/>
          </p:nvSpPr>
          <p:spPr>
            <a:xfrm>
              <a:off x="332708" y="383676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ling</a:t>
              </a:r>
              <a:endParaRPr lang="zh-TW" altLang="en-US" sz="1000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D8EACFB-B57D-7350-FF47-BCB138D77397}"/>
                </a:ext>
              </a:extLst>
            </p:cNvPr>
            <p:cNvSpPr txBox="1"/>
            <p:nvPr/>
          </p:nvSpPr>
          <p:spPr>
            <a:xfrm>
              <a:off x="1046325" y="3856944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ling_under7(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72" name="左大括弧 71">
              <a:extLst>
                <a:ext uri="{FF2B5EF4-FFF2-40B4-BE49-F238E27FC236}">
                  <a16:creationId xmlns:a16="http://schemas.microsoft.com/office/drawing/2014/main" id="{0465E217-243D-62C9-5C96-B657C7A20A85}"/>
                </a:ext>
              </a:extLst>
            </p:cNvPr>
            <p:cNvSpPr/>
            <p:nvPr/>
          </p:nvSpPr>
          <p:spPr>
            <a:xfrm>
              <a:off x="795754" y="384335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02E5A13E-D247-FBE1-57E4-B206D792A471}"/>
              </a:ext>
            </a:extLst>
          </p:cNvPr>
          <p:cNvGrpSpPr/>
          <p:nvPr/>
        </p:nvGrpSpPr>
        <p:grpSpPr>
          <a:xfrm>
            <a:off x="311700" y="3591186"/>
            <a:ext cx="8399550" cy="266404"/>
            <a:chOff x="329883" y="4314112"/>
            <a:chExt cx="8399550" cy="266404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35DCEC9-4C2C-3E8A-1F9F-DDA23B148FFC}"/>
                </a:ext>
              </a:extLst>
            </p:cNvPr>
            <p:cNvSpPr txBox="1"/>
            <p:nvPr/>
          </p:nvSpPr>
          <p:spPr>
            <a:xfrm>
              <a:off x="329883" y="4314112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Top5</a:t>
              </a:r>
              <a:endParaRPr lang="zh-TW" altLang="en-US" sz="1000" dirty="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C9A63982-AA8A-49A9-5D52-A800E95F81DE}"/>
                </a:ext>
              </a:extLst>
            </p:cNvPr>
            <p:cNvSpPr txBox="1"/>
            <p:nvPr/>
          </p:nvSpPr>
          <p:spPr>
            <a:xfrm>
              <a:off x="1079338" y="4334295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Top5_under7(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76" name="左大括弧 75">
              <a:extLst>
                <a:ext uri="{FF2B5EF4-FFF2-40B4-BE49-F238E27FC236}">
                  <a16:creationId xmlns:a16="http://schemas.microsoft.com/office/drawing/2014/main" id="{9184B92A-E005-C812-AD84-15D107B55DB6}"/>
                </a:ext>
              </a:extLst>
            </p:cNvPr>
            <p:cNvSpPr/>
            <p:nvPr/>
          </p:nvSpPr>
          <p:spPr>
            <a:xfrm>
              <a:off x="808026" y="432838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57AFF93A-5000-6610-597B-521F48CE1F75}"/>
              </a:ext>
            </a:extLst>
          </p:cNvPr>
          <p:cNvGrpSpPr/>
          <p:nvPr/>
        </p:nvGrpSpPr>
        <p:grpSpPr>
          <a:xfrm>
            <a:off x="292119" y="3939652"/>
            <a:ext cx="8419131" cy="272960"/>
            <a:chOff x="509621" y="4314151"/>
            <a:chExt cx="8419131" cy="272960"/>
          </a:xfrm>
        </p:grpSpPr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3013C92E-3134-82F3-016E-813C9717DA01}"/>
                </a:ext>
              </a:extLst>
            </p:cNvPr>
            <p:cNvSpPr txBox="1"/>
            <p:nvPr/>
          </p:nvSpPr>
          <p:spPr>
            <a:xfrm>
              <a:off x="509621" y="431415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</a:t>
              </a:r>
              <a:endParaRPr lang="zh-TW" altLang="en-US" sz="10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907EB03D-468D-C815-7138-82E27FF5963A}"/>
                </a:ext>
              </a:extLst>
            </p:cNvPr>
            <p:cNvSpPr txBox="1"/>
            <p:nvPr/>
          </p:nvSpPr>
          <p:spPr>
            <a:xfrm>
              <a:off x="1278657" y="434089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first_blood_under7(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80" name="左大括弧 79">
              <a:extLst>
                <a:ext uri="{FF2B5EF4-FFF2-40B4-BE49-F238E27FC236}">
                  <a16:creationId xmlns:a16="http://schemas.microsoft.com/office/drawing/2014/main" id="{1C444E49-ED92-DA7D-A497-B38590178A77}"/>
                </a:ext>
              </a:extLst>
            </p:cNvPr>
            <p:cNvSpPr/>
            <p:nvPr/>
          </p:nvSpPr>
          <p:spPr>
            <a:xfrm>
              <a:off x="1007345" y="4334982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5B696BD-B7B2-E39B-66AA-41311B445452}"/>
              </a:ext>
            </a:extLst>
          </p:cNvPr>
          <p:cNvGrpSpPr/>
          <p:nvPr/>
        </p:nvGrpSpPr>
        <p:grpSpPr>
          <a:xfrm>
            <a:off x="26610" y="4265337"/>
            <a:ext cx="8693839" cy="267343"/>
            <a:chOff x="234913" y="4334982"/>
            <a:chExt cx="8693839" cy="267343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28F52C6-DBEE-F8C5-69EE-92D7A217EE11}"/>
                </a:ext>
              </a:extLst>
            </p:cNvPr>
            <p:cNvSpPr txBox="1"/>
            <p:nvPr/>
          </p:nvSpPr>
          <p:spPr>
            <a:xfrm>
              <a:off x="234913" y="4356104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</a:t>
              </a:r>
              <a:endParaRPr lang="zh-TW" altLang="en-US" sz="10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D1C2383-4D1B-EF44-5494-B61DCC36F310}"/>
                </a:ext>
              </a:extLst>
            </p:cNvPr>
            <p:cNvSpPr txBox="1"/>
            <p:nvPr/>
          </p:nvSpPr>
          <p:spPr>
            <a:xfrm>
              <a:off x="1278657" y="434089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first_two_blood_under7(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84" name="左大括弧 83">
              <a:extLst>
                <a:ext uri="{FF2B5EF4-FFF2-40B4-BE49-F238E27FC236}">
                  <a16:creationId xmlns:a16="http://schemas.microsoft.com/office/drawing/2014/main" id="{3434265D-B4DB-4925-86F3-DBC568FAC321}"/>
                </a:ext>
              </a:extLst>
            </p:cNvPr>
            <p:cNvSpPr/>
            <p:nvPr/>
          </p:nvSpPr>
          <p:spPr>
            <a:xfrm>
              <a:off x="1007345" y="4334982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7FC8BD03-5D04-B849-FD51-6DD9DF5A9E28}"/>
              </a:ext>
            </a:extLst>
          </p:cNvPr>
          <p:cNvCxnSpPr/>
          <p:nvPr/>
        </p:nvCxnSpPr>
        <p:spPr>
          <a:xfrm>
            <a:off x="106326" y="2490409"/>
            <a:ext cx="8669079" cy="3059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箭號: 弧形左彎 85">
            <a:extLst>
              <a:ext uri="{FF2B5EF4-FFF2-40B4-BE49-F238E27FC236}">
                <a16:creationId xmlns:a16="http://schemas.microsoft.com/office/drawing/2014/main" id="{C55B11D6-F154-2A12-C8C7-CFAE7FCF1F18}"/>
              </a:ext>
            </a:extLst>
          </p:cNvPr>
          <p:cNvSpPr/>
          <p:nvPr/>
        </p:nvSpPr>
        <p:spPr>
          <a:xfrm>
            <a:off x="7492546" y="2408299"/>
            <a:ext cx="102394" cy="246221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3A8A5621-3191-6B28-798D-365BE137F3BC}"/>
              </a:ext>
            </a:extLst>
          </p:cNvPr>
          <p:cNvSpPr txBox="1"/>
          <p:nvPr/>
        </p:nvSpPr>
        <p:spPr>
          <a:xfrm>
            <a:off x="7661621" y="2282282"/>
            <a:ext cx="693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欄位篩選</a:t>
            </a:r>
          </a:p>
        </p:txBody>
      </p:sp>
      <p:sp>
        <p:nvSpPr>
          <p:cNvPr id="88" name="箭號: 弧形左彎 87">
            <a:extLst>
              <a:ext uri="{FF2B5EF4-FFF2-40B4-BE49-F238E27FC236}">
                <a16:creationId xmlns:a16="http://schemas.microsoft.com/office/drawing/2014/main" id="{287912BC-32A1-EE5D-E371-BF8BEE51FCFE}"/>
              </a:ext>
            </a:extLst>
          </p:cNvPr>
          <p:cNvSpPr/>
          <p:nvPr/>
        </p:nvSpPr>
        <p:spPr>
          <a:xfrm>
            <a:off x="7957238" y="1860667"/>
            <a:ext cx="102394" cy="246221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C2AB44D3-B13C-F6E2-DA26-23AB9E720753}"/>
              </a:ext>
            </a:extLst>
          </p:cNvPr>
          <p:cNvSpPr txBox="1"/>
          <p:nvPr/>
        </p:nvSpPr>
        <p:spPr>
          <a:xfrm>
            <a:off x="8138672" y="1630458"/>
            <a:ext cx="693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年齡過濾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D06FDF8-E727-6E74-974B-EBF4831DB525}"/>
              </a:ext>
            </a:extLst>
          </p:cNvPr>
          <p:cNvSpPr/>
          <p:nvPr/>
        </p:nvSpPr>
        <p:spPr>
          <a:xfrm>
            <a:off x="1" y="1959117"/>
            <a:ext cx="9144000" cy="3184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FD66DBA5-C624-3CE0-255B-BC58975491F8}"/>
              </a:ext>
            </a:extLst>
          </p:cNvPr>
          <p:cNvGrpSpPr/>
          <p:nvPr/>
        </p:nvGrpSpPr>
        <p:grpSpPr>
          <a:xfrm>
            <a:off x="0" y="4570152"/>
            <a:ext cx="9001884" cy="268380"/>
            <a:chOff x="234913" y="4333945"/>
            <a:chExt cx="9001884" cy="268380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6E3C8F5C-D5C5-6ACA-E648-397FE6773694}"/>
                </a:ext>
              </a:extLst>
            </p:cNvPr>
            <p:cNvSpPr txBox="1"/>
            <p:nvPr/>
          </p:nvSpPr>
          <p:spPr>
            <a:xfrm>
              <a:off x="234913" y="4356104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CBC+WBC+ALT</a:t>
              </a:r>
              <a:endParaRPr lang="zh-TW" altLang="en-US" sz="1000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1789BB34-A00A-BEF9-3E40-DAC933B466EB}"/>
                </a:ext>
              </a:extLst>
            </p:cNvPr>
            <p:cNvSpPr txBox="1"/>
            <p:nvPr/>
          </p:nvSpPr>
          <p:spPr>
            <a:xfrm>
              <a:off x="1586702" y="4339853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first_plus_two_plus_ALT_under7(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94" name="左大括弧 93">
              <a:extLst>
                <a:ext uri="{FF2B5EF4-FFF2-40B4-BE49-F238E27FC236}">
                  <a16:creationId xmlns:a16="http://schemas.microsoft.com/office/drawing/2014/main" id="{AEEE26C8-39C2-F106-FF22-FD75B05DE1AD}"/>
                </a:ext>
              </a:extLst>
            </p:cNvPr>
            <p:cNvSpPr/>
            <p:nvPr/>
          </p:nvSpPr>
          <p:spPr>
            <a:xfrm>
              <a:off x="1315390" y="4333945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A2E74900-E0AF-0FE5-112F-8FBE1ABF02F8}"/>
              </a:ext>
            </a:extLst>
          </p:cNvPr>
          <p:cNvGrpSpPr/>
          <p:nvPr/>
        </p:nvGrpSpPr>
        <p:grpSpPr>
          <a:xfrm>
            <a:off x="17411" y="4848748"/>
            <a:ext cx="9001884" cy="268380"/>
            <a:chOff x="234913" y="4333945"/>
            <a:chExt cx="9001884" cy="268380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A5BE213A-4F06-3CBA-5F37-CDF3D99FBDEB}"/>
                </a:ext>
              </a:extLst>
            </p:cNvPr>
            <p:cNvSpPr txBox="1"/>
            <p:nvPr/>
          </p:nvSpPr>
          <p:spPr>
            <a:xfrm>
              <a:off x="234913" y="4356104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CBC+WBC+CRP	</a:t>
              </a:r>
              <a:endParaRPr lang="zh-TW" altLang="en-US" sz="1000" dirty="0"/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DED491BC-8E40-F91B-1F5B-25331E8E748D}"/>
                </a:ext>
              </a:extLst>
            </p:cNvPr>
            <p:cNvSpPr txBox="1"/>
            <p:nvPr/>
          </p:nvSpPr>
          <p:spPr>
            <a:xfrm>
              <a:off x="1586702" y="4339853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first_plus_two_plus_CRP_under7(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98" name="左大括弧 97">
              <a:extLst>
                <a:ext uri="{FF2B5EF4-FFF2-40B4-BE49-F238E27FC236}">
                  <a16:creationId xmlns:a16="http://schemas.microsoft.com/office/drawing/2014/main" id="{B48FC941-5C5E-0635-CE15-53D8234B1270}"/>
                </a:ext>
              </a:extLst>
            </p:cNvPr>
            <p:cNvSpPr/>
            <p:nvPr/>
          </p:nvSpPr>
          <p:spPr>
            <a:xfrm>
              <a:off x="1315390" y="4333945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7176D514-DAB4-3C62-D223-0F3FCBFC4008}"/>
              </a:ext>
            </a:extLst>
          </p:cNvPr>
          <p:cNvSpPr txBox="1"/>
          <p:nvPr/>
        </p:nvSpPr>
        <p:spPr>
          <a:xfrm>
            <a:off x="6960811" y="2898788"/>
            <a:ext cx="19928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C00000"/>
                </a:solidFill>
              </a:rPr>
              <a:t>同</a:t>
            </a:r>
            <a:r>
              <a:rPr lang="en-US" altLang="zh-TW" sz="1000" dirty="0">
                <a:solidFill>
                  <a:srgbClr val="C00000"/>
                </a:solidFill>
              </a:rPr>
              <a:t>K-fold</a:t>
            </a:r>
            <a:r>
              <a:rPr lang="zh-TW" altLang="en-US" sz="1000" dirty="0">
                <a:solidFill>
                  <a:srgbClr val="C00000"/>
                </a:solidFill>
              </a:rPr>
              <a:t>相同內部的</a:t>
            </a:r>
            <a:r>
              <a:rPr lang="en-US" altLang="zh-TW" sz="1000" dirty="0">
                <a:solidFill>
                  <a:srgbClr val="C00000"/>
                </a:solidFill>
              </a:rPr>
              <a:t>’_z’</a:t>
            </a:r>
            <a:r>
              <a:rPr lang="zh-TW" altLang="en-US" sz="1000" dirty="0">
                <a:solidFill>
                  <a:srgbClr val="C00000"/>
                </a:solidFill>
              </a:rPr>
              <a:t>尾綴檔案</a:t>
            </a:r>
          </a:p>
        </p:txBody>
      </p:sp>
    </p:spTree>
    <p:extLst>
      <p:ext uri="{BB962C8B-B14F-4D97-AF65-F5344CB8AC3E}">
        <p14:creationId xmlns:p14="http://schemas.microsoft.com/office/powerpoint/2010/main" val="23418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61207" y="2171655"/>
            <a:ext cx="302158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solidFill>
                  <a:schemeClr val="dk2"/>
                </a:solidFill>
              </a:rPr>
              <a:t>資料前處理</a:t>
            </a:r>
            <a:endParaRPr sz="4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8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/>
              <a:t>流程圖</a:t>
            </a:r>
            <a:endParaRPr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8FC9122-0CEB-0451-0973-E92C707ED838}"/>
              </a:ext>
            </a:extLst>
          </p:cNvPr>
          <p:cNvSpPr txBox="1"/>
          <p:nvPr/>
        </p:nvSpPr>
        <p:spPr>
          <a:xfrm>
            <a:off x="113412" y="2340916"/>
            <a:ext cx="1016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zh-TW" sz="1200" dirty="0"/>
              <a:t>資料整理與過濾缺值</a:t>
            </a:r>
            <a:endParaRPr lang="zh-TW" altLang="en-US" sz="12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E5B7B132-82D6-858B-77FF-A26DF76E5A13}"/>
              </a:ext>
            </a:extLst>
          </p:cNvPr>
          <p:cNvSpPr/>
          <p:nvPr/>
        </p:nvSpPr>
        <p:spPr>
          <a:xfrm>
            <a:off x="1257119" y="2503744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9A59B4-F5EA-A07D-6A8C-4EB651A3AD67}"/>
              </a:ext>
            </a:extLst>
          </p:cNvPr>
          <p:cNvSpPr txBox="1"/>
          <p:nvPr/>
        </p:nvSpPr>
        <p:spPr>
          <a:xfrm>
            <a:off x="1665674" y="2340916"/>
            <a:ext cx="9556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合併檔案 與丟失缺值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D8BE9AC-4FCB-19CE-4E6C-5728D10ABE7A}"/>
              </a:ext>
            </a:extLst>
          </p:cNvPr>
          <p:cNvSpPr/>
          <p:nvPr/>
        </p:nvSpPr>
        <p:spPr>
          <a:xfrm>
            <a:off x="2675488" y="2498074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B98434-09E3-55EB-FC61-0222EC853F40}"/>
              </a:ext>
            </a:extLst>
          </p:cNvPr>
          <p:cNvSpPr txBox="1"/>
          <p:nvPr/>
        </p:nvSpPr>
        <p:spPr>
          <a:xfrm>
            <a:off x="2484819" y="3764030"/>
            <a:ext cx="6340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T-test</a:t>
            </a:r>
            <a:endParaRPr lang="zh-TW" altLang="en-US" sz="1200" dirty="0"/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AC6274E8-2472-3EC2-FC49-382E955C3B05}"/>
              </a:ext>
            </a:extLst>
          </p:cNvPr>
          <p:cNvSpPr/>
          <p:nvPr/>
        </p:nvSpPr>
        <p:spPr>
          <a:xfrm>
            <a:off x="2408612" y="4179529"/>
            <a:ext cx="76207" cy="307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853710-79FE-F873-40FD-C2109653EAC4}"/>
              </a:ext>
            </a:extLst>
          </p:cNvPr>
          <p:cNvSpPr txBox="1"/>
          <p:nvPr/>
        </p:nvSpPr>
        <p:spPr>
          <a:xfrm>
            <a:off x="2389855" y="4071807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1.</a:t>
            </a:r>
            <a:r>
              <a:rPr lang="zh-TW" altLang="en-US" sz="1000" dirty="0"/>
              <a:t>年齡</a:t>
            </a:r>
            <a:r>
              <a:rPr lang="en-US" altLang="zh-TW" sz="1000" dirty="0"/>
              <a:t>&gt;0,&lt;7</a:t>
            </a:r>
            <a:r>
              <a:rPr lang="zh-TW" altLang="en-US" sz="1000" dirty="0"/>
              <a:t> </a:t>
            </a:r>
            <a:r>
              <a:rPr lang="en-US" altLang="zh-TW" sz="1000" dirty="0"/>
              <a:t>(</a:t>
            </a:r>
            <a:r>
              <a:rPr lang="zh-TW" altLang="en-US" sz="1000" dirty="0"/>
              <a:t>原始資料過濾出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23C6AE-D9C3-04F5-FAB8-9037FC8BB103}"/>
              </a:ext>
            </a:extLst>
          </p:cNvPr>
          <p:cNvSpPr txBox="1"/>
          <p:nvPr/>
        </p:nvSpPr>
        <p:spPr>
          <a:xfrm>
            <a:off x="2402071" y="433341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2.</a:t>
            </a:r>
            <a:r>
              <a:rPr lang="zh-TW" altLang="en-US" sz="1000" dirty="0"/>
              <a:t>年齡</a:t>
            </a:r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10" name="箭號: 上彎 9">
            <a:extLst>
              <a:ext uri="{FF2B5EF4-FFF2-40B4-BE49-F238E27FC236}">
                <a16:creationId xmlns:a16="http://schemas.microsoft.com/office/drawing/2014/main" id="{B5BF13F5-A3A7-C416-2075-0799FED1EEAD}"/>
              </a:ext>
            </a:extLst>
          </p:cNvPr>
          <p:cNvSpPr/>
          <p:nvPr/>
        </p:nvSpPr>
        <p:spPr>
          <a:xfrm rot="5400000">
            <a:off x="1571120" y="3318969"/>
            <a:ext cx="1286217" cy="37568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3BC61E-E6CE-718A-657E-8E9E979BEA8A}"/>
              </a:ext>
            </a:extLst>
          </p:cNvPr>
          <p:cNvSpPr txBox="1"/>
          <p:nvPr/>
        </p:nvSpPr>
        <p:spPr>
          <a:xfrm>
            <a:off x="3108231" y="2427577"/>
            <a:ext cx="907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K-fold</a:t>
            </a:r>
            <a:r>
              <a:rPr lang="zh-TW" altLang="en-US" sz="1200" dirty="0"/>
              <a:t>切分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33AC68-75A8-D116-B920-B29523B4AD80}"/>
              </a:ext>
            </a:extLst>
          </p:cNvPr>
          <p:cNvSpPr txBox="1"/>
          <p:nvPr/>
        </p:nvSpPr>
        <p:spPr>
          <a:xfrm>
            <a:off x="2882203" y="2741803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1. </a:t>
            </a:r>
            <a:r>
              <a:rPr lang="zh-TW" altLang="en-US" sz="1000" dirty="0">
                <a:solidFill>
                  <a:srgbClr val="C00000"/>
                </a:solidFill>
              </a:rPr>
              <a:t>用年齡</a:t>
            </a:r>
            <a:r>
              <a:rPr lang="en-US" altLang="zh-TW" sz="1000" dirty="0">
                <a:solidFill>
                  <a:srgbClr val="C00000"/>
                </a:solidFill>
              </a:rPr>
              <a:t>&gt;0,&lt;18</a:t>
            </a:r>
          </a:p>
          <a:p>
            <a:r>
              <a:rPr lang="en-US" altLang="zh-TW" sz="1000" dirty="0">
                <a:solidFill>
                  <a:srgbClr val="C00000"/>
                </a:solidFill>
              </a:rPr>
              <a:t>2. random state = 30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935C242-DE75-7EE5-8608-8C201DE3E80A}"/>
              </a:ext>
            </a:extLst>
          </p:cNvPr>
          <p:cNvSpPr/>
          <p:nvPr/>
        </p:nvSpPr>
        <p:spPr>
          <a:xfrm>
            <a:off x="4113911" y="2498072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F1692D-B043-8056-E310-1968EBA7B3FE}"/>
              </a:ext>
            </a:extLst>
          </p:cNvPr>
          <p:cNvSpPr txBox="1"/>
          <p:nvPr/>
        </p:nvSpPr>
        <p:spPr>
          <a:xfrm>
            <a:off x="4556738" y="2414679"/>
            <a:ext cx="12076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K-fold</a:t>
            </a:r>
            <a:r>
              <a:rPr lang="zh-TW" altLang="en-US" sz="1200" dirty="0"/>
              <a:t>年齡篩選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991EA4-9A5C-2A65-6448-CFD64BC8C36C}"/>
              </a:ext>
            </a:extLst>
          </p:cNvPr>
          <p:cNvSpPr txBox="1"/>
          <p:nvPr/>
        </p:nvSpPr>
        <p:spPr>
          <a:xfrm>
            <a:off x="4556738" y="2741803"/>
            <a:ext cx="1031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C00000"/>
                </a:solidFill>
              </a:rPr>
              <a:t>切分完資料，保留年齡</a:t>
            </a:r>
            <a:r>
              <a:rPr lang="en-US" altLang="zh-TW" sz="1000" dirty="0">
                <a:solidFill>
                  <a:srgbClr val="C00000"/>
                </a:solidFill>
              </a:rPr>
              <a:t>&gt;0,&lt;7</a:t>
            </a:r>
            <a:endParaRPr lang="zh-TW" altLang="en-US" sz="1000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8C113B4-FBB1-28D2-35BA-AB983A038E1E}"/>
              </a:ext>
            </a:extLst>
          </p:cNvPr>
          <p:cNvSpPr/>
          <p:nvPr/>
        </p:nvSpPr>
        <p:spPr>
          <a:xfrm>
            <a:off x="5848013" y="2498072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6EAE82-2122-C366-9769-9BE4FE45B122}"/>
              </a:ext>
            </a:extLst>
          </p:cNvPr>
          <p:cNvSpPr txBox="1"/>
          <p:nvPr/>
        </p:nvSpPr>
        <p:spPr>
          <a:xfrm>
            <a:off x="6285852" y="2427577"/>
            <a:ext cx="11383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使用欄位篩選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623FB50-F5D3-D493-660F-C75264E5C4DC}"/>
              </a:ext>
            </a:extLst>
          </p:cNvPr>
          <p:cNvSpPr/>
          <p:nvPr/>
        </p:nvSpPr>
        <p:spPr>
          <a:xfrm>
            <a:off x="7532462" y="2498072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57BEC8-9C58-7F6B-DA0E-3668783C59FB}"/>
              </a:ext>
            </a:extLst>
          </p:cNvPr>
          <p:cNvSpPr txBox="1"/>
          <p:nvPr/>
        </p:nvSpPr>
        <p:spPr>
          <a:xfrm>
            <a:off x="7995154" y="2427576"/>
            <a:ext cx="7075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z score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998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/>
              <a:t>原始</a:t>
            </a:r>
            <a:r>
              <a:rPr lang="zh-TW" sz="2000" dirty="0"/>
              <a:t>資料</a:t>
            </a:r>
            <a:endParaRPr sz="2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725175"/>
            <a:ext cx="8520600" cy="1479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川崎症 : KD/output_under7 &amp; data 修正後/data/蔡小姐提供/KD-CBC,WBC data(20230407).xlsx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dirty="0"/>
              <a:t>發燒病患 : KD/output_under7 &amp; data 修正後/data/蔡小姐提供/fever-CBC,WBC data(20230407).xlsx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1. </a:t>
            </a:r>
            <a:r>
              <a:rPr lang="zh-TW" sz="2000" dirty="0"/>
              <a:t>資料整理與過濾缺值</a:t>
            </a:r>
            <a:r>
              <a:rPr lang="en-US" altLang="zh-TW" sz="2000" dirty="0"/>
              <a:t> 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67" name="Google Shape;67;p15"/>
          <p:cNvSpPr txBox="1"/>
          <p:nvPr/>
        </p:nvSpPr>
        <p:spPr>
          <a:xfrm>
            <a:off x="221645" y="1037100"/>
            <a:ext cx="1583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年齡保留&gt;0,&lt;18歲，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六個欄位缺值補零 :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1.'eosinophil count 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2.'basophil count 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3.'monocyte count 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4.'eosinophil (%)'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5.'basophil (%)'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6.'monocyte (%)'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992720" y="1727825"/>
            <a:ext cx="424800" cy="1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604895" y="1353575"/>
            <a:ext cx="1803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三個欄位 z score 計算: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1.eosinophil (%)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2.Hemoglobin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3.Platelets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269545" y="1781275"/>
            <a:ext cx="424800" cy="1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21345" y="1684075"/>
            <a:ext cx="82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差異比較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971245" y="1781275"/>
            <a:ext cx="424800" cy="1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477220" y="1684075"/>
            <a:ext cx="26667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輸出川崎症與發燒病患整理完成資料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37700" y="2766952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zscore_table_ver2.ipynb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37700" y="3097052"/>
            <a:ext cx="8456027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zh-TW" sz="1200" dirty="0">
                <a:solidFill>
                  <a:schemeClr val="dk2"/>
                </a:solidFill>
              </a:rPr>
              <a:t>KD/output_under7 &amp; data 修正後/data/蔡小姐提供/KD-CBC,WBC data(20230407).xlsx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zh-TW" altLang="en-US" sz="1200" dirty="0">
                <a:solidFill>
                  <a:schemeClr val="dk2"/>
                </a:solidFill>
              </a:rPr>
              <a:t>川崎症資料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zh-TW" sz="1200" dirty="0">
                <a:solidFill>
                  <a:schemeClr val="dk2"/>
                </a:solidFill>
              </a:rPr>
              <a:t>KD/output_under7 &amp; data 修正後/data/蔡小姐提供/fever-CBC,WBC data(20230407).xlsx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zh-TW" altLang="en-US" sz="1200" dirty="0">
                <a:solidFill>
                  <a:schemeClr val="dk2"/>
                </a:solidFill>
              </a:rPr>
              <a:t>發燒病患資料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7700" y="3886951"/>
            <a:ext cx="451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輸出檔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 </a:t>
            </a:r>
            <a:r>
              <a:rPr lang="zh-TW" sz="1200" dirty="0">
                <a:solidFill>
                  <a:schemeClr val="dk2"/>
                </a:solidFill>
              </a:rPr>
              <a:t>fc_ver2.csv (發燒病患整理結果)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 </a:t>
            </a:r>
            <a:r>
              <a:rPr lang="zh-TW" sz="1200" dirty="0">
                <a:solidFill>
                  <a:schemeClr val="dk2"/>
                </a:solidFill>
              </a:rPr>
              <a:t>kd_ver2.csv (川崎症病患整理結果)</a:t>
            </a: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 Step 1. </a:t>
            </a:r>
            <a:r>
              <a:rPr lang="zh-TW" sz="2000" dirty="0"/>
              <a:t>資料整理與過濾缺值</a:t>
            </a:r>
            <a:r>
              <a:rPr lang="en-US" altLang="zh-TW" sz="2000" dirty="0"/>
              <a:t> 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2" name="左大括弧 1">
            <a:extLst>
              <a:ext uri="{FF2B5EF4-FFF2-40B4-BE49-F238E27FC236}">
                <a16:creationId xmlns:a16="http://schemas.microsoft.com/office/drawing/2014/main" id="{43B8B53C-A396-6451-CFEF-63CE57D5569E}"/>
              </a:ext>
            </a:extLst>
          </p:cNvPr>
          <p:cNvSpPr/>
          <p:nvPr/>
        </p:nvSpPr>
        <p:spPr>
          <a:xfrm>
            <a:off x="890912" y="2176433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763B10-BA2F-6C41-1767-0F5B3D8B807B}"/>
              </a:ext>
            </a:extLst>
          </p:cNvPr>
          <p:cNvSpPr txBox="1"/>
          <p:nvPr/>
        </p:nvSpPr>
        <p:spPr>
          <a:xfrm>
            <a:off x="1031206" y="2233825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ver2/fc_ver2.csv</a:t>
            </a:r>
            <a:endParaRPr lang="zh-TW" altLang="en-US" sz="1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DAC60E-6B51-1421-1C16-AC18E5E395EE}"/>
              </a:ext>
            </a:extLst>
          </p:cNvPr>
          <p:cNvSpPr txBox="1"/>
          <p:nvPr/>
        </p:nvSpPr>
        <p:spPr>
          <a:xfrm>
            <a:off x="1043326" y="2533115"/>
            <a:ext cx="4453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ver2 /kd_ver2.csv</a:t>
            </a:r>
            <a:endParaRPr lang="zh-TW" altLang="en-US" sz="1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BDB6AB-3EB4-23F3-25C6-AF07313FE4AD}"/>
              </a:ext>
            </a:extLst>
          </p:cNvPr>
          <p:cNvSpPr txBox="1"/>
          <p:nvPr/>
        </p:nvSpPr>
        <p:spPr>
          <a:xfrm>
            <a:off x="308701" y="225611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082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2.</a:t>
            </a:r>
            <a:r>
              <a:rPr lang="zh-TW" altLang="en-US" sz="2000" dirty="0"/>
              <a:t>合併檔案以及輸出缺值處理後檔案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endParaRPr sz="20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926027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data_preprocessing_combine.py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2383033"/>
            <a:ext cx="7218245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 fc_ver2.csv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</a:t>
            </a:r>
            <a:r>
              <a:rPr lang="en-US" altLang="zh-TW" sz="1200" dirty="0">
                <a:solidFill>
                  <a:schemeClr val="dk2"/>
                </a:solidFill>
              </a:rPr>
              <a:t> 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 kd_ver2.csv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699" y="3180904"/>
            <a:ext cx="4516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輸出檔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發燒病患輸出名稱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sz="1200" dirty="0">
                <a:solidFill>
                  <a:schemeClr val="dk2"/>
                </a:solidFill>
              </a:rPr>
              <a:t>.csv 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川崎症病患輸出名稱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zh-TW" sz="1200" dirty="0">
                <a:solidFill>
                  <a:schemeClr val="dk2"/>
                </a:solidFill>
              </a:rPr>
              <a:t>.csv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marL="228600" indent="-228600">
              <a:buFont typeface="Arial"/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合併檔案輸出名稱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zh-TW" sz="1200" dirty="0">
                <a:solidFill>
                  <a:schemeClr val="dk2"/>
                </a:solidFill>
              </a:rPr>
              <a:t>.csv</a:t>
            </a:r>
            <a:endParaRPr lang="en-US" altLang="zh-TW"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4406DD3-CE62-35E3-9163-D0EB2BF495B6}"/>
              </a:ext>
            </a:extLst>
          </p:cNvPr>
          <p:cNvSpPr txBox="1"/>
          <p:nvPr/>
        </p:nvSpPr>
        <p:spPr>
          <a:xfrm>
            <a:off x="311700" y="1407229"/>
            <a:ext cx="5187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/>
              <a:t>step1.  </a:t>
            </a:r>
            <a:r>
              <a:rPr lang="zh-TW" altLang="en-US" sz="1200" dirty="0"/>
              <a:t>去除不需的行</a:t>
            </a:r>
            <a:r>
              <a:rPr lang="en-US" altLang="zh-TW" sz="1200" dirty="0"/>
              <a:t>(AST\GOT, age (day),age (year))</a:t>
            </a:r>
            <a:r>
              <a:rPr lang="zh-TW" altLang="en-US" sz="1200" dirty="0"/>
              <a:t> </a:t>
            </a:r>
            <a:r>
              <a:rPr lang="en-US" altLang="zh-TW" sz="1200" dirty="0"/>
              <a:t>-&gt;</a:t>
            </a:r>
            <a:r>
              <a:rPr lang="zh-TW" altLang="en-US" sz="1200" dirty="0"/>
              <a:t> </a:t>
            </a:r>
            <a:r>
              <a:rPr lang="en-US" altLang="zh-TW" sz="1200" dirty="0"/>
              <a:t>line 79 &amp; line 80</a:t>
            </a:r>
          </a:p>
          <a:p>
            <a:r>
              <a:rPr lang="en-US" altLang="zh-TW" sz="1200" dirty="0"/>
              <a:t>step2.  </a:t>
            </a:r>
            <a:r>
              <a:rPr lang="zh-TW" altLang="en-US" sz="1200" dirty="0"/>
              <a:t>去除含有空值的列</a:t>
            </a:r>
            <a:endParaRPr lang="en-US" altLang="zh-TW" sz="1200" dirty="0"/>
          </a:p>
          <a:p>
            <a:r>
              <a:rPr lang="en-US" altLang="zh-TW" sz="1200" dirty="0"/>
              <a:t>step3.  </a:t>
            </a:r>
            <a:r>
              <a:rPr lang="zh-TW" altLang="en-US" sz="1200" dirty="0"/>
              <a:t>輸出去除空值後兩類別以及合併檔案</a:t>
            </a: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E7BFD68-6298-875B-1957-D8B563E5E855}"/>
              </a:ext>
            </a:extLst>
          </p:cNvPr>
          <p:cNvSpPr txBox="1"/>
          <p:nvPr/>
        </p:nvSpPr>
        <p:spPr>
          <a:xfrm>
            <a:off x="311699" y="4135742"/>
            <a:ext cx="888900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執行</a:t>
            </a:r>
            <a:r>
              <a:rPr lang="zh-TW" sz="1200" dirty="0">
                <a:solidFill>
                  <a:schemeClr val="dk2"/>
                </a:solidFill>
              </a:rPr>
              <a:t>: 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2"/>
                </a:solidFill>
              </a:rPr>
              <a:t>python </a:t>
            </a:r>
            <a:r>
              <a:rPr lang="en-US" altLang="zh-TW" sz="1200" dirty="0">
                <a:solidFill>
                  <a:schemeClr val="dk2"/>
                </a:solidFill>
              </a:rPr>
              <a:t>data_preprocessing_combine.py --input1 {</a:t>
            </a:r>
            <a:r>
              <a:rPr lang="zh-TW" altLang="en-US" sz="1200" dirty="0">
                <a:solidFill>
                  <a:schemeClr val="dk2"/>
                </a:solidFill>
              </a:rPr>
              <a:t>輸入檔案一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--input2 {</a:t>
            </a:r>
            <a:r>
              <a:rPr lang="zh-TW" altLang="en-US" sz="1200" dirty="0">
                <a:solidFill>
                  <a:schemeClr val="dk2"/>
                </a:solidFill>
              </a:rPr>
              <a:t>輸入檔案二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--output1 {</a:t>
            </a:r>
            <a:r>
              <a:rPr lang="zh-TW" altLang="en-US" sz="1200" dirty="0">
                <a:solidFill>
                  <a:schemeClr val="dk2"/>
                </a:solidFill>
              </a:rPr>
              <a:t>輸出檔案一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--output2 {</a:t>
            </a:r>
            <a:r>
              <a:rPr lang="zh-TW" altLang="en-US" sz="1200" dirty="0">
                <a:solidFill>
                  <a:schemeClr val="dk2"/>
                </a:solidFill>
              </a:rPr>
              <a:t>輸出檔案二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--output3 {</a:t>
            </a:r>
            <a:r>
              <a:rPr lang="zh-TW" altLang="en-US" sz="1200" dirty="0">
                <a:solidFill>
                  <a:schemeClr val="dk2"/>
                </a:solidFill>
              </a:rPr>
              <a:t>輸出檔案三</a:t>
            </a:r>
            <a:r>
              <a:rPr lang="en-US" altLang="zh-TW" sz="1200" dirty="0">
                <a:solidFill>
                  <a:schemeClr val="dk2"/>
                </a:solidFill>
              </a:rPr>
              <a:t>} 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4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2. </a:t>
            </a:r>
            <a:r>
              <a:rPr lang="zh-TW" altLang="en-US" sz="2000" dirty="0"/>
              <a:t>合併檔案以及輸出缺值處理後檔案 </a:t>
            </a:r>
            <a:r>
              <a:rPr lang="en-US" altLang="zh-TW" sz="2000" dirty="0"/>
              <a:t>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9D9E27B9-47E6-19A0-F19B-1610FA27971E}"/>
              </a:ext>
            </a:extLst>
          </p:cNvPr>
          <p:cNvSpPr/>
          <p:nvPr/>
        </p:nvSpPr>
        <p:spPr>
          <a:xfrm>
            <a:off x="793930" y="1546052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6C2BA-DED3-929A-C96C-A15DB4F90001}"/>
              </a:ext>
            </a:extLst>
          </p:cNvPr>
          <p:cNvSpPr txBox="1"/>
          <p:nvPr/>
        </p:nvSpPr>
        <p:spPr>
          <a:xfrm>
            <a:off x="926034" y="1430716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/fc_KeptGPT_foranova.csv</a:t>
            </a:r>
            <a:endParaRPr lang="zh-TW" altLang="en-US" sz="1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0B1710-B8BE-C923-ED3F-7BD2A96CBA2D}"/>
              </a:ext>
            </a:extLst>
          </p:cNvPr>
          <p:cNvSpPr txBox="1"/>
          <p:nvPr/>
        </p:nvSpPr>
        <p:spPr>
          <a:xfrm>
            <a:off x="938154" y="1730006"/>
            <a:ext cx="4453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/kd_KeptGPT_foranova.csv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C88344-354A-2383-2A5E-5F56CC3158FA}"/>
              </a:ext>
            </a:extLst>
          </p:cNvPr>
          <p:cNvSpPr txBox="1"/>
          <p:nvPr/>
        </p:nvSpPr>
        <p:spPr>
          <a:xfrm>
            <a:off x="946344" y="2029296"/>
            <a:ext cx="5793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/combine_KeptGPT_foranova.csv</a:t>
            </a:r>
            <a:endParaRPr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55BBAF-38EA-3CB2-BA10-D2EBE9056182}"/>
              </a:ext>
            </a:extLst>
          </p:cNvPr>
          <p:cNvSpPr txBox="1"/>
          <p:nvPr/>
        </p:nvSpPr>
        <p:spPr>
          <a:xfrm>
            <a:off x="311700" y="166229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A9F985-CCF2-6C6F-33E2-EC1C03CFE08A}"/>
              </a:ext>
            </a:extLst>
          </p:cNvPr>
          <p:cNvSpPr txBox="1"/>
          <p:nvPr/>
        </p:nvSpPr>
        <p:spPr>
          <a:xfrm>
            <a:off x="946344" y="2999867"/>
            <a:ext cx="7650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KeptGPT_under7(K-fold are by 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)/fc_KeptGPT_under7_foranova.csv</a:t>
            </a:r>
            <a:endParaRPr lang="zh-TW" altLang="en-US" sz="1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835FC8-4BB4-BE52-11A0-22A428C9D889}"/>
              </a:ext>
            </a:extLst>
          </p:cNvPr>
          <p:cNvSpPr txBox="1"/>
          <p:nvPr/>
        </p:nvSpPr>
        <p:spPr>
          <a:xfrm>
            <a:off x="958465" y="3299157"/>
            <a:ext cx="78485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KeptGPT_under7(K-fold are by 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)/kd_KeptGPT_under7_foranova.csv</a:t>
            </a:r>
            <a:endParaRPr lang="zh-TW" altLang="en-US" sz="1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B41A26-D080-734F-BA1C-721FD5AF9A12}"/>
              </a:ext>
            </a:extLst>
          </p:cNvPr>
          <p:cNvSpPr txBox="1"/>
          <p:nvPr/>
        </p:nvSpPr>
        <p:spPr>
          <a:xfrm>
            <a:off x="315935" y="312297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&gt;0,&lt;7</a:t>
            </a:r>
            <a:endParaRPr lang="zh-TW" altLang="en-US" sz="1000" dirty="0"/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007AF87F-4365-5380-27D0-A6240DDB7C18}"/>
              </a:ext>
            </a:extLst>
          </p:cNvPr>
          <p:cNvSpPr/>
          <p:nvPr/>
        </p:nvSpPr>
        <p:spPr>
          <a:xfrm>
            <a:off x="815019" y="2975267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0EE3A8-CFBA-85E2-386E-5D489F9DE629}"/>
              </a:ext>
            </a:extLst>
          </p:cNvPr>
          <p:cNvSpPr txBox="1"/>
          <p:nvPr/>
        </p:nvSpPr>
        <p:spPr>
          <a:xfrm>
            <a:off x="891226" y="3662624"/>
            <a:ext cx="7705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C00000"/>
                </a:solidFill>
              </a:rPr>
              <a:t>註解</a:t>
            </a:r>
            <a:r>
              <a:rPr lang="en-US" altLang="zh-TW" sz="1000" dirty="0">
                <a:solidFill>
                  <a:srgbClr val="C00000"/>
                </a:solidFill>
              </a:rPr>
              <a:t>:</a:t>
            </a:r>
            <a:r>
              <a:rPr lang="zh-TW" altLang="en-US" sz="1000" dirty="0">
                <a:solidFill>
                  <a:srgbClr val="C00000"/>
                </a:solidFill>
              </a:rPr>
              <a:t>七歲以下沒有輸出結合檔案 </a:t>
            </a:r>
            <a:r>
              <a:rPr lang="en-US" altLang="zh-TW" sz="1000" dirty="0">
                <a:solidFill>
                  <a:srgbClr val="C00000"/>
                </a:solidFill>
              </a:rPr>
              <a:t>-&gt;</a:t>
            </a:r>
            <a:r>
              <a:rPr lang="zh-TW" altLang="en-US" sz="1000" dirty="0">
                <a:solidFill>
                  <a:srgbClr val="C00000"/>
                </a:solidFill>
              </a:rPr>
              <a:t> 因為</a:t>
            </a:r>
            <a:r>
              <a:rPr lang="en-US" altLang="zh-TW" sz="1000" dirty="0">
                <a:solidFill>
                  <a:srgbClr val="C00000"/>
                </a:solidFill>
              </a:rPr>
              <a:t>5-fold</a:t>
            </a:r>
            <a:r>
              <a:rPr lang="zh-TW" altLang="en-US" sz="1000" dirty="0">
                <a:solidFill>
                  <a:srgbClr val="C00000"/>
                </a:solidFill>
              </a:rPr>
              <a:t>檔案為小於</a:t>
            </a:r>
            <a:r>
              <a:rPr lang="en-US" altLang="zh-TW" sz="1000" dirty="0">
                <a:solidFill>
                  <a:srgbClr val="C00000"/>
                </a:solidFill>
              </a:rPr>
              <a:t>18</a:t>
            </a:r>
            <a:r>
              <a:rPr lang="zh-TW" altLang="en-US" sz="1000" dirty="0">
                <a:solidFill>
                  <a:srgbClr val="C00000"/>
                </a:solidFill>
              </a:rPr>
              <a:t>歲的</a:t>
            </a:r>
            <a:r>
              <a:rPr lang="en-US" altLang="zh-TW" sz="1000" dirty="0">
                <a:solidFill>
                  <a:srgbClr val="C00000"/>
                </a:solidFill>
              </a:rPr>
              <a:t>5-fold</a:t>
            </a:r>
            <a:r>
              <a:rPr lang="zh-TW" altLang="en-US" sz="1000" dirty="0">
                <a:solidFill>
                  <a:srgbClr val="C00000"/>
                </a:solidFill>
              </a:rPr>
              <a:t>檔案中直接去除七歲以上病患而得，而非用小於七歲病患的結合檔重新切 </a:t>
            </a:r>
            <a:r>
              <a:rPr lang="en-US" altLang="zh-TW" sz="1000" dirty="0">
                <a:solidFill>
                  <a:srgbClr val="C00000"/>
                </a:solidFill>
              </a:rPr>
              <a:t>(</a:t>
            </a:r>
            <a:r>
              <a:rPr lang="zh-TW" altLang="en-US" sz="1000" dirty="0">
                <a:solidFill>
                  <a:srgbClr val="C00000"/>
                </a:solidFill>
              </a:rPr>
              <a:t>當初為了比較是否只保留小於七歲時卻保每個</a:t>
            </a:r>
            <a:r>
              <a:rPr lang="en-US" altLang="zh-TW" sz="1000" dirty="0">
                <a:solidFill>
                  <a:srgbClr val="C00000"/>
                </a:solidFill>
              </a:rPr>
              <a:t>fold</a:t>
            </a:r>
            <a:r>
              <a:rPr lang="zh-TW" altLang="en-US" sz="1000" dirty="0">
                <a:solidFill>
                  <a:srgbClr val="C00000"/>
                </a:solidFill>
              </a:rPr>
              <a:t>七歲以上病患相同</a:t>
            </a:r>
            <a:r>
              <a:rPr lang="en-US" altLang="zh-TW" sz="1000" dirty="0">
                <a:solidFill>
                  <a:srgbClr val="C00000"/>
                </a:solidFill>
              </a:rPr>
              <a:t>)</a:t>
            </a:r>
            <a:r>
              <a:rPr lang="zh-TW" altLang="en-US" sz="1000" dirty="0">
                <a:solidFill>
                  <a:srgbClr val="C00000"/>
                </a:solidFill>
              </a:rPr>
              <a:t>，上述兩個為用以</a:t>
            </a:r>
            <a:r>
              <a:rPr lang="en-US" altLang="zh-TW" sz="1000" dirty="0">
                <a:solidFill>
                  <a:srgbClr val="C00000"/>
                </a:solidFill>
              </a:rPr>
              <a:t>t-test</a:t>
            </a:r>
            <a:r>
              <a:rPr lang="zh-TW" altLang="en-US" sz="1000" dirty="0">
                <a:solidFill>
                  <a:srgbClr val="C00000"/>
                </a:solidFill>
              </a:rPr>
              <a:t>用</a:t>
            </a:r>
            <a:r>
              <a:rPr lang="en-US" altLang="zh-TW" sz="1000" dirty="0">
                <a:solidFill>
                  <a:srgbClr val="C00000"/>
                </a:solidFill>
              </a:rPr>
              <a:t>(p.9</a:t>
            </a:r>
            <a:r>
              <a:rPr lang="zh-TW" altLang="en-US" sz="1000" dirty="0">
                <a:solidFill>
                  <a:srgbClr val="C00000"/>
                </a:solidFill>
              </a:rPr>
              <a:t>介紹</a:t>
            </a:r>
            <a:r>
              <a:rPr lang="en-US" altLang="zh-TW" sz="1000" dirty="0">
                <a:solidFill>
                  <a:srgbClr val="C00000"/>
                </a:solidFill>
              </a:rPr>
              <a:t>)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3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3. T-test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r>
              <a:rPr lang="en-US" altLang="zh-TW" sz="2000" dirty="0"/>
              <a:t> </a:t>
            </a:r>
            <a:endParaRPr sz="20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125189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ttest.py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455289"/>
            <a:ext cx="7218245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無缺值發燒病患檔案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zh-TW" sz="1200" dirty="0">
                <a:solidFill>
                  <a:schemeClr val="dk2"/>
                </a:solidFill>
              </a:rPr>
              <a:t>.csv 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無缺值川崎症病患檔案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zh-TW" sz="1200" dirty="0">
                <a:solidFill>
                  <a:schemeClr val="dk2"/>
                </a:solidFill>
              </a:rPr>
              <a:t>.csv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3348684"/>
            <a:ext cx="4516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輸出檔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}/{T-test</a:t>
            </a:r>
            <a:r>
              <a:rPr lang="zh-TW" altLang="en-US" sz="1200" dirty="0">
                <a:solidFill>
                  <a:schemeClr val="dk2"/>
                </a:solidFill>
              </a:rPr>
              <a:t>結果檔名稱</a:t>
            </a:r>
            <a:r>
              <a:rPr lang="en-US" altLang="zh-TW" sz="1200" dirty="0">
                <a:solidFill>
                  <a:schemeClr val="dk2"/>
                </a:solidFill>
              </a:rPr>
              <a:t>}.csv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20D78E-D3A1-42AF-C2F6-2C77BE17D3CD}"/>
              </a:ext>
            </a:extLst>
          </p:cNvPr>
          <p:cNvSpPr txBox="1"/>
          <p:nvPr/>
        </p:nvSpPr>
        <p:spPr>
          <a:xfrm>
            <a:off x="311700" y="2571750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ttest</a:t>
            </a:r>
            <a:r>
              <a:rPr lang="en-US" altLang="zh-TW" sz="1200" dirty="0"/>
              <a:t>({</a:t>
            </a:r>
            <a:r>
              <a:rPr lang="zh-TW" altLang="en-US" sz="1200" dirty="0"/>
              <a:t>輸入檔一</a:t>
            </a:r>
            <a:r>
              <a:rPr lang="en-US" altLang="zh-TW" sz="1200" dirty="0"/>
              <a:t>},{</a:t>
            </a:r>
            <a:r>
              <a:rPr lang="zh-TW" altLang="en-US" sz="1200" dirty="0"/>
              <a:t>輸入檔二</a:t>
            </a:r>
            <a:r>
              <a:rPr lang="en-US" altLang="zh-TW" sz="1200" dirty="0"/>
              <a:t>},}{</a:t>
            </a:r>
            <a:r>
              <a:rPr lang="zh-TW" altLang="en-US" sz="1200" dirty="0"/>
              <a:t>輸出檔案路徑</a:t>
            </a:r>
            <a:r>
              <a:rPr lang="en-US" altLang="zh-TW" sz="1200" dirty="0"/>
              <a:t>})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0AC21B8D-3127-3666-A34C-1B6910FFD960}"/>
              </a:ext>
            </a:extLst>
          </p:cNvPr>
          <p:cNvSpPr txBox="1"/>
          <p:nvPr/>
        </p:nvSpPr>
        <p:spPr>
          <a:xfrm>
            <a:off x="311699" y="4100301"/>
            <a:ext cx="869053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執行</a:t>
            </a:r>
            <a:r>
              <a:rPr lang="zh-TW" sz="1200" dirty="0">
                <a:solidFill>
                  <a:schemeClr val="dk2"/>
                </a:solidFill>
              </a:rPr>
              <a:t>: 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2"/>
                </a:solidFill>
              </a:rPr>
              <a:t>python </a:t>
            </a:r>
            <a:r>
              <a:rPr lang="en-US" altLang="zh-TW" sz="1200" dirty="0">
                <a:solidFill>
                  <a:schemeClr val="dk2"/>
                </a:solidFill>
              </a:rPr>
              <a:t>ttest.py --input1 {</a:t>
            </a:r>
            <a:r>
              <a:rPr lang="zh-TW" altLang="en-US" sz="1200" dirty="0">
                <a:solidFill>
                  <a:schemeClr val="dk2"/>
                </a:solidFill>
              </a:rPr>
              <a:t>輸入檔案一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--input2 {</a:t>
            </a:r>
            <a:r>
              <a:rPr lang="zh-TW" altLang="en-US" sz="1200" dirty="0">
                <a:solidFill>
                  <a:schemeClr val="dk2"/>
                </a:solidFill>
              </a:rPr>
              <a:t>輸入檔案二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--output1 {</a:t>
            </a:r>
            <a:r>
              <a:rPr lang="zh-TW" altLang="en-US" sz="1200" dirty="0">
                <a:solidFill>
                  <a:schemeClr val="dk2"/>
                </a:solidFill>
              </a:rPr>
              <a:t>輸出檔案一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42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4098</Words>
  <Application>Microsoft Office PowerPoint</Application>
  <PresentationFormat>如螢幕大小 (16:9)</PresentationFormat>
  <Paragraphs>238</Paragraphs>
  <Slides>18</Slides>
  <Notes>18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標楷體</vt:lpstr>
      <vt:lpstr>Arial</vt:lpstr>
      <vt:lpstr>Times New Roman</vt:lpstr>
      <vt:lpstr>Wingdings</vt:lpstr>
      <vt:lpstr>Simple Light</vt:lpstr>
      <vt:lpstr>PowerPoint 簡報</vt:lpstr>
      <vt:lpstr>PowerPoint 簡報</vt:lpstr>
      <vt:lpstr>流程圖</vt:lpstr>
      <vt:lpstr>原始資料</vt:lpstr>
      <vt:lpstr>Step 1. 資料整理與過濾缺值 – 檔案保存與介紹</vt:lpstr>
      <vt:lpstr> Step 1. 資料整理與過濾缺值 – 檔案保存與介紹</vt:lpstr>
      <vt:lpstr>Step 2.合併檔案以及輸出缺值處理後檔案 – 程式介紹</vt:lpstr>
      <vt:lpstr>Step 2. 合併檔案以及輸出缺值處理後檔案 – 檔案保存與介紹</vt:lpstr>
      <vt:lpstr>Step 3. T-test – 程式介紹 </vt:lpstr>
      <vt:lpstr>Step 3. T-test – 檔案保存與介紹</vt:lpstr>
      <vt:lpstr>Step 4. K-fold 資料切分 – 程式介紹</vt:lpstr>
      <vt:lpstr>Step 4. K-fold 資料切分 – 檔案保存與介紹</vt:lpstr>
      <vt:lpstr>Step 4. K-fold 資料切分 - 欄位篩選以及年齡篩選程式介紹</vt:lpstr>
      <vt:lpstr>Step 4. K-fold 資料切分 - 欄位篩選以及年齡篩選程式介紹(現有case介紹)</vt:lpstr>
      <vt:lpstr>Step 4. K-fold 資料切分 - 欄位篩選以及年齡篩選程式介紹(現有case介紹)</vt:lpstr>
      <vt:lpstr>Step 5. Z score – 程式介紹</vt:lpstr>
      <vt:lpstr>Step 5. Z score – 程式介紹</vt:lpstr>
      <vt:lpstr>Step 5. Z score – 檔案保存與介紹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李沅翰 LEE,YUAN-HAN</cp:lastModifiedBy>
  <cp:revision>312</cp:revision>
  <dcterms:modified xsi:type="dcterms:W3CDTF">2024-06-03T08:55:02Z</dcterms:modified>
</cp:coreProperties>
</file>