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BA66-EE24-430D-A047-732D5A3D2AB1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E906-E31B-4A2E-9389-A6E8DF05E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009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BA66-EE24-430D-A047-732D5A3D2AB1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E906-E31B-4A2E-9389-A6E8DF05E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06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BA66-EE24-430D-A047-732D5A3D2AB1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E906-E31B-4A2E-9389-A6E8DF05ED9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897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BA66-EE24-430D-A047-732D5A3D2AB1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E906-E31B-4A2E-9389-A6E8DF05E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450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BA66-EE24-430D-A047-732D5A3D2AB1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E906-E31B-4A2E-9389-A6E8DF05ED9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5503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BA66-EE24-430D-A047-732D5A3D2AB1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E906-E31B-4A2E-9389-A6E8DF05E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485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BA66-EE24-430D-A047-732D5A3D2AB1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E906-E31B-4A2E-9389-A6E8DF05E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734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BA66-EE24-430D-A047-732D5A3D2AB1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E906-E31B-4A2E-9389-A6E8DF05E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08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BA66-EE24-430D-A047-732D5A3D2AB1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E906-E31B-4A2E-9389-A6E8DF05E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95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BA66-EE24-430D-A047-732D5A3D2AB1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E906-E31B-4A2E-9389-A6E8DF05E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31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BA66-EE24-430D-A047-732D5A3D2AB1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E906-E31B-4A2E-9389-A6E8DF05E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0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BA66-EE24-430D-A047-732D5A3D2AB1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E906-E31B-4A2E-9389-A6E8DF05E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36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BA66-EE24-430D-A047-732D5A3D2AB1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E906-E31B-4A2E-9389-A6E8DF05E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92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BA66-EE24-430D-A047-732D5A3D2AB1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E906-E31B-4A2E-9389-A6E8DF05E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14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BA66-EE24-430D-A047-732D5A3D2AB1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E906-E31B-4A2E-9389-A6E8DF05E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1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BA66-EE24-430D-A047-732D5A3D2AB1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E906-E31B-4A2E-9389-A6E8DF05E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37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DBA66-EE24-430D-A047-732D5A3D2AB1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90E906-E31B-4A2E-9389-A6E8DF05E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64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8A74B-B49B-4E45-9757-4178FD966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13367"/>
            <a:ext cx="9144000" cy="2387600"/>
          </a:xfrm>
        </p:spPr>
        <p:txBody>
          <a:bodyPr/>
          <a:lstStyle/>
          <a:p>
            <a:r>
              <a:rPr lang="en-US" altLang="zh-TW" b="1" dirty="0">
                <a:latin typeface="+mj-ea"/>
              </a:rPr>
              <a:t>Introduction to I</a:t>
            </a:r>
            <a:r>
              <a:rPr lang="en-US" altLang="zh-TW" b="1" baseline="30000" dirty="0">
                <a:latin typeface="+mj-ea"/>
              </a:rPr>
              <a:t>2</a:t>
            </a:r>
            <a:r>
              <a:rPr lang="en-US" altLang="zh-TW" b="1" dirty="0">
                <a:latin typeface="+mj-ea"/>
              </a:rPr>
              <a:t>C Protocol, case study in TSL2561</a:t>
            </a:r>
            <a:endParaRPr lang="zh-TW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9049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TSL2651 </a:t>
            </a:r>
            <a:r>
              <a:rPr lang="en-US" altLang="zh-TW" smtClean="0"/>
              <a:t>Command Register</a:t>
            </a:r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489957"/>
            <a:ext cx="8596312" cy="322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7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5908"/>
          </a:xfrm>
        </p:spPr>
        <p:txBody>
          <a:bodyPr/>
          <a:lstStyle/>
          <a:p>
            <a:r>
              <a:rPr lang="en-US" altLang="zh-TW" dirty="0" smtClean="0"/>
              <a:t>Arduino Wire TSL2561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089681" cy="44277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050" dirty="0">
                <a:ea typeface="+mj-ea"/>
              </a:rPr>
              <a:t>bool </a:t>
            </a:r>
            <a:r>
              <a:rPr lang="en-US" altLang="zh-TW" sz="1050" dirty="0" err="1">
                <a:ea typeface="+mj-ea"/>
              </a:rPr>
              <a:t>ReadByte</a:t>
            </a:r>
            <a:r>
              <a:rPr lang="en-US" altLang="zh-TW" sz="1050" dirty="0">
                <a:ea typeface="+mj-ea"/>
              </a:rPr>
              <a:t>(uint8_t </a:t>
            </a:r>
            <a:r>
              <a:rPr lang="en-US" altLang="zh-TW" sz="1050" dirty="0" err="1">
                <a:ea typeface="+mj-ea"/>
              </a:rPr>
              <a:t>addr</a:t>
            </a:r>
            <a:r>
              <a:rPr lang="en-US" altLang="zh-TW" sz="1050" dirty="0">
                <a:ea typeface="+mj-ea"/>
              </a:rPr>
              <a:t>, uint8_t &amp; value</a:t>
            </a:r>
            <a:r>
              <a:rPr lang="en-US" altLang="zh-TW" sz="1050" dirty="0" smtClean="0">
                <a:ea typeface="+mj-ea"/>
              </a:rPr>
              <a:t>)</a:t>
            </a:r>
            <a:r>
              <a:rPr lang="zh-TW" altLang="en-US" sz="1050" dirty="0">
                <a:ea typeface="+mj-ea"/>
              </a:rPr>
              <a:t> </a:t>
            </a:r>
            <a:r>
              <a:rPr lang="en-US" altLang="zh-TW" sz="1050" dirty="0" smtClean="0">
                <a:ea typeface="+mj-ea"/>
              </a:rPr>
              <a:t>{</a:t>
            </a:r>
            <a:endParaRPr lang="en-US" altLang="zh-TW" sz="1050" dirty="0">
              <a:ea typeface="+mj-ea"/>
            </a:endParaRPr>
          </a:p>
          <a:p>
            <a:pPr marL="0" indent="0">
              <a:buNone/>
            </a:pPr>
            <a:r>
              <a:rPr lang="en-US" altLang="zh-TW" sz="1050" dirty="0">
                <a:ea typeface="+mj-ea"/>
              </a:rPr>
              <a:t>	</a:t>
            </a:r>
            <a:r>
              <a:rPr lang="en-US" altLang="zh-TW" sz="1050" dirty="0" err="1">
                <a:ea typeface="+mj-ea"/>
              </a:rPr>
              <a:t>Wire.beginTransmission</a:t>
            </a:r>
            <a:r>
              <a:rPr lang="en-US" altLang="zh-TW" sz="1050" dirty="0">
                <a:ea typeface="+mj-ea"/>
              </a:rPr>
              <a:t>(TSL2561_ADDR);</a:t>
            </a:r>
          </a:p>
          <a:p>
            <a:pPr marL="0" indent="0">
              <a:buNone/>
            </a:pPr>
            <a:r>
              <a:rPr lang="en-US" altLang="zh-TW" sz="1050" dirty="0">
                <a:ea typeface="+mj-ea"/>
              </a:rPr>
              <a:t>	</a:t>
            </a:r>
            <a:r>
              <a:rPr lang="en-US" altLang="zh-TW" sz="1050" dirty="0" err="1">
                <a:ea typeface="+mj-ea"/>
              </a:rPr>
              <a:t>Wire.write</a:t>
            </a:r>
            <a:r>
              <a:rPr lang="en-US" altLang="zh-TW" sz="1050" dirty="0">
                <a:ea typeface="+mj-ea"/>
              </a:rPr>
              <a:t>(</a:t>
            </a:r>
            <a:r>
              <a:rPr lang="en-US" altLang="zh-TW" sz="1050" dirty="0" err="1">
                <a:ea typeface="+mj-ea"/>
              </a:rPr>
              <a:t>addr</a:t>
            </a:r>
            <a:r>
              <a:rPr lang="en-US" altLang="zh-TW" sz="1050" dirty="0">
                <a:ea typeface="+mj-ea"/>
              </a:rPr>
              <a:t> | TSL2561_CMD);</a:t>
            </a:r>
          </a:p>
          <a:p>
            <a:pPr marL="0" indent="0">
              <a:buNone/>
            </a:pPr>
            <a:r>
              <a:rPr lang="en-US" altLang="zh-TW" sz="1050" dirty="0">
                <a:ea typeface="+mj-ea"/>
              </a:rPr>
              <a:t>	error = </a:t>
            </a:r>
            <a:r>
              <a:rPr lang="en-US" altLang="zh-TW" sz="1050" dirty="0" err="1">
                <a:ea typeface="+mj-ea"/>
              </a:rPr>
              <a:t>Wire.endTransmission</a:t>
            </a:r>
            <a:r>
              <a:rPr lang="en-US" altLang="zh-TW" sz="1050" dirty="0">
                <a:ea typeface="+mj-ea"/>
              </a:rPr>
              <a:t>();</a:t>
            </a:r>
          </a:p>
          <a:p>
            <a:pPr marL="0" indent="0">
              <a:buNone/>
            </a:pPr>
            <a:endParaRPr lang="en-US" altLang="zh-TW" sz="1050" dirty="0">
              <a:ea typeface="+mj-ea"/>
            </a:endParaRPr>
          </a:p>
          <a:p>
            <a:pPr marL="0" indent="0">
              <a:buNone/>
            </a:pPr>
            <a:r>
              <a:rPr lang="en-US" altLang="zh-TW" sz="1050" dirty="0">
                <a:ea typeface="+mj-ea"/>
              </a:rPr>
              <a:t>	if (error == 0</a:t>
            </a:r>
            <a:r>
              <a:rPr lang="en-US" altLang="zh-TW" sz="1050" dirty="0" smtClean="0">
                <a:ea typeface="+mj-ea"/>
              </a:rPr>
              <a:t>)</a:t>
            </a:r>
            <a:r>
              <a:rPr lang="zh-TW" altLang="en-US" sz="1050" dirty="0" smtClean="0">
                <a:ea typeface="+mj-ea"/>
              </a:rPr>
              <a:t> </a:t>
            </a:r>
            <a:r>
              <a:rPr lang="en-US" altLang="zh-TW" sz="1050" dirty="0" smtClean="0">
                <a:ea typeface="+mj-ea"/>
              </a:rPr>
              <a:t>{</a:t>
            </a:r>
            <a:endParaRPr lang="en-US" altLang="zh-TW" sz="1050" dirty="0">
              <a:ea typeface="+mj-ea"/>
            </a:endParaRPr>
          </a:p>
          <a:p>
            <a:pPr marL="0" indent="0">
              <a:buNone/>
            </a:pPr>
            <a:r>
              <a:rPr lang="en-US" altLang="zh-TW" sz="1050" dirty="0">
                <a:ea typeface="+mj-ea"/>
              </a:rPr>
              <a:t>		</a:t>
            </a:r>
            <a:r>
              <a:rPr lang="en-US" altLang="zh-TW" sz="1050" dirty="0" err="1">
                <a:ea typeface="+mj-ea"/>
              </a:rPr>
              <a:t>Wire.requestFrom</a:t>
            </a:r>
            <a:r>
              <a:rPr lang="en-US" altLang="zh-TW" sz="1050" dirty="0">
                <a:ea typeface="+mj-ea"/>
              </a:rPr>
              <a:t>(TSL2561_ADDR, 1);</a:t>
            </a:r>
          </a:p>
          <a:p>
            <a:pPr marL="0" indent="0">
              <a:buNone/>
            </a:pPr>
            <a:r>
              <a:rPr lang="en-US" altLang="zh-TW" sz="1050" dirty="0">
                <a:ea typeface="+mj-ea"/>
              </a:rPr>
              <a:t>		if (</a:t>
            </a:r>
            <a:r>
              <a:rPr lang="en-US" altLang="zh-TW" sz="1050" dirty="0" err="1">
                <a:ea typeface="+mj-ea"/>
              </a:rPr>
              <a:t>Wire.available</a:t>
            </a:r>
            <a:r>
              <a:rPr lang="en-US" altLang="zh-TW" sz="1050" dirty="0">
                <a:ea typeface="+mj-ea"/>
              </a:rPr>
              <a:t>() == 1</a:t>
            </a:r>
            <a:r>
              <a:rPr lang="en-US" altLang="zh-TW" sz="1050" dirty="0" smtClean="0">
                <a:ea typeface="+mj-ea"/>
              </a:rPr>
              <a:t>)</a:t>
            </a:r>
            <a:r>
              <a:rPr lang="zh-TW" altLang="en-US" sz="1050" dirty="0" smtClean="0">
                <a:ea typeface="+mj-ea"/>
              </a:rPr>
              <a:t> </a:t>
            </a:r>
            <a:r>
              <a:rPr lang="en-US" altLang="zh-TW" sz="1050" dirty="0" smtClean="0">
                <a:ea typeface="+mj-ea"/>
              </a:rPr>
              <a:t>{</a:t>
            </a:r>
            <a:endParaRPr lang="en-US" altLang="zh-TW" sz="1050" dirty="0">
              <a:ea typeface="+mj-ea"/>
            </a:endParaRPr>
          </a:p>
          <a:p>
            <a:pPr marL="0" indent="0">
              <a:buNone/>
            </a:pPr>
            <a:r>
              <a:rPr lang="en-US" altLang="zh-TW" sz="1050" dirty="0">
                <a:ea typeface="+mj-ea"/>
              </a:rPr>
              <a:t>			value = </a:t>
            </a:r>
            <a:r>
              <a:rPr lang="en-US" altLang="zh-TW" sz="1050" dirty="0" err="1">
                <a:ea typeface="+mj-ea"/>
              </a:rPr>
              <a:t>Wire.read</a:t>
            </a:r>
            <a:r>
              <a:rPr lang="en-US" altLang="zh-TW" sz="1050" dirty="0">
                <a:ea typeface="+mj-ea"/>
              </a:rPr>
              <a:t>();</a:t>
            </a:r>
          </a:p>
          <a:p>
            <a:pPr marL="0" indent="0">
              <a:buNone/>
            </a:pPr>
            <a:r>
              <a:rPr lang="en-US" altLang="zh-TW" sz="1050" dirty="0">
                <a:ea typeface="+mj-ea"/>
              </a:rPr>
              <a:t>			return (true);</a:t>
            </a:r>
          </a:p>
          <a:p>
            <a:pPr marL="0" indent="0">
              <a:buNone/>
            </a:pPr>
            <a:r>
              <a:rPr lang="en-US" altLang="zh-TW" sz="1050" dirty="0">
                <a:ea typeface="+mj-ea"/>
              </a:rPr>
              <a:t>		}</a:t>
            </a:r>
          </a:p>
          <a:p>
            <a:pPr marL="0" indent="0">
              <a:buNone/>
            </a:pPr>
            <a:r>
              <a:rPr lang="en-US" altLang="zh-TW" sz="1050" dirty="0">
                <a:ea typeface="+mj-ea"/>
              </a:rPr>
              <a:t>	}</a:t>
            </a:r>
          </a:p>
          <a:p>
            <a:pPr marL="0" indent="0">
              <a:buNone/>
            </a:pPr>
            <a:r>
              <a:rPr lang="en-US" altLang="zh-TW" sz="1050" dirty="0">
                <a:ea typeface="+mj-ea"/>
              </a:rPr>
              <a:t>	return (false);</a:t>
            </a:r>
          </a:p>
          <a:p>
            <a:pPr marL="0" indent="0">
              <a:buNone/>
            </a:pPr>
            <a:r>
              <a:rPr lang="en-US" altLang="zh-TW" sz="1050" dirty="0">
                <a:ea typeface="+mj-ea"/>
              </a:rPr>
              <a:t>}</a:t>
            </a:r>
          </a:p>
          <a:p>
            <a:pPr marL="0" indent="0">
              <a:buNone/>
            </a:pPr>
            <a:endParaRPr lang="en-US" altLang="zh-TW" sz="800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76616" y="2160589"/>
            <a:ext cx="4618892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100" dirty="0"/>
              <a:t>bool </a:t>
            </a:r>
            <a:r>
              <a:rPr lang="en-US" altLang="zh-TW" sz="1100" dirty="0" err="1"/>
              <a:t>WriteByte</a:t>
            </a:r>
            <a:r>
              <a:rPr lang="en-US" altLang="zh-TW" sz="1100" dirty="0"/>
              <a:t>(uint8_t </a:t>
            </a:r>
            <a:r>
              <a:rPr lang="en-US" altLang="zh-TW" sz="1100" dirty="0" err="1"/>
              <a:t>addr</a:t>
            </a:r>
            <a:r>
              <a:rPr lang="en-US" altLang="zh-TW" sz="1100" dirty="0"/>
              <a:t>, uint8_t value)</a:t>
            </a:r>
          </a:p>
          <a:p>
            <a:r>
              <a:rPr lang="en-US" altLang="zh-TW" sz="1100" dirty="0"/>
              <a:t>{</a:t>
            </a:r>
          </a:p>
          <a:p>
            <a:r>
              <a:rPr lang="en-US" altLang="zh-TW" sz="1100" dirty="0"/>
              <a:t>	</a:t>
            </a:r>
            <a:r>
              <a:rPr lang="en-US" altLang="zh-TW" sz="1100" dirty="0" err="1"/>
              <a:t>Wire.beginTransmission</a:t>
            </a:r>
            <a:r>
              <a:rPr lang="en-US" altLang="zh-TW" sz="1100" dirty="0"/>
              <a:t>(TSL2561_ADDR);</a:t>
            </a:r>
          </a:p>
          <a:p>
            <a:r>
              <a:rPr lang="en-US" altLang="zh-TW" sz="1100" dirty="0"/>
              <a:t>	</a:t>
            </a:r>
            <a:r>
              <a:rPr lang="en-US" altLang="zh-TW" sz="1100" dirty="0" err="1"/>
              <a:t>Wire.write</a:t>
            </a:r>
            <a:r>
              <a:rPr lang="en-US" altLang="zh-TW" sz="1100" dirty="0"/>
              <a:t>(</a:t>
            </a:r>
            <a:r>
              <a:rPr lang="en-US" altLang="zh-TW" sz="1100" dirty="0" err="1"/>
              <a:t>addr</a:t>
            </a:r>
            <a:r>
              <a:rPr lang="en-US" altLang="zh-TW" sz="1100" dirty="0"/>
              <a:t> | TSL2561_CMD);</a:t>
            </a:r>
          </a:p>
          <a:p>
            <a:r>
              <a:rPr lang="en-US" altLang="zh-TW" sz="1100" dirty="0"/>
              <a:t>	</a:t>
            </a:r>
            <a:r>
              <a:rPr lang="en-US" altLang="zh-TW" sz="1100" dirty="0" err="1"/>
              <a:t>Wire.write</a:t>
            </a:r>
            <a:r>
              <a:rPr lang="en-US" altLang="zh-TW" sz="1100" dirty="0"/>
              <a:t>(value);</a:t>
            </a:r>
          </a:p>
          <a:p>
            <a:r>
              <a:rPr lang="en-US" altLang="zh-TW" sz="1100" dirty="0"/>
              <a:t>	error = </a:t>
            </a:r>
            <a:r>
              <a:rPr lang="en-US" altLang="zh-TW" sz="1100" dirty="0" err="1"/>
              <a:t>Wire.endTransmission</a:t>
            </a:r>
            <a:r>
              <a:rPr lang="en-US" altLang="zh-TW" sz="1100" dirty="0"/>
              <a:t>();</a:t>
            </a:r>
          </a:p>
          <a:p>
            <a:endParaRPr lang="en-US" altLang="zh-TW" sz="1100" dirty="0"/>
          </a:p>
          <a:p>
            <a:r>
              <a:rPr lang="en-US" altLang="zh-TW" sz="1100" dirty="0"/>
              <a:t>	if (error == 0)</a:t>
            </a:r>
          </a:p>
          <a:p>
            <a:r>
              <a:rPr lang="en-US" altLang="zh-TW" sz="1100" dirty="0"/>
              <a:t>		return (true);</a:t>
            </a:r>
          </a:p>
          <a:p>
            <a:r>
              <a:rPr lang="en-US" altLang="zh-TW" sz="1100" dirty="0"/>
              <a:t>	return (false);</a:t>
            </a:r>
          </a:p>
          <a:p>
            <a:r>
              <a:rPr lang="en-US" altLang="zh-TW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703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B43F7BB-D77C-4691-956C-82DE48BD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b="1" dirty="0"/>
              <a:t>Data validity</a:t>
            </a:r>
            <a:endParaRPr lang="zh-TW" alt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0F02CC-7170-477E-BB2A-B07B10BC4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The data on the SDA line must be stable during the HIGH period of the clock. The HIGH</a:t>
            </a:r>
            <a:r>
              <a:rPr lang="zh-TW" altLang="en-US" dirty="0"/>
              <a:t> </a:t>
            </a:r>
            <a:r>
              <a:rPr lang="en-US" altLang="zh-TW" dirty="0"/>
              <a:t>or LOW state of the data line can only change when the clock signal on the SCL line is</a:t>
            </a:r>
            <a:r>
              <a:rPr lang="zh-TW" altLang="en-US" dirty="0"/>
              <a:t> </a:t>
            </a:r>
            <a:r>
              <a:rPr lang="en-US" altLang="zh-TW" dirty="0"/>
              <a:t>LOW (see Figure 4). One clock pulse is generated for each data bit transferred.</a:t>
            </a:r>
            <a:endParaRPr lang="zh-TW" altLang="en-US" dirty="0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056D093-6DE0-4ADC-9A52-737A02FE5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327" y="3576754"/>
            <a:ext cx="8021169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318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1031A6-69B5-42A7-BBD4-760CCF5D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START and STOP conditions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4BB340-5478-4A0B-B429-77F3D1DA2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433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/>
              <a:t>All transactions begin with a START (S) and are terminated by a STOP (P) (see Figure 5).</a:t>
            </a:r>
          </a:p>
          <a:p>
            <a:pPr marL="0" indent="0">
              <a:buNone/>
            </a:pPr>
            <a:r>
              <a:rPr lang="en-US" altLang="zh-TW" sz="1600" dirty="0"/>
              <a:t>A HIGH to LOW transition on the SDA line while SCL is HIGH defines a START condition.</a:t>
            </a:r>
          </a:p>
          <a:p>
            <a:pPr marL="0" indent="0">
              <a:buNone/>
            </a:pPr>
            <a:r>
              <a:rPr lang="en-US" altLang="zh-TW" sz="1600" dirty="0"/>
              <a:t>A LOW to HIGH transition on the SDA line while SCL is HIGH defines a STOP condition.</a:t>
            </a:r>
            <a:endParaRPr lang="zh-TW" altLang="en-US" sz="1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5E5DCB-A6DC-4D78-821D-33BE2B3F5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112823"/>
            <a:ext cx="8021169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3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26C3F5-D854-475F-8E89-3D3F0428C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Byte format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0C85DE-95D2-4839-86A0-F4E211B8D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254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Every byte put on the SDA line must be eight bits long. The number of bytes that can be</a:t>
            </a:r>
            <a:r>
              <a:rPr lang="zh-TW" altLang="en-US" dirty="0"/>
              <a:t> </a:t>
            </a:r>
            <a:r>
              <a:rPr lang="en-US" altLang="zh-TW" dirty="0"/>
              <a:t>transmitted per transfer is unrestricted. Each byte must be followed by an</a:t>
            </a:r>
            <a:r>
              <a:rPr lang="zh-TW" altLang="en-US" dirty="0"/>
              <a:t> </a:t>
            </a:r>
            <a:r>
              <a:rPr lang="en-US" altLang="zh-TW" dirty="0"/>
              <a:t>Acknowledge</a:t>
            </a:r>
            <a:r>
              <a:rPr lang="zh-TW" altLang="en-US" dirty="0"/>
              <a:t> </a:t>
            </a:r>
            <a:r>
              <a:rPr lang="en-US" altLang="zh-TW" dirty="0"/>
              <a:t>bit. Data is transferred with the Most Significant Bit (MSB) first (see Figure 6). If a slave</a:t>
            </a:r>
            <a:r>
              <a:rPr lang="zh-TW" altLang="en-US" dirty="0"/>
              <a:t> </a:t>
            </a:r>
            <a:r>
              <a:rPr lang="en-US" altLang="zh-TW" dirty="0"/>
              <a:t>cannot receive or transmit another complete byte of data until it has performed some other</a:t>
            </a:r>
            <a:r>
              <a:rPr lang="zh-TW" altLang="en-US" dirty="0"/>
              <a:t> </a:t>
            </a:r>
            <a:r>
              <a:rPr lang="en-US" altLang="zh-TW" dirty="0"/>
              <a:t>function, for example servicing an</a:t>
            </a:r>
            <a:r>
              <a:rPr lang="zh-TW" altLang="en-US" dirty="0"/>
              <a:t> </a:t>
            </a:r>
            <a:r>
              <a:rPr lang="en-US" altLang="zh-TW" dirty="0"/>
              <a:t>internal interrupt, it can hold the clock line SCL LOW to</a:t>
            </a:r>
            <a:r>
              <a:rPr lang="zh-TW" altLang="en-US" dirty="0"/>
              <a:t> </a:t>
            </a:r>
            <a:r>
              <a:rPr lang="en-US" altLang="zh-TW" dirty="0"/>
              <a:t>force the master into a wait state. Data transfer then continues when the slave is ready for</a:t>
            </a:r>
            <a:r>
              <a:rPr lang="zh-TW" altLang="en-US" dirty="0"/>
              <a:t> </a:t>
            </a:r>
            <a:r>
              <a:rPr lang="en-US" altLang="zh-TW" dirty="0"/>
              <a:t>another byte of data and releases clock line SCL.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B09DE4E-F33C-4D6A-A9C5-C3A9B774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799038"/>
            <a:ext cx="8596668" cy="266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2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74E0CC-A278-45F8-BEA8-0F1E5CEF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Clock synchronization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AFBB16-9FB6-48FC-AACD-E3575ECFE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5052"/>
            <a:ext cx="8596668" cy="388077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/>
              <a:t>Two masters can begin transmitting on a free bus at the same time and there must be a</a:t>
            </a:r>
          </a:p>
          <a:p>
            <a:pPr marL="0" indent="0">
              <a:buNone/>
            </a:pPr>
            <a:r>
              <a:rPr lang="en-US" altLang="zh-TW" dirty="0"/>
              <a:t>method for deciding which takes control of the bus and complete its transmission. This is</a:t>
            </a:r>
          </a:p>
          <a:p>
            <a:pPr marL="0" indent="0">
              <a:buNone/>
            </a:pPr>
            <a:r>
              <a:rPr lang="en-US" altLang="zh-TW" dirty="0"/>
              <a:t>done by clock synchronization and arbitration. In single master systems, clock</a:t>
            </a:r>
          </a:p>
          <a:p>
            <a:pPr marL="0" indent="0">
              <a:buNone/>
            </a:pPr>
            <a:r>
              <a:rPr lang="en-US" altLang="zh-TW" dirty="0"/>
              <a:t>synchronization and arbitration are not needed.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Clock synchronization is performed using the wired-AND connection of I2C interfaces to</a:t>
            </a:r>
          </a:p>
          <a:p>
            <a:pPr marL="0" indent="0">
              <a:buNone/>
            </a:pPr>
            <a:r>
              <a:rPr lang="en-US" altLang="zh-TW" dirty="0"/>
              <a:t>the SCL line. This means that a HIGH to LOW transition on the SCL line causes the</a:t>
            </a:r>
          </a:p>
          <a:p>
            <a:pPr marL="0" indent="0">
              <a:buNone/>
            </a:pPr>
            <a:r>
              <a:rPr lang="en-US" altLang="zh-TW" dirty="0"/>
              <a:t>masters concerned to start counting off their LOW period and, once a master clock has</a:t>
            </a:r>
          </a:p>
          <a:p>
            <a:pPr marL="0" indent="0">
              <a:buNone/>
            </a:pPr>
            <a:r>
              <a:rPr lang="en-US" altLang="zh-TW" dirty="0"/>
              <a:t>gone LOW, it holds the SCL line in that state until the clock HIGH state is reached (see</a:t>
            </a:r>
          </a:p>
          <a:p>
            <a:pPr marL="0" indent="0">
              <a:buNone/>
            </a:pPr>
            <a:r>
              <a:rPr lang="en-US" altLang="zh-TW" dirty="0"/>
              <a:t>Figure 7). However, if another clock is still within its LOW period, the LOW to HIGH</a:t>
            </a:r>
          </a:p>
          <a:p>
            <a:pPr marL="0" indent="0">
              <a:buNone/>
            </a:pPr>
            <a:r>
              <a:rPr lang="en-US" altLang="zh-TW" dirty="0"/>
              <a:t>transition of this clock may not change the state of the SCL line. The SCL line is therefore</a:t>
            </a:r>
          </a:p>
          <a:p>
            <a:pPr marL="0" indent="0">
              <a:buNone/>
            </a:pPr>
            <a:r>
              <a:rPr lang="en-US" altLang="zh-TW" dirty="0"/>
              <a:t>held LOW by the master with the longest LOW period. Masters with shorter LOW periods</a:t>
            </a:r>
          </a:p>
          <a:p>
            <a:pPr marL="0" indent="0">
              <a:buNone/>
            </a:pPr>
            <a:r>
              <a:rPr lang="en-US" altLang="zh-TW" dirty="0"/>
              <a:t>enter a HIGH wait-state during this time.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690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6C3A32-4C00-4AEE-B8B5-8D0973A4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Clock synchronization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3297498-B334-40B0-8DD6-C6FFAF3D1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73250"/>
            <a:ext cx="8049748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41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017DAF-2EBC-45C1-9FDD-2C1BA372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Arbitration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5E55B1-9803-4BA2-A3E5-26DB72F1F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6505"/>
            <a:ext cx="8596668" cy="2017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Arbitration proceeds bit by bit. During every bit, while SCL is HIGH, each master checks to</a:t>
            </a:r>
            <a:r>
              <a:rPr lang="zh-TW" altLang="en-US" dirty="0"/>
              <a:t> </a:t>
            </a:r>
            <a:r>
              <a:rPr lang="en-US" altLang="zh-TW" dirty="0"/>
              <a:t>see if the SDA level matches what it has sent. This process may take many bits. Two</a:t>
            </a:r>
            <a:r>
              <a:rPr lang="zh-TW" altLang="en-US" dirty="0"/>
              <a:t> </a:t>
            </a:r>
            <a:r>
              <a:rPr lang="en-US" altLang="zh-TW" dirty="0"/>
              <a:t>masters can actually complete an entire transaction without error, as long as the</a:t>
            </a:r>
            <a:r>
              <a:rPr lang="zh-TW" altLang="en-US" dirty="0"/>
              <a:t> </a:t>
            </a:r>
            <a:r>
              <a:rPr lang="en-US" altLang="zh-TW" dirty="0"/>
              <a:t>transmissions are identical. The first time a master tries to send a HIGH, but detects that</a:t>
            </a:r>
            <a:r>
              <a:rPr lang="zh-TW" altLang="en-US" dirty="0"/>
              <a:t> </a:t>
            </a:r>
            <a:r>
              <a:rPr lang="en-US" altLang="zh-TW" dirty="0"/>
              <a:t>the SDA level is LOW, the master knows that it has lost the arbitration and turns off its</a:t>
            </a:r>
            <a:r>
              <a:rPr lang="zh-TW" altLang="en-US" dirty="0"/>
              <a:t> </a:t>
            </a:r>
            <a:r>
              <a:rPr lang="en-US" altLang="zh-TW" dirty="0"/>
              <a:t>SDA output driver. The other master goes on to complete its transaction.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3A68DF-16A6-40B8-A80E-0693F555B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141" y="3303524"/>
            <a:ext cx="6250110" cy="345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6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75DFBF-CEEC-4364-8066-06B84483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The slave address and R/W bit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B6BA63E-A00F-45D5-9F0F-EB560AFC6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347" y="3409640"/>
            <a:ext cx="5815263" cy="334636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6B98A01-947E-4968-A70B-DC2D6BA9C69F}"/>
              </a:ext>
            </a:extLst>
          </p:cNvPr>
          <p:cNvSpPr/>
          <p:nvPr/>
        </p:nvSpPr>
        <p:spPr>
          <a:xfrm>
            <a:off x="745958" y="1347537"/>
            <a:ext cx="839804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/>
              <a:t>Data transfers follow the format shown in Figure 9. After the START condition (S), a slave</a:t>
            </a:r>
            <a:r>
              <a:rPr lang="zh-TW" altLang="en-US" sz="1600" dirty="0"/>
              <a:t> </a:t>
            </a:r>
            <a:r>
              <a:rPr lang="en-US" altLang="zh-TW" sz="1600" dirty="0"/>
              <a:t>address is sent. This address is seven bits long followed by an eighth bit which is a data</a:t>
            </a:r>
            <a:r>
              <a:rPr lang="zh-TW" altLang="en-US" sz="1600" dirty="0"/>
              <a:t> </a:t>
            </a:r>
            <a:r>
              <a:rPr lang="en-US" altLang="zh-TW" sz="1600" dirty="0"/>
              <a:t>direction bit (R/W) — a ‘zero’ indicates a</a:t>
            </a:r>
            <a:r>
              <a:rPr lang="zh-TW" altLang="en-US" sz="1600" dirty="0"/>
              <a:t> </a:t>
            </a:r>
            <a:r>
              <a:rPr lang="en-US" altLang="zh-TW" sz="1600" dirty="0"/>
              <a:t>transmission (WRITE), a ‘one’ indicates a</a:t>
            </a:r>
            <a:r>
              <a:rPr lang="zh-TW" altLang="en-US" sz="1600" dirty="0"/>
              <a:t> </a:t>
            </a:r>
            <a:r>
              <a:rPr lang="en-US" altLang="zh-TW" sz="1600" dirty="0"/>
              <a:t>request for data (READ) (refer to Figure 10). A data transfer is always terminated by a</a:t>
            </a:r>
            <a:r>
              <a:rPr lang="zh-TW" altLang="en-US" sz="1600" dirty="0"/>
              <a:t> </a:t>
            </a:r>
            <a:r>
              <a:rPr lang="en-US" altLang="zh-TW" sz="1600" dirty="0"/>
              <a:t>STOP condition (P) generated by the master. However, if a master still wishes to</a:t>
            </a:r>
            <a:r>
              <a:rPr lang="zh-TW" altLang="en-US" sz="1600" dirty="0"/>
              <a:t> </a:t>
            </a:r>
            <a:r>
              <a:rPr lang="en-US" altLang="zh-TW" sz="1600" dirty="0"/>
              <a:t>communicate on the bus, it can generate a repeated START condition (Sr) and address</a:t>
            </a:r>
            <a:r>
              <a:rPr lang="zh-TW" altLang="en-US" sz="1600" dirty="0"/>
              <a:t> </a:t>
            </a:r>
            <a:r>
              <a:rPr lang="en-US" altLang="zh-TW" sz="1600" dirty="0"/>
              <a:t>another slave without first generating a STOP condition. Various combinations of</a:t>
            </a:r>
            <a:r>
              <a:rPr lang="zh-TW" altLang="en-US" sz="1600" dirty="0"/>
              <a:t> </a:t>
            </a:r>
            <a:r>
              <a:rPr lang="en-US" altLang="zh-TW" sz="1600" dirty="0"/>
              <a:t>read/write formats are then possible within such a transfer.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52979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FDA4F3-3D40-46BB-AC53-E5F89529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TSL2561</a:t>
            </a:r>
            <a:r>
              <a:rPr lang="zh-TW" altLang="en-US" dirty="0"/>
              <a:t> </a:t>
            </a:r>
            <a:r>
              <a:rPr lang="en-US" altLang="zh-TW" dirty="0"/>
              <a:t>Protocol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3E25DC5-E285-46CC-B5BE-01F5B3BDA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731" y="1588170"/>
            <a:ext cx="7081891" cy="436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6078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</TotalTime>
  <Words>706</Words>
  <Application>Microsoft Office PowerPoint</Application>
  <PresentationFormat>寬螢幕</PresentationFormat>
  <Paragraphs>56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Arial</vt:lpstr>
      <vt:lpstr>Trebuchet MS</vt:lpstr>
      <vt:lpstr>Wingdings 3</vt:lpstr>
      <vt:lpstr>多面向</vt:lpstr>
      <vt:lpstr>Introduction to I2C Protocol, case study in TSL2561</vt:lpstr>
      <vt:lpstr>Data validity</vt:lpstr>
      <vt:lpstr>START and STOP conditions</vt:lpstr>
      <vt:lpstr>Byte format</vt:lpstr>
      <vt:lpstr>Clock synchronization</vt:lpstr>
      <vt:lpstr>Clock synchronization</vt:lpstr>
      <vt:lpstr>Arbitration</vt:lpstr>
      <vt:lpstr>The slave address and R/W bit</vt:lpstr>
      <vt:lpstr>TSL2561 Protocol</vt:lpstr>
      <vt:lpstr>TSL2651 Command Register</vt:lpstr>
      <vt:lpstr>Arduino Wire TSL2561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I2C Protocol, case study in TSL2561</dc:title>
  <dc:creator>傑康 黃</dc:creator>
  <cp:lastModifiedBy>傑康 黃</cp:lastModifiedBy>
  <cp:revision>10</cp:revision>
  <dcterms:created xsi:type="dcterms:W3CDTF">2019-12-08T15:22:52Z</dcterms:created>
  <dcterms:modified xsi:type="dcterms:W3CDTF">2019-12-09T02:00:53Z</dcterms:modified>
</cp:coreProperties>
</file>