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73" r:id="rId12"/>
    <p:sldId id="269" r:id="rId13"/>
    <p:sldId id="267" r:id="rId14"/>
    <p:sldId id="268" r:id="rId15"/>
    <p:sldId id="270" r:id="rId16"/>
    <p:sldId id="271" r:id="rId17"/>
    <p:sldId id="274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298" r:id="rId38"/>
    <p:sldId id="275" r:id="rId39"/>
    <p:sldId id="300" r:id="rId40"/>
    <p:sldId id="276" r:id="rId41"/>
    <p:sldId id="27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6AE5EB-E104-934B-8BEC-BFB3CE9BE4CB}"/>
              </a:ext>
            </a:extLst>
          </p:cNvPr>
          <p:cNvSpPr txBox="1"/>
          <p:nvPr/>
        </p:nvSpPr>
        <p:spPr>
          <a:xfrm>
            <a:off x="2171700" y="43205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Jieli Chen</a:t>
            </a:r>
          </a:p>
          <a:p>
            <a:r>
              <a:rPr lang="en-US" dirty="0"/>
              <a:t>Date: 12/5/2018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D6E04-0014-B24C-B745-B50823747030}"/>
              </a:ext>
            </a:extLst>
          </p:cNvPr>
          <p:cNvSpPr txBox="1"/>
          <p:nvPr/>
        </p:nvSpPr>
        <p:spPr>
          <a:xfrm>
            <a:off x="2000250" y="2000415"/>
            <a:ext cx="7703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+mj-lt"/>
              </a:rPr>
              <a:t>Facial Key-Point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5A6A9-0990-9F41-B7E9-B25CF3C1FE50}"/>
              </a:ext>
            </a:extLst>
          </p:cNvPr>
          <p:cNvSpPr txBox="1"/>
          <p:nvPr/>
        </p:nvSpPr>
        <p:spPr>
          <a:xfrm>
            <a:off x="2878455" y="3022700"/>
            <a:ext cx="6435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- An Effort To Reduce Loss By Lasagne Modeling</a:t>
            </a:r>
          </a:p>
        </p:txBody>
      </p:sp>
    </p:spTree>
    <p:extLst>
      <p:ext uri="{BB962C8B-B14F-4D97-AF65-F5344CB8AC3E}">
        <p14:creationId xmlns:p14="http://schemas.microsoft.com/office/powerpoint/2010/main" val="1711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9" y="2068830"/>
            <a:ext cx="5842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Dataset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7049 records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30 columns for 15 key-points x, y positions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 column for image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Only 2140 records without x, y null value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Greyscale range from (0, 255)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96 x 96 x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key-points x, y columns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x, y coordinate</a:t>
            </a:r>
            <a:r>
              <a:rPr lang="zh-CN" altLang="en-US" dirty="0"/>
              <a:t> </a:t>
            </a:r>
            <a:r>
              <a:rPr lang="en-US" altLang="zh-CN" dirty="0"/>
              <a:t>positions in </a:t>
            </a:r>
            <a:r>
              <a:rPr lang="en-US" dirty="0"/>
              <a:t>96 x 96 image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X, y ranging from (0, 95)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5C684-81DC-E549-8575-5E0F767B13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4532" y="2051864"/>
            <a:ext cx="5668327" cy="1867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6C9B1-4068-7940-B93B-EC14ACFD40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9939" y="4157849"/>
            <a:ext cx="5668327" cy="15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Data Demo</a:t>
            </a:r>
          </a:p>
        </p:txBody>
      </p:sp>
    </p:spTree>
    <p:extLst>
      <p:ext uri="{BB962C8B-B14F-4D97-AF65-F5344CB8AC3E}">
        <p14:creationId xmlns:p14="http://schemas.microsoft.com/office/powerpoint/2010/main" val="218356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Evaluation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9" y="2068830"/>
            <a:ext cx="5842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machine learning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a value with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by RMSE(root mean square error)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9CBEE-A2D2-B842-8C77-2C7F7792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34" y="3747432"/>
            <a:ext cx="34036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00707-97E4-8241-BBB2-5FA8ED83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" y="5063356"/>
            <a:ext cx="3549984" cy="1419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06F00-9648-6543-9E3E-4CD8468CFF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10262" y="2051864"/>
            <a:ext cx="5668327" cy="186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6508F-F7B2-D54F-9AC1-326B44FD6E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64229" y="4157849"/>
            <a:ext cx="5668327" cy="15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0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2411730" y="2308860"/>
            <a:ext cx="7658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Review Of Related Work</a:t>
            </a:r>
          </a:p>
        </p:txBody>
      </p:sp>
    </p:spTree>
    <p:extLst>
      <p:ext uri="{BB962C8B-B14F-4D97-AF65-F5344CB8AC3E}">
        <p14:creationId xmlns:p14="http://schemas.microsoft.com/office/powerpoint/2010/main" val="94477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LetNet convolutional neural network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successful applications of Convolutional Networks were developed by Yann </a:t>
            </a:r>
            <a:r>
              <a:rPr lang="en-US" dirty="0" err="1"/>
              <a:t>LeCun</a:t>
            </a:r>
            <a:r>
              <a:rPr lang="en-US" dirty="0"/>
              <a:t> in 1998.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the number of parameters that need to be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connectivity: neurons are connected only to a subset of neurons in the previous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 sharing: weights are shared between a subset of neurons in the convolutional layer (these neurons form what's called a feature 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Pooling: static subsampling of inputs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F6894-6A30-EB40-B52C-050BEC626E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4409381"/>
            <a:ext cx="3684104" cy="1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4632C-44A4-2D43-98B4-09EF3D95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4196718"/>
            <a:ext cx="4229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0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Lasagne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83F99-A588-4047-9A13-A89386A31039}"/>
              </a:ext>
            </a:extLst>
          </p:cNvPr>
          <p:cNvSpPr/>
          <p:nvPr/>
        </p:nvSpPr>
        <p:spPr>
          <a:xfrm>
            <a:off x="7999100" y="6239483"/>
            <a:ext cx="4075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lasagne.readthedocs.io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Lasagne</a:t>
            </a:r>
            <a:r>
              <a:rPr lang="en-US" dirty="0"/>
              <a:t>/</a:t>
            </a:r>
            <a:r>
              <a:rPr lang="en-US" dirty="0" err="1"/>
              <a:t>Lasagne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533C-BCE9-F447-A152-14D2F6EDF13E}"/>
              </a:ext>
            </a:extLst>
          </p:cNvPr>
          <p:cNvSpPr txBox="1"/>
          <p:nvPr/>
        </p:nvSpPr>
        <p:spPr>
          <a:xfrm>
            <a:off x="731518" y="2068830"/>
            <a:ext cx="103644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Lightweight library to build and train neural networks in Theano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Main Features and Advantage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feed-forward networks such as Convolutional Neural Networks (CNNs)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architectures of multiple inputs and multiple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optimization methods including </a:t>
            </a:r>
            <a:r>
              <a:rPr lang="en-US" dirty="0" err="1"/>
              <a:t>Nesterov</a:t>
            </a:r>
            <a:r>
              <a:rPr lang="en-US" dirty="0"/>
              <a:t> momentum, </a:t>
            </a:r>
            <a:r>
              <a:rPr lang="en-US" dirty="0" err="1"/>
              <a:t>RMSprop</a:t>
            </a:r>
            <a:r>
              <a:rPr lang="en-US" dirty="0"/>
              <a:t> and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Freely definable cost function and no need to derive gradients due to Theano's symbolic differentiation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Transparent support of CPUs and GPUs due to Theano's expression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-    Simplicity: Be easy to use, easy to understand and easy to extend, to facilitate use in research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Modularity: Allow all parts (layers, </a:t>
            </a:r>
            <a:r>
              <a:rPr lang="en-US" dirty="0" err="1"/>
              <a:t>regularizers</a:t>
            </a:r>
            <a:r>
              <a:rPr lang="en-US" dirty="0"/>
              <a:t>, optimizers, ...) to be used independently of </a:t>
            </a:r>
            <a:r>
              <a:rPr lang="en-US" dirty="0" err="1"/>
              <a:t>Lasagne</a:t>
            </a:r>
            <a:endParaRPr lang="en-US" dirty="0"/>
          </a:p>
          <a:p>
            <a:r>
              <a:rPr lang="en-US" dirty="0"/>
              <a:t>-    Transparent support of CPUs and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4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Methodology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7768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- CRISP-DM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533C-BCE9-F447-A152-14D2F6EDF13E}"/>
              </a:ext>
            </a:extLst>
          </p:cNvPr>
          <p:cNvSpPr txBox="1"/>
          <p:nvPr/>
        </p:nvSpPr>
        <p:spPr>
          <a:xfrm>
            <a:off x="731518" y="2068830"/>
            <a:ext cx="4141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cross-industry process for 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Main Steps: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Business Understanding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 Understanding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Modeling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Evaluation and Deployment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697B5-473D-EF4B-9A55-42C17AB49B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8215" y="1813877"/>
            <a:ext cx="4423814" cy="44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- Data Understanding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533C-BCE9-F447-A152-14D2F6EDF13E}"/>
              </a:ext>
            </a:extLst>
          </p:cNvPr>
          <p:cNvSpPr txBox="1"/>
          <p:nvPr/>
        </p:nvSpPr>
        <p:spPr>
          <a:xfrm>
            <a:off x="731518" y="2068830"/>
            <a:ext cx="6508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7049 Records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31 columns, 30 columns 15 key-points x, y positions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4909 records have null value (70%)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2140 records can be use to train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1783 Records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31 columns with  30 x, y positions to predict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 Linear Regression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 input :  the column ‘Image’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Y output :  15 key points x, y positions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7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- Data preparation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533C-BCE9-F447-A152-14D2F6EDF13E}"/>
              </a:ext>
            </a:extLst>
          </p:cNvPr>
          <p:cNvSpPr txBox="1"/>
          <p:nvPr/>
        </p:nvSpPr>
        <p:spPr>
          <a:xfrm>
            <a:off x="731518" y="2068830"/>
            <a:ext cx="650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 from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70% null value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’Image’ as 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X to shape(1, 96, 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30 columns as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pixel values to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target coordinates to [-1,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X data type to float32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train set into two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for train, 20% for validation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014C8-E8A3-A34D-B08D-9AF166A9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01" y="1778696"/>
            <a:ext cx="5590598" cy="49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9BDDD-AB17-2240-84FB-DDB13423A6CB}"/>
              </a:ext>
            </a:extLst>
          </p:cNvPr>
          <p:cNvSpPr txBox="1"/>
          <p:nvPr/>
        </p:nvSpPr>
        <p:spPr>
          <a:xfrm>
            <a:off x="913774" y="628650"/>
            <a:ext cx="103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4C344-2284-D14F-8E1D-C903B7AAD81C}"/>
              </a:ext>
            </a:extLst>
          </p:cNvPr>
          <p:cNvSpPr txBox="1"/>
          <p:nvPr/>
        </p:nvSpPr>
        <p:spPr>
          <a:xfrm>
            <a:off x="913774" y="1817370"/>
            <a:ext cx="51822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Introduction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Background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Problem Statement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Review of Related Work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LetNet Convolutional Neural Networks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Lasagne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Methodology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CRISP-DM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 Augmentation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Modeling</a:t>
            </a:r>
            <a:endParaRPr lang="en-US" sz="3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E036A-61B2-7048-BB73-5A9B2A82A41C}"/>
              </a:ext>
            </a:extLst>
          </p:cNvPr>
          <p:cNvSpPr txBox="1"/>
          <p:nvPr/>
        </p:nvSpPr>
        <p:spPr>
          <a:xfrm>
            <a:off x="6095687" y="1828026"/>
            <a:ext cx="51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Future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– Initial Modeling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F0090-B35B-3E43-B2E4-A0B07FF5085C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5B833-6C2C-EC43-BFFB-4CA3710A8D49}"/>
              </a:ext>
            </a:extLst>
          </p:cNvPr>
          <p:cNvSpPr txBox="1"/>
          <p:nvPr/>
        </p:nvSpPr>
        <p:spPr>
          <a:xfrm>
            <a:off x="731518" y="2068830"/>
            <a:ext cx="6508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LeNet5 CNN Model Architecture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3 convolutional  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Pooling layer after each convolutional 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2 fully connected hidden 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30 unit output 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0FC7F-00A9-9A40-8CC5-4EE95133AA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455" y="4442473"/>
            <a:ext cx="5637545" cy="1876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99272-FA5D-9144-8765-06DB6A9C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7" y="2068829"/>
            <a:ext cx="4703067" cy="45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– Train and Initial Evaluation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F0090-B35B-3E43-B2E4-A0B07FF5085C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5B833-6C2C-EC43-BFFB-4CA3710A8D49}"/>
              </a:ext>
            </a:extLst>
          </p:cNvPr>
          <p:cNvSpPr txBox="1"/>
          <p:nvPr/>
        </p:nvSpPr>
        <p:spPr>
          <a:xfrm>
            <a:off x="731518" y="2068830"/>
            <a:ext cx="650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 3.21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Train/valid Ratio 1.05 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B9434-9A74-AF47-A7F1-797B96CF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091672"/>
            <a:ext cx="52832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33C86-09C6-9A40-8ED1-9F6E6B36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93" y="4108598"/>
            <a:ext cx="5528240" cy="97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32DDD-DAA3-4948-902A-7D7E4BA4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945" y="1696361"/>
            <a:ext cx="3714312" cy="2591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69093F-C972-2141-878E-7C9B29BC3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125" y="4534422"/>
            <a:ext cx="4069104" cy="24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2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– Train and Initial Evaluation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F0090-B35B-3E43-B2E4-A0B07FF5085C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5B833-6C2C-EC43-BFFB-4CA3710A8D49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on test set with </a:t>
            </a:r>
            <a:r>
              <a:rPr lang="en-US" dirty="0" err="1"/>
              <a:t>init</a:t>
            </a:r>
            <a:r>
              <a:rPr lang="en-US" dirty="0"/>
              <a:t> model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F8D46-22AD-4C46-8BC2-A4DAE9B3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43" y="4259871"/>
            <a:ext cx="49911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84E99-8D72-A64A-BADD-70AD70F4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37" y="2526209"/>
            <a:ext cx="4817712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C4BA3-77E1-0548-A709-1FEC041A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044" y="1776075"/>
            <a:ext cx="3211443" cy="49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– Improvement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F0090-B35B-3E43-B2E4-A0B07FF5085C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5B833-6C2C-EC43-BFFB-4CA3710A8D49}"/>
              </a:ext>
            </a:extLst>
          </p:cNvPr>
          <p:cNvSpPr txBox="1"/>
          <p:nvPr/>
        </p:nvSpPr>
        <p:spPr>
          <a:xfrm>
            <a:off x="731518" y="2068830"/>
            <a:ext cx="6508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directions for improvement: 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Feature Engineering by data augmentation </a:t>
            </a:r>
          </a:p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Model Tuning based on initial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Combine featuring and tuned model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58FEB-507B-404D-B1E0-4364396B7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8211" y="2068830"/>
            <a:ext cx="4423814" cy="44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Augmentation - </a:t>
            </a:r>
            <a:r>
              <a:rPr lang="en-US" u="sng" dirty="0"/>
              <a:t>Horizontal Reflection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F0090-B35B-3E43-B2E4-A0B07FF5085C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5B833-6C2C-EC43-BFFB-4CA3710A8D49}"/>
              </a:ext>
            </a:extLst>
          </p:cNvPr>
          <p:cNvSpPr txBox="1"/>
          <p:nvPr/>
        </p:nvSpPr>
        <p:spPr>
          <a:xfrm>
            <a:off x="350518" y="1805087"/>
            <a:ext cx="6508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Actually Mirror</a:t>
            </a:r>
            <a:r>
              <a:rPr lang="zh-CN" altLang="en-US" dirty="0"/>
              <a:t> </a:t>
            </a:r>
            <a:r>
              <a:rPr lang="en-US" altLang="zh-CN" dirty="0"/>
              <a:t>image and 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corresponding relations before and reflection are: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left_eye_center_x</a:t>
            </a:r>
            <a:r>
              <a:rPr lang="en-US" sz="1200" dirty="0"/>
              <a:t> -&gt; </a:t>
            </a:r>
            <a:r>
              <a:rPr lang="en-US" sz="1200" dirty="0" err="1"/>
              <a:t>right_eye_center_x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/>
              <a:t> </a:t>
            </a:r>
            <a:r>
              <a:rPr lang="en-US" sz="1200" dirty="0" err="1"/>
              <a:t>left_eye_center_y</a:t>
            </a:r>
            <a:r>
              <a:rPr lang="en-US" sz="1200" dirty="0"/>
              <a:t> -&gt; </a:t>
            </a:r>
            <a:r>
              <a:rPr lang="en-US" sz="1200" dirty="0" err="1"/>
              <a:t>right_eye_center_y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left_eye_inner_corner_x</a:t>
            </a:r>
            <a:r>
              <a:rPr lang="en-US" sz="1200" dirty="0"/>
              <a:t> -&gt; </a:t>
            </a:r>
            <a:r>
              <a:rPr lang="en-US" sz="1200" dirty="0" err="1"/>
              <a:t>right_eye_inner_corner_x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left_eye_inner_corner_y</a:t>
            </a:r>
            <a:r>
              <a:rPr lang="en-US" sz="1200" dirty="0"/>
              <a:t> -&gt; </a:t>
            </a:r>
            <a:r>
              <a:rPr lang="en-US" sz="1200" dirty="0" err="1"/>
              <a:t>right_eye_inner_corner_y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/>
              <a:t>left_eye_outer_corner_x -&gt; right_eye_outer_corner_x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left_eye_outer_corner_y</a:t>
            </a:r>
            <a:r>
              <a:rPr lang="en-US" sz="1200" dirty="0"/>
              <a:t> -&gt; </a:t>
            </a:r>
            <a:r>
              <a:rPr lang="en-US" sz="1200" dirty="0" err="1"/>
              <a:t>right_eye_outer_corner_y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left_eyebrow_inner_end_x</a:t>
            </a:r>
            <a:r>
              <a:rPr lang="en-US" sz="1200" dirty="0"/>
              <a:t> -&gt; </a:t>
            </a:r>
            <a:r>
              <a:rPr lang="en-US" sz="1200" dirty="0" err="1"/>
              <a:t>right_eyebrow_inner_end_x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left_eyebrow_inner_end_y</a:t>
            </a:r>
            <a:r>
              <a:rPr lang="en-US" sz="1200" dirty="0"/>
              <a:t> -&gt; </a:t>
            </a:r>
            <a:r>
              <a:rPr lang="en-US" sz="1200" dirty="0" err="1"/>
              <a:t>right_eyebrow_inner_end_y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left_eyebrow_outer_end_x</a:t>
            </a:r>
            <a:r>
              <a:rPr lang="en-US" sz="1200" dirty="0"/>
              <a:t> -&gt; </a:t>
            </a:r>
            <a:r>
              <a:rPr lang="en-US" sz="1200" dirty="0" err="1"/>
              <a:t>right_eyebrow_outer_end_x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left_eyebrow_outer_end_y</a:t>
            </a:r>
            <a:r>
              <a:rPr lang="en-US" sz="1200" dirty="0"/>
              <a:t> -&gt; </a:t>
            </a:r>
            <a:r>
              <a:rPr lang="en-US" sz="1200" dirty="0" err="1"/>
              <a:t>right_eyebrow_outer_end_y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mouth_left_corner_x</a:t>
            </a:r>
            <a:r>
              <a:rPr lang="en-US" sz="1200" dirty="0"/>
              <a:t> -&gt; </a:t>
            </a:r>
            <a:r>
              <a:rPr lang="en-US" sz="1200" dirty="0" err="1"/>
              <a:t>mouth_right_corner_x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/>
              <a:t>mouth_left_corner_y</a:t>
            </a:r>
            <a:r>
              <a:rPr lang="en-US" sz="1200" dirty="0"/>
              <a:t> -&gt; </a:t>
            </a:r>
            <a:r>
              <a:rPr lang="en-US" sz="1200" dirty="0" err="1"/>
              <a:t>mouth_right_corner_y</a:t>
            </a:r>
            <a:endParaRPr lang="en-US" sz="1200" dirty="0"/>
          </a:p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38FA4-EC93-8B45-9460-509754A4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2126269"/>
            <a:ext cx="5745482" cy="4592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1DF71-5289-434A-9CF1-3C159A91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62" y="5043841"/>
            <a:ext cx="3607956" cy="16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Augmentation - </a:t>
            </a:r>
            <a:r>
              <a:rPr lang="en-US" u="sng" dirty="0"/>
              <a:t>Histogram Stretching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F0090-B35B-3E43-B2E4-A0B07FF5085C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1485-410D-144E-B2CC-BEEF4DFF1D37}"/>
              </a:ext>
            </a:extLst>
          </p:cNvPr>
          <p:cNvSpPr txBox="1"/>
          <p:nvPr/>
        </p:nvSpPr>
        <p:spPr>
          <a:xfrm>
            <a:off x="350518" y="1805087"/>
            <a:ext cx="6508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simple but effective image enhancement technique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Attempts to improve the contrast in an image by stretching the range of its pixel intensity to span a desired range of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8-bit gray level images, the full range is from [0, 255]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stretching algorithm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scans the entries to find the minimum and maximum pixel intensity values currently present in the image, a, b -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[l, u] be the desired range that we would like to span  </a:t>
            </a:r>
          </a:p>
          <a:p>
            <a:pPr lvl="1"/>
            <a:r>
              <a:rPr lang="en-US" dirty="0"/>
              <a:t>     (here l = 0, u = 255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pixel intensity value p in the original range [</a:t>
            </a:r>
            <a:r>
              <a:rPr lang="en-US" dirty="0" err="1"/>
              <a:t>a,b</a:t>
            </a:r>
            <a:r>
              <a:rPr lang="en-US" dirty="0"/>
              <a:t>] is mapped to a new value p′ in the desired range [l, u]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proportion of p′ in [l, u] is the same as the proportion of p in [a, b]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501A2-E05F-3046-B4B7-E092BF9E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85" y="3023657"/>
            <a:ext cx="2324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Augmentation - </a:t>
            </a:r>
            <a:r>
              <a:rPr lang="en-US" u="sng" dirty="0"/>
              <a:t>Histogram Stretching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8" y="2068830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F0090-B35B-3E43-B2E4-A0B07FF5085C}"/>
              </a:ext>
            </a:extLst>
          </p:cNvPr>
          <p:cNvSpPr txBox="1"/>
          <p:nvPr/>
        </p:nvSpPr>
        <p:spPr>
          <a:xfrm>
            <a:off x="731518" y="2068830"/>
            <a:ext cx="65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1485-410D-144E-B2CC-BEEF4DFF1D37}"/>
              </a:ext>
            </a:extLst>
          </p:cNvPr>
          <p:cNvSpPr txBox="1"/>
          <p:nvPr/>
        </p:nvSpPr>
        <p:spPr>
          <a:xfrm>
            <a:off x="350518" y="1805087"/>
            <a:ext cx="6508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advantage of histogram stretching: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enhances the image contrast without distorting the relative gray level intensity values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range limits a and b is sensitive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robust version of histogram stretching, 5th, 95th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A2727-7B35-6D4E-830C-B858E1A6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899366"/>
            <a:ext cx="4743450" cy="219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97495-C6F0-ED4A-AC07-8FFDB54C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3866"/>
            <a:ext cx="6047276" cy="15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99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76" y="567717"/>
            <a:ext cx="9195424" cy="1300685"/>
          </a:xfrm>
        </p:spPr>
        <p:txBody>
          <a:bodyPr/>
          <a:lstStyle/>
          <a:p>
            <a:pPr algn="l"/>
            <a:r>
              <a:rPr lang="en-US" dirty="0"/>
              <a:t>Data Augmentation - </a:t>
            </a:r>
            <a:r>
              <a:rPr lang="en-US" u="sng" dirty="0"/>
              <a:t>Contrast Jittering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1485-410D-144E-B2CC-BEEF4DFF1D37}"/>
              </a:ext>
            </a:extLst>
          </p:cNvPr>
          <p:cNvSpPr txBox="1"/>
          <p:nvPr/>
        </p:nvSpPr>
        <p:spPr>
          <a:xfrm>
            <a:off x="363218" y="1805087"/>
            <a:ext cx="6508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the contrast of the greyscale image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X is the 96 x 96 x 1 input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mean(X) is the average pixel value in 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Pixel values are shifted slightly towards the images mean pixel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degree of shift is determined by hyperparameter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0.8 for this problem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9DE0A-5611-EF4B-BA93-FB1C0DDD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1751"/>
            <a:ext cx="42926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CCA17-FC02-2347-A028-83DF147E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4938799"/>
            <a:ext cx="1778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CA851-6CCB-DD4E-8655-4E49E0A3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44" y="4008998"/>
            <a:ext cx="4070350" cy="1859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2F1605-D8FA-5F44-BE6E-5E5BD6AB8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074" y="2189351"/>
            <a:ext cx="6139890" cy="14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Augmentation – </a:t>
            </a:r>
            <a:br>
              <a:rPr lang="en-US" dirty="0"/>
            </a:br>
            <a:r>
              <a:rPr lang="en-US" u="sng" dirty="0"/>
              <a:t>Fill all null records with predict value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1485-410D-144E-B2CC-BEEF4DFF1D37}"/>
              </a:ext>
            </a:extLst>
          </p:cNvPr>
          <p:cNvSpPr txBox="1"/>
          <p:nvPr/>
        </p:nvSpPr>
        <p:spPr>
          <a:xfrm>
            <a:off x="528318" y="1957487"/>
            <a:ext cx="6508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4909 Records with null value inside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images are all null in 30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images are partial null value in 30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15 key points x, y positions with </a:t>
            </a:r>
            <a:r>
              <a:rPr lang="en-US" dirty="0" err="1"/>
              <a:t>init</a:t>
            </a:r>
            <a:r>
              <a:rPr lang="en-US" dirty="0"/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Two scenarios: 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Only fill these null values, keep some of key points position values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Replace all 30 columns with predicted values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C1CE9-D0E0-8444-B7EC-870E0A6F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3" y="1957487"/>
            <a:ext cx="5232399" cy="175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3C9FDB-DEC2-004B-8EBA-5931566B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4011003"/>
            <a:ext cx="4780282" cy="25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17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1485-410D-144E-B2CC-BEEF4DFF1D37}"/>
              </a:ext>
            </a:extLst>
          </p:cNvPr>
          <p:cNvSpPr txBox="1"/>
          <p:nvPr/>
        </p:nvSpPr>
        <p:spPr>
          <a:xfrm>
            <a:off x="528318" y="1957487"/>
            <a:ext cx="5338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What and Why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 learning algorithms have a “default” set of hyperparameters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defines as “configuration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internal to the model and whose value can be estimated from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generic set of hyperparameters for each algorithm provides a starting point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find the best hyperparameters for your data, we need to tune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trial-and-error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For this problem and algorithm I choose 3 paras: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momentum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C9815-D666-8A4C-89AA-6DA1D0F6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16" y="1805087"/>
            <a:ext cx="4432585" cy="43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0098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1485-410D-144E-B2CC-BEEF4DFF1D37}"/>
              </a:ext>
            </a:extLst>
          </p:cNvPr>
          <p:cNvSpPr txBox="1"/>
          <p:nvPr/>
        </p:nvSpPr>
        <p:spPr>
          <a:xfrm>
            <a:off x="528318" y="1805087"/>
            <a:ext cx="533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For this problem and algorithm I choose 3 paras: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rate. 0.02 – 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Epoch  35 - 200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Momentum 0.8-0.9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C9815-D666-8A4C-89AA-6DA1D0F6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857" y="1462187"/>
            <a:ext cx="4432585" cy="4327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01374-5BCC-B94D-BCDF-75E89F92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7" y="3751419"/>
            <a:ext cx="6248400" cy="1288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2C32A-6CB7-8A41-8D54-1B442E9AAF05}"/>
              </a:ext>
            </a:extLst>
          </p:cNvPr>
          <p:cNvSpPr/>
          <p:nvPr/>
        </p:nvSpPr>
        <p:spPr>
          <a:xfrm>
            <a:off x="6771009" y="6168932"/>
            <a:ext cx="4542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pythonhosted.org</a:t>
            </a:r>
            <a:r>
              <a:rPr lang="en-US" dirty="0"/>
              <a:t>/</a:t>
            </a:r>
            <a:r>
              <a:rPr lang="en-US" dirty="0" err="1"/>
              <a:t>nolearn</a:t>
            </a:r>
            <a:r>
              <a:rPr lang="en-US" dirty="0"/>
              <a:t>/</a:t>
            </a:r>
            <a:r>
              <a:rPr lang="en-US" dirty="0" err="1"/>
              <a:t>lasagne.html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61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Result Evaluation</a:t>
            </a:r>
          </a:p>
        </p:txBody>
      </p:sp>
    </p:spTree>
    <p:extLst>
      <p:ext uri="{BB962C8B-B14F-4D97-AF65-F5344CB8AC3E}">
        <p14:creationId xmlns:p14="http://schemas.microsoft.com/office/powerpoint/2010/main" val="30533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Augmentation Results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7F73-0BA8-2640-A5C1-33454BF99247}"/>
              </a:ext>
            </a:extLst>
          </p:cNvPr>
          <p:cNvSpPr txBox="1"/>
          <p:nvPr/>
        </p:nvSpPr>
        <p:spPr>
          <a:xfrm>
            <a:off x="528318" y="1805087"/>
            <a:ext cx="5338799" cy="377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RMSE Analysis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A05D0-638E-0C4A-BFA6-46294A4D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67" y="2317750"/>
            <a:ext cx="10198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4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Augmentation Results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7F73-0BA8-2640-A5C1-33454BF99247}"/>
              </a:ext>
            </a:extLst>
          </p:cNvPr>
          <p:cNvSpPr txBox="1"/>
          <p:nvPr/>
        </p:nvSpPr>
        <p:spPr>
          <a:xfrm>
            <a:off x="528318" y="1805087"/>
            <a:ext cx="5338799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u="sng" dirty="0"/>
              <a:t>Train/Validate Loss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F986A-BADE-0645-990C-6F4CCE11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67" y="2355097"/>
            <a:ext cx="8801100" cy="42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5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 Tuning Results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7F73-0BA8-2640-A5C1-33454BF99247}"/>
              </a:ext>
            </a:extLst>
          </p:cNvPr>
          <p:cNvSpPr txBox="1"/>
          <p:nvPr/>
        </p:nvSpPr>
        <p:spPr>
          <a:xfrm>
            <a:off x="541018" y="1805087"/>
            <a:ext cx="5338799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u="sng" dirty="0"/>
              <a:t>RMSE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48E24-55F2-A640-BE6B-ED3B3605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8" y="2533650"/>
            <a:ext cx="10553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34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 Tuning Results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7F73-0BA8-2640-A5C1-33454BF99247}"/>
              </a:ext>
            </a:extLst>
          </p:cNvPr>
          <p:cNvSpPr txBox="1"/>
          <p:nvPr/>
        </p:nvSpPr>
        <p:spPr>
          <a:xfrm>
            <a:off x="541018" y="1805087"/>
            <a:ext cx="5338799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u="sng" dirty="0"/>
              <a:t>Train/Validate Loss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D31D-18A0-9C4B-8950-56CA73F7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17" y="2279650"/>
            <a:ext cx="6426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Combining Model Tuning and Augmentation Results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7F73-0BA8-2640-A5C1-33454BF99247}"/>
              </a:ext>
            </a:extLst>
          </p:cNvPr>
          <p:cNvSpPr txBox="1"/>
          <p:nvPr/>
        </p:nvSpPr>
        <p:spPr>
          <a:xfrm>
            <a:off x="541018" y="1805087"/>
            <a:ext cx="5338799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u="sng" dirty="0"/>
              <a:t>RMSE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F6918-B9D5-814F-A89A-F29B3E23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500049"/>
            <a:ext cx="8185150" cy="37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0" y="504402"/>
            <a:ext cx="10664732" cy="1300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Combining Model Tuning and Augmentation Results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7F73-0BA8-2640-A5C1-33454BF99247}"/>
              </a:ext>
            </a:extLst>
          </p:cNvPr>
          <p:cNvSpPr txBox="1"/>
          <p:nvPr/>
        </p:nvSpPr>
        <p:spPr>
          <a:xfrm>
            <a:off x="541018" y="1805087"/>
            <a:ext cx="533879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u="sng" dirty="0"/>
              <a:t>Train/Validate Loss Analysis</a:t>
            </a:r>
          </a:p>
          <a:p>
            <a:pPr>
              <a:lnSpc>
                <a:spcPts val="2400"/>
              </a:lnSpc>
            </a:pPr>
            <a:endParaRPr lang="en-US" u="sng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Train/valid ratio is 0.67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884CF-E7D9-134F-90DF-1176439EFE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549" y="2803053"/>
            <a:ext cx="4984750" cy="32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9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02842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17500" y="84836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85F12-C6C2-4C4A-AC3D-0BA4D1D7E2B0}"/>
              </a:ext>
            </a:extLst>
          </p:cNvPr>
          <p:cNvSpPr txBox="1"/>
          <p:nvPr/>
        </p:nvSpPr>
        <p:spPr>
          <a:xfrm>
            <a:off x="528318" y="1957487"/>
            <a:ext cx="11155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final RMSE is 2.17 with the model that is a little bit overfitted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effort and work are still required to reduce it to less than 1 for application purpose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effort could be in several directions as well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Model tuning for some key parameters like epoch and learning rate,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Featuring engineering by grouping some key-points. For example, we can separate them into at least two groups, group1 for mouth key-points and group2 for other key-points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Use PCA modelling </a:t>
            </a:r>
          </a:p>
        </p:txBody>
      </p:sp>
    </p:spTree>
    <p:extLst>
      <p:ext uri="{BB962C8B-B14F-4D97-AF65-F5344CB8AC3E}">
        <p14:creationId xmlns:p14="http://schemas.microsoft.com/office/powerpoint/2010/main" val="282080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20" y="206883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Facial Key-Point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15 points of the face</a:t>
            </a:r>
          </a:p>
          <a:p>
            <a:endParaRPr lang="en-US" dirty="0"/>
          </a:p>
          <a:p>
            <a:r>
              <a:rPr lang="en-US" dirty="0"/>
              <a:t>left_eye_center, right_eye_center, left_eye_inner_corner, left_eye_outer_corner, right_eye_inner_corner, right_eye_outer_corner, left_eyebrow_inner_end, left_eyebrow_outer_end, right_eyebrow_inner_end, right_eyebrow_outer_end, nose_tip, mouth_left_corner, mouth_right_corner, mouth_center_top_lip, mouth_center_bottom_lip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AB634-7E4A-CC48-88C0-1E718ED9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033024"/>
            <a:ext cx="3838575" cy="38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35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441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13821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20" y="2068830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of face recognition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challenging problem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Difference of individuals’ generic appearances</a:t>
            </a:r>
          </a:p>
          <a:p>
            <a:pPr lvl="1"/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Affected by other physical factors</a:t>
            </a:r>
          </a:p>
          <a:p>
            <a:pPr lvl="1"/>
            <a:endParaRPr lang="en-US" dirty="0"/>
          </a:p>
          <a:p>
            <a:pPr marL="1200150" lvl="2" indent="-285750">
              <a:buFont typeface="Wingdings" pitchFamily="2" charset="2"/>
              <a:buChar char="v"/>
            </a:pPr>
            <a:r>
              <a:rPr lang="en-US" dirty="0"/>
              <a:t>Position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dirty="0"/>
              <a:t>Viewing angle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dirty="0"/>
              <a:t>Illumination condition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dirty="0"/>
              <a:t>Contrast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dirty="0"/>
              <a:t>Emotion of individuals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AB634-7E4A-CC48-88C0-1E718ED9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033024"/>
            <a:ext cx="3838575" cy="38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308610" y="2068830"/>
            <a:ext cx="7548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Applications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Tracking faces in images and video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Analyzing facial expressions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Detecting dysmorphic facial signs for medical diagnosis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Biometrics / face recognition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Kaggle competition (https://</a:t>
            </a:r>
            <a:r>
              <a:rPr lang="en-US" dirty="0" err="1"/>
              <a:t>www.kaggle.com</a:t>
            </a:r>
            <a:r>
              <a:rPr lang="en-US" dirty="0"/>
              <a:t>/c/facial-</a:t>
            </a:r>
            <a:r>
              <a:rPr lang="en-US" dirty="0" err="1"/>
              <a:t>keypoints</a:t>
            </a:r>
            <a:r>
              <a:rPr lang="en-US" dirty="0"/>
              <a:t>-detection)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my career path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A5CEB-E836-594E-A8C7-389B6E48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30" y="1416605"/>
            <a:ext cx="3840480" cy="28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7841C-583D-9545-BDE3-6B5472FB6533}"/>
              </a:ext>
            </a:extLst>
          </p:cNvPr>
          <p:cNvSpPr txBox="1"/>
          <p:nvPr/>
        </p:nvSpPr>
        <p:spPr>
          <a:xfrm>
            <a:off x="3097530" y="2308860"/>
            <a:ext cx="5600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582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9" y="2068830"/>
            <a:ext cx="5842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Dataset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7049 records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30 columns for 15 key-points x, y positions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 column for image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Only 2140 records without x, y null value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Greyscale range from (0, 255)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96 x 96 x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key-points x, y columns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x, y coordinate</a:t>
            </a:r>
            <a:r>
              <a:rPr lang="zh-CN" altLang="en-US" dirty="0"/>
              <a:t> </a:t>
            </a:r>
            <a:r>
              <a:rPr lang="en-US" altLang="zh-CN" dirty="0"/>
              <a:t>positions in </a:t>
            </a:r>
            <a:r>
              <a:rPr lang="en-US" dirty="0"/>
              <a:t>96 x 96 image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X, y ranging from (0, 95)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5C684-81DC-E549-8575-5E0F767B13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4532" y="2051864"/>
            <a:ext cx="5668327" cy="1867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6C9B1-4068-7940-B93B-EC14ACFD40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9939" y="4157849"/>
            <a:ext cx="5668327" cy="15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31A-8C61-4D40-B0D0-E631359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5799B-A2C7-714D-99E4-9B8FB47E980D}"/>
              </a:ext>
            </a:extLst>
          </p:cNvPr>
          <p:cNvSpPr txBox="1"/>
          <p:nvPr/>
        </p:nvSpPr>
        <p:spPr>
          <a:xfrm>
            <a:off x="731519" y="2068830"/>
            <a:ext cx="5842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Predict 15 key-points x, y positions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7049 images in the training 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15 key-points x, y positions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1723 images without 15 key-points x, y positions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Predict the test set key-points x, y positions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AB634-7E4A-CC48-88C0-1E718ED9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0" y="1690124"/>
            <a:ext cx="3838575" cy="38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5398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1438</TotalTime>
  <Words>1491</Words>
  <Application>Microsoft Macintosh PowerPoint</Application>
  <PresentationFormat>Widescreen</PresentationFormat>
  <Paragraphs>353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Courier New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Introduction</vt:lpstr>
      <vt:lpstr>background</vt:lpstr>
      <vt:lpstr>Motivation</vt:lpstr>
      <vt:lpstr>PowerPoint Presentation</vt:lpstr>
      <vt:lpstr>Dataset introduction</vt:lpstr>
      <vt:lpstr>Problem Statement</vt:lpstr>
      <vt:lpstr>Dataset introduction</vt:lpstr>
      <vt:lpstr>PowerPoint Presentation</vt:lpstr>
      <vt:lpstr>Evaluation Method</vt:lpstr>
      <vt:lpstr>PowerPoint Presentation</vt:lpstr>
      <vt:lpstr>LetNet convolutional neural network  </vt:lpstr>
      <vt:lpstr>Lasagne  </vt:lpstr>
      <vt:lpstr>PowerPoint Presentation</vt:lpstr>
      <vt:lpstr>Methodology - CRISP-DM    </vt:lpstr>
      <vt:lpstr>Methodology - Data Understanding    </vt:lpstr>
      <vt:lpstr>Methodology - Data preparation     </vt:lpstr>
      <vt:lpstr>Methodology – Initial Modeling     </vt:lpstr>
      <vt:lpstr>Methodology – Train and Initial Evaluation     </vt:lpstr>
      <vt:lpstr>Methodology – Train and Initial Evaluation     </vt:lpstr>
      <vt:lpstr>Methodology – Improvement </vt:lpstr>
      <vt:lpstr>Data Augmentation - Horizontal Reflection </vt:lpstr>
      <vt:lpstr>Data Augmentation - Histogram Stretching </vt:lpstr>
      <vt:lpstr>Data Augmentation - Histogram Stretching </vt:lpstr>
      <vt:lpstr>Data Augmentation - Contrast Jittering</vt:lpstr>
      <vt:lpstr>Data Augmentation –  Fill all null records with predict value</vt:lpstr>
      <vt:lpstr>Model Tuning</vt:lpstr>
      <vt:lpstr>Model Tuning</vt:lpstr>
      <vt:lpstr>PowerPoint Presentation</vt:lpstr>
      <vt:lpstr>Data Augmentation Results Evaluation</vt:lpstr>
      <vt:lpstr>Data Augmentation Results Evaluation</vt:lpstr>
      <vt:lpstr>Model Tuning Results Evaluation</vt:lpstr>
      <vt:lpstr>Model Tuning Results Evaluation</vt:lpstr>
      <vt:lpstr>Combining Model Tuning and Augmentation Results Evaluation</vt:lpstr>
      <vt:lpstr>Combining Model Tuning and Augmentation Results Evaluation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Key-point Detection </dc:title>
  <dc:creator>Jieli Chen</dc:creator>
  <cp:lastModifiedBy>Jieli Chen</cp:lastModifiedBy>
  <cp:revision>45</cp:revision>
  <dcterms:created xsi:type="dcterms:W3CDTF">2018-11-25T18:49:01Z</dcterms:created>
  <dcterms:modified xsi:type="dcterms:W3CDTF">2018-12-19T18:30:06Z</dcterms:modified>
</cp:coreProperties>
</file>