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Dosis Light"/>
      <p:regular r:id="rId36"/>
      <p:bold r:id="rId37"/>
    </p:embeddedFont>
    <p:embeddedFont>
      <p:font typeface="Dosis"/>
      <p:regular r:id="rId38"/>
      <p:bold r:id="rId39"/>
    </p:embeddedFont>
    <p:embeddedFont>
      <p:font typeface="Comfortaa Light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Titillium Web"/>
      <p:regular r:id="rId46"/>
      <p:bold r:id="rId47"/>
      <p:italic r:id="rId48"/>
      <p:boldItalic r:id="rId49"/>
    </p:embeddedFont>
    <p:embeddedFont>
      <p:font typeface="Titillium Web Light"/>
      <p:regular r:id="rId50"/>
      <p:bold r:id="rId51"/>
      <p:italic r:id="rId52"/>
      <p:boldItalic r:id="rId53"/>
    </p:embeddedFont>
    <p:embeddedFont>
      <p:font typeface="Comforta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Light-regular.fntdata"/><Relationship Id="rId42" Type="http://schemas.openxmlformats.org/officeDocument/2006/relationships/font" Target="fonts/Roboto-regular.fntdata"/><Relationship Id="rId41" Type="http://schemas.openxmlformats.org/officeDocument/2006/relationships/font" Target="fonts/ComfortaaLight-bold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TitilliumWeb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TitilliumWeb-italic.fntdata"/><Relationship Id="rId47" Type="http://schemas.openxmlformats.org/officeDocument/2006/relationships/font" Target="fonts/TitilliumWeb-bold.fntdata"/><Relationship Id="rId49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DosisLight-bold.fntdata"/><Relationship Id="rId36" Type="http://schemas.openxmlformats.org/officeDocument/2006/relationships/font" Target="fonts/DosisLight-regular.fntdata"/><Relationship Id="rId39" Type="http://schemas.openxmlformats.org/officeDocument/2006/relationships/font" Target="fonts/Dosis-bold.fntdata"/><Relationship Id="rId38" Type="http://schemas.openxmlformats.org/officeDocument/2006/relationships/font" Target="fonts/Dosis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TitilliumWebLight-bold.fntdata"/><Relationship Id="rId50" Type="http://schemas.openxmlformats.org/officeDocument/2006/relationships/font" Target="fonts/TitilliumWebLight-regular.fntdata"/><Relationship Id="rId53" Type="http://schemas.openxmlformats.org/officeDocument/2006/relationships/font" Target="fonts/TitilliumWebLight-boldItalic.fntdata"/><Relationship Id="rId52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55" Type="http://schemas.openxmlformats.org/officeDocument/2006/relationships/font" Target="fonts/Comfortaa-bold.fntdata"/><Relationship Id="rId10" Type="http://schemas.openxmlformats.org/officeDocument/2006/relationships/slide" Target="slides/slide6.xml"/><Relationship Id="rId54" Type="http://schemas.openxmlformats.org/officeDocument/2006/relationships/font" Target="fonts/Comforta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Shape 38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Shape 3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Shape 38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Shape 3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Shape 3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Shape 39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Shape 39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Shape 3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Shape 3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Shape 39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Shape 39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Shape 39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Shape 39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Shape 39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9" name="Shape 39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Shape 39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Shape 39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Shape 38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Shape 3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Shape 39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Shape 39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Shape 3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Shape 3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Shape 39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Shape 39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Shape 39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Shape 3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Shape 39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8" name="Shape 3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Shape 39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Shape 3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Shape 40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3" name="Shape 4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Shape 40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1" name="Shape 4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Shape 40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Shape 40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4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Shape 40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6" name="Shape 40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Shape 38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Shape 3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Shape 40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Shape 40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Shape 40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Shape 38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Shape 3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Shape 3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Shape 3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Shape 3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Shape 38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Shape 3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Shape 38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Shape 3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293" y="28601"/>
            <a:ext cx="410205" cy="5086399"/>
            <a:chOff x="836200" y="238125"/>
            <a:chExt cx="422500" cy="52388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463" y="28601"/>
            <a:ext cx="2309917" cy="5086399"/>
            <a:chOff x="986700" y="238125"/>
            <a:chExt cx="2379150" cy="52388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196" y="28601"/>
            <a:ext cx="2017652" cy="5086399"/>
            <a:chOff x="1588750" y="238125"/>
            <a:chExt cx="2078125" cy="52388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197" y="28601"/>
            <a:ext cx="2309917" cy="5086399"/>
            <a:chOff x="1287725" y="238125"/>
            <a:chExt cx="2379150" cy="52388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Shape 3280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557" name="Shape 3557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1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3834" name="Shape 38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Shape 38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293" y="28601"/>
            <a:ext cx="410205" cy="5086399"/>
            <a:chOff x="836200" y="238125"/>
            <a:chExt cx="422500" cy="52388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463" y="28601"/>
            <a:ext cx="2309917" cy="5086399"/>
            <a:chOff x="986700" y="238125"/>
            <a:chExt cx="2379150" cy="52388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196" y="28601"/>
            <a:ext cx="2017652" cy="5086399"/>
            <a:chOff x="1588750" y="238125"/>
            <a:chExt cx="2078125" cy="52388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197" y="28601"/>
            <a:ext cx="2309917" cy="5086399"/>
            <a:chOff x="1287725" y="238125"/>
            <a:chExt cx="2379150" cy="52388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90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90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90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90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90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90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90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90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Shape 160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2000"/>
              <a:buFont typeface="Dosis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293" y="28601"/>
            <a:ext cx="410205" cy="5086399"/>
            <a:chOff x="836200" y="238125"/>
            <a:chExt cx="422500" cy="52388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463" y="28601"/>
            <a:ext cx="2309917" cy="5086399"/>
            <a:chOff x="986700" y="238125"/>
            <a:chExt cx="2379150" cy="52388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196" y="28601"/>
            <a:ext cx="2017652" cy="5086399"/>
            <a:chOff x="1588750" y="238125"/>
            <a:chExt cx="2078125" cy="52388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197" y="28601"/>
            <a:ext cx="2309917" cy="5086399"/>
            <a:chOff x="1287725" y="238125"/>
            <a:chExt cx="2379150" cy="52388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80BF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rt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Shape 2677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574" y="28665"/>
            <a:ext cx="1286937" cy="5086335"/>
            <a:chOff x="6367261" y="28665"/>
            <a:chExt cx="1286937" cy="5086335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298" y="61317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33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33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2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298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298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298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298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298" y="382806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298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298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298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298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298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298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298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298" y="236676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298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298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298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298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298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298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298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298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298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298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298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298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298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17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177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177" y="4412594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17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177" y="41203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177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177" y="353579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177" y="338967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17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177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177" y="2805147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177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17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177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177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177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177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177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177" y="134384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177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177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17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177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177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177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33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33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33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33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33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33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33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33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33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33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33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33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33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33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33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33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33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33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33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33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12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12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1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1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1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12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1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1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1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12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1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1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1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1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1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12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1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12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792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792" y="4704859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79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792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79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792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79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79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79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792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79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79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79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79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79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792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792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79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47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47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47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47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47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47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47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47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47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2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2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2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2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2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27" y="90543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2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27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382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382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382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382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382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382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61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61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61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298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298" y="485097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298" y="4412594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298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298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298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298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298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177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17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177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17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177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33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33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33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33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33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1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79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79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47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382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61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37" cy="5086335"/>
            <a:chOff x="6367261" y="28665"/>
            <a:chExt cx="1286937" cy="5086335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298" y="61317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33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33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2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298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298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298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298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298" y="382806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298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298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298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298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298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298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298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298" y="236676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298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298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298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298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298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298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298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298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298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298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298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298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298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17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177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177" y="4412594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17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177" y="41203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177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177" y="353579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177" y="338967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17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177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177" y="2805147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177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17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177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177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177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177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177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177" y="134384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177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177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17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177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177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177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33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33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33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33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33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33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33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33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33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33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33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33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33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33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33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33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33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33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33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33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12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12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1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1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1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12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1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1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1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12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1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1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1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1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1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12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1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12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792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792" y="4704859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79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792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79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792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79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79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79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792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79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79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79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79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79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792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792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79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47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47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47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47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47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47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47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47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47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2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2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2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2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2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27" y="90543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2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27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382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382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382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382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382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382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61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61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61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298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298" y="485097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298" y="4412594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298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298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298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298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298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177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17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177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17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177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33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33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33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33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33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1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79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79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47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382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61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Shape 3840"/>
          <p:cNvSpPr txBox="1"/>
          <p:nvPr/>
        </p:nvSpPr>
        <p:spPr>
          <a:xfrm>
            <a:off x="50475" y="252150"/>
            <a:ext cx="80682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Energy-Efficient Mechanism ( AJIA)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for Packet Loss Recovery and Route Quality Evaluation</a:t>
            </a:r>
          </a:p>
        </p:txBody>
      </p:sp>
      <p:sp>
        <p:nvSpPr>
          <p:cNvPr id="3841" name="Shape 3841"/>
          <p:cNvSpPr txBox="1"/>
          <p:nvPr/>
        </p:nvSpPr>
        <p:spPr>
          <a:xfrm>
            <a:off x="2584575" y="4047225"/>
            <a:ext cx="30000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Instructor: Dr.Tang</a:t>
            </a:r>
          </a:p>
        </p:txBody>
      </p:sp>
      <p:sp>
        <p:nvSpPr>
          <p:cNvPr id="3842" name="Shape 3842"/>
          <p:cNvSpPr txBox="1"/>
          <p:nvPr/>
        </p:nvSpPr>
        <p:spPr>
          <a:xfrm>
            <a:off x="126100" y="3191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Faisal Alharbi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Jieli Chen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Mohammed Althubyani</a:t>
            </a:r>
          </a:p>
        </p:txBody>
      </p:sp>
      <p:pic>
        <p:nvPicPr>
          <p:cNvPr id="3843" name="Shape 38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88" y="1993425"/>
            <a:ext cx="3223767" cy="25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/>
          <p:nvPr>
            <p:ph idx="1" type="body"/>
          </p:nvPr>
        </p:nvSpPr>
        <p:spPr>
          <a:xfrm>
            <a:off x="529850" y="3966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 Networking Model Phase</a:t>
            </a:r>
          </a:p>
        </p:txBody>
      </p:sp>
      <p:pic>
        <p:nvPicPr>
          <p:cNvPr id="3899" name="Shape 38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75" y="1040500"/>
            <a:ext cx="5955254" cy="39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 txBox="1"/>
          <p:nvPr>
            <p:ph idx="1" type="body"/>
          </p:nvPr>
        </p:nvSpPr>
        <p:spPr>
          <a:xfrm>
            <a:off x="677725" y="343825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Message Relaying</a:t>
            </a:r>
          </a:p>
        </p:txBody>
      </p:sp>
      <p:pic>
        <p:nvPicPr>
          <p:cNvPr id="3905" name="Shape 39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25" y="1006425"/>
            <a:ext cx="5152900" cy="35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Shape 3910"/>
          <p:cNvSpPr txBox="1"/>
          <p:nvPr>
            <p:ph idx="1" type="body"/>
          </p:nvPr>
        </p:nvSpPr>
        <p:spPr>
          <a:xfrm>
            <a:off x="677725" y="343825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Lost Message Detection</a:t>
            </a:r>
          </a:p>
        </p:txBody>
      </p:sp>
      <p:pic>
        <p:nvPicPr>
          <p:cNvPr id="3911" name="Shape 39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475" y="910200"/>
            <a:ext cx="5333600" cy="41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Shape 3916"/>
          <p:cNvSpPr txBox="1"/>
          <p:nvPr>
            <p:ph idx="1" type="body"/>
          </p:nvPr>
        </p:nvSpPr>
        <p:spPr>
          <a:xfrm>
            <a:off x="677725" y="343825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Selective Recovery</a:t>
            </a: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pic>
        <p:nvPicPr>
          <p:cNvPr id="3917" name="Shape 39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5" y="863425"/>
            <a:ext cx="4980000" cy="41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Shape 3922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23" name="Shape 3923"/>
          <p:cNvSpPr txBox="1"/>
          <p:nvPr>
            <p:ph idx="1" type="body"/>
          </p:nvPr>
        </p:nvSpPr>
        <p:spPr>
          <a:xfrm>
            <a:off x="448425" y="1194350"/>
            <a:ext cx="6759300" cy="344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Simulator Brief Description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Simulate the virtual network with sensing devices (mobile, laptop, PC and other wireless devices)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Simulate sending data packets and ACK messages within the virtual networking from different source and destination device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Simulate detecting loss or failure of data packets within data transmission in the virtual networking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Simulate selecting the best next hop in terms of costs for packet retransmission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Simulate retransmission continue until the packet arrive at the destination devices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Shape 3928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29" name="Shape 3929"/>
          <p:cNvSpPr txBox="1"/>
          <p:nvPr>
            <p:ph idx="1" type="body"/>
          </p:nvPr>
        </p:nvSpPr>
        <p:spPr>
          <a:xfrm>
            <a:off x="448425" y="1194350"/>
            <a:ext cx="6759300" cy="364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Assumptions in Simulation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network is composed of heterogeneous objects such as sensors, mobile phones, etc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objects which have different transceiver characteristics are randomly distributed in a specific given environment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 the devices have sufficient resources to perform sensing, computing, and communication activities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packets are randomly generated and transmitted to the sink node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Nodes are stationary during their lifetime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Nodes record the performance of the link between themselves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collection of data from a node to the sink must be completed within a specified time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35" name="Shape 3935"/>
          <p:cNvSpPr txBox="1"/>
          <p:nvPr>
            <p:ph idx="1" type="body"/>
          </p:nvPr>
        </p:nvSpPr>
        <p:spPr>
          <a:xfrm>
            <a:off x="448425" y="1194350"/>
            <a:ext cx="6759300" cy="364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Assumptions in Simulation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(Cont.)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collection of data from a node to the sink must be completed within a specified time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If </a:t>
            </a: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packet does not reach the sink within this time limit, it is dropped and considered as it has been lost.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Assume to have a symmetrical channel, so that both the endpoints of the channel will keep an identical history of link performance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Both two sides of the link count of the number of states (up/down)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descr="AJIA4.jpg" id="3936" name="Shape 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79" y="3718600"/>
            <a:ext cx="3135900" cy="11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42" name="Shape 3942"/>
          <p:cNvSpPr txBox="1"/>
          <p:nvPr>
            <p:ph idx="1" type="body"/>
          </p:nvPr>
        </p:nvSpPr>
        <p:spPr>
          <a:xfrm>
            <a:off x="448425" y="1194350"/>
            <a:ext cx="6759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Simulator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AJIA mechanism computing in Java following the design of AJIA algorithm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Graph and networking Establishment in Python NetworkX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simulations are performed on a MacBook laptop with 2.4 GHz Intel Core i7 processor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Two Setup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Setup one: 10 nodes within 100*100 area (simulate as a meeting room environment or home environment), Timeout Twait 10 secs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Setup two: 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25</a:t>
            </a: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nodes with 200*200 area (simulate as  a small working office area), Timeout Twait 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20</a:t>
            </a: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secs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48" name="Shape 3948"/>
          <p:cNvSpPr txBox="1"/>
          <p:nvPr>
            <p:ph idx="1" type="body"/>
          </p:nvPr>
        </p:nvSpPr>
        <p:spPr>
          <a:xfrm>
            <a:off x="448425" y="1194350"/>
            <a:ext cx="6759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Steps: 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Build A Networking Environment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Set an area within a specific boundary (width, length)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 Nodes 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■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Initialize attributes of each node ( id, Phis, x, y, cache, type)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 Edges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600"/>
              <a:buFont typeface="Titillium Web"/>
              <a:buChar char="■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Build a complete graph for the above given nodes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Clr>
                <a:srgbClr val="003B55"/>
              </a:buClr>
              <a:buSzPts val="1600"/>
              <a:buFont typeface="Titillium Web"/>
              <a:buChar char="■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Init attributes of each edge (source node, destination node, weight)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3" name="Shape 39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425" y="243351"/>
            <a:ext cx="5413025" cy="39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 txBox="1"/>
          <p:nvPr>
            <p:ph idx="1" type="body"/>
          </p:nvPr>
        </p:nvSpPr>
        <p:spPr>
          <a:xfrm>
            <a:off x="385400" y="37050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Outline</a:t>
            </a:r>
          </a:p>
        </p:txBody>
      </p:sp>
      <p:sp>
        <p:nvSpPr>
          <p:cNvPr id="3849" name="Shape 3849"/>
          <p:cNvSpPr txBox="1"/>
          <p:nvPr>
            <p:ph idx="1" type="body"/>
          </p:nvPr>
        </p:nvSpPr>
        <p:spPr>
          <a:xfrm>
            <a:off x="385400" y="1074750"/>
            <a:ext cx="6759300" cy="327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Font typeface="Titillium Web"/>
              <a:buChar char="●"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P</a:t>
            </a: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roblem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&amp; M</a:t>
            </a: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ain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S</a:t>
            </a: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olution  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Font typeface="Titillium Web"/>
              <a:buChar char="●"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D</a:t>
            </a: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etail Implementation -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“Simulation”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Font typeface="Titillium Web"/>
              <a:buChar char="●"/>
            </a:pP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D</a:t>
            </a: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isplay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&amp; A</a:t>
            </a: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nalysis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Font typeface="Titillium Web"/>
              <a:buChar char="●"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lang="en" sz="2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onclusion 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3B55"/>
              </a:buClr>
              <a:buSzPts val="2200"/>
              <a:buFont typeface="Titillium Web"/>
              <a:buChar char="●"/>
            </a:pPr>
            <a:r>
              <a:rPr lang="en" sz="2200"/>
              <a:t>Future Work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59" name="Shape 3959"/>
          <p:cNvSpPr txBox="1"/>
          <p:nvPr>
            <p:ph idx="1" type="body"/>
          </p:nvPr>
        </p:nvSpPr>
        <p:spPr>
          <a:xfrm>
            <a:off x="448425" y="1194350"/>
            <a:ext cx="6759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Steps: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2.      Build Spanning Tree </a:t>
            </a: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(kruskal Algorithm )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rgbClr val="003B55"/>
              </a:buClr>
              <a:buSzPts val="1600"/>
              <a:buFont typeface="Titillium Web"/>
              <a:buChar char="○"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Sort all the edges in non-decreasing order of their weight.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3960" name="Shape 39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600" y="2186200"/>
            <a:ext cx="4082175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1" name="Shape 39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325" y="2812350"/>
            <a:ext cx="3808250" cy="1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Shape 3966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67" name="Shape 3967"/>
          <p:cNvSpPr txBox="1"/>
          <p:nvPr>
            <p:ph idx="1" type="body"/>
          </p:nvPr>
        </p:nvSpPr>
        <p:spPr>
          <a:xfrm>
            <a:off x="448425" y="1194350"/>
            <a:ext cx="6759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Steps: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2.       Build Spanning Tree  (kruskal Algorithm )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200"/>
              <a:buFont typeface="Titillium Web"/>
              <a:buChar char="○"/>
            </a:pPr>
            <a:r>
              <a:rPr lang="en" sz="1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Pick the smallest edge. Check if it forms a cycle with the spanning tree formed so far. If cycle is not formed, include thi</a:t>
            </a:r>
            <a:r>
              <a:rPr lang="en" sz="1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 edge. Else, discard it; Repeat step#2 until there are (V-1) edges in the spanning tree.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3968" name="Shape 39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2713050"/>
            <a:ext cx="4123575" cy="22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Shape 39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425" y="2553800"/>
            <a:ext cx="3111500" cy="24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Shape 3974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75" name="Shape 3975"/>
          <p:cNvSpPr txBox="1"/>
          <p:nvPr>
            <p:ph idx="1" type="body"/>
          </p:nvPr>
        </p:nvSpPr>
        <p:spPr>
          <a:xfrm>
            <a:off x="448425" y="1194350"/>
            <a:ext cx="6759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Steps: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3.       Get the path for the given source and destination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3976" name="Shape 39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75" y="1942774"/>
            <a:ext cx="3763725" cy="3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Shape 39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600" y="1876200"/>
            <a:ext cx="4036749" cy="33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Shape 3982"/>
          <p:cNvSpPr txBox="1"/>
          <p:nvPr>
            <p:ph idx="1" type="body"/>
          </p:nvPr>
        </p:nvSpPr>
        <p:spPr>
          <a:xfrm>
            <a:off x="4484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Implementation </a:t>
            </a:r>
          </a:p>
        </p:txBody>
      </p:sp>
      <p:sp>
        <p:nvSpPr>
          <p:cNvPr id="3983" name="Shape 3983"/>
          <p:cNvSpPr txBox="1"/>
          <p:nvPr>
            <p:ph idx="1" type="body"/>
          </p:nvPr>
        </p:nvSpPr>
        <p:spPr>
          <a:xfrm>
            <a:off x="448425" y="1194350"/>
            <a:ext cx="6759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Steps: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4.       Packets relay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5.       Loss detected, then  find the best recovery source node in terms of cost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3984" name="Shape 3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75" y="2169875"/>
            <a:ext cx="25366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5" name="Shape 39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50" y="3020775"/>
            <a:ext cx="6318625" cy="20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Shape 3990"/>
          <p:cNvSpPr txBox="1"/>
          <p:nvPr>
            <p:ph idx="1" type="body"/>
          </p:nvPr>
        </p:nvSpPr>
        <p:spPr>
          <a:xfrm>
            <a:off x="308625" y="2948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Result Display and Analysis</a:t>
            </a:r>
          </a:p>
        </p:txBody>
      </p:sp>
      <p:sp>
        <p:nvSpPr>
          <p:cNvPr id="3991" name="Shape 3991"/>
          <p:cNvSpPr txBox="1"/>
          <p:nvPr>
            <p:ph idx="1" type="body"/>
          </p:nvPr>
        </p:nvSpPr>
        <p:spPr>
          <a:xfrm>
            <a:off x="145150" y="989700"/>
            <a:ext cx="7544700" cy="15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Model 1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10 nodes with 100* 100 environment within 10 secs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Sending 10 packets from different sources and destinations by 2 rounds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3992" name="Shape 3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25" y="2089875"/>
            <a:ext cx="6239174" cy="2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Shape 3997"/>
          <p:cNvSpPr txBox="1"/>
          <p:nvPr>
            <p:ph idx="1" type="body"/>
          </p:nvPr>
        </p:nvSpPr>
        <p:spPr>
          <a:xfrm>
            <a:off x="308625" y="2948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Result Display and Analysis</a:t>
            </a:r>
          </a:p>
        </p:txBody>
      </p:sp>
      <p:sp>
        <p:nvSpPr>
          <p:cNvPr id="3998" name="Shape 3998"/>
          <p:cNvSpPr txBox="1"/>
          <p:nvPr>
            <p:ph idx="1" type="body"/>
          </p:nvPr>
        </p:nvSpPr>
        <p:spPr>
          <a:xfrm>
            <a:off x="145150" y="989700"/>
            <a:ext cx="35559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Model 1: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10 nodes with 100* 100 environment with 10 secs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Sending 10 packets from different sources and destinations by two rounds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ts val="1200"/>
              <a:buFont typeface="Titillium Web"/>
              <a:buChar char="○"/>
            </a:pPr>
            <a:r>
              <a:rPr lang="en" sz="1200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80% nodes increase Phis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ts val="1200"/>
              <a:buFont typeface="Titillium Web"/>
              <a:buChar char="○"/>
            </a:pPr>
            <a:r>
              <a:rPr lang="en" sz="1200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Increase Percentage is 11.2 % average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3999" name="Shape 39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400" y="1045950"/>
            <a:ext cx="3897324" cy="20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0" name="Shape 4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075" y="3190875"/>
            <a:ext cx="3897324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Shape 4005"/>
          <p:cNvSpPr txBox="1"/>
          <p:nvPr>
            <p:ph idx="1" type="body"/>
          </p:nvPr>
        </p:nvSpPr>
        <p:spPr>
          <a:xfrm>
            <a:off x="308625" y="2948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Result Display and Analysis</a:t>
            </a:r>
          </a:p>
        </p:txBody>
      </p:sp>
      <p:sp>
        <p:nvSpPr>
          <p:cNvPr id="4006" name="Shape 4006"/>
          <p:cNvSpPr txBox="1"/>
          <p:nvPr>
            <p:ph idx="1" type="body"/>
          </p:nvPr>
        </p:nvSpPr>
        <p:spPr>
          <a:xfrm>
            <a:off x="145150" y="989700"/>
            <a:ext cx="35559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Model 1: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10 nodes with 100* 100 environment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Sending 10 packets from different sources and destinations by two rounds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ts val="1200"/>
              <a:buFont typeface="Titillium Web"/>
              <a:buChar char="○"/>
            </a:pPr>
            <a:r>
              <a:rPr lang="en" sz="1200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Phis will keep increasing with the number of packets sent in the networking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4007" name="Shape 40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00" y="2840600"/>
            <a:ext cx="4007276" cy="22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8" name="Shape 40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050" y="966850"/>
            <a:ext cx="4026869" cy="1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 txBox="1"/>
          <p:nvPr>
            <p:ph idx="1" type="body"/>
          </p:nvPr>
        </p:nvSpPr>
        <p:spPr>
          <a:xfrm>
            <a:off x="308625" y="2948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Result Display and Analysis</a:t>
            </a:r>
          </a:p>
        </p:txBody>
      </p:sp>
      <p:sp>
        <p:nvSpPr>
          <p:cNvPr id="4014" name="Shape 4014"/>
          <p:cNvSpPr txBox="1"/>
          <p:nvPr>
            <p:ph idx="1" type="body"/>
          </p:nvPr>
        </p:nvSpPr>
        <p:spPr>
          <a:xfrm>
            <a:off x="145150" y="989700"/>
            <a:ext cx="7544700" cy="106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Model 2: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25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 nodes with 200* 200 environment within 20 secs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Sending 10 packets from different sources and destinations by 2 rounds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4015" name="Shape 40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325" y="1982700"/>
            <a:ext cx="5021526" cy="30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Shape 4020"/>
          <p:cNvSpPr txBox="1"/>
          <p:nvPr>
            <p:ph idx="1" type="body"/>
          </p:nvPr>
        </p:nvSpPr>
        <p:spPr>
          <a:xfrm>
            <a:off x="308625" y="2948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Result Display and Analysis</a:t>
            </a:r>
          </a:p>
        </p:txBody>
      </p:sp>
      <p:sp>
        <p:nvSpPr>
          <p:cNvPr id="4021" name="Shape 4021"/>
          <p:cNvSpPr txBox="1"/>
          <p:nvPr>
            <p:ph idx="1" type="body"/>
          </p:nvPr>
        </p:nvSpPr>
        <p:spPr>
          <a:xfrm>
            <a:off x="145150" y="989700"/>
            <a:ext cx="35559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Model 2: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25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 nodes with 200* 200 environment within 20 secs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Sending 10 packets from different sources and destinations by two rounds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ts val="1200"/>
              <a:buFont typeface="Titillium Web"/>
              <a:buChar char="○"/>
            </a:pPr>
            <a:r>
              <a:rPr lang="en" sz="1200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82</a:t>
            </a:r>
            <a:r>
              <a:rPr lang="en" sz="1200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% nodes increase Phis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A86E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ts val="1200"/>
              <a:buFont typeface="Titillium Web"/>
              <a:buChar char="○"/>
            </a:pPr>
            <a:r>
              <a:rPr lang="en" sz="1200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Increase Percentage is 6.8%  and 4.5%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4022" name="Shape 40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00" y="916550"/>
            <a:ext cx="3249550" cy="18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3" name="Shape 40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700" y="2841250"/>
            <a:ext cx="3337700" cy="20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Shape 4028"/>
          <p:cNvSpPr txBox="1"/>
          <p:nvPr>
            <p:ph idx="1" type="body"/>
          </p:nvPr>
        </p:nvSpPr>
        <p:spPr>
          <a:xfrm>
            <a:off x="308625" y="2948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Result Display and Analysis</a:t>
            </a:r>
          </a:p>
        </p:txBody>
      </p:sp>
      <p:sp>
        <p:nvSpPr>
          <p:cNvPr id="4029" name="Shape 4029"/>
          <p:cNvSpPr txBox="1"/>
          <p:nvPr>
            <p:ph idx="1" type="body"/>
          </p:nvPr>
        </p:nvSpPr>
        <p:spPr>
          <a:xfrm>
            <a:off x="145150" y="989700"/>
            <a:ext cx="35559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Model 2: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25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 nodes with 200* 200 environment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Sending 10 packets from different sources and destinations by two rounds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ts val="1200"/>
              <a:buFont typeface="Titillium Web"/>
              <a:buChar char="○"/>
            </a:pPr>
            <a:r>
              <a:rPr lang="en" sz="1200">
                <a:solidFill>
                  <a:srgbClr val="4A86E8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Phis will keep increasing with the number of packets sent in the networking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  <p:pic>
        <p:nvPicPr>
          <p:cNvPr id="4030" name="Shape 40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950" y="1135850"/>
            <a:ext cx="5138151" cy="3001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Shape 3854"/>
          <p:cNvSpPr txBox="1"/>
          <p:nvPr>
            <p:ph idx="1" type="body"/>
          </p:nvPr>
        </p:nvSpPr>
        <p:spPr>
          <a:xfrm>
            <a:off x="461050" y="3074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Our Research Problem and The Main Solution for it: </a:t>
            </a:r>
          </a:p>
        </p:txBody>
      </p:sp>
      <p:sp>
        <p:nvSpPr>
          <p:cNvPr id="3855" name="Shape 3855"/>
          <p:cNvSpPr txBox="1"/>
          <p:nvPr/>
        </p:nvSpPr>
        <p:spPr>
          <a:xfrm>
            <a:off x="-635075" y="1142825"/>
            <a:ext cx="90642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56" name="Shape 3856"/>
          <p:cNvSpPr txBox="1"/>
          <p:nvPr/>
        </p:nvSpPr>
        <p:spPr>
          <a:xfrm>
            <a:off x="100450" y="987700"/>
            <a:ext cx="74805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reliability of real time emergency applications for IoT.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goal of our research are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sending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packet from node to other successfully.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57" name="Shape 38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00" y="2456438"/>
            <a:ext cx="42957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 txBox="1"/>
          <p:nvPr>
            <p:ph idx="1" type="body"/>
          </p:nvPr>
        </p:nvSpPr>
        <p:spPr>
          <a:xfrm>
            <a:off x="6249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Conclusion </a:t>
            </a:r>
          </a:p>
        </p:txBody>
      </p:sp>
      <p:sp>
        <p:nvSpPr>
          <p:cNvPr id="4036" name="Shape 4036"/>
          <p:cNvSpPr txBox="1"/>
          <p:nvPr>
            <p:ph idx="1" type="body"/>
          </p:nvPr>
        </p:nvSpPr>
        <p:spPr>
          <a:xfrm>
            <a:off x="145150" y="989700"/>
            <a:ext cx="7443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●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The AJIA mechanism increases the reliability of 82% links of IoT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●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The more packets are sent to a specific IoT environment, the high reliability the links will be by AJIA mechanism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ts val="2000"/>
              <a:buFont typeface="Titillium Web"/>
              <a:buChar char="●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The AJIA mechanism is more suitable and effective to small local IoTs like meeting room or home with less than 10 sensing devices, which has 11.2% reliability increase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Shape 4041"/>
          <p:cNvSpPr txBox="1"/>
          <p:nvPr>
            <p:ph idx="1" type="body"/>
          </p:nvPr>
        </p:nvSpPr>
        <p:spPr>
          <a:xfrm>
            <a:off x="624925" y="446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800">
                <a:latin typeface="Titillium Web"/>
                <a:ea typeface="Titillium Web"/>
                <a:cs typeface="Titillium Web"/>
                <a:sym typeface="Titillium Web"/>
              </a:rPr>
              <a:t>Future Work</a:t>
            </a:r>
          </a:p>
        </p:txBody>
      </p:sp>
      <p:sp>
        <p:nvSpPr>
          <p:cNvPr id="4042" name="Shape 4042"/>
          <p:cNvSpPr txBox="1"/>
          <p:nvPr>
            <p:ph idx="1" type="body"/>
          </p:nvPr>
        </p:nvSpPr>
        <p:spPr>
          <a:xfrm>
            <a:off x="145150" y="989700"/>
            <a:ext cx="74433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●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Considering energy efficiency when calculating the reliability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ts val="2000"/>
              <a:buFont typeface="Titillium Web"/>
              <a:buChar char="●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Considering about </a:t>
            </a:r>
            <a:r>
              <a:rPr lang="en" sz="20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Link Quality Indicator (LQI)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Shape 3862"/>
          <p:cNvSpPr txBox="1"/>
          <p:nvPr>
            <p:ph idx="1" type="body"/>
          </p:nvPr>
        </p:nvSpPr>
        <p:spPr>
          <a:xfrm>
            <a:off x="624925" y="322725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Why we selected this topic?</a:t>
            </a:r>
          </a:p>
        </p:txBody>
      </p:sp>
      <p:sp>
        <p:nvSpPr>
          <p:cNvPr id="3863" name="Shape 3863"/>
          <p:cNvSpPr txBox="1"/>
          <p:nvPr/>
        </p:nvSpPr>
        <p:spPr>
          <a:xfrm>
            <a:off x="0" y="1098850"/>
            <a:ext cx="76785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inclusion of the IoT concept into the emergency application will open new perspectives by identifying the ‘things’, achieving sensing tasks and building low cost and reliable solutions and services.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response is required in critical situations (fire detection, terrorist attack, etc).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that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need to improve the reliability of Internet of Things.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Shape 3868"/>
          <p:cNvSpPr txBox="1"/>
          <p:nvPr>
            <p:ph idx="1" type="body"/>
          </p:nvPr>
        </p:nvSpPr>
        <p:spPr>
          <a:xfrm>
            <a:off x="508750" y="16430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The </a:t>
            </a: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Research</a:t>
            </a: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 Problem </a:t>
            </a: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Solution</a:t>
            </a:r>
          </a:p>
        </p:txBody>
      </p:sp>
      <p:sp>
        <p:nvSpPr>
          <p:cNvPr id="3869" name="Shape 3869"/>
          <p:cNvSpPr txBox="1"/>
          <p:nvPr/>
        </p:nvSpPr>
        <p:spPr>
          <a:xfrm>
            <a:off x="105625" y="1489150"/>
            <a:ext cx="76785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 reliable data transfer mechanism called AJIA (Adaptive Joint protocol based on Implicit ACK):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◆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Based on implicit acknowledgements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◆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Ensure low latency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◆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Minimizing loss recovery cost by using localized data recovery among one hop neighbors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 txBox="1"/>
          <p:nvPr>
            <p:ph idx="1" type="body"/>
          </p:nvPr>
        </p:nvSpPr>
        <p:spPr>
          <a:xfrm>
            <a:off x="508750" y="37550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AJIA?</a:t>
            </a:r>
          </a:p>
        </p:txBody>
      </p:sp>
      <p:sp>
        <p:nvSpPr>
          <p:cNvPr id="3875" name="Shape 3875"/>
          <p:cNvSpPr txBox="1"/>
          <p:nvPr/>
        </p:nvSpPr>
        <p:spPr>
          <a:xfrm>
            <a:off x="-30050" y="842300"/>
            <a:ext cx="78369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AJIA is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tackles the link failure and packet loss problem, by proposing a reliable and energy-efficient error control protocol in a limited computational resources environment.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is when a node transmits a packet, nodes in its neighborhood overhear the packet transmission even if there are not the intended recipients, due to the broadcast nature of the wireless channel.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Shape 3880"/>
          <p:cNvSpPr txBox="1"/>
          <p:nvPr>
            <p:ph idx="1" type="body"/>
          </p:nvPr>
        </p:nvSpPr>
        <p:spPr>
          <a:xfrm>
            <a:off x="586350" y="428325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AJIA?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1" name="Shape 3881"/>
          <p:cNvSpPr txBox="1"/>
          <p:nvPr/>
        </p:nvSpPr>
        <p:spPr>
          <a:xfrm>
            <a:off x="0" y="1053550"/>
            <a:ext cx="79320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U</a:t>
            </a:r>
            <a:r>
              <a:rPr lang="en" sz="2000"/>
              <a:t>sing this overhearing characteristic instead of the acknowledgment messages to guarantee reliability in the network: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❖"/>
            </a:pPr>
            <a:r>
              <a:rPr lang="en" sz="1800"/>
              <a:t>W</a:t>
            </a:r>
            <a:r>
              <a:rPr lang="en" sz="1800"/>
              <a:t>hen a packet loss is detected, retransmission is carried out on the most reliable link between the node that sent the (lost) packet and its one-hop neighbors.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ts val="1800"/>
              <a:buChar char="❖"/>
            </a:pPr>
            <a:r>
              <a:rPr lang="en" sz="1800"/>
              <a:t>The reliability of links is defined through a metric based on the link history and the link quality indicator (LQI).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Shape 3886"/>
          <p:cNvSpPr txBox="1"/>
          <p:nvPr>
            <p:ph idx="1" type="body"/>
          </p:nvPr>
        </p:nvSpPr>
        <p:spPr>
          <a:xfrm>
            <a:off x="781600" y="48115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AJIA?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7" name="Shape 3887"/>
          <p:cNvSpPr txBox="1"/>
          <p:nvPr/>
        </p:nvSpPr>
        <p:spPr>
          <a:xfrm>
            <a:off x="0" y="74550"/>
            <a:ext cx="81324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buSzPts val="2000"/>
              <a:buChar char="❖"/>
            </a:pPr>
            <a:r>
              <a:rPr lang="en" sz="2000"/>
              <a:t>To achieve these goals we have taken a different approach in comparison to traditional end-to-end error recovery mechanisms, where only the final destination node is responsible for detecting loss and requesting retransmission.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ts val="2000"/>
              <a:buChar char="❖"/>
            </a:pPr>
            <a:r>
              <a:rPr lang="en" sz="2000"/>
              <a:t>We propose a hop-by-hop packet loss recovery mechanism, in which intermediate nodes also take </a:t>
            </a:r>
            <a:r>
              <a:rPr lang="en" sz="2000"/>
              <a:t>r</a:t>
            </a:r>
            <a:r>
              <a:rPr lang="en" sz="2000"/>
              <a:t>esponsibility for loss detection and recovery.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Shape 3892"/>
          <p:cNvSpPr txBox="1"/>
          <p:nvPr>
            <p:ph idx="1" type="body"/>
          </p:nvPr>
        </p:nvSpPr>
        <p:spPr>
          <a:xfrm>
            <a:off x="486000" y="32270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The Research Problem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3" name="Shape 3893"/>
          <p:cNvSpPr txBox="1"/>
          <p:nvPr/>
        </p:nvSpPr>
        <p:spPr>
          <a:xfrm>
            <a:off x="369675" y="794700"/>
            <a:ext cx="77313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AJIA Algorithm Steps: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 Networking Model Phase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Relaying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Lost Message Detection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Selective Recovery</a:t>
            </a: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