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9144000"/>
  <p:notesSz cx="7010400" cy="9296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1" roundtripDataSignature="AMtx7mgLBzGVcfI1QSJABYVO7HAdqk+0k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01025" y="4415775"/>
            <a:ext cx="5608300" cy="4183375"/>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701025" y="4415775"/>
            <a:ext cx="5608300" cy="41833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40"/>
              </a:spcBef>
              <a:spcAft>
                <a:spcPts val="0"/>
              </a:spcAft>
              <a:buClr>
                <a:schemeClr val="dk1"/>
              </a:buClr>
              <a:buSzPts val="3200"/>
              <a:buFont typeface="Arial"/>
              <a:buNone/>
            </a:pPr>
            <a:r>
              <a:rPr lang="en-US" sz="3200">
                <a:solidFill>
                  <a:schemeClr val="dk1"/>
                </a:solidFill>
                <a:latin typeface="Times New Roman"/>
                <a:ea typeface="Times New Roman"/>
                <a:cs typeface="Times New Roman"/>
                <a:sym typeface="Times New Roman"/>
              </a:rPr>
              <a:t>Company or organization logo </a:t>
            </a:r>
            <a:r>
              <a:rPr lang="en-US" sz="2000">
                <a:solidFill>
                  <a:schemeClr val="dk1"/>
                </a:solidFill>
                <a:latin typeface="Times New Roman"/>
                <a:ea typeface="Times New Roman"/>
                <a:cs typeface="Times New Roman"/>
                <a:sym typeface="Times New Roman"/>
              </a:rPr>
              <a:t>(if applicable)</a:t>
            </a:r>
            <a:endParaRPr sz="3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7:notes"/>
          <p:cNvSpPr txBox="1"/>
          <p:nvPr>
            <p:ph idx="1" type="body"/>
          </p:nvPr>
        </p:nvSpPr>
        <p:spPr>
          <a:xfrm>
            <a:off x="701025" y="4415775"/>
            <a:ext cx="5608300" cy="41833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8" name="Google Shape;158;p7: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fa78ad9ae2_3_15:notes"/>
          <p:cNvSpPr txBox="1"/>
          <p:nvPr>
            <p:ph idx="1" type="body"/>
          </p:nvPr>
        </p:nvSpPr>
        <p:spPr>
          <a:xfrm>
            <a:off x="701025" y="4415775"/>
            <a:ext cx="5608200" cy="418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6" name="Google Shape;166;g2fa78ad9ae2_3_15:notes"/>
          <p:cNvSpPr/>
          <p:nvPr>
            <p:ph idx="2" type="sldImg"/>
          </p:nvPr>
        </p:nvSpPr>
        <p:spPr>
          <a:xfrm>
            <a:off x="1168625" y="697225"/>
            <a:ext cx="4673700" cy="3486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8:notes"/>
          <p:cNvSpPr txBox="1"/>
          <p:nvPr>
            <p:ph idx="1" type="body"/>
          </p:nvPr>
        </p:nvSpPr>
        <p:spPr>
          <a:xfrm>
            <a:off x="701025" y="4415775"/>
            <a:ext cx="5608300" cy="41833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40"/>
              </a:spcBef>
              <a:spcAft>
                <a:spcPts val="0"/>
              </a:spcAft>
              <a:buClr>
                <a:schemeClr val="dk1"/>
              </a:buClr>
              <a:buSzPts val="3200"/>
              <a:buFont typeface="Arial"/>
              <a:buNone/>
            </a:pPr>
            <a:r>
              <a:rPr lang="en-US" sz="3200">
                <a:solidFill>
                  <a:schemeClr val="dk1"/>
                </a:solidFill>
                <a:latin typeface="Times New Roman"/>
                <a:ea typeface="Times New Roman"/>
                <a:cs typeface="Times New Roman"/>
                <a:sym typeface="Times New Roman"/>
              </a:rPr>
              <a:t>[Describe,  preferably with a </a:t>
            </a:r>
            <a:r>
              <a:rPr b="1" lang="en-US" sz="3200">
                <a:solidFill>
                  <a:schemeClr val="dk1"/>
                </a:solidFill>
                <a:latin typeface="Times New Roman"/>
                <a:ea typeface="Times New Roman"/>
                <a:cs typeface="Times New Roman"/>
                <a:sym typeface="Times New Roman"/>
              </a:rPr>
              <a:t>diagram,</a:t>
            </a:r>
            <a:r>
              <a:rPr lang="en-US" sz="3200">
                <a:solidFill>
                  <a:schemeClr val="dk1"/>
                </a:solidFill>
                <a:latin typeface="Times New Roman"/>
                <a:ea typeface="Times New Roman"/>
                <a:cs typeface="Times New Roman"/>
                <a:sym typeface="Times New Roman"/>
              </a:rPr>
              <a:t> the overall structure/major components of your planned product.]</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t/>
            </a:r>
            <a:endParaRPr/>
          </a:p>
        </p:txBody>
      </p:sp>
      <p:sp>
        <p:nvSpPr>
          <p:cNvPr id="174" name="Google Shape;174;p8: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9:notes"/>
          <p:cNvSpPr txBox="1"/>
          <p:nvPr>
            <p:ph idx="1" type="body"/>
          </p:nvPr>
        </p:nvSpPr>
        <p:spPr>
          <a:xfrm>
            <a:off x="701025" y="4415775"/>
            <a:ext cx="5608300" cy="41833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Programming Languages: HTML, Javascript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Front End: React, MUI</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Back end: Express.js, Node.js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Server/Database: Firebase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Development environment VS Code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640"/>
              </a:spcBef>
              <a:spcAft>
                <a:spcPts val="0"/>
              </a:spcAft>
              <a:buClr>
                <a:schemeClr val="dk1"/>
              </a:buClr>
              <a:buSzPts val="3200"/>
              <a:buFont typeface="Arial"/>
              <a:buNone/>
            </a:pPr>
            <a:r>
              <a:rPr lang="en-US" sz="3200">
                <a:solidFill>
                  <a:schemeClr val="dk1"/>
                </a:solidFill>
                <a:latin typeface="Times New Roman"/>
                <a:ea typeface="Times New Roman"/>
                <a:cs typeface="Times New Roman"/>
                <a:sym typeface="Times New Roman"/>
              </a:rPr>
              <a:t>[Technology 1] </a:t>
            </a:r>
            <a:r>
              <a:rPr lang="en-US" sz="2000">
                <a:solidFill>
                  <a:schemeClr val="dk1"/>
                </a:solidFill>
                <a:latin typeface="Times New Roman"/>
                <a:ea typeface="Times New Roman"/>
                <a:cs typeface="Times New Roman"/>
                <a:sym typeface="Times New Roman"/>
              </a:rPr>
              <a:t>e.g. programming language(s)</a:t>
            </a:r>
            <a:endParaRPr sz="3200">
              <a:solidFill>
                <a:schemeClr val="dk1"/>
              </a:solidFill>
              <a:latin typeface="Calibri"/>
              <a:ea typeface="Calibri"/>
              <a:cs typeface="Calibri"/>
              <a:sym typeface="Calibri"/>
            </a:endParaRPr>
          </a:p>
          <a:p>
            <a:pPr indent="0" lvl="0" marL="0" rtl="0" algn="l">
              <a:lnSpc>
                <a:spcPct val="100000"/>
              </a:lnSpc>
              <a:spcBef>
                <a:spcPts val="640"/>
              </a:spcBef>
              <a:spcAft>
                <a:spcPts val="0"/>
              </a:spcAft>
              <a:buClr>
                <a:schemeClr val="dk1"/>
              </a:buClr>
              <a:buSzPts val="3200"/>
              <a:buFont typeface="Arial"/>
              <a:buNone/>
            </a:pPr>
            <a:r>
              <a:rPr lang="en-US" sz="3200">
                <a:solidFill>
                  <a:schemeClr val="dk1"/>
                </a:solidFill>
                <a:latin typeface="Times New Roman"/>
                <a:ea typeface="Times New Roman"/>
                <a:cs typeface="Times New Roman"/>
                <a:sym typeface="Times New Roman"/>
              </a:rPr>
              <a:t>[Technology 2] </a:t>
            </a:r>
            <a:r>
              <a:rPr lang="en-US" sz="2000">
                <a:solidFill>
                  <a:schemeClr val="dk1"/>
                </a:solidFill>
                <a:latin typeface="Times New Roman"/>
                <a:ea typeface="Times New Roman"/>
                <a:cs typeface="Times New Roman"/>
                <a:sym typeface="Times New Roman"/>
              </a:rPr>
              <a:t>e.g. web framework</a:t>
            </a:r>
            <a:endParaRPr sz="3200">
              <a:solidFill>
                <a:schemeClr val="dk1"/>
              </a:solidFill>
              <a:latin typeface="Calibri"/>
              <a:ea typeface="Calibri"/>
              <a:cs typeface="Calibri"/>
              <a:sym typeface="Calibri"/>
            </a:endParaRPr>
          </a:p>
          <a:p>
            <a:pPr indent="0" lvl="0" marL="0" rtl="0" algn="l">
              <a:lnSpc>
                <a:spcPct val="100000"/>
              </a:lnSpc>
              <a:spcBef>
                <a:spcPts val="640"/>
              </a:spcBef>
              <a:spcAft>
                <a:spcPts val="0"/>
              </a:spcAft>
              <a:buClr>
                <a:schemeClr val="dk1"/>
              </a:buClr>
              <a:buSzPts val="3200"/>
              <a:buFont typeface="Arial"/>
              <a:buNone/>
            </a:pPr>
            <a:r>
              <a:rPr lang="en-US" sz="3200">
                <a:solidFill>
                  <a:schemeClr val="dk1"/>
                </a:solidFill>
                <a:latin typeface="Times New Roman"/>
                <a:ea typeface="Times New Roman"/>
                <a:cs typeface="Times New Roman"/>
                <a:sym typeface="Times New Roman"/>
              </a:rPr>
              <a:t>[Technology 3] </a:t>
            </a:r>
            <a:r>
              <a:rPr lang="en-US" sz="2000">
                <a:solidFill>
                  <a:schemeClr val="dk1"/>
                </a:solidFill>
                <a:latin typeface="Times New Roman"/>
                <a:ea typeface="Times New Roman"/>
                <a:cs typeface="Times New Roman"/>
                <a:sym typeface="Times New Roman"/>
              </a:rPr>
              <a:t>e.g. development environment</a:t>
            </a:r>
            <a:endParaRPr sz="3200">
              <a:solidFill>
                <a:schemeClr val="dk1"/>
              </a:solidFill>
              <a:latin typeface="Calibri"/>
              <a:ea typeface="Calibri"/>
              <a:cs typeface="Calibri"/>
              <a:sym typeface="Calibri"/>
            </a:endParaRPr>
          </a:p>
          <a:p>
            <a:pPr indent="0" lvl="0" marL="0" rtl="0" algn="l">
              <a:lnSpc>
                <a:spcPct val="100000"/>
              </a:lnSpc>
              <a:spcBef>
                <a:spcPts val="400"/>
              </a:spcBef>
              <a:spcAft>
                <a:spcPts val="0"/>
              </a:spcAft>
              <a:buClr>
                <a:schemeClr val="dk1"/>
              </a:buClr>
              <a:buSzPts val="2000"/>
              <a:buFont typeface="Arial"/>
              <a:buNone/>
            </a:pPr>
            <a:r>
              <a:rPr lang="en-US" sz="2000">
                <a:solidFill>
                  <a:schemeClr val="dk1"/>
                </a:solidFill>
                <a:latin typeface="Times New Roman"/>
                <a:ea typeface="Times New Roman"/>
                <a:cs typeface="Times New Roman"/>
                <a:sym typeface="Times New Roman"/>
              </a:rPr>
              <a:t>…</a:t>
            </a:r>
            <a:endParaRPr sz="3200">
              <a:solidFill>
                <a:schemeClr val="dk1"/>
              </a:solidFill>
              <a:latin typeface="Calibri"/>
              <a:ea typeface="Calibri"/>
              <a:cs typeface="Calibri"/>
              <a:sym typeface="Calibri"/>
            </a:endParaRPr>
          </a:p>
          <a:p>
            <a:pPr indent="0" lvl="0" marL="0" rtl="0" algn="l">
              <a:lnSpc>
                <a:spcPct val="100000"/>
              </a:lnSpc>
              <a:spcBef>
                <a:spcPts val="40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560"/>
              </a:spcBef>
              <a:spcAft>
                <a:spcPts val="0"/>
              </a:spcAft>
              <a:buClr>
                <a:schemeClr val="dk1"/>
              </a:buClr>
              <a:buSzPts val="2800"/>
              <a:buFont typeface="Arial"/>
              <a:buNone/>
            </a:pPr>
            <a:r>
              <a:rPr lang="en-US" sz="2800">
                <a:solidFill>
                  <a:schemeClr val="dk1"/>
                </a:solidFill>
                <a:latin typeface="Times New Roman"/>
                <a:ea typeface="Times New Roman"/>
                <a:cs typeface="Times New Roman"/>
                <a:sym typeface="Times New Roman"/>
              </a:rPr>
              <a:t>(</a:t>
            </a:r>
            <a:r>
              <a:rPr lang="en-US" sz="2800">
                <a:solidFill>
                  <a:srgbClr val="C00000"/>
                </a:solidFill>
                <a:latin typeface="Times New Roman"/>
                <a:ea typeface="Times New Roman"/>
                <a:cs typeface="Times New Roman"/>
                <a:sym typeface="Times New Roman"/>
              </a:rPr>
              <a:t>use several slides as necessary</a:t>
            </a:r>
            <a:r>
              <a:rPr lang="en-US" sz="2800">
                <a:solidFill>
                  <a:schemeClr val="dk1"/>
                </a:solidFill>
                <a:latin typeface="Times New Roman"/>
                <a:ea typeface="Times New Roman"/>
                <a:cs typeface="Times New Roman"/>
                <a:sym typeface="Times New Roman"/>
              </a:rPr>
              <a:t>)</a:t>
            </a:r>
            <a:endParaRPr/>
          </a:p>
          <a:p>
            <a:pPr indent="0" lvl="0" marL="0" rtl="0" algn="l">
              <a:lnSpc>
                <a:spcPct val="100000"/>
              </a:lnSpc>
              <a:spcBef>
                <a:spcPts val="0"/>
              </a:spcBef>
              <a:spcAft>
                <a:spcPts val="0"/>
              </a:spcAft>
              <a:buSzPts val="1100"/>
              <a:buNone/>
            </a:pPr>
            <a:r>
              <a:t/>
            </a:r>
            <a:endParaRPr/>
          </a:p>
        </p:txBody>
      </p:sp>
      <p:sp>
        <p:nvSpPr>
          <p:cNvPr id="182" name="Google Shape;182;p9: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0:notes"/>
          <p:cNvSpPr txBox="1"/>
          <p:nvPr>
            <p:ph idx="1" type="body"/>
          </p:nvPr>
        </p:nvSpPr>
        <p:spPr>
          <a:xfrm>
            <a:off x="701025" y="4415775"/>
            <a:ext cx="5608300" cy="41833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Challenge/Risk 1: OpenAI API (LLM feature), could have limited uses like ChatGPT (all are unfamiliar with this technology)</a:t>
            </a:r>
            <a:endParaRPr/>
          </a:p>
          <a:p>
            <a:pPr indent="0" lvl="0" marL="0" rtl="0" algn="l">
              <a:lnSpc>
                <a:spcPct val="100000"/>
              </a:lnSpc>
              <a:spcBef>
                <a:spcPts val="0"/>
              </a:spcBef>
              <a:spcAft>
                <a:spcPts val="0"/>
              </a:spcAft>
              <a:buSzPts val="1100"/>
              <a:buNone/>
            </a:pPr>
            <a:r>
              <a:rPr lang="en-US"/>
              <a:t>Challenge/Risk 2: Many of us are learning other new technologies</a:t>
            </a:r>
            <a:endParaRPr/>
          </a:p>
          <a:p>
            <a:pPr indent="0" lvl="0" marL="0" rtl="0" algn="l">
              <a:lnSpc>
                <a:spcPct val="100000"/>
              </a:lnSpc>
              <a:spcBef>
                <a:spcPts val="0"/>
              </a:spcBef>
              <a:spcAft>
                <a:spcPts val="0"/>
              </a:spcAft>
              <a:buSzPts val="1100"/>
              <a:buNone/>
            </a:pPr>
            <a:r>
              <a:rPr lang="en-US"/>
              <a:t>Challenge/Risk 3: Many of us have never used git as a team before</a:t>
            </a:r>
            <a:endParaRPr/>
          </a:p>
        </p:txBody>
      </p:sp>
      <p:sp>
        <p:nvSpPr>
          <p:cNvPr id="190" name="Google Shape;190;p10: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1:notes"/>
          <p:cNvSpPr txBox="1"/>
          <p:nvPr>
            <p:ph idx="1" type="body"/>
          </p:nvPr>
        </p:nvSpPr>
        <p:spPr>
          <a:xfrm>
            <a:off x="701025" y="4415775"/>
            <a:ext cx="5608300" cy="41833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0" i="0" lang="en-US" sz="1100" u="none" cap="none" strike="noStrike">
                <a:solidFill>
                  <a:srgbClr val="000000"/>
                </a:solidFill>
                <a:latin typeface="Arial"/>
                <a:ea typeface="Arial"/>
                <a:cs typeface="Arial"/>
                <a:sym typeface="Arial"/>
              </a:rPr>
              <a:t>[Describe the product that you need to achieve at a minimum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  to call the  project a success.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  List the user stories that describe the minimum functionality.</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
        <p:nvSpPr>
          <p:cNvPr id="198" name="Google Shape;198;p11: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701025" y="4415775"/>
            <a:ext cx="5608300" cy="41833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sz="1400"/>
              <a:t>We’ve seen a lot of educational applications started paywalling a lot of their features, such as Quizlet, Kahoot!, Grammarly, and so much more. Although some still have a free version available, we wanted to create our version of a studying application with the purpose of allowing students to study more effectively without having to worry about paying to use certain features. </a:t>
            </a:r>
            <a:endParaRPr sz="1400"/>
          </a:p>
          <a:p>
            <a:pPr indent="0" lvl="0" marL="0" rtl="0" algn="l">
              <a:lnSpc>
                <a:spcPct val="100000"/>
              </a:lnSpc>
              <a:spcBef>
                <a:spcPts val="0"/>
              </a:spcBef>
              <a:spcAft>
                <a:spcPts val="0"/>
              </a:spcAft>
              <a:buSzPts val="1100"/>
              <a:buNone/>
            </a:pPr>
            <a:r>
              <a:t/>
            </a:r>
            <a:endParaRPr sz="1400"/>
          </a:p>
          <a:p>
            <a:pPr indent="0" lvl="0" marL="0" rtl="0" algn="l">
              <a:lnSpc>
                <a:spcPct val="100000"/>
              </a:lnSpc>
              <a:spcBef>
                <a:spcPts val="0"/>
              </a:spcBef>
              <a:spcAft>
                <a:spcPts val="0"/>
              </a:spcAft>
              <a:buSzPts val="1100"/>
              <a:buNone/>
            </a:pPr>
            <a:r>
              <a:rPr lang="en-US" sz="1400"/>
              <a:t>Our application will allow students to not only create their own flashcard sets, but also be able to generate their own randomized tests to inforce understanding the concept of the flashcards rather than memorizing the correct answers word for word. </a:t>
            </a:r>
            <a:endParaRPr sz="1400"/>
          </a:p>
          <a:p>
            <a:pPr indent="0" lvl="0" marL="0" rtl="0" algn="l">
              <a:lnSpc>
                <a:spcPct val="100000"/>
              </a:lnSpc>
              <a:spcBef>
                <a:spcPts val="0"/>
              </a:spcBef>
              <a:spcAft>
                <a:spcPts val="0"/>
              </a:spcAft>
              <a:buSzPts val="1100"/>
              <a:buNone/>
            </a:pPr>
            <a:r>
              <a:t/>
            </a:r>
            <a:endParaRPr sz="1400"/>
          </a:p>
          <a:p>
            <a:pPr indent="-341312" lvl="0" marL="341312" rtl="0" algn="l">
              <a:lnSpc>
                <a:spcPct val="100000"/>
              </a:lnSpc>
              <a:spcBef>
                <a:spcPts val="0"/>
              </a:spcBef>
              <a:spcAft>
                <a:spcPts val="0"/>
              </a:spcAft>
              <a:buClr>
                <a:schemeClr val="dk1"/>
              </a:buClr>
              <a:buSzPts val="3200"/>
              <a:buChar char="•"/>
            </a:pPr>
            <a:r>
              <a:rPr lang="en-US" sz="3200">
                <a:solidFill>
                  <a:schemeClr val="dk1"/>
                </a:solidFill>
                <a:latin typeface="Times New Roman"/>
                <a:ea typeface="Times New Roman"/>
                <a:cs typeface="Times New Roman"/>
                <a:sym typeface="Times New Roman"/>
              </a:rPr>
              <a:t>Brief outline of problem/opportunity</a:t>
            </a:r>
            <a:endParaRPr sz="3200">
              <a:solidFill>
                <a:schemeClr val="dk1"/>
              </a:solidFill>
              <a:latin typeface="Calibri"/>
              <a:ea typeface="Calibri"/>
              <a:cs typeface="Calibri"/>
              <a:sym typeface="Calibri"/>
            </a:endParaRPr>
          </a:p>
          <a:p>
            <a:pPr indent="-284162" lvl="1" marL="741362" rtl="0" algn="l">
              <a:lnSpc>
                <a:spcPct val="100000"/>
              </a:lnSpc>
              <a:spcBef>
                <a:spcPts val="560"/>
              </a:spcBef>
              <a:spcAft>
                <a:spcPts val="0"/>
              </a:spcAft>
              <a:buClr>
                <a:schemeClr val="dk1"/>
              </a:buClr>
              <a:buSzPts val="2800"/>
              <a:buChar char="–"/>
            </a:pPr>
            <a:r>
              <a:rPr lang="en-US" sz="2800">
                <a:solidFill>
                  <a:schemeClr val="dk1"/>
                </a:solidFill>
                <a:latin typeface="Times New Roman"/>
                <a:ea typeface="Times New Roman"/>
                <a:cs typeface="Times New Roman"/>
                <a:sym typeface="Times New Roman"/>
              </a:rPr>
              <a:t>Who will care? Whom will it help? Why?</a:t>
            </a:r>
            <a:endParaRPr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t/>
            </a:r>
            <a:endParaRPr sz="1400"/>
          </a:p>
        </p:txBody>
      </p:sp>
      <p:sp>
        <p:nvSpPr>
          <p:cNvPr id="92" name="Google Shape;92;p2: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701025" y="4415775"/>
            <a:ext cx="5608300" cy="41833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sz="1400"/>
              <a:t>Our high level goals are: ^</a:t>
            </a:r>
            <a:endParaRPr sz="1400"/>
          </a:p>
          <a:p>
            <a:pPr indent="0" lvl="0" marL="0" rtl="0" algn="l">
              <a:lnSpc>
                <a:spcPct val="100000"/>
              </a:lnSpc>
              <a:spcBef>
                <a:spcPts val="0"/>
              </a:spcBef>
              <a:spcAft>
                <a:spcPts val="0"/>
              </a:spcAft>
              <a:buSzPts val="1100"/>
              <a:buNone/>
            </a:pPr>
            <a:r>
              <a:t/>
            </a:r>
            <a:endParaRPr sz="1400"/>
          </a:p>
          <a:p>
            <a:pPr indent="0" lvl="0" marL="0" rtl="0" algn="l">
              <a:lnSpc>
                <a:spcPct val="100000"/>
              </a:lnSpc>
              <a:spcBef>
                <a:spcPts val="0"/>
              </a:spcBef>
              <a:spcAft>
                <a:spcPts val="0"/>
              </a:spcAft>
              <a:buSzPts val="1100"/>
              <a:buNone/>
            </a:pPr>
            <a:r>
              <a:t/>
            </a:r>
            <a:endParaRPr sz="1400"/>
          </a:p>
          <a:p>
            <a:pPr indent="-341312" lvl="0" marL="341312" rtl="0" algn="l">
              <a:lnSpc>
                <a:spcPct val="100000"/>
              </a:lnSpc>
              <a:spcBef>
                <a:spcPts val="0"/>
              </a:spcBef>
              <a:spcAft>
                <a:spcPts val="0"/>
              </a:spcAft>
              <a:buClr>
                <a:schemeClr val="dk1"/>
              </a:buClr>
              <a:buSzPts val="3200"/>
              <a:buChar char="•"/>
            </a:pPr>
            <a:r>
              <a:rPr lang="en-US" sz="3200">
                <a:solidFill>
                  <a:schemeClr val="dk1"/>
                </a:solidFill>
                <a:latin typeface="Times New Roman"/>
                <a:ea typeface="Times New Roman"/>
                <a:cs typeface="Times New Roman"/>
                <a:sym typeface="Times New Roman"/>
              </a:rPr>
              <a:t>High level goal(s) (for this project)</a:t>
            </a:r>
            <a:endParaRPr sz="1400"/>
          </a:p>
        </p:txBody>
      </p:sp>
      <p:sp>
        <p:nvSpPr>
          <p:cNvPr id="100" name="Google Shape;100;p3: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701025" y="4415775"/>
            <a:ext cx="5608300" cy="4183375"/>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400">
              <a:solidFill>
                <a:schemeClr val="dk1"/>
              </a:solidFill>
            </a:endParaRPr>
          </a:p>
          <a:p>
            <a:pPr indent="0" lvl="0" marL="0" rtl="0" algn="l">
              <a:lnSpc>
                <a:spcPct val="115000"/>
              </a:lnSpc>
              <a:spcBef>
                <a:spcPts val="0"/>
              </a:spcBef>
              <a:spcAft>
                <a:spcPts val="0"/>
              </a:spcAft>
              <a:buSzPts val="1100"/>
              <a:buNone/>
            </a:pPr>
            <a:r>
              <a:t/>
            </a:r>
            <a:endParaRPr sz="1400">
              <a:solidFill>
                <a:schemeClr val="dk1"/>
              </a:solidFill>
            </a:endParaRPr>
          </a:p>
          <a:p>
            <a:pPr indent="0" lvl="0" marL="0" rtl="0" algn="l">
              <a:lnSpc>
                <a:spcPct val="115000"/>
              </a:lnSpc>
              <a:spcBef>
                <a:spcPts val="0"/>
              </a:spcBef>
              <a:spcAft>
                <a:spcPts val="0"/>
              </a:spcAft>
              <a:buSzPts val="1100"/>
              <a:buNone/>
            </a:pPr>
            <a:r>
              <a:t/>
            </a:r>
            <a:endParaRPr sz="1200">
              <a:solidFill>
                <a:schemeClr val="dk1"/>
              </a:solidFill>
            </a:endParaRPr>
          </a:p>
          <a:p>
            <a:pPr indent="0" lvl="0" marL="0" rtl="0" algn="l">
              <a:lnSpc>
                <a:spcPct val="100000"/>
              </a:lnSpc>
              <a:spcBef>
                <a:spcPts val="640"/>
              </a:spcBef>
              <a:spcAft>
                <a:spcPts val="0"/>
              </a:spcAft>
              <a:buClr>
                <a:schemeClr val="dk1"/>
              </a:buClr>
              <a:buSzPts val="3200"/>
              <a:buFont typeface="Arial"/>
              <a:buNone/>
            </a:pPr>
            <a:r>
              <a:t/>
            </a:r>
            <a:endParaRPr sz="1400"/>
          </a:p>
        </p:txBody>
      </p:sp>
      <p:sp>
        <p:nvSpPr>
          <p:cNvPr id="108" name="Google Shape;108;p4: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fa78ad9ae2_1_0:notes"/>
          <p:cNvSpPr txBox="1"/>
          <p:nvPr>
            <p:ph idx="1" type="body"/>
          </p:nvPr>
        </p:nvSpPr>
        <p:spPr>
          <a:xfrm>
            <a:off x="701025" y="4415775"/>
            <a:ext cx="5608200" cy="418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400">
              <a:solidFill>
                <a:schemeClr val="dk1"/>
              </a:solidFill>
            </a:endParaRPr>
          </a:p>
          <a:p>
            <a:pPr indent="0" lvl="0" marL="0" rtl="0" algn="l">
              <a:lnSpc>
                <a:spcPct val="115000"/>
              </a:lnSpc>
              <a:spcBef>
                <a:spcPts val="0"/>
              </a:spcBef>
              <a:spcAft>
                <a:spcPts val="0"/>
              </a:spcAft>
              <a:buSzPts val="1100"/>
              <a:buNone/>
            </a:pPr>
            <a:r>
              <a:t/>
            </a:r>
            <a:endParaRPr sz="1200">
              <a:solidFill>
                <a:schemeClr val="dk1"/>
              </a:solidFill>
            </a:endParaRPr>
          </a:p>
          <a:p>
            <a:pPr indent="0" lvl="0" marL="0" rtl="0" algn="l">
              <a:lnSpc>
                <a:spcPct val="100000"/>
              </a:lnSpc>
              <a:spcBef>
                <a:spcPts val="640"/>
              </a:spcBef>
              <a:spcAft>
                <a:spcPts val="0"/>
              </a:spcAft>
              <a:buClr>
                <a:schemeClr val="dk1"/>
              </a:buClr>
              <a:buSzPts val="3200"/>
              <a:buFont typeface="Arial"/>
              <a:buNone/>
            </a:pPr>
            <a:r>
              <a:t/>
            </a:r>
            <a:endParaRPr sz="1400"/>
          </a:p>
        </p:txBody>
      </p:sp>
      <p:sp>
        <p:nvSpPr>
          <p:cNvPr id="117" name="Google Shape;117;g2fa78ad9ae2_1_0:notes"/>
          <p:cNvSpPr/>
          <p:nvPr>
            <p:ph idx="2" type="sldImg"/>
          </p:nvPr>
        </p:nvSpPr>
        <p:spPr>
          <a:xfrm>
            <a:off x="1168625" y="697225"/>
            <a:ext cx="4673700" cy="3486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txBox="1"/>
          <p:nvPr>
            <p:ph idx="1" type="body"/>
          </p:nvPr>
        </p:nvSpPr>
        <p:spPr>
          <a:xfrm>
            <a:off x="701025" y="4415775"/>
            <a:ext cx="5608300" cy="41833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40"/>
              </a:spcBef>
              <a:spcAft>
                <a:spcPts val="0"/>
              </a:spcAft>
              <a:buClr>
                <a:schemeClr val="dk1"/>
              </a:buClr>
              <a:buSzPts val="3200"/>
              <a:buFont typeface="Arial"/>
              <a:buNone/>
            </a:pPr>
            <a:r>
              <a:t/>
            </a:r>
            <a:endParaRPr sz="1400"/>
          </a:p>
        </p:txBody>
      </p:sp>
      <p:sp>
        <p:nvSpPr>
          <p:cNvPr id="126" name="Google Shape;126;p5: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fa78ad9ae2_2_0:notes"/>
          <p:cNvSpPr txBox="1"/>
          <p:nvPr>
            <p:ph idx="1" type="body"/>
          </p:nvPr>
        </p:nvSpPr>
        <p:spPr>
          <a:xfrm>
            <a:off x="701025" y="4415775"/>
            <a:ext cx="5608200" cy="418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40"/>
              </a:spcBef>
              <a:spcAft>
                <a:spcPts val="0"/>
              </a:spcAft>
              <a:buClr>
                <a:schemeClr val="dk1"/>
              </a:buClr>
              <a:buSzPts val="3200"/>
              <a:buFont typeface="Arial"/>
              <a:buNone/>
            </a:pPr>
            <a:r>
              <a:t/>
            </a:r>
            <a:endParaRPr sz="1400"/>
          </a:p>
        </p:txBody>
      </p:sp>
      <p:sp>
        <p:nvSpPr>
          <p:cNvPr id="134" name="Google Shape;134;g2fa78ad9ae2_2_0:notes"/>
          <p:cNvSpPr/>
          <p:nvPr>
            <p:ph idx="2" type="sldImg"/>
          </p:nvPr>
        </p:nvSpPr>
        <p:spPr>
          <a:xfrm>
            <a:off x="1168625" y="697225"/>
            <a:ext cx="4673700" cy="3486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6:notes"/>
          <p:cNvSpPr txBox="1"/>
          <p:nvPr>
            <p:ph idx="1" type="body"/>
          </p:nvPr>
        </p:nvSpPr>
        <p:spPr>
          <a:xfrm>
            <a:off x="701025" y="4415775"/>
            <a:ext cx="5608300" cy="41833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sz="1300"/>
              <a:t>This is the sprint where the LLM tie in starts</a:t>
            </a:r>
            <a:endParaRPr sz="1300"/>
          </a:p>
        </p:txBody>
      </p:sp>
      <p:sp>
        <p:nvSpPr>
          <p:cNvPr id="142" name="Google Shape;142;p6: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fa78ad9ae2_3_7:notes"/>
          <p:cNvSpPr txBox="1"/>
          <p:nvPr>
            <p:ph idx="1" type="body"/>
          </p:nvPr>
        </p:nvSpPr>
        <p:spPr>
          <a:xfrm>
            <a:off x="701025" y="4415775"/>
            <a:ext cx="5608200" cy="418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sz="1300"/>
              <a:t>This is the sprint where the LLM tie in starts</a:t>
            </a:r>
            <a:endParaRPr sz="1300"/>
          </a:p>
        </p:txBody>
      </p:sp>
      <p:sp>
        <p:nvSpPr>
          <p:cNvPr id="150" name="Google Shape;150;g2fa78ad9ae2_3_7:notes"/>
          <p:cNvSpPr/>
          <p:nvPr>
            <p:ph idx="2" type="sldImg"/>
          </p:nvPr>
        </p:nvSpPr>
        <p:spPr>
          <a:xfrm>
            <a:off x="1168625" y="697225"/>
            <a:ext cx="4673700" cy="3486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13"/>
          <p:cNvSpPr txBox="1"/>
          <p:nvPr>
            <p:ph type="title"/>
          </p:nvPr>
        </p:nvSpPr>
        <p:spPr>
          <a:xfrm>
            <a:off x="457200" y="274638"/>
            <a:ext cx="8229600" cy="1143000"/>
          </a:xfrm>
          <a:prstGeom prst="rect">
            <a:avLst/>
          </a:prstGeom>
          <a:noFill/>
          <a:ln>
            <a:noFill/>
          </a:ln>
        </p:spPr>
        <p:txBody>
          <a:bodyPr anchorCtr="0" anchor="ctr" bIns="45675" lIns="91375" spcFirstLastPara="1" rIns="91375" wrap="square" tIns="4567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 name="Google Shape;13;p13"/>
          <p:cNvSpPr txBox="1"/>
          <p:nvPr>
            <p:ph idx="1" type="body"/>
          </p:nvPr>
        </p:nvSpPr>
        <p:spPr>
          <a:xfrm>
            <a:off x="457200" y="1600200"/>
            <a:ext cx="8229600" cy="4525963"/>
          </a:xfrm>
          <a:prstGeom prst="rect">
            <a:avLst/>
          </a:prstGeom>
          <a:noFill/>
          <a:ln>
            <a:noFill/>
          </a:ln>
        </p:spPr>
        <p:txBody>
          <a:bodyPr anchorCtr="0" anchor="t" bIns="45675" lIns="91375" spcFirstLastPara="1" rIns="91375" wrap="square" tIns="4567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4" name="Google Shape;14;p13"/>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3"/>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3"/>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2"/>
          <p:cNvSpPr txBox="1"/>
          <p:nvPr>
            <p:ph type="title"/>
          </p:nvPr>
        </p:nvSpPr>
        <p:spPr>
          <a:xfrm>
            <a:off x="457200" y="274638"/>
            <a:ext cx="8229600" cy="1143000"/>
          </a:xfrm>
          <a:prstGeom prst="rect">
            <a:avLst/>
          </a:prstGeom>
          <a:noFill/>
          <a:ln>
            <a:noFill/>
          </a:ln>
        </p:spPr>
        <p:txBody>
          <a:bodyPr anchorCtr="0" anchor="ctr" bIns="45675" lIns="91375" spcFirstLastPara="1" rIns="91375" wrap="square" tIns="4567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0" name="Google Shape;70;p22"/>
          <p:cNvSpPr txBox="1"/>
          <p:nvPr>
            <p:ph idx="1" type="body"/>
          </p:nvPr>
        </p:nvSpPr>
        <p:spPr>
          <a:xfrm rot="5400000">
            <a:off x="2309019" y="-251618"/>
            <a:ext cx="4525963" cy="8229600"/>
          </a:xfrm>
          <a:prstGeom prst="rect">
            <a:avLst/>
          </a:prstGeom>
          <a:noFill/>
          <a:ln>
            <a:noFill/>
          </a:ln>
        </p:spPr>
        <p:txBody>
          <a:bodyPr anchorCtr="0" anchor="t" bIns="45675" lIns="91375" spcFirstLastPara="1" rIns="91375" wrap="square" tIns="4567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1" name="Google Shape;71;p22"/>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2"/>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2"/>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3"/>
          <p:cNvSpPr txBox="1"/>
          <p:nvPr>
            <p:ph type="title"/>
          </p:nvPr>
        </p:nvSpPr>
        <p:spPr>
          <a:xfrm rot="5400000">
            <a:off x="4732338" y="2171701"/>
            <a:ext cx="5851525" cy="2057400"/>
          </a:xfrm>
          <a:prstGeom prst="rect">
            <a:avLst/>
          </a:prstGeom>
          <a:noFill/>
          <a:ln>
            <a:noFill/>
          </a:ln>
        </p:spPr>
        <p:txBody>
          <a:bodyPr anchorCtr="0" anchor="ctr" bIns="45675" lIns="91375" spcFirstLastPara="1" rIns="91375" wrap="square" tIns="4567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6" name="Google Shape;76;p23"/>
          <p:cNvSpPr txBox="1"/>
          <p:nvPr>
            <p:ph idx="1" type="body"/>
          </p:nvPr>
        </p:nvSpPr>
        <p:spPr>
          <a:xfrm rot="5400000">
            <a:off x="541338" y="190500"/>
            <a:ext cx="5851525" cy="6019800"/>
          </a:xfrm>
          <a:prstGeom prst="rect">
            <a:avLst/>
          </a:prstGeom>
          <a:noFill/>
          <a:ln>
            <a:noFill/>
          </a:ln>
        </p:spPr>
        <p:txBody>
          <a:bodyPr anchorCtr="0" anchor="t" bIns="45675" lIns="91375" spcFirstLastPara="1" rIns="91375" wrap="square" tIns="4567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7" name="Google Shape;77;p23"/>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3"/>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3"/>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14"/>
          <p:cNvSpPr txBox="1"/>
          <p:nvPr>
            <p:ph type="ctrTitle"/>
          </p:nvPr>
        </p:nvSpPr>
        <p:spPr>
          <a:xfrm>
            <a:off x="685800" y="2130426"/>
            <a:ext cx="7772400" cy="1470025"/>
          </a:xfrm>
          <a:prstGeom prst="rect">
            <a:avLst/>
          </a:prstGeom>
          <a:noFill/>
          <a:ln>
            <a:noFill/>
          </a:ln>
        </p:spPr>
        <p:txBody>
          <a:bodyPr anchorCtr="0" anchor="ctr" bIns="45675" lIns="91375" spcFirstLastPara="1" rIns="91375" wrap="square" tIns="4567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 name="Google Shape;19;p14"/>
          <p:cNvSpPr txBox="1"/>
          <p:nvPr>
            <p:ph idx="1" type="subTitle"/>
          </p:nvPr>
        </p:nvSpPr>
        <p:spPr>
          <a:xfrm>
            <a:off x="1371600" y="3886200"/>
            <a:ext cx="6400800" cy="1752600"/>
          </a:xfrm>
          <a:prstGeom prst="rect">
            <a:avLst/>
          </a:prstGeom>
          <a:noFill/>
          <a:ln>
            <a:noFill/>
          </a:ln>
        </p:spPr>
        <p:txBody>
          <a:bodyPr anchorCtr="0" anchor="t" bIns="45675" lIns="91375" spcFirstLastPara="1" rIns="91375" wrap="square" tIns="45675">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20" name="Google Shape;20;p14"/>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4"/>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4"/>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5"/>
          <p:cNvSpPr txBox="1"/>
          <p:nvPr>
            <p:ph type="title"/>
          </p:nvPr>
        </p:nvSpPr>
        <p:spPr>
          <a:xfrm>
            <a:off x="722313" y="4406900"/>
            <a:ext cx="7772400" cy="1362075"/>
          </a:xfrm>
          <a:prstGeom prst="rect">
            <a:avLst/>
          </a:prstGeom>
          <a:noFill/>
          <a:ln>
            <a:noFill/>
          </a:ln>
        </p:spPr>
        <p:txBody>
          <a:bodyPr anchorCtr="0" anchor="t" bIns="45675" lIns="91375" spcFirstLastPara="1" rIns="91375" wrap="square" tIns="45675">
            <a:noAutofit/>
          </a:bodyPr>
          <a:lstStyle>
            <a:lvl1pPr lvl="0" algn="l">
              <a:lnSpc>
                <a:spcPct val="100000"/>
              </a:lnSpc>
              <a:spcBef>
                <a:spcPts val="0"/>
              </a:spcBef>
              <a:spcAft>
                <a:spcPts val="0"/>
              </a:spcAft>
              <a:buSzPts val="1400"/>
              <a:buNone/>
              <a:defRPr b="1" sz="4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 name="Google Shape;25;p15"/>
          <p:cNvSpPr txBox="1"/>
          <p:nvPr>
            <p:ph idx="1" type="body"/>
          </p:nvPr>
        </p:nvSpPr>
        <p:spPr>
          <a:xfrm>
            <a:off x="722313" y="2906713"/>
            <a:ext cx="7772400" cy="1500187"/>
          </a:xfrm>
          <a:prstGeom prst="rect">
            <a:avLst/>
          </a:prstGeom>
          <a:noFill/>
          <a:ln>
            <a:noFill/>
          </a:ln>
        </p:spPr>
        <p:txBody>
          <a:bodyPr anchorCtr="0" anchor="b" bIns="45675" lIns="91375" spcFirstLastPara="1" rIns="91375" wrap="square" tIns="45675">
            <a:no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26" name="Google Shape;26;p15"/>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5"/>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5"/>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6"/>
          <p:cNvSpPr txBox="1"/>
          <p:nvPr>
            <p:ph type="title"/>
          </p:nvPr>
        </p:nvSpPr>
        <p:spPr>
          <a:xfrm>
            <a:off x="457200" y="274638"/>
            <a:ext cx="8229600" cy="1143000"/>
          </a:xfrm>
          <a:prstGeom prst="rect">
            <a:avLst/>
          </a:prstGeom>
          <a:noFill/>
          <a:ln>
            <a:noFill/>
          </a:ln>
        </p:spPr>
        <p:txBody>
          <a:bodyPr anchorCtr="0" anchor="ctr" bIns="45675" lIns="91375" spcFirstLastPara="1" rIns="91375" wrap="square" tIns="4567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1" name="Google Shape;31;p16"/>
          <p:cNvSpPr txBox="1"/>
          <p:nvPr>
            <p:ph idx="1" type="body"/>
          </p:nvPr>
        </p:nvSpPr>
        <p:spPr>
          <a:xfrm>
            <a:off x="457200" y="1600202"/>
            <a:ext cx="4038600" cy="4525963"/>
          </a:xfrm>
          <a:prstGeom prst="rect">
            <a:avLst/>
          </a:prstGeom>
          <a:noFill/>
          <a:ln>
            <a:noFill/>
          </a:ln>
        </p:spPr>
        <p:txBody>
          <a:bodyPr anchorCtr="0" anchor="t" bIns="45675" lIns="91375" spcFirstLastPara="1" rIns="91375" wrap="square" tIns="45675">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2" name="Google Shape;32;p16"/>
          <p:cNvSpPr txBox="1"/>
          <p:nvPr>
            <p:ph idx="2" type="body"/>
          </p:nvPr>
        </p:nvSpPr>
        <p:spPr>
          <a:xfrm>
            <a:off x="4648200" y="1600202"/>
            <a:ext cx="4038600" cy="4525963"/>
          </a:xfrm>
          <a:prstGeom prst="rect">
            <a:avLst/>
          </a:prstGeom>
          <a:noFill/>
          <a:ln>
            <a:noFill/>
          </a:ln>
        </p:spPr>
        <p:txBody>
          <a:bodyPr anchorCtr="0" anchor="t" bIns="45675" lIns="91375" spcFirstLastPara="1" rIns="91375" wrap="square" tIns="45675">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3" name="Google Shape;33;p16"/>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6"/>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6"/>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7"/>
          <p:cNvSpPr txBox="1"/>
          <p:nvPr>
            <p:ph type="title"/>
          </p:nvPr>
        </p:nvSpPr>
        <p:spPr>
          <a:xfrm>
            <a:off x="457200" y="274638"/>
            <a:ext cx="8229600" cy="1143000"/>
          </a:xfrm>
          <a:prstGeom prst="rect">
            <a:avLst/>
          </a:prstGeom>
          <a:noFill/>
          <a:ln>
            <a:noFill/>
          </a:ln>
        </p:spPr>
        <p:txBody>
          <a:bodyPr anchorCtr="0" anchor="ctr" bIns="45675" lIns="91375" spcFirstLastPara="1" rIns="91375" wrap="square" tIns="4567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8" name="Google Shape;38;p17"/>
          <p:cNvSpPr txBox="1"/>
          <p:nvPr>
            <p:ph idx="1" type="body"/>
          </p:nvPr>
        </p:nvSpPr>
        <p:spPr>
          <a:xfrm>
            <a:off x="457200" y="1535113"/>
            <a:ext cx="4040188" cy="639762"/>
          </a:xfrm>
          <a:prstGeom prst="rect">
            <a:avLst/>
          </a:prstGeom>
          <a:noFill/>
          <a:ln>
            <a:noFill/>
          </a:ln>
        </p:spPr>
        <p:txBody>
          <a:bodyPr anchorCtr="0" anchor="b" bIns="45675" lIns="91375" spcFirstLastPara="1" rIns="91375" wrap="square" tIns="45675">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39" name="Google Shape;39;p17"/>
          <p:cNvSpPr txBox="1"/>
          <p:nvPr>
            <p:ph idx="2" type="body"/>
          </p:nvPr>
        </p:nvSpPr>
        <p:spPr>
          <a:xfrm>
            <a:off x="457200" y="2174876"/>
            <a:ext cx="4040188" cy="3951288"/>
          </a:xfrm>
          <a:prstGeom prst="rect">
            <a:avLst/>
          </a:prstGeom>
          <a:noFill/>
          <a:ln>
            <a:noFill/>
          </a:ln>
        </p:spPr>
        <p:txBody>
          <a:bodyPr anchorCtr="0" anchor="t" bIns="45675" lIns="91375" spcFirstLastPara="1" rIns="91375" wrap="square" tIns="45675">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0" name="Google Shape;40;p17"/>
          <p:cNvSpPr txBox="1"/>
          <p:nvPr>
            <p:ph idx="3" type="body"/>
          </p:nvPr>
        </p:nvSpPr>
        <p:spPr>
          <a:xfrm>
            <a:off x="4645030" y="1535113"/>
            <a:ext cx="4041775" cy="639762"/>
          </a:xfrm>
          <a:prstGeom prst="rect">
            <a:avLst/>
          </a:prstGeom>
          <a:noFill/>
          <a:ln>
            <a:noFill/>
          </a:ln>
        </p:spPr>
        <p:txBody>
          <a:bodyPr anchorCtr="0" anchor="b" bIns="45675" lIns="91375" spcFirstLastPara="1" rIns="91375" wrap="square" tIns="45675">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1" name="Google Shape;41;p17"/>
          <p:cNvSpPr txBox="1"/>
          <p:nvPr>
            <p:ph idx="4" type="body"/>
          </p:nvPr>
        </p:nvSpPr>
        <p:spPr>
          <a:xfrm>
            <a:off x="4645030" y="2174876"/>
            <a:ext cx="4041775" cy="3951288"/>
          </a:xfrm>
          <a:prstGeom prst="rect">
            <a:avLst/>
          </a:prstGeom>
          <a:noFill/>
          <a:ln>
            <a:noFill/>
          </a:ln>
        </p:spPr>
        <p:txBody>
          <a:bodyPr anchorCtr="0" anchor="t" bIns="45675" lIns="91375" spcFirstLastPara="1" rIns="91375" wrap="square" tIns="45675">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2" name="Google Shape;42;p17"/>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7"/>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7"/>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8"/>
          <p:cNvSpPr txBox="1"/>
          <p:nvPr>
            <p:ph type="title"/>
          </p:nvPr>
        </p:nvSpPr>
        <p:spPr>
          <a:xfrm>
            <a:off x="457200" y="274638"/>
            <a:ext cx="8229600" cy="1143000"/>
          </a:xfrm>
          <a:prstGeom prst="rect">
            <a:avLst/>
          </a:prstGeom>
          <a:noFill/>
          <a:ln>
            <a:noFill/>
          </a:ln>
        </p:spPr>
        <p:txBody>
          <a:bodyPr anchorCtr="0" anchor="ctr" bIns="45675" lIns="91375" spcFirstLastPara="1" rIns="91375" wrap="square" tIns="4567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7" name="Google Shape;47;p18"/>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8"/>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8"/>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9"/>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9"/>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9"/>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0"/>
          <p:cNvSpPr txBox="1"/>
          <p:nvPr>
            <p:ph type="title"/>
          </p:nvPr>
        </p:nvSpPr>
        <p:spPr>
          <a:xfrm>
            <a:off x="457202" y="273051"/>
            <a:ext cx="3008313" cy="1162050"/>
          </a:xfrm>
          <a:prstGeom prst="rect">
            <a:avLst/>
          </a:prstGeom>
          <a:noFill/>
          <a:ln>
            <a:noFill/>
          </a:ln>
        </p:spPr>
        <p:txBody>
          <a:bodyPr anchorCtr="0" anchor="b" bIns="45675" lIns="91375" spcFirstLastPara="1" rIns="91375" wrap="square" tIns="45675">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6" name="Google Shape;56;p20"/>
          <p:cNvSpPr txBox="1"/>
          <p:nvPr>
            <p:ph idx="1" type="body"/>
          </p:nvPr>
        </p:nvSpPr>
        <p:spPr>
          <a:xfrm>
            <a:off x="3575050" y="273050"/>
            <a:ext cx="5111750" cy="5853113"/>
          </a:xfrm>
          <a:prstGeom prst="rect">
            <a:avLst/>
          </a:prstGeom>
          <a:noFill/>
          <a:ln>
            <a:noFill/>
          </a:ln>
        </p:spPr>
        <p:txBody>
          <a:bodyPr anchorCtr="0" anchor="t" bIns="45675" lIns="91375" spcFirstLastPara="1" rIns="91375" wrap="square" tIns="45675">
            <a:no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57" name="Google Shape;57;p20"/>
          <p:cNvSpPr txBox="1"/>
          <p:nvPr>
            <p:ph idx="2" type="body"/>
          </p:nvPr>
        </p:nvSpPr>
        <p:spPr>
          <a:xfrm>
            <a:off x="457202" y="1435105"/>
            <a:ext cx="3008313" cy="4691063"/>
          </a:xfrm>
          <a:prstGeom prst="rect">
            <a:avLst/>
          </a:prstGeom>
          <a:noFill/>
          <a:ln>
            <a:noFill/>
          </a:ln>
        </p:spPr>
        <p:txBody>
          <a:bodyPr anchorCtr="0" anchor="t" bIns="45675" lIns="91375" spcFirstLastPara="1" rIns="91375" wrap="square" tIns="45675">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8" name="Google Shape;58;p20"/>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0"/>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0"/>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1"/>
          <p:cNvSpPr txBox="1"/>
          <p:nvPr>
            <p:ph type="title"/>
          </p:nvPr>
        </p:nvSpPr>
        <p:spPr>
          <a:xfrm>
            <a:off x="1792288" y="4800600"/>
            <a:ext cx="5486400" cy="566738"/>
          </a:xfrm>
          <a:prstGeom prst="rect">
            <a:avLst/>
          </a:prstGeom>
          <a:noFill/>
          <a:ln>
            <a:noFill/>
          </a:ln>
        </p:spPr>
        <p:txBody>
          <a:bodyPr anchorCtr="0" anchor="b" bIns="45675" lIns="91375" spcFirstLastPara="1" rIns="91375" wrap="square" tIns="45675">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3" name="Google Shape;63;p21"/>
          <p:cNvSpPr/>
          <p:nvPr>
            <p:ph idx="2" type="pic"/>
          </p:nvPr>
        </p:nvSpPr>
        <p:spPr>
          <a:xfrm>
            <a:off x="1792288" y="612775"/>
            <a:ext cx="5486400" cy="4114800"/>
          </a:xfrm>
          <a:prstGeom prst="rect">
            <a:avLst/>
          </a:prstGeom>
          <a:noFill/>
          <a:ln>
            <a:noFill/>
          </a:ln>
        </p:spPr>
      </p:sp>
      <p:sp>
        <p:nvSpPr>
          <p:cNvPr id="64" name="Google Shape;64;p21"/>
          <p:cNvSpPr txBox="1"/>
          <p:nvPr>
            <p:ph idx="1" type="body"/>
          </p:nvPr>
        </p:nvSpPr>
        <p:spPr>
          <a:xfrm>
            <a:off x="1792288" y="5367338"/>
            <a:ext cx="5486400" cy="804862"/>
          </a:xfrm>
          <a:prstGeom prst="rect">
            <a:avLst/>
          </a:prstGeom>
          <a:noFill/>
          <a:ln>
            <a:noFill/>
          </a:ln>
        </p:spPr>
        <p:txBody>
          <a:bodyPr anchorCtr="0" anchor="t" bIns="45675" lIns="91375" spcFirstLastPara="1" rIns="91375" wrap="square" tIns="45675">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5" name="Google Shape;65;p21"/>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1"/>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1"/>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457200" y="274638"/>
            <a:ext cx="8229600" cy="1143000"/>
          </a:xfrm>
          <a:prstGeom prst="rect">
            <a:avLst/>
          </a:prstGeom>
          <a:noFill/>
          <a:ln>
            <a:noFill/>
          </a:ln>
        </p:spPr>
        <p:txBody>
          <a:bodyPr anchorCtr="0" anchor="ctr" bIns="45675" lIns="91375" spcFirstLastPara="1" rIns="91375" wrap="square" tIns="45675">
            <a:noAutofit/>
          </a:bodyPr>
          <a:lstStyle>
            <a:lvl1pPr lvl="0"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9pPr>
          </a:lstStyle>
          <a:p/>
        </p:txBody>
      </p:sp>
      <p:sp>
        <p:nvSpPr>
          <p:cNvPr id="7" name="Google Shape;7;p12"/>
          <p:cNvSpPr txBox="1"/>
          <p:nvPr>
            <p:ph idx="1" type="body"/>
          </p:nvPr>
        </p:nvSpPr>
        <p:spPr>
          <a:xfrm>
            <a:off x="457200" y="1600200"/>
            <a:ext cx="8229600" cy="4525963"/>
          </a:xfrm>
          <a:prstGeom prst="rect">
            <a:avLst/>
          </a:prstGeom>
          <a:noFill/>
          <a:ln>
            <a:noFill/>
          </a:ln>
        </p:spPr>
        <p:txBody>
          <a:bodyPr anchorCtr="0" anchor="t" bIns="45675" lIns="91375" spcFirstLastPara="1" rIns="91375" wrap="square" tIns="45675">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2"/>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 name="Google Shape;9;p12"/>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12"/>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flipH="1" rot="10800000">
            <a:off x="0" y="6858000"/>
            <a:ext cx="9144000" cy="46038"/>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85" name="Google Shape;85;p1"/>
          <p:cNvPicPr preferRelativeResize="0"/>
          <p:nvPr/>
        </p:nvPicPr>
        <p:blipFill rotWithShape="1">
          <a:blip r:embed="rId3">
            <a:alphaModFix/>
          </a:blip>
          <a:srcRect b="0" l="0" r="0" t="0"/>
          <a:stretch/>
        </p:blipFill>
        <p:spPr>
          <a:xfrm>
            <a:off x="6934200" y="71438"/>
            <a:ext cx="2209800" cy="895350"/>
          </a:xfrm>
          <a:prstGeom prst="rect">
            <a:avLst/>
          </a:prstGeom>
          <a:noFill/>
          <a:ln>
            <a:noFill/>
          </a:ln>
        </p:spPr>
      </p:pic>
      <p:sp>
        <p:nvSpPr>
          <p:cNvPr id="86" name="Google Shape;86;p1"/>
          <p:cNvSpPr txBox="1"/>
          <p:nvPr>
            <p:ph idx="1" type="body"/>
          </p:nvPr>
        </p:nvSpPr>
        <p:spPr>
          <a:xfrm>
            <a:off x="613950" y="3364525"/>
            <a:ext cx="7916100" cy="2025900"/>
          </a:xfrm>
          <a:prstGeom prst="rect">
            <a:avLst/>
          </a:prstGeom>
          <a:noFill/>
          <a:ln>
            <a:noFill/>
          </a:ln>
        </p:spPr>
        <p:txBody>
          <a:bodyPr anchorCtr="0" anchor="t" bIns="45675" lIns="91375" spcFirstLastPara="1" rIns="91375" wrap="square" tIns="45675">
            <a:noAutofit/>
          </a:bodyPr>
          <a:lstStyle/>
          <a:p>
            <a:pPr indent="0" lvl="0" marL="0" rtl="0" algn="l">
              <a:lnSpc>
                <a:spcPct val="100000"/>
              </a:lnSpc>
              <a:spcBef>
                <a:spcPts val="560"/>
              </a:spcBef>
              <a:spcAft>
                <a:spcPts val="0"/>
              </a:spcAft>
              <a:buClr>
                <a:schemeClr val="dk1"/>
              </a:buClr>
              <a:buSzPts val="2800"/>
              <a:buFont typeface="Arial"/>
              <a:buNone/>
            </a:pPr>
            <a:r>
              <a:rPr b="1" lang="en-US" sz="2200">
                <a:latin typeface="Times New Roman"/>
                <a:ea typeface="Times New Roman"/>
                <a:cs typeface="Times New Roman"/>
                <a:sym typeface="Times New Roman"/>
              </a:rPr>
              <a:t>Team Jetskiz</a:t>
            </a:r>
            <a:r>
              <a:rPr b="1" lang="en-US" sz="2200"/>
              <a:t>:</a:t>
            </a:r>
            <a:r>
              <a:rPr lang="en-US" sz="2200"/>
              <a:t> </a:t>
            </a:r>
            <a:endParaRPr sz="2200"/>
          </a:p>
          <a:p>
            <a:pPr indent="457200" lvl="0" marL="0" rtl="0" algn="l">
              <a:lnSpc>
                <a:spcPct val="100000"/>
              </a:lnSpc>
              <a:spcBef>
                <a:spcPts val="560"/>
              </a:spcBef>
              <a:spcAft>
                <a:spcPts val="0"/>
              </a:spcAft>
              <a:buClr>
                <a:schemeClr val="dk1"/>
              </a:buClr>
              <a:buSzPts val="2800"/>
              <a:buFont typeface="Arial"/>
              <a:buNone/>
            </a:pPr>
            <a:r>
              <a:rPr lang="en-US" sz="2200">
                <a:latin typeface="Times New Roman"/>
                <a:ea typeface="Times New Roman"/>
                <a:cs typeface="Times New Roman"/>
                <a:sym typeface="Times New Roman"/>
              </a:rPr>
              <a:t>Product Owner &amp; Dev: Jiemas Rubio</a:t>
            </a:r>
            <a:endParaRPr sz="2200">
              <a:latin typeface="Times New Roman"/>
              <a:ea typeface="Times New Roman"/>
              <a:cs typeface="Times New Roman"/>
              <a:sym typeface="Times New Roman"/>
            </a:endParaRPr>
          </a:p>
          <a:p>
            <a:pPr indent="457200" lvl="0" marL="0" rtl="0" algn="l">
              <a:lnSpc>
                <a:spcPct val="100000"/>
              </a:lnSpc>
              <a:spcBef>
                <a:spcPts val="560"/>
              </a:spcBef>
              <a:spcAft>
                <a:spcPts val="0"/>
              </a:spcAft>
              <a:buClr>
                <a:schemeClr val="dk1"/>
              </a:buClr>
              <a:buSzPts val="2800"/>
              <a:buFont typeface="Arial"/>
              <a:buNone/>
            </a:pPr>
            <a:r>
              <a:rPr lang="en-US" sz="2200">
                <a:latin typeface="Times New Roman"/>
                <a:ea typeface="Times New Roman"/>
                <a:cs typeface="Times New Roman"/>
                <a:sym typeface="Times New Roman"/>
              </a:rPr>
              <a:t>Scrum Master &amp; Dev: Jianwen Wu</a:t>
            </a:r>
            <a:endParaRPr sz="2200">
              <a:latin typeface="Times New Roman"/>
              <a:ea typeface="Times New Roman"/>
              <a:cs typeface="Times New Roman"/>
              <a:sym typeface="Times New Roman"/>
            </a:endParaRPr>
          </a:p>
          <a:p>
            <a:pPr indent="457200" lvl="0" marL="0" rtl="0" algn="l">
              <a:lnSpc>
                <a:spcPct val="100000"/>
              </a:lnSpc>
              <a:spcBef>
                <a:spcPts val="560"/>
              </a:spcBef>
              <a:spcAft>
                <a:spcPts val="0"/>
              </a:spcAft>
              <a:buClr>
                <a:schemeClr val="dk1"/>
              </a:buClr>
              <a:buSzPts val="2800"/>
              <a:buFont typeface="Arial"/>
              <a:buNone/>
            </a:pPr>
            <a:r>
              <a:rPr lang="en-US" sz="2200">
                <a:latin typeface="Times New Roman"/>
                <a:ea typeface="Times New Roman"/>
                <a:cs typeface="Times New Roman"/>
                <a:sym typeface="Times New Roman"/>
              </a:rPr>
              <a:t>Developers: Serene Cheng, Tiffany Guan, and Zachary Venzor</a:t>
            </a:r>
            <a:endParaRPr sz="2200">
              <a:latin typeface="Times New Roman"/>
              <a:ea typeface="Times New Roman"/>
              <a:cs typeface="Times New Roman"/>
              <a:sym typeface="Times New Roman"/>
            </a:endParaRPr>
          </a:p>
        </p:txBody>
      </p:sp>
      <p:sp>
        <p:nvSpPr>
          <p:cNvPr id="87" name="Google Shape;87;p1"/>
          <p:cNvSpPr txBox="1"/>
          <p:nvPr>
            <p:ph type="title"/>
          </p:nvPr>
        </p:nvSpPr>
        <p:spPr>
          <a:xfrm>
            <a:off x="1789800" y="1375525"/>
            <a:ext cx="5564400" cy="1015800"/>
          </a:xfrm>
          <a:prstGeom prst="rect">
            <a:avLst/>
          </a:prstGeom>
          <a:noFill/>
          <a:ln>
            <a:noFill/>
          </a:ln>
        </p:spPr>
        <p:txBody>
          <a:bodyPr anchorCtr="0" anchor="ctr" bIns="45675" lIns="91375" spcFirstLastPara="1" rIns="91375" wrap="square" tIns="45675">
            <a:spAutoFit/>
          </a:bodyPr>
          <a:lstStyle/>
          <a:p>
            <a:pPr indent="0" lvl="0" marL="0" rtl="0" algn="ctr">
              <a:lnSpc>
                <a:spcPct val="100000"/>
              </a:lnSpc>
              <a:spcBef>
                <a:spcPts val="0"/>
              </a:spcBef>
              <a:spcAft>
                <a:spcPts val="0"/>
              </a:spcAft>
              <a:buSzPts val="1400"/>
              <a:buNone/>
            </a:pPr>
            <a:r>
              <a:rPr b="1" lang="en-US" sz="6000">
                <a:latin typeface="Times New Roman"/>
                <a:ea typeface="Times New Roman"/>
                <a:cs typeface="Times New Roman"/>
                <a:sym typeface="Times New Roman"/>
              </a:rPr>
              <a:t>Rapid Review</a:t>
            </a:r>
            <a:endParaRPr sz="4500">
              <a:latin typeface="Times New Roman"/>
              <a:ea typeface="Times New Roman"/>
              <a:cs typeface="Times New Roman"/>
              <a:sym typeface="Times New Roman"/>
            </a:endParaRPr>
          </a:p>
        </p:txBody>
      </p:sp>
      <p:sp>
        <p:nvSpPr>
          <p:cNvPr id="88" name="Google Shape;88;p1"/>
          <p:cNvSpPr/>
          <p:nvPr/>
        </p:nvSpPr>
        <p:spPr>
          <a:xfrm>
            <a:off x="0" y="6248400"/>
            <a:ext cx="9144000" cy="609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9" name="Google Shape;89;p1"/>
          <p:cNvSpPr txBox="1"/>
          <p:nvPr/>
        </p:nvSpPr>
        <p:spPr>
          <a:xfrm>
            <a:off x="3341100" y="2331825"/>
            <a:ext cx="2461800" cy="298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200"/>
              <a:buFont typeface="Arial"/>
              <a:buNone/>
            </a:pPr>
            <a:r>
              <a:rPr b="1" i="0" lang="en-US" sz="2200" u="none" cap="none" strike="noStrike">
                <a:solidFill>
                  <a:schemeClr val="dk1"/>
                </a:solidFill>
                <a:latin typeface="Calibri"/>
                <a:ea typeface="Calibri"/>
                <a:cs typeface="Calibri"/>
                <a:sym typeface="Calibri"/>
              </a:rPr>
              <a:t>CSE 115A Fall 2024</a:t>
            </a:r>
            <a:endParaRPr b="1" i="0" sz="22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7"/>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61" name="Google Shape;161;p7"/>
          <p:cNvSpPr txBox="1"/>
          <p:nvPr>
            <p:ph type="title"/>
          </p:nvPr>
        </p:nvSpPr>
        <p:spPr>
          <a:xfrm>
            <a:off x="457207" y="177940"/>
            <a:ext cx="8229600" cy="1143000"/>
          </a:xfrm>
          <a:prstGeom prst="rect">
            <a:avLst/>
          </a:prstGeom>
          <a:noFill/>
          <a:ln>
            <a:noFill/>
          </a:ln>
        </p:spPr>
        <p:txBody>
          <a:bodyPr anchorCtr="0" anchor="ctr" bIns="45675" lIns="91375" spcFirstLastPara="1" rIns="91375" wrap="square" tIns="45675">
            <a:noAutofit/>
          </a:bodyPr>
          <a:lstStyle/>
          <a:p>
            <a:pPr indent="0" lvl="0" marL="0" rtl="0" algn="ctr">
              <a:lnSpc>
                <a:spcPct val="100000"/>
              </a:lnSpc>
              <a:spcBef>
                <a:spcPts val="0"/>
              </a:spcBef>
              <a:spcAft>
                <a:spcPts val="0"/>
              </a:spcAft>
              <a:buSzPts val="1400"/>
              <a:buNone/>
            </a:pPr>
            <a:r>
              <a:rPr b="1" lang="en-US" sz="5500">
                <a:latin typeface="Times New Roman"/>
                <a:ea typeface="Times New Roman"/>
                <a:cs typeface="Times New Roman"/>
                <a:sym typeface="Times New Roman"/>
              </a:rPr>
              <a:t>Sprint 4</a:t>
            </a:r>
            <a:endParaRPr b="1" sz="5500"/>
          </a:p>
        </p:txBody>
      </p:sp>
      <p:sp>
        <p:nvSpPr>
          <p:cNvPr id="162" name="Google Shape;162;p7"/>
          <p:cNvSpPr/>
          <p:nvPr/>
        </p:nvSpPr>
        <p:spPr>
          <a:xfrm>
            <a:off x="0" y="6248400"/>
            <a:ext cx="9144000" cy="609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3" name="Google Shape;163;p7"/>
          <p:cNvSpPr txBox="1"/>
          <p:nvPr/>
        </p:nvSpPr>
        <p:spPr>
          <a:xfrm>
            <a:off x="506400" y="1247725"/>
            <a:ext cx="8131200" cy="4156800"/>
          </a:xfrm>
          <a:prstGeom prst="rect">
            <a:avLst/>
          </a:prstGeom>
          <a:noFill/>
          <a:ln>
            <a:noFill/>
          </a:ln>
        </p:spPr>
        <p:txBody>
          <a:bodyPr anchorCtr="0" anchor="t" bIns="91425" lIns="91425" spcFirstLastPara="1" rIns="91425" wrap="square" tIns="91425">
            <a:noAutofit/>
          </a:bodyPr>
          <a:lstStyle/>
          <a:p>
            <a:pPr indent="-400050" lvl="0" marL="457200" marR="0" rtl="0" algn="l">
              <a:lnSpc>
                <a:spcPct val="115000"/>
              </a:lnSpc>
              <a:spcBef>
                <a:spcPts val="0"/>
              </a:spcBef>
              <a:spcAft>
                <a:spcPts val="0"/>
              </a:spcAft>
              <a:buClr>
                <a:schemeClr val="dk1"/>
              </a:buClr>
              <a:buSzPts val="2700"/>
              <a:buFont typeface="Calibri"/>
              <a:buChar char="●"/>
            </a:pPr>
            <a:r>
              <a:rPr b="0" i="0" lang="en-US" sz="2700" u="none" cap="none" strike="noStrike">
                <a:solidFill>
                  <a:schemeClr val="dk1"/>
                </a:solidFill>
                <a:latin typeface="Calibri"/>
                <a:ea typeface="Calibri"/>
                <a:cs typeface="Calibri"/>
                <a:sym typeface="Calibri"/>
              </a:rPr>
              <a:t>User Stories:</a:t>
            </a:r>
            <a:endParaRPr b="0" i="0" sz="2700" u="none" cap="none" strike="noStrike">
              <a:solidFill>
                <a:schemeClr val="dk1"/>
              </a:solidFill>
              <a:latin typeface="Calibri"/>
              <a:ea typeface="Calibri"/>
              <a:cs typeface="Calibri"/>
              <a:sym typeface="Calibri"/>
            </a:endParaRPr>
          </a:p>
          <a:p>
            <a:pPr indent="-374650" lvl="1" marL="914400" rtl="0" algn="l">
              <a:lnSpc>
                <a:spcPct val="115000"/>
              </a:lnSpc>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As a student, I want my answers to free response questions to have </a:t>
            </a:r>
            <a:r>
              <a:rPr b="1" lang="en-US" sz="2300">
                <a:solidFill>
                  <a:schemeClr val="dk1"/>
                </a:solidFill>
                <a:latin typeface="Calibri"/>
                <a:ea typeface="Calibri"/>
                <a:cs typeface="Calibri"/>
                <a:sym typeface="Calibri"/>
              </a:rPr>
              <a:t>correct evaluations</a:t>
            </a:r>
            <a:r>
              <a:rPr lang="en-US" sz="2300">
                <a:solidFill>
                  <a:schemeClr val="dk1"/>
                </a:solidFill>
                <a:latin typeface="Calibri"/>
                <a:ea typeface="Calibri"/>
                <a:cs typeface="Calibri"/>
                <a:sym typeface="Calibri"/>
              </a:rPr>
              <a:t>, so I can focus on remembering concepts rather than memorizing the exact wording of the flashcard. </a:t>
            </a:r>
            <a:r>
              <a:rPr b="1" lang="en-US" sz="2300">
                <a:solidFill>
                  <a:schemeClr val="dk1"/>
                </a:solidFill>
                <a:latin typeface="Calibri"/>
                <a:ea typeface="Calibri"/>
                <a:cs typeface="Calibri"/>
                <a:sym typeface="Calibri"/>
              </a:rPr>
              <a:t>[21]</a:t>
            </a:r>
            <a:endParaRPr sz="2300">
              <a:solidFill>
                <a:schemeClr val="dk1"/>
              </a:solidFill>
              <a:latin typeface="Calibri"/>
              <a:ea typeface="Calibri"/>
              <a:cs typeface="Calibri"/>
              <a:sym typeface="Calibri"/>
            </a:endParaRPr>
          </a:p>
          <a:p>
            <a:pPr indent="-374650" lvl="1" marL="914400" marR="0" rtl="0" algn="l">
              <a:lnSpc>
                <a:spcPct val="115000"/>
              </a:lnSpc>
              <a:spcBef>
                <a:spcPts val="0"/>
              </a:spcBef>
              <a:spcAft>
                <a:spcPts val="0"/>
              </a:spcAft>
              <a:buClr>
                <a:schemeClr val="dk1"/>
              </a:buClr>
              <a:buSzPts val="2300"/>
              <a:buFont typeface="Calibri"/>
              <a:buChar char="○"/>
            </a:pPr>
            <a:r>
              <a:rPr b="0" i="0" lang="en-US" sz="2300" u="none" cap="none" strike="noStrike">
                <a:solidFill>
                  <a:schemeClr val="dk1"/>
                </a:solidFill>
                <a:latin typeface="Calibri"/>
                <a:ea typeface="Calibri"/>
                <a:cs typeface="Calibri"/>
                <a:sym typeface="Calibri"/>
              </a:rPr>
              <a:t>As a student repeatedly studying the same set through test</a:t>
            </a:r>
            <a:r>
              <a:rPr lang="en-US" sz="2300">
                <a:solidFill>
                  <a:schemeClr val="dk1"/>
                </a:solidFill>
                <a:latin typeface="Calibri"/>
                <a:ea typeface="Calibri"/>
                <a:cs typeface="Calibri"/>
                <a:sym typeface="Calibri"/>
              </a:rPr>
              <a:t> generation</a:t>
            </a:r>
            <a:r>
              <a:rPr b="0" i="0" lang="en-US" sz="2300" u="none" cap="none" strike="noStrike">
                <a:solidFill>
                  <a:schemeClr val="dk1"/>
                </a:solidFill>
                <a:latin typeface="Calibri"/>
                <a:ea typeface="Calibri"/>
                <a:cs typeface="Calibri"/>
                <a:sym typeface="Calibri"/>
              </a:rPr>
              <a:t>, I want </a:t>
            </a:r>
            <a:r>
              <a:rPr b="1" i="0" lang="en-US" sz="2300" u="none" cap="none" strike="noStrike">
                <a:solidFill>
                  <a:schemeClr val="dk1"/>
                </a:solidFill>
                <a:latin typeface="Calibri"/>
                <a:ea typeface="Calibri"/>
                <a:cs typeface="Calibri"/>
                <a:sym typeface="Calibri"/>
              </a:rPr>
              <a:t>the questions</a:t>
            </a:r>
            <a:r>
              <a:rPr b="0" i="0" lang="en-US" sz="2300" u="none" cap="none" strike="noStrike">
                <a:solidFill>
                  <a:schemeClr val="dk1"/>
                </a:solidFill>
                <a:latin typeface="Calibri"/>
                <a:ea typeface="Calibri"/>
                <a:cs typeface="Calibri"/>
                <a:sym typeface="Calibri"/>
              </a:rPr>
              <a:t> to occasionally have varied</a:t>
            </a:r>
            <a:r>
              <a:rPr lang="en-US" sz="2300">
                <a:solidFill>
                  <a:schemeClr val="dk1"/>
                </a:solidFill>
                <a:latin typeface="Calibri"/>
                <a:ea typeface="Calibri"/>
                <a:cs typeface="Calibri"/>
                <a:sym typeface="Calibri"/>
              </a:rPr>
              <a:t> phrasing</a:t>
            </a:r>
            <a:r>
              <a:rPr b="0" i="0" lang="en-US" sz="2300" u="none" cap="none" strike="noStrike">
                <a:solidFill>
                  <a:schemeClr val="dk1"/>
                </a:solidFill>
                <a:latin typeface="Calibri"/>
                <a:ea typeface="Calibri"/>
                <a:cs typeface="Calibri"/>
                <a:sym typeface="Calibri"/>
              </a:rPr>
              <a:t>, so</a:t>
            </a:r>
            <a:r>
              <a:rPr lang="en-US" sz="2300">
                <a:solidFill>
                  <a:schemeClr val="dk1"/>
                </a:solidFill>
                <a:latin typeface="Calibri"/>
                <a:ea typeface="Calibri"/>
                <a:cs typeface="Calibri"/>
                <a:sym typeface="Calibri"/>
              </a:rPr>
              <a:t> </a:t>
            </a:r>
            <a:r>
              <a:rPr b="0" i="0" lang="en-US" sz="2300" u="none" cap="none" strike="noStrike">
                <a:solidFill>
                  <a:schemeClr val="dk1"/>
                </a:solidFill>
                <a:latin typeface="Calibri"/>
                <a:ea typeface="Calibri"/>
                <a:cs typeface="Calibri"/>
                <a:sym typeface="Calibri"/>
              </a:rPr>
              <a:t>I </a:t>
            </a:r>
            <a:r>
              <a:rPr lang="en-US" sz="2300">
                <a:solidFill>
                  <a:schemeClr val="dk1"/>
                </a:solidFill>
                <a:latin typeface="Calibri"/>
                <a:ea typeface="Calibri"/>
                <a:cs typeface="Calibri"/>
                <a:sym typeface="Calibri"/>
              </a:rPr>
              <a:t>avoid memorizing. </a:t>
            </a:r>
            <a:r>
              <a:rPr b="1" lang="en-US" sz="2300">
                <a:solidFill>
                  <a:schemeClr val="dk1"/>
                </a:solidFill>
                <a:latin typeface="Calibri"/>
                <a:ea typeface="Calibri"/>
                <a:cs typeface="Calibri"/>
                <a:sym typeface="Calibri"/>
              </a:rPr>
              <a:t>[8]</a:t>
            </a:r>
            <a:endParaRPr b="1" i="0" sz="2300" u="none" cap="none" strike="noStrike">
              <a:solidFill>
                <a:schemeClr val="dk1"/>
              </a:solidFill>
              <a:latin typeface="Calibri"/>
              <a:ea typeface="Calibri"/>
              <a:cs typeface="Calibri"/>
              <a:sym typeface="Calibri"/>
            </a:endParaRPr>
          </a:p>
          <a:p>
            <a:pPr indent="-374650" lvl="1" marL="914400" rtl="0" algn="l">
              <a:lnSpc>
                <a:spcPct val="115000"/>
              </a:lnSpc>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As a student repeatedly studying the same set through test generation, I want </a:t>
            </a:r>
            <a:r>
              <a:rPr b="1" lang="en-US" sz="2300">
                <a:solidFill>
                  <a:schemeClr val="dk1"/>
                </a:solidFill>
                <a:latin typeface="Calibri"/>
                <a:ea typeface="Calibri"/>
                <a:cs typeface="Calibri"/>
                <a:sym typeface="Calibri"/>
              </a:rPr>
              <a:t>the options</a:t>
            </a:r>
            <a:r>
              <a:rPr lang="en-US" sz="2300">
                <a:solidFill>
                  <a:schemeClr val="dk1"/>
                </a:solidFill>
                <a:latin typeface="Calibri"/>
                <a:ea typeface="Calibri"/>
                <a:cs typeface="Calibri"/>
                <a:sym typeface="Calibri"/>
              </a:rPr>
              <a:t> of multiple choice questions to occasionally have varied phrasing, so I avoid memorizing. </a:t>
            </a:r>
            <a:r>
              <a:rPr b="1" lang="en-US" sz="2300">
                <a:solidFill>
                  <a:schemeClr val="dk1"/>
                </a:solidFill>
                <a:latin typeface="Calibri"/>
                <a:ea typeface="Calibri"/>
                <a:cs typeface="Calibri"/>
                <a:sym typeface="Calibri"/>
              </a:rPr>
              <a:t>[8]</a:t>
            </a:r>
            <a:endParaRPr b="0" i="0" sz="3500" u="none" cap="none" strike="noStrik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g2fa78ad9ae2_3_15"/>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69" name="Google Shape;169;g2fa78ad9ae2_3_15"/>
          <p:cNvSpPr txBox="1"/>
          <p:nvPr>
            <p:ph type="title"/>
          </p:nvPr>
        </p:nvSpPr>
        <p:spPr>
          <a:xfrm>
            <a:off x="457207" y="669440"/>
            <a:ext cx="8229600" cy="1143000"/>
          </a:xfrm>
          <a:prstGeom prst="rect">
            <a:avLst/>
          </a:prstGeom>
          <a:noFill/>
          <a:ln>
            <a:noFill/>
          </a:ln>
        </p:spPr>
        <p:txBody>
          <a:bodyPr anchorCtr="0" anchor="ctr" bIns="45675" lIns="91375" spcFirstLastPara="1" rIns="91375" wrap="square" tIns="45675">
            <a:noAutofit/>
          </a:bodyPr>
          <a:lstStyle/>
          <a:p>
            <a:pPr indent="0" lvl="0" marL="0" rtl="0" algn="ctr">
              <a:lnSpc>
                <a:spcPct val="100000"/>
              </a:lnSpc>
              <a:spcBef>
                <a:spcPts val="0"/>
              </a:spcBef>
              <a:spcAft>
                <a:spcPts val="0"/>
              </a:spcAft>
              <a:buSzPts val="1400"/>
              <a:buNone/>
            </a:pPr>
            <a:r>
              <a:rPr b="1" lang="en-US" sz="5500">
                <a:latin typeface="Times New Roman"/>
                <a:ea typeface="Times New Roman"/>
                <a:cs typeface="Times New Roman"/>
                <a:sym typeface="Times New Roman"/>
              </a:rPr>
              <a:t>Sprint 4</a:t>
            </a:r>
            <a:endParaRPr b="1" sz="5500"/>
          </a:p>
        </p:txBody>
      </p:sp>
      <p:sp>
        <p:nvSpPr>
          <p:cNvPr id="170" name="Google Shape;170;g2fa78ad9ae2_3_15"/>
          <p:cNvSpPr/>
          <p:nvPr/>
        </p:nvSpPr>
        <p:spPr>
          <a:xfrm>
            <a:off x="0" y="6248400"/>
            <a:ext cx="9144000" cy="609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1" name="Google Shape;171;g2fa78ad9ae2_3_15"/>
          <p:cNvSpPr txBox="1"/>
          <p:nvPr/>
        </p:nvSpPr>
        <p:spPr>
          <a:xfrm>
            <a:off x="681300" y="1883700"/>
            <a:ext cx="8005500" cy="4156800"/>
          </a:xfrm>
          <a:prstGeom prst="rect">
            <a:avLst/>
          </a:prstGeom>
          <a:noFill/>
          <a:ln>
            <a:noFill/>
          </a:ln>
        </p:spPr>
        <p:txBody>
          <a:bodyPr anchorCtr="0" anchor="t" bIns="91425" lIns="91425" spcFirstLastPara="1" rIns="91425" wrap="square" tIns="91425">
            <a:noAutofit/>
          </a:bodyPr>
          <a:lstStyle/>
          <a:p>
            <a:pPr indent="-438150" lvl="0" marL="457200" rtl="0" algn="l">
              <a:spcBef>
                <a:spcPts val="0"/>
              </a:spcBef>
              <a:spcAft>
                <a:spcPts val="0"/>
              </a:spcAft>
              <a:buClr>
                <a:schemeClr val="dk1"/>
              </a:buClr>
              <a:buSzPts val="3300"/>
              <a:buFont typeface="Calibri"/>
              <a:buChar char="●"/>
            </a:pPr>
            <a:r>
              <a:rPr lang="en-US" sz="3300">
                <a:solidFill>
                  <a:schemeClr val="dk1"/>
                </a:solidFill>
                <a:latin typeface="Calibri"/>
                <a:ea typeface="Calibri"/>
                <a:cs typeface="Calibri"/>
                <a:sym typeface="Calibri"/>
              </a:rPr>
              <a:t>Spikes:</a:t>
            </a:r>
            <a:endParaRPr sz="3300">
              <a:solidFill>
                <a:schemeClr val="dk1"/>
              </a:solidFill>
              <a:latin typeface="Calibri"/>
              <a:ea typeface="Calibri"/>
              <a:cs typeface="Calibri"/>
              <a:sym typeface="Calibri"/>
            </a:endParaRPr>
          </a:p>
          <a:p>
            <a:pPr indent="-412750" lvl="1" marL="914400" rtl="0" algn="l">
              <a:spcBef>
                <a:spcPts val="1000"/>
              </a:spcBef>
              <a:spcAft>
                <a:spcPts val="0"/>
              </a:spcAft>
              <a:buClr>
                <a:schemeClr val="dk1"/>
              </a:buClr>
              <a:buSzPts val="2900"/>
              <a:buFont typeface="Calibri"/>
              <a:buChar char="○"/>
            </a:pPr>
            <a:r>
              <a:rPr lang="en-US" sz="2900">
                <a:solidFill>
                  <a:schemeClr val="dk1"/>
                </a:solidFill>
                <a:latin typeface="Calibri"/>
                <a:ea typeface="Calibri"/>
                <a:cs typeface="Calibri"/>
                <a:sym typeface="Calibri"/>
              </a:rPr>
              <a:t>Continue learning OpenAI API</a:t>
            </a:r>
            <a:endParaRPr sz="2900">
              <a:solidFill>
                <a:schemeClr val="dk1"/>
              </a:solidFill>
              <a:latin typeface="Calibri"/>
              <a:ea typeface="Calibri"/>
              <a:cs typeface="Calibri"/>
              <a:sym typeface="Calibri"/>
            </a:endParaRPr>
          </a:p>
          <a:p>
            <a:pPr indent="-412750" lvl="1" marL="914400" rtl="0" algn="l">
              <a:spcBef>
                <a:spcPts val="1000"/>
              </a:spcBef>
              <a:spcAft>
                <a:spcPts val="0"/>
              </a:spcAft>
              <a:buClr>
                <a:schemeClr val="dk1"/>
              </a:buClr>
              <a:buSzPts val="2900"/>
              <a:buFont typeface="Calibri"/>
              <a:buChar char="○"/>
            </a:pPr>
            <a:r>
              <a:rPr lang="en-US" sz="2900">
                <a:solidFill>
                  <a:schemeClr val="dk1"/>
                </a:solidFill>
                <a:latin typeface="Calibri"/>
                <a:ea typeface="Calibri"/>
                <a:cs typeface="Calibri"/>
                <a:sym typeface="Calibri"/>
              </a:rPr>
              <a:t>Finalizing LLM choice (if not done in Sprint 3)</a:t>
            </a:r>
            <a:endParaRPr sz="2900">
              <a:solidFill>
                <a:schemeClr val="dk1"/>
              </a:solidFill>
              <a:latin typeface="Calibri"/>
              <a:ea typeface="Calibri"/>
              <a:cs typeface="Calibri"/>
              <a:sym typeface="Calibri"/>
            </a:endParaRPr>
          </a:p>
          <a:p>
            <a:pPr indent="-412750" lvl="1" marL="914400" rtl="0" algn="l">
              <a:spcBef>
                <a:spcPts val="1000"/>
              </a:spcBef>
              <a:spcAft>
                <a:spcPts val="0"/>
              </a:spcAft>
              <a:buClr>
                <a:schemeClr val="dk1"/>
              </a:buClr>
              <a:buSzPts val="2900"/>
              <a:buFont typeface="Calibri"/>
              <a:buChar char="○"/>
            </a:pPr>
            <a:r>
              <a:rPr lang="en-US" sz="2900">
                <a:solidFill>
                  <a:schemeClr val="dk1"/>
                </a:solidFill>
                <a:latin typeface="Calibri"/>
                <a:ea typeface="Calibri"/>
                <a:cs typeface="Calibri"/>
                <a:sym typeface="Calibri"/>
              </a:rPr>
              <a:t>Continue researching ideal LLM prompts</a:t>
            </a:r>
            <a:endParaRPr sz="24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8"/>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77" name="Google Shape;177;p8"/>
          <p:cNvSpPr txBox="1"/>
          <p:nvPr>
            <p:ph type="title"/>
          </p:nvPr>
        </p:nvSpPr>
        <p:spPr>
          <a:xfrm>
            <a:off x="457200" y="76200"/>
            <a:ext cx="8229600" cy="1143000"/>
          </a:xfrm>
          <a:prstGeom prst="rect">
            <a:avLst/>
          </a:prstGeom>
          <a:noFill/>
          <a:ln>
            <a:noFill/>
          </a:ln>
        </p:spPr>
        <p:txBody>
          <a:bodyPr anchorCtr="0" anchor="ctr" bIns="45675" lIns="91375" spcFirstLastPara="1" rIns="91375" wrap="square" tIns="45675">
            <a:noAutofit/>
          </a:bodyPr>
          <a:lstStyle/>
          <a:p>
            <a:pPr indent="0" lvl="0" marL="0" rtl="0" algn="ctr">
              <a:lnSpc>
                <a:spcPct val="100000"/>
              </a:lnSpc>
              <a:spcBef>
                <a:spcPts val="0"/>
              </a:spcBef>
              <a:spcAft>
                <a:spcPts val="0"/>
              </a:spcAft>
              <a:buSzPts val="1400"/>
              <a:buNone/>
            </a:pPr>
            <a:r>
              <a:rPr b="1" lang="en-US" sz="5500">
                <a:latin typeface="Times New Roman"/>
                <a:ea typeface="Times New Roman"/>
                <a:cs typeface="Times New Roman"/>
                <a:sym typeface="Times New Roman"/>
              </a:rPr>
              <a:t>Architecture</a:t>
            </a:r>
            <a:endParaRPr b="1" sz="5500"/>
          </a:p>
        </p:txBody>
      </p:sp>
      <p:sp>
        <p:nvSpPr>
          <p:cNvPr id="178" name="Google Shape;178;p8"/>
          <p:cNvSpPr/>
          <p:nvPr/>
        </p:nvSpPr>
        <p:spPr>
          <a:xfrm>
            <a:off x="0" y="6248400"/>
            <a:ext cx="9144000" cy="609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179" name="Google Shape;179;p8"/>
          <p:cNvPicPr preferRelativeResize="0"/>
          <p:nvPr/>
        </p:nvPicPr>
        <p:blipFill rotWithShape="1">
          <a:blip r:embed="rId4">
            <a:alphaModFix/>
          </a:blip>
          <a:srcRect b="0" l="0" r="0" t="0"/>
          <a:stretch/>
        </p:blipFill>
        <p:spPr>
          <a:xfrm>
            <a:off x="1236350" y="1697150"/>
            <a:ext cx="6671299" cy="4340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9"/>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85" name="Google Shape;185;p9"/>
          <p:cNvSpPr txBox="1"/>
          <p:nvPr>
            <p:ph type="title"/>
          </p:nvPr>
        </p:nvSpPr>
        <p:spPr>
          <a:xfrm>
            <a:off x="457200" y="685375"/>
            <a:ext cx="8229600" cy="1143000"/>
          </a:xfrm>
          <a:prstGeom prst="rect">
            <a:avLst/>
          </a:prstGeom>
          <a:noFill/>
          <a:ln>
            <a:noFill/>
          </a:ln>
        </p:spPr>
        <p:txBody>
          <a:bodyPr anchorCtr="0" anchor="ctr" bIns="45675" lIns="91375" spcFirstLastPara="1" rIns="91375" wrap="square" tIns="45675">
            <a:noAutofit/>
          </a:bodyPr>
          <a:lstStyle/>
          <a:p>
            <a:pPr indent="0" lvl="0" marL="0" rtl="0" algn="ctr">
              <a:lnSpc>
                <a:spcPct val="100000"/>
              </a:lnSpc>
              <a:spcBef>
                <a:spcPts val="0"/>
              </a:spcBef>
              <a:spcAft>
                <a:spcPts val="0"/>
              </a:spcAft>
              <a:buSzPts val="1400"/>
              <a:buNone/>
            </a:pPr>
            <a:r>
              <a:rPr b="1" lang="en-US" sz="5500">
                <a:latin typeface="Times New Roman"/>
                <a:ea typeface="Times New Roman"/>
                <a:cs typeface="Times New Roman"/>
                <a:sym typeface="Times New Roman"/>
              </a:rPr>
              <a:t>Technologies</a:t>
            </a:r>
            <a:endParaRPr b="1" sz="5500"/>
          </a:p>
        </p:txBody>
      </p:sp>
      <p:sp>
        <p:nvSpPr>
          <p:cNvPr id="186" name="Google Shape;186;p9"/>
          <p:cNvSpPr/>
          <p:nvPr/>
        </p:nvSpPr>
        <p:spPr>
          <a:xfrm>
            <a:off x="0" y="6248400"/>
            <a:ext cx="9144000" cy="609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7" name="Google Shape;187;p9"/>
          <p:cNvSpPr txBox="1"/>
          <p:nvPr/>
        </p:nvSpPr>
        <p:spPr>
          <a:xfrm>
            <a:off x="918025" y="1987025"/>
            <a:ext cx="7512600" cy="3558600"/>
          </a:xfrm>
          <a:prstGeom prst="rect">
            <a:avLst/>
          </a:prstGeom>
          <a:noFill/>
          <a:ln>
            <a:noFill/>
          </a:ln>
        </p:spPr>
        <p:txBody>
          <a:bodyPr anchorCtr="0" anchor="t" bIns="91425" lIns="91425" spcFirstLastPara="1" rIns="91425" wrap="square" tIns="91425">
            <a:noAutofit/>
          </a:bodyPr>
          <a:lstStyle/>
          <a:p>
            <a:pPr indent="-381000" lvl="0" marL="457200" rtl="0" algn="l">
              <a:lnSpc>
                <a:spcPct val="120000"/>
              </a:lnSpc>
              <a:spcBef>
                <a:spcPts val="0"/>
              </a:spcBef>
              <a:spcAft>
                <a:spcPts val="0"/>
              </a:spcAft>
              <a:buClr>
                <a:schemeClr val="dk1"/>
              </a:buClr>
              <a:buSzPts val="2400"/>
              <a:buChar char="●"/>
            </a:pPr>
            <a:r>
              <a:rPr lang="en-US" sz="2400">
                <a:solidFill>
                  <a:schemeClr val="dk1"/>
                </a:solidFill>
                <a:highlight>
                  <a:srgbClr val="FFFFFF"/>
                </a:highlight>
              </a:rPr>
              <a:t>Front end: </a:t>
            </a:r>
            <a:endParaRPr sz="2400">
              <a:solidFill>
                <a:schemeClr val="dk1"/>
              </a:solidFill>
              <a:highlight>
                <a:srgbClr val="FFFFFF"/>
              </a:highlight>
            </a:endParaRPr>
          </a:p>
          <a:p>
            <a:pPr indent="-381000" lvl="1" marL="914400" rtl="0" algn="l">
              <a:lnSpc>
                <a:spcPct val="120000"/>
              </a:lnSpc>
              <a:spcBef>
                <a:spcPts val="0"/>
              </a:spcBef>
              <a:spcAft>
                <a:spcPts val="0"/>
              </a:spcAft>
              <a:buClr>
                <a:schemeClr val="dk1"/>
              </a:buClr>
              <a:buSzPts val="2400"/>
              <a:buChar char="○"/>
            </a:pPr>
            <a:r>
              <a:rPr lang="en-US" sz="2400">
                <a:solidFill>
                  <a:schemeClr val="dk1"/>
                </a:solidFill>
                <a:highlight>
                  <a:srgbClr val="FFFFFF"/>
                </a:highlight>
              </a:rPr>
              <a:t>React, MUI, Vite</a:t>
            </a:r>
            <a:endParaRPr sz="2400">
              <a:solidFill>
                <a:schemeClr val="dk1"/>
              </a:solidFill>
              <a:highlight>
                <a:srgbClr val="FFFFFF"/>
              </a:highlight>
            </a:endParaRPr>
          </a:p>
          <a:p>
            <a:pPr indent="-381000" lvl="0" marL="457200" rtl="0" algn="l">
              <a:lnSpc>
                <a:spcPct val="120000"/>
              </a:lnSpc>
              <a:spcBef>
                <a:spcPts val="0"/>
              </a:spcBef>
              <a:spcAft>
                <a:spcPts val="0"/>
              </a:spcAft>
              <a:buClr>
                <a:schemeClr val="dk1"/>
              </a:buClr>
              <a:buSzPts val="2400"/>
              <a:buChar char="●"/>
            </a:pPr>
            <a:r>
              <a:rPr lang="en-US" sz="2400">
                <a:solidFill>
                  <a:schemeClr val="dk1"/>
                </a:solidFill>
                <a:highlight>
                  <a:srgbClr val="FFFFFF"/>
                </a:highlight>
              </a:rPr>
              <a:t>Back end:</a:t>
            </a:r>
            <a:endParaRPr sz="2400">
              <a:solidFill>
                <a:schemeClr val="dk1"/>
              </a:solidFill>
              <a:highlight>
                <a:srgbClr val="FFFFFF"/>
              </a:highlight>
            </a:endParaRPr>
          </a:p>
          <a:p>
            <a:pPr indent="-381000" lvl="1" marL="914400" rtl="0" algn="l">
              <a:lnSpc>
                <a:spcPct val="120000"/>
              </a:lnSpc>
              <a:spcBef>
                <a:spcPts val="0"/>
              </a:spcBef>
              <a:spcAft>
                <a:spcPts val="0"/>
              </a:spcAft>
              <a:buClr>
                <a:schemeClr val="dk1"/>
              </a:buClr>
              <a:buSzPts val="2400"/>
              <a:buChar char="○"/>
            </a:pPr>
            <a:r>
              <a:rPr lang="en-US" sz="2400">
                <a:solidFill>
                  <a:schemeClr val="dk1"/>
                </a:solidFill>
                <a:highlight>
                  <a:srgbClr val="FFFFFF"/>
                </a:highlight>
              </a:rPr>
              <a:t>Express.js (Node.js), OpenAPI</a:t>
            </a:r>
            <a:endParaRPr sz="2400">
              <a:solidFill>
                <a:schemeClr val="dk1"/>
              </a:solidFill>
              <a:highlight>
                <a:srgbClr val="FFFFFF"/>
              </a:highlight>
            </a:endParaRPr>
          </a:p>
          <a:p>
            <a:pPr indent="-381000" lvl="0" marL="457200" rtl="0" algn="l">
              <a:lnSpc>
                <a:spcPct val="120000"/>
              </a:lnSpc>
              <a:spcBef>
                <a:spcPts val="0"/>
              </a:spcBef>
              <a:spcAft>
                <a:spcPts val="0"/>
              </a:spcAft>
              <a:buClr>
                <a:schemeClr val="dk1"/>
              </a:buClr>
              <a:buSzPts val="2400"/>
              <a:buChar char="●"/>
            </a:pPr>
            <a:r>
              <a:rPr lang="en-US" sz="2400">
                <a:solidFill>
                  <a:schemeClr val="dk1"/>
                </a:solidFill>
                <a:highlight>
                  <a:srgbClr val="FFFFFF"/>
                </a:highlight>
              </a:rPr>
              <a:t>Database: </a:t>
            </a:r>
            <a:endParaRPr sz="2400">
              <a:solidFill>
                <a:schemeClr val="dk1"/>
              </a:solidFill>
              <a:highlight>
                <a:srgbClr val="FFFFFF"/>
              </a:highlight>
            </a:endParaRPr>
          </a:p>
          <a:p>
            <a:pPr indent="-381000" lvl="1" marL="914400" rtl="0" algn="l">
              <a:lnSpc>
                <a:spcPct val="120000"/>
              </a:lnSpc>
              <a:spcBef>
                <a:spcPts val="0"/>
              </a:spcBef>
              <a:spcAft>
                <a:spcPts val="0"/>
              </a:spcAft>
              <a:buClr>
                <a:schemeClr val="dk1"/>
              </a:buClr>
              <a:buSzPts val="2400"/>
              <a:buChar char="○"/>
            </a:pPr>
            <a:r>
              <a:rPr lang="en-US" sz="2400">
                <a:solidFill>
                  <a:schemeClr val="dk1"/>
                </a:solidFill>
                <a:highlight>
                  <a:srgbClr val="FFFFFF"/>
                </a:highlight>
              </a:rPr>
              <a:t>Firebase Realtime Database</a:t>
            </a:r>
            <a:endParaRPr sz="2400">
              <a:solidFill>
                <a:schemeClr val="dk1"/>
              </a:solidFill>
              <a:highlight>
                <a:srgbClr val="FFFFFF"/>
              </a:highlight>
            </a:endParaRPr>
          </a:p>
          <a:p>
            <a:pPr indent="-381000" lvl="0" marL="457200" rtl="0" algn="l">
              <a:lnSpc>
                <a:spcPct val="120000"/>
              </a:lnSpc>
              <a:spcBef>
                <a:spcPts val="0"/>
              </a:spcBef>
              <a:spcAft>
                <a:spcPts val="0"/>
              </a:spcAft>
              <a:buClr>
                <a:schemeClr val="dk1"/>
              </a:buClr>
              <a:buSzPts val="2400"/>
              <a:buChar char="●"/>
            </a:pPr>
            <a:r>
              <a:rPr lang="en-US" sz="2400">
                <a:solidFill>
                  <a:schemeClr val="dk1"/>
                </a:solidFill>
                <a:highlight>
                  <a:srgbClr val="FFFFFF"/>
                </a:highlight>
              </a:rPr>
              <a:t>Testing:</a:t>
            </a:r>
            <a:endParaRPr sz="2400">
              <a:solidFill>
                <a:schemeClr val="dk1"/>
              </a:solidFill>
              <a:highlight>
                <a:srgbClr val="FFFFFF"/>
              </a:highlight>
            </a:endParaRPr>
          </a:p>
          <a:p>
            <a:pPr indent="-381000" lvl="1" marL="914400" rtl="0" algn="l">
              <a:lnSpc>
                <a:spcPct val="120000"/>
              </a:lnSpc>
              <a:spcBef>
                <a:spcPts val="0"/>
              </a:spcBef>
              <a:spcAft>
                <a:spcPts val="0"/>
              </a:spcAft>
              <a:buClr>
                <a:schemeClr val="dk1"/>
              </a:buClr>
              <a:buSzPts val="2400"/>
              <a:buChar char="○"/>
            </a:pPr>
            <a:r>
              <a:rPr lang="en-US" sz="2400">
                <a:solidFill>
                  <a:schemeClr val="dk1"/>
                </a:solidFill>
                <a:highlight>
                  <a:srgbClr val="FFFFFF"/>
                </a:highlight>
              </a:rPr>
              <a:t>eslint, jest, nodemon, supertest, puppeteer</a:t>
            </a:r>
            <a:endParaRPr sz="2400">
              <a:solidFill>
                <a:schemeClr val="dk1"/>
              </a:solidFill>
              <a:highlight>
                <a:srgbClr val="FFFFFF"/>
              </a:highlight>
            </a:endParaRPr>
          </a:p>
          <a:p>
            <a:pPr indent="0" lvl="0" marL="0" marR="0" rtl="0" algn="l">
              <a:lnSpc>
                <a:spcPct val="100000"/>
              </a:lnSpc>
              <a:spcBef>
                <a:spcPts val="0"/>
              </a:spcBef>
              <a:spcAft>
                <a:spcPts val="0"/>
              </a:spcAft>
              <a:buClr>
                <a:srgbClr val="000000"/>
              </a:buClr>
              <a:buSzPts val="2400"/>
              <a:buFont typeface="Arial"/>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10"/>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93" name="Google Shape;193;p10"/>
          <p:cNvSpPr txBox="1"/>
          <p:nvPr>
            <p:ph type="title"/>
          </p:nvPr>
        </p:nvSpPr>
        <p:spPr>
          <a:xfrm>
            <a:off x="543150" y="567206"/>
            <a:ext cx="8229600" cy="1143000"/>
          </a:xfrm>
          <a:prstGeom prst="rect">
            <a:avLst/>
          </a:prstGeom>
          <a:noFill/>
          <a:ln>
            <a:noFill/>
          </a:ln>
        </p:spPr>
        <p:txBody>
          <a:bodyPr anchorCtr="0" anchor="ctr" bIns="45675" lIns="91375" spcFirstLastPara="1" rIns="91375" wrap="square" tIns="45675">
            <a:noAutofit/>
          </a:bodyPr>
          <a:lstStyle/>
          <a:p>
            <a:pPr indent="0" lvl="0" marL="0" rtl="0" algn="ctr">
              <a:lnSpc>
                <a:spcPct val="100000"/>
              </a:lnSpc>
              <a:spcBef>
                <a:spcPts val="0"/>
              </a:spcBef>
              <a:spcAft>
                <a:spcPts val="0"/>
              </a:spcAft>
              <a:buSzPts val="1400"/>
              <a:buNone/>
            </a:pPr>
            <a:r>
              <a:rPr b="1" lang="en-US" sz="5500">
                <a:latin typeface="Times New Roman"/>
                <a:ea typeface="Times New Roman"/>
                <a:cs typeface="Times New Roman"/>
                <a:sym typeface="Times New Roman"/>
              </a:rPr>
              <a:t>Challenges/Risks</a:t>
            </a:r>
            <a:endParaRPr b="1" sz="5500"/>
          </a:p>
        </p:txBody>
      </p:sp>
      <p:sp>
        <p:nvSpPr>
          <p:cNvPr id="194" name="Google Shape;194;p10"/>
          <p:cNvSpPr txBox="1"/>
          <p:nvPr>
            <p:ph idx="1" type="body"/>
          </p:nvPr>
        </p:nvSpPr>
        <p:spPr>
          <a:xfrm>
            <a:off x="457200" y="1818825"/>
            <a:ext cx="8229600" cy="3582300"/>
          </a:xfrm>
          <a:prstGeom prst="rect">
            <a:avLst/>
          </a:prstGeom>
          <a:noFill/>
          <a:ln>
            <a:noFill/>
          </a:ln>
        </p:spPr>
        <p:txBody>
          <a:bodyPr anchorCtr="0" anchor="t" bIns="45675" lIns="91375" spcFirstLastPara="1" rIns="91375" wrap="square" tIns="45675">
            <a:noAutofit/>
          </a:bodyPr>
          <a:lstStyle/>
          <a:p>
            <a:pPr indent="-431800" lvl="0" marL="457200" rtl="0" algn="l">
              <a:lnSpc>
                <a:spcPct val="100000"/>
              </a:lnSpc>
              <a:spcBef>
                <a:spcPts val="0"/>
              </a:spcBef>
              <a:spcAft>
                <a:spcPts val="0"/>
              </a:spcAft>
              <a:buSzPts val="3200"/>
              <a:buAutoNum type="arabicPeriod"/>
            </a:pPr>
            <a:r>
              <a:rPr lang="en-US"/>
              <a:t>The entire team is unfamiliar with LLMs, OpenAI API, and prompt engineering</a:t>
            </a:r>
            <a:endParaRPr>
              <a:latin typeface="Times New Roman"/>
              <a:ea typeface="Times New Roman"/>
              <a:cs typeface="Times New Roman"/>
              <a:sym typeface="Times New Roman"/>
            </a:endParaRPr>
          </a:p>
          <a:p>
            <a:pPr indent="-431800" lvl="0" marL="457200" rtl="0" algn="l">
              <a:lnSpc>
                <a:spcPct val="100000"/>
              </a:lnSpc>
              <a:spcBef>
                <a:spcPts val="0"/>
              </a:spcBef>
              <a:spcAft>
                <a:spcPts val="0"/>
              </a:spcAft>
              <a:buSzPts val="3200"/>
              <a:buAutoNum type="arabicPeriod"/>
            </a:pPr>
            <a:r>
              <a:rPr lang="en-US"/>
              <a:t>A part of the team is learning many new technologies</a:t>
            </a:r>
            <a:endParaRPr/>
          </a:p>
          <a:p>
            <a:pPr indent="-431800" lvl="0" marL="457200" rtl="0" algn="l">
              <a:lnSpc>
                <a:spcPct val="100000"/>
              </a:lnSpc>
              <a:spcBef>
                <a:spcPts val="0"/>
              </a:spcBef>
              <a:spcAft>
                <a:spcPts val="0"/>
              </a:spcAft>
              <a:buSzPts val="3200"/>
              <a:buAutoNum type="arabicPeriod"/>
            </a:pPr>
            <a:r>
              <a:rPr lang="en-US"/>
              <a:t>Most of the team has never used git collectively before</a:t>
            </a:r>
            <a:endParaRPr/>
          </a:p>
          <a:p>
            <a:pPr indent="-431800" lvl="0" marL="457200" rtl="0" algn="l">
              <a:lnSpc>
                <a:spcPct val="100000"/>
              </a:lnSpc>
              <a:spcBef>
                <a:spcPts val="0"/>
              </a:spcBef>
              <a:spcAft>
                <a:spcPts val="0"/>
              </a:spcAft>
              <a:buSzPts val="3200"/>
              <a:buAutoNum type="arabicPeriod"/>
            </a:pPr>
            <a:r>
              <a:rPr lang="en-US"/>
              <a:t>Scheduling meetings on specific days will be difficult</a:t>
            </a:r>
            <a:endParaRPr/>
          </a:p>
          <a:p>
            <a:pPr indent="0" lvl="0" marL="0" rtl="0" algn="l">
              <a:lnSpc>
                <a:spcPct val="100000"/>
              </a:lnSpc>
              <a:spcBef>
                <a:spcPts val="0"/>
              </a:spcBef>
              <a:spcAft>
                <a:spcPts val="0"/>
              </a:spcAft>
              <a:buClr>
                <a:schemeClr val="dk1"/>
              </a:buClr>
              <a:buSzPts val="1800"/>
              <a:buFont typeface="Arial"/>
              <a:buNone/>
            </a:pPr>
            <a:r>
              <a:t/>
            </a:r>
            <a:endParaRPr sz="2400"/>
          </a:p>
          <a:p>
            <a:pPr indent="0" lvl="0" marL="0" rtl="0" algn="l">
              <a:lnSpc>
                <a:spcPct val="100000"/>
              </a:lnSpc>
              <a:spcBef>
                <a:spcPts val="0"/>
              </a:spcBef>
              <a:spcAft>
                <a:spcPts val="0"/>
              </a:spcAft>
              <a:buClr>
                <a:schemeClr val="dk1"/>
              </a:buClr>
              <a:buSzPts val="1800"/>
              <a:buFont typeface="Arial"/>
              <a:buNone/>
            </a:pPr>
            <a:r>
              <a:t/>
            </a:r>
            <a:endParaRPr sz="2400"/>
          </a:p>
          <a:p>
            <a:pPr indent="0" lvl="0" marL="0" rtl="0" algn="l">
              <a:lnSpc>
                <a:spcPct val="100000"/>
              </a:lnSpc>
              <a:spcBef>
                <a:spcPts val="0"/>
              </a:spcBef>
              <a:spcAft>
                <a:spcPts val="0"/>
              </a:spcAft>
              <a:buClr>
                <a:schemeClr val="dk1"/>
              </a:buClr>
              <a:buSzPts val="1800"/>
              <a:buFont typeface="Arial"/>
              <a:buNone/>
            </a:pPr>
            <a:r>
              <a:t/>
            </a:r>
            <a:endParaRPr sz="2400"/>
          </a:p>
          <a:p>
            <a:pPr indent="0" lvl="0" marL="0" rtl="0" algn="l">
              <a:lnSpc>
                <a:spcPct val="100000"/>
              </a:lnSpc>
              <a:spcBef>
                <a:spcPts val="640"/>
              </a:spcBef>
              <a:spcAft>
                <a:spcPts val="0"/>
              </a:spcAft>
              <a:buClr>
                <a:schemeClr val="dk1"/>
              </a:buClr>
              <a:buSzPts val="3200"/>
              <a:buFont typeface="Arial"/>
              <a:buNone/>
            </a:pPr>
            <a:r>
              <a:t/>
            </a:r>
            <a:endParaRPr/>
          </a:p>
        </p:txBody>
      </p:sp>
      <p:sp>
        <p:nvSpPr>
          <p:cNvPr id="195" name="Google Shape;195;p10"/>
          <p:cNvSpPr/>
          <p:nvPr/>
        </p:nvSpPr>
        <p:spPr>
          <a:xfrm>
            <a:off x="0" y="6248400"/>
            <a:ext cx="9144000" cy="609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1"/>
          <p:cNvSpPr txBox="1"/>
          <p:nvPr>
            <p:ph type="title"/>
          </p:nvPr>
        </p:nvSpPr>
        <p:spPr>
          <a:xfrm>
            <a:off x="944402" y="-10"/>
            <a:ext cx="7255200" cy="1421400"/>
          </a:xfrm>
          <a:prstGeom prst="rect">
            <a:avLst/>
          </a:prstGeom>
          <a:noFill/>
          <a:ln>
            <a:noFill/>
          </a:ln>
        </p:spPr>
        <p:txBody>
          <a:bodyPr anchorCtr="0" anchor="ctr" bIns="45675" lIns="91375" spcFirstLastPara="1" rIns="91375" wrap="square" tIns="45675">
            <a:noAutofit/>
          </a:bodyPr>
          <a:lstStyle/>
          <a:p>
            <a:pPr indent="0" lvl="0" marL="0" rtl="0" algn="ctr">
              <a:lnSpc>
                <a:spcPct val="100000"/>
              </a:lnSpc>
              <a:spcBef>
                <a:spcPts val="0"/>
              </a:spcBef>
              <a:spcAft>
                <a:spcPts val="0"/>
              </a:spcAft>
              <a:buSzPts val="1400"/>
              <a:buNone/>
            </a:pPr>
            <a:r>
              <a:rPr b="1" lang="en-US">
                <a:latin typeface="Times New Roman"/>
                <a:ea typeface="Times New Roman"/>
                <a:cs typeface="Times New Roman"/>
                <a:sym typeface="Times New Roman"/>
              </a:rPr>
              <a:t>Minimum Viable Product (MVP)</a:t>
            </a:r>
            <a:endParaRPr b="1"/>
          </a:p>
        </p:txBody>
      </p:sp>
      <p:sp>
        <p:nvSpPr>
          <p:cNvPr id="201" name="Google Shape;201;p11"/>
          <p:cNvSpPr txBox="1"/>
          <p:nvPr>
            <p:ph idx="1" type="body"/>
          </p:nvPr>
        </p:nvSpPr>
        <p:spPr>
          <a:xfrm>
            <a:off x="379001" y="1421391"/>
            <a:ext cx="8229600" cy="4178400"/>
          </a:xfrm>
          <a:prstGeom prst="rect">
            <a:avLst/>
          </a:prstGeom>
          <a:noFill/>
          <a:ln>
            <a:noFill/>
          </a:ln>
        </p:spPr>
        <p:txBody>
          <a:bodyPr anchorCtr="0" anchor="t" bIns="45675" lIns="91375" spcFirstLastPara="1" rIns="91375" wrap="square" tIns="45675">
            <a:noAutofit/>
          </a:bodyPr>
          <a:lstStyle/>
          <a:p>
            <a:pPr indent="-368300" lvl="0" marL="457200" rtl="0" algn="l">
              <a:spcBef>
                <a:spcPts val="1000"/>
              </a:spcBef>
              <a:spcAft>
                <a:spcPts val="0"/>
              </a:spcAft>
              <a:buSzPts val="2200"/>
              <a:buChar char="•"/>
            </a:pPr>
            <a:r>
              <a:rPr lang="en-US" sz="2200"/>
              <a:t>As a student, I want to transfer my notes into flashcards, so I can study in a variety of active ways.</a:t>
            </a:r>
            <a:endParaRPr sz="2200"/>
          </a:p>
          <a:p>
            <a:pPr indent="-368300" lvl="0" marL="457200" rtl="0" algn="l">
              <a:spcBef>
                <a:spcPts val="1000"/>
              </a:spcBef>
              <a:spcAft>
                <a:spcPts val="0"/>
              </a:spcAft>
              <a:buSzPts val="2200"/>
              <a:buChar char="•"/>
            </a:pPr>
            <a:r>
              <a:rPr lang="en-US" sz="2200"/>
              <a:t>As a student, I want to organize my flashcards into sets, so I can study cards that are relevant to each other.</a:t>
            </a:r>
            <a:endParaRPr sz="2200"/>
          </a:p>
          <a:p>
            <a:pPr indent="-368300" lvl="0" marL="457200" rtl="0" algn="l">
              <a:spcBef>
                <a:spcPts val="1000"/>
              </a:spcBef>
              <a:spcAft>
                <a:spcPts val="0"/>
              </a:spcAft>
              <a:buSzPts val="2200"/>
              <a:buChar char="•"/>
            </a:pPr>
            <a:r>
              <a:rPr lang="en-US" sz="2200"/>
              <a:t>As a student who uses various study platforms, I want to use flashcards from other places on this website, so I don’t waste time creating sets that already exist.</a:t>
            </a:r>
            <a:endParaRPr sz="2200"/>
          </a:p>
          <a:p>
            <a:pPr indent="-368300" lvl="0" marL="457200" rtl="0" algn="l">
              <a:lnSpc>
                <a:spcPct val="100000"/>
              </a:lnSpc>
              <a:spcBef>
                <a:spcPts val="1000"/>
              </a:spcBef>
              <a:spcAft>
                <a:spcPts val="0"/>
              </a:spcAft>
              <a:buSzPts val="2200"/>
              <a:buChar char="•"/>
            </a:pPr>
            <a:r>
              <a:rPr lang="en-US" sz="2200"/>
              <a:t>As a student, I want to practice answering multiple-choice questions created from my flashcards, so that I can study in an active way. </a:t>
            </a:r>
            <a:endParaRPr sz="3600"/>
          </a:p>
          <a:p>
            <a:pPr indent="-368300" lvl="0" marL="457200" rtl="0" algn="l">
              <a:lnSpc>
                <a:spcPct val="115000"/>
              </a:lnSpc>
              <a:spcBef>
                <a:spcPts val="0"/>
              </a:spcBef>
              <a:spcAft>
                <a:spcPts val="0"/>
              </a:spcAft>
              <a:buSzPts val="2200"/>
              <a:buChar char="•"/>
            </a:pPr>
            <a:r>
              <a:rPr lang="en-US" sz="2300"/>
              <a:t>As a student, I want the wrong options in the multiple-choice questions to be relevant to the question, so I study better.</a:t>
            </a:r>
            <a:endParaRPr sz="2200"/>
          </a:p>
          <a:p>
            <a:pPr indent="0" lvl="0" marL="0" rtl="0" algn="l">
              <a:lnSpc>
                <a:spcPct val="100000"/>
              </a:lnSpc>
              <a:spcBef>
                <a:spcPts val="0"/>
              </a:spcBef>
              <a:spcAft>
                <a:spcPts val="0"/>
              </a:spcAft>
              <a:buClr>
                <a:schemeClr val="dk1"/>
              </a:buClr>
              <a:buSzPts val="1800"/>
              <a:buNone/>
            </a:pPr>
            <a:r>
              <a:t/>
            </a:r>
            <a:endParaRPr sz="1800"/>
          </a:p>
          <a:p>
            <a:pPr indent="0" lvl="0" marL="0" rtl="0" algn="l">
              <a:lnSpc>
                <a:spcPct val="100000"/>
              </a:lnSpc>
              <a:spcBef>
                <a:spcPts val="0"/>
              </a:spcBef>
              <a:spcAft>
                <a:spcPts val="0"/>
              </a:spcAft>
              <a:buClr>
                <a:schemeClr val="dk1"/>
              </a:buClr>
              <a:buSzPts val="1800"/>
              <a:buNone/>
            </a:pPr>
            <a:r>
              <a:t/>
            </a:r>
            <a:endParaRPr sz="1800"/>
          </a:p>
          <a:p>
            <a:pPr indent="0" lvl="0" marL="0" rtl="0" algn="l">
              <a:lnSpc>
                <a:spcPct val="100000"/>
              </a:lnSpc>
              <a:spcBef>
                <a:spcPts val="0"/>
              </a:spcBef>
              <a:spcAft>
                <a:spcPts val="0"/>
              </a:spcAft>
              <a:buClr>
                <a:schemeClr val="dk1"/>
              </a:buClr>
              <a:buSzPts val="1800"/>
              <a:buNone/>
            </a:pPr>
            <a:r>
              <a:t/>
            </a:r>
            <a:endParaRPr sz="1800"/>
          </a:p>
          <a:p>
            <a:pPr indent="0" lvl="0" marL="0" rtl="0" algn="l">
              <a:lnSpc>
                <a:spcPct val="100000"/>
              </a:lnSpc>
              <a:spcBef>
                <a:spcPts val="0"/>
              </a:spcBef>
              <a:spcAft>
                <a:spcPts val="0"/>
              </a:spcAft>
              <a:buClr>
                <a:schemeClr val="dk1"/>
              </a:buClr>
              <a:buSzPts val="1800"/>
              <a:buFont typeface="Arial"/>
              <a:buNone/>
            </a:pPr>
            <a:r>
              <a:t/>
            </a:r>
            <a:endParaRPr sz="1800"/>
          </a:p>
          <a:p>
            <a:pPr indent="0" lvl="0" marL="0" rtl="0" algn="l">
              <a:lnSpc>
                <a:spcPct val="100000"/>
              </a:lnSpc>
              <a:spcBef>
                <a:spcPts val="640"/>
              </a:spcBef>
              <a:spcAft>
                <a:spcPts val="0"/>
              </a:spcAft>
              <a:buClr>
                <a:schemeClr val="dk1"/>
              </a:buClr>
              <a:buSzPts val="3200"/>
              <a:buFont typeface="Arial"/>
              <a:buNone/>
            </a:pPr>
            <a:r>
              <a:t/>
            </a:r>
            <a:endParaRPr/>
          </a:p>
        </p:txBody>
      </p:sp>
      <p:sp>
        <p:nvSpPr>
          <p:cNvPr id="202" name="Google Shape;202;p11"/>
          <p:cNvSpPr/>
          <p:nvPr/>
        </p:nvSpPr>
        <p:spPr>
          <a:xfrm>
            <a:off x="0" y="6248400"/>
            <a:ext cx="9144000" cy="609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p:nvPr/>
        </p:nvSpPr>
        <p:spPr>
          <a:xfrm>
            <a:off x="0" y="6248400"/>
            <a:ext cx="9144000" cy="609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95" name="Google Shape;95;p2"/>
          <p:cNvPicPr preferRelativeResize="0"/>
          <p:nvPr/>
        </p:nvPicPr>
        <p:blipFill rotWithShape="1">
          <a:blip r:embed="rId3">
            <a:alphaModFix/>
          </a:blip>
          <a:srcRect b="0" l="0" r="0" t="0"/>
          <a:stretch/>
        </p:blipFill>
        <p:spPr>
          <a:xfrm>
            <a:off x="6934200" y="0"/>
            <a:ext cx="2209800" cy="895350"/>
          </a:xfrm>
          <a:prstGeom prst="rect">
            <a:avLst/>
          </a:prstGeom>
          <a:noFill/>
          <a:ln>
            <a:noFill/>
          </a:ln>
        </p:spPr>
      </p:pic>
      <p:sp>
        <p:nvSpPr>
          <p:cNvPr id="96" name="Google Shape;96;p2"/>
          <p:cNvSpPr txBox="1"/>
          <p:nvPr>
            <p:ph type="title"/>
          </p:nvPr>
        </p:nvSpPr>
        <p:spPr>
          <a:xfrm>
            <a:off x="457200" y="692875"/>
            <a:ext cx="8229600" cy="1143000"/>
          </a:xfrm>
          <a:prstGeom prst="rect">
            <a:avLst/>
          </a:prstGeom>
          <a:noFill/>
          <a:ln>
            <a:noFill/>
          </a:ln>
        </p:spPr>
        <p:txBody>
          <a:bodyPr anchorCtr="0" anchor="ctr" bIns="45675" lIns="91375" spcFirstLastPara="1" rIns="91375" wrap="square" tIns="45675">
            <a:noAutofit/>
          </a:bodyPr>
          <a:lstStyle/>
          <a:p>
            <a:pPr indent="0" lvl="0" marL="0" rtl="0" algn="ctr">
              <a:lnSpc>
                <a:spcPct val="100000"/>
              </a:lnSpc>
              <a:spcBef>
                <a:spcPts val="0"/>
              </a:spcBef>
              <a:spcAft>
                <a:spcPts val="0"/>
              </a:spcAft>
              <a:buClr>
                <a:schemeClr val="dk1"/>
              </a:buClr>
              <a:buSzPts val="1400"/>
              <a:buFont typeface="Arial"/>
              <a:buNone/>
            </a:pPr>
            <a:r>
              <a:rPr b="1" lang="en-US" sz="5500">
                <a:latin typeface="Times New Roman"/>
                <a:ea typeface="Times New Roman"/>
                <a:cs typeface="Times New Roman"/>
                <a:sym typeface="Times New Roman"/>
              </a:rPr>
              <a:t>Rapid Review</a:t>
            </a:r>
            <a:endParaRPr/>
          </a:p>
        </p:txBody>
      </p:sp>
      <p:sp>
        <p:nvSpPr>
          <p:cNvPr id="97" name="Google Shape;97;p2"/>
          <p:cNvSpPr txBox="1"/>
          <p:nvPr/>
        </p:nvSpPr>
        <p:spPr>
          <a:xfrm>
            <a:off x="529900" y="2122825"/>
            <a:ext cx="7830300" cy="35745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Problem:</a:t>
            </a:r>
            <a:r>
              <a:rPr b="0" i="0" lang="en-US" sz="2400" u="none" cap="none" strike="noStrike">
                <a:solidFill>
                  <a:schemeClr val="dk1"/>
                </a:solidFill>
                <a:latin typeface="Calibri"/>
                <a:ea typeface="Calibri"/>
                <a:cs typeface="Calibri"/>
                <a:sym typeface="Calibri"/>
              </a:rPr>
              <a:t> Educational resources are increasingly paywalled</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100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Target audience: </a:t>
            </a:r>
            <a:r>
              <a:rPr b="0" i="0" lang="en-US" sz="2400" u="none" cap="none" strike="noStrike">
                <a:solidFill>
                  <a:schemeClr val="dk1"/>
                </a:solidFill>
                <a:latin typeface="Calibri"/>
                <a:ea typeface="Calibri"/>
                <a:cs typeface="Calibri"/>
                <a:sym typeface="Calibri"/>
              </a:rPr>
              <a:t>Students who </a:t>
            </a:r>
            <a:r>
              <a:rPr lang="en-US" sz="2400">
                <a:solidFill>
                  <a:schemeClr val="dk1"/>
                </a:solidFill>
                <a:latin typeface="Calibri"/>
                <a:ea typeface="Calibri"/>
                <a:cs typeface="Calibri"/>
                <a:sym typeface="Calibri"/>
              </a:rPr>
              <a:t>can’t pay for study features</a:t>
            </a:r>
            <a:endParaRPr b="0" i="0" sz="2400" u="none" cap="none" strike="noStrike">
              <a:solidFill>
                <a:schemeClr val="dk1"/>
              </a:solidFill>
              <a:latin typeface="Calibri"/>
              <a:ea typeface="Calibri"/>
              <a:cs typeface="Calibri"/>
              <a:sym typeface="Calibri"/>
            </a:endParaRPr>
          </a:p>
          <a:p>
            <a:pPr indent="0" lvl="0" marL="457200" marR="0" rtl="0" algn="l">
              <a:lnSpc>
                <a:spcPct val="115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Includes these study features in the website </a:t>
            </a:r>
            <a:endParaRPr b="0" i="0" sz="2400" u="none" cap="none" strike="noStrike">
              <a:solidFill>
                <a:schemeClr val="dk1"/>
              </a:solidFill>
              <a:latin typeface="Calibri"/>
              <a:ea typeface="Calibri"/>
              <a:cs typeface="Calibri"/>
              <a:sym typeface="Calibri"/>
            </a:endParaRPr>
          </a:p>
          <a:p>
            <a:pPr indent="-381000" lvl="1" marL="914400" marR="0" rtl="0" algn="l">
              <a:lnSpc>
                <a:spcPct val="115000"/>
              </a:lnSpc>
              <a:spcBef>
                <a:spcPts val="10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Goal: encourage students to engage in effective study habits without worrying about a subscription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3"/>
          <p:cNvSpPr/>
          <p:nvPr/>
        </p:nvSpPr>
        <p:spPr>
          <a:xfrm>
            <a:off x="0" y="6248400"/>
            <a:ext cx="9144000" cy="609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103" name="Google Shape;103;p3"/>
          <p:cNvPicPr preferRelativeResize="0"/>
          <p:nvPr/>
        </p:nvPicPr>
        <p:blipFill rotWithShape="1">
          <a:blip r:embed="rId3">
            <a:alphaModFix/>
          </a:blip>
          <a:srcRect b="0" l="0" r="0" t="0"/>
          <a:stretch/>
        </p:blipFill>
        <p:spPr>
          <a:xfrm>
            <a:off x="6934200" y="0"/>
            <a:ext cx="2209800" cy="895350"/>
          </a:xfrm>
          <a:prstGeom prst="rect">
            <a:avLst/>
          </a:prstGeom>
          <a:noFill/>
          <a:ln>
            <a:noFill/>
          </a:ln>
        </p:spPr>
      </p:pic>
      <p:sp>
        <p:nvSpPr>
          <p:cNvPr id="104" name="Google Shape;104;p3"/>
          <p:cNvSpPr txBox="1"/>
          <p:nvPr>
            <p:ph type="title"/>
          </p:nvPr>
        </p:nvSpPr>
        <p:spPr>
          <a:xfrm>
            <a:off x="457200" y="455100"/>
            <a:ext cx="8229600" cy="1143000"/>
          </a:xfrm>
          <a:prstGeom prst="rect">
            <a:avLst/>
          </a:prstGeom>
          <a:noFill/>
          <a:ln>
            <a:noFill/>
          </a:ln>
        </p:spPr>
        <p:txBody>
          <a:bodyPr anchorCtr="0" anchor="ctr" bIns="45675" lIns="91375" spcFirstLastPara="1" rIns="91375" wrap="square" tIns="45675">
            <a:noAutofit/>
          </a:bodyPr>
          <a:lstStyle/>
          <a:p>
            <a:pPr indent="0" lvl="0" marL="0" rtl="0" algn="ctr">
              <a:lnSpc>
                <a:spcPct val="100000"/>
              </a:lnSpc>
              <a:spcBef>
                <a:spcPts val="0"/>
              </a:spcBef>
              <a:spcAft>
                <a:spcPts val="0"/>
              </a:spcAft>
              <a:buSzPts val="1400"/>
              <a:buNone/>
            </a:pPr>
            <a:r>
              <a:rPr b="1" lang="en-US" sz="5500">
                <a:latin typeface="Times New Roman"/>
                <a:ea typeface="Times New Roman"/>
                <a:cs typeface="Times New Roman"/>
                <a:sym typeface="Times New Roman"/>
              </a:rPr>
              <a:t>Project Scope</a:t>
            </a:r>
            <a:endParaRPr b="1" sz="5500"/>
          </a:p>
        </p:txBody>
      </p:sp>
      <p:sp>
        <p:nvSpPr>
          <p:cNvPr id="105" name="Google Shape;105;p3"/>
          <p:cNvSpPr txBox="1"/>
          <p:nvPr/>
        </p:nvSpPr>
        <p:spPr>
          <a:xfrm>
            <a:off x="778650" y="1804300"/>
            <a:ext cx="7586700" cy="37200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2400"/>
              <a:buFont typeface="Arial"/>
              <a:buNone/>
            </a:pPr>
            <a:r>
              <a:rPr b="0" i="0" lang="en-US" sz="2800" u="sng" cap="none" strike="noStrike">
                <a:solidFill>
                  <a:schemeClr val="dk1"/>
                </a:solidFill>
                <a:latin typeface="Calibri"/>
                <a:ea typeface="Calibri"/>
                <a:cs typeface="Calibri"/>
                <a:sym typeface="Calibri"/>
              </a:rPr>
              <a:t>High Level Goals for Rapid Review:</a:t>
            </a:r>
            <a:endParaRPr b="0" i="0" sz="2800" u="none" cap="none" strike="noStrike">
              <a:solidFill>
                <a:schemeClr val="dk1"/>
              </a:solidFill>
              <a:latin typeface="Calibri"/>
              <a:ea typeface="Calibri"/>
              <a:cs typeface="Calibri"/>
              <a:sym typeface="Calibri"/>
            </a:endParaRPr>
          </a:p>
          <a:p>
            <a:pPr indent="-393700" lvl="0" marL="457200" marR="0" rtl="0" algn="l">
              <a:lnSpc>
                <a:spcPct val="150000"/>
              </a:lnSpc>
              <a:spcBef>
                <a:spcPts val="1000"/>
              </a:spcBef>
              <a:spcAft>
                <a:spcPts val="0"/>
              </a:spcAft>
              <a:buClr>
                <a:schemeClr val="dk1"/>
              </a:buClr>
              <a:buSzPts val="2600"/>
              <a:buFont typeface="Calibri"/>
              <a:buAutoNum type="arabicPeriod"/>
            </a:pPr>
            <a:r>
              <a:rPr lang="en-US" sz="2600">
                <a:solidFill>
                  <a:schemeClr val="dk1"/>
                </a:solidFill>
                <a:latin typeface="Calibri"/>
                <a:ea typeface="Calibri"/>
                <a:cs typeface="Calibri"/>
                <a:sym typeface="Calibri"/>
              </a:rPr>
              <a:t>Be able to perform CRUD operations on sets</a:t>
            </a:r>
            <a:endParaRPr b="0" i="0" sz="2600" u="none" cap="none" strike="noStrike">
              <a:solidFill>
                <a:schemeClr val="dk1"/>
              </a:solidFill>
              <a:latin typeface="Calibri"/>
              <a:ea typeface="Calibri"/>
              <a:cs typeface="Calibri"/>
              <a:sym typeface="Calibri"/>
            </a:endParaRPr>
          </a:p>
          <a:p>
            <a:pPr indent="-393700" lvl="0" marL="457200" marR="0" rtl="0" algn="l">
              <a:lnSpc>
                <a:spcPct val="150000"/>
              </a:lnSpc>
              <a:spcBef>
                <a:spcPts val="0"/>
              </a:spcBef>
              <a:spcAft>
                <a:spcPts val="0"/>
              </a:spcAft>
              <a:buClr>
                <a:schemeClr val="dk1"/>
              </a:buClr>
              <a:buSzPts val="2600"/>
              <a:buFont typeface="Calibri"/>
              <a:buAutoNum type="arabicPeriod"/>
            </a:pPr>
            <a:r>
              <a:rPr lang="en-US" sz="2600">
                <a:solidFill>
                  <a:schemeClr val="dk1"/>
                </a:solidFill>
                <a:latin typeface="Calibri"/>
                <a:ea typeface="Calibri"/>
                <a:cs typeface="Calibri"/>
                <a:sym typeface="Calibri"/>
              </a:rPr>
              <a:t>Be able to perform CRUD operations on individual flashcards</a:t>
            </a:r>
            <a:endParaRPr b="0" i="0" sz="2600" u="none" cap="none" strike="noStrike">
              <a:solidFill>
                <a:schemeClr val="dk1"/>
              </a:solidFill>
              <a:latin typeface="Calibri"/>
              <a:ea typeface="Calibri"/>
              <a:cs typeface="Calibri"/>
              <a:sym typeface="Calibri"/>
            </a:endParaRPr>
          </a:p>
          <a:p>
            <a:pPr indent="-393700" lvl="0" marL="457200" marR="0" rtl="0" algn="l">
              <a:lnSpc>
                <a:spcPct val="150000"/>
              </a:lnSpc>
              <a:spcBef>
                <a:spcPts val="0"/>
              </a:spcBef>
              <a:spcAft>
                <a:spcPts val="0"/>
              </a:spcAft>
              <a:buClr>
                <a:schemeClr val="dk1"/>
              </a:buClr>
              <a:buSzPts val="2600"/>
              <a:buFont typeface="Calibri"/>
              <a:buAutoNum type="arabicPeriod"/>
            </a:pPr>
            <a:r>
              <a:rPr b="0" i="0" lang="en-US" sz="2600" u="none" cap="none" strike="noStrike">
                <a:solidFill>
                  <a:schemeClr val="dk1"/>
                </a:solidFill>
                <a:latin typeface="Calibri"/>
                <a:ea typeface="Calibri"/>
                <a:cs typeface="Calibri"/>
                <a:sym typeface="Calibri"/>
              </a:rPr>
              <a:t>Be able to generate tests from a set</a:t>
            </a:r>
            <a:endParaRPr b="0" i="0" sz="2600" u="none" cap="none" strike="noStrike">
              <a:solidFill>
                <a:schemeClr val="dk1"/>
              </a:solidFill>
              <a:latin typeface="Calibri"/>
              <a:ea typeface="Calibri"/>
              <a:cs typeface="Calibri"/>
              <a:sym typeface="Calibri"/>
            </a:endParaRPr>
          </a:p>
          <a:p>
            <a:pPr indent="-393700" lvl="0" marL="457200" marR="0" rtl="0" algn="l">
              <a:lnSpc>
                <a:spcPct val="150000"/>
              </a:lnSpc>
              <a:spcBef>
                <a:spcPts val="0"/>
              </a:spcBef>
              <a:spcAft>
                <a:spcPts val="0"/>
              </a:spcAft>
              <a:buClr>
                <a:schemeClr val="dk1"/>
              </a:buClr>
              <a:buSzPts val="2600"/>
              <a:buFont typeface="Calibri"/>
              <a:buAutoNum type="arabicPeriod"/>
            </a:pPr>
            <a:r>
              <a:rPr lang="en-US" sz="2600">
                <a:solidFill>
                  <a:schemeClr val="dk1"/>
                </a:solidFill>
                <a:latin typeface="Calibri"/>
                <a:ea typeface="Calibri"/>
                <a:cs typeface="Calibri"/>
                <a:sym typeface="Calibri"/>
              </a:rPr>
              <a:t>Utilize</a:t>
            </a:r>
            <a:r>
              <a:rPr b="0" i="0" lang="en-US" sz="2600" u="none" cap="none" strike="noStrike">
                <a:solidFill>
                  <a:schemeClr val="dk1"/>
                </a:solidFill>
                <a:latin typeface="Calibri"/>
                <a:ea typeface="Calibri"/>
                <a:cs typeface="Calibri"/>
                <a:sym typeface="Calibri"/>
              </a:rPr>
              <a:t> an LLM in the </a:t>
            </a:r>
            <a:r>
              <a:rPr lang="en-US" sz="2600">
                <a:solidFill>
                  <a:schemeClr val="dk1"/>
                </a:solidFill>
                <a:latin typeface="Calibri"/>
                <a:ea typeface="Calibri"/>
                <a:cs typeface="Calibri"/>
                <a:sym typeface="Calibri"/>
              </a:rPr>
              <a:t>test generation</a:t>
            </a:r>
            <a:endParaRPr b="0" i="0" sz="26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4"/>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11" name="Google Shape;111;p4"/>
          <p:cNvSpPr txBox="1"/>
          <p:nvPr>
            <p:ph type="title"/>
          </p:nvPr>
        </p:nvSpPr>
        <p:spPr>
          <a:xfrm>
            <a:off x="457200" y="293622"/>
            <a:ext cx="8229600" cy="1143000"/>
          </a:xfrm>
          <a:prstGeom prst="rect">
            <a:avLst/>
          </a:prstGeom>
          <a:noFill/>
          <a:ln>
            <a:noFill/>
          </a:ln>
        </p:spPr>
        <p:txBody>
          <a:bodyPr anchorCtr="0" anchor="ctr" bIns="45675" lIns="91375" spcFirstLastPara="1" rIns="91375" wrap="square" tIns="45675">
            <a:noAutofit/>
          </a:bodyPr>
          <a:lstStyle/>
          <a:p>
            <a:pPr indent="0" lvl="0" marL="0" rtl="0" algn="ctr">
              <a:lnSpc>
                <a:spcPct val="100000"/>
              </a:lnSpc>
              <a:spcBef>
                <a:spcPts val="0"/>
              </a:spcBef>
              <a:spcAft>
                <a:spcPts val="0"/>
              </a:spcAft>
              <a:buSzPts val="1400"/>
              <a:buNone/>
            </a:pPr>
            <a:r>
              <a:rPr b="1" lang="en-US" sz="5500">
                <a:latin typeface="Times New Roman"/>
                <a:ea typeface="Times New Roman"/>
                <a:cs typeface="Times New Roman"/>
                <a:sym typeface="Times New Roman"/>
              </a:rPr>
              <a:t>Sprint 1</a:t>
            </a:r>
            <a:endParaRPr b="1" sz="5500"/>
          </a:p>
        </p:txBody>
      </p:sp>
      <p:sp>
        <p:nvSpPr>
          <p:cNvPr id="112" name="Google Shape;112;p4"/>
          <p:cNvSpPr txBox="1"/>
          <p:nvPr>
            <p:ph idx="1" type="body"/>
          </p:nvPr>
        </p:nvSpPr>
        <p:spPr>
          <a:xfrm>
            <a:off x="457200" y="2156048"/>
            <a:ext cx="8229600" cy="3970200"/>
          </a:xfrm>
          <a:prstGeom prst="rect">
            <a:avLst/>
          </a:prstGeom>
          <a:noFill/>
          <a:ln>
            <a:noFill/>
          </a:ln>
        </p:spPr>
        <p:txBody>
          <a:bodyPr anchorCtr="0" anchor="t" bIns="45675" lIns="91375" spcFirstLastPara="1" rIns="91375" wrap="square" tIns="45675">
            <a:noAutofit/>
          </a:bodyPr>
          <a:lstStyle/>
          <a:p>
            <a:pPr indent="0" lvl="0" marL="0" rtl="0" algn="l">
              <a:lnSpc>
                <a:spcPct val="100000"/>
              </a:lnSpc>
              <a:spcBef>
                <a:spcPts val="640"/>
              </a:spcBef>
              <a:spcAft>
                <a:spcPts val="0"/>
              </a:spcAft>
              <a:buClr>
                <a:schemeClr val="dk1"/>
              </a:buClr>
              <a:buSzPts val="3200"/>
              <a:buNone/>
            </a:pPr>
            <a:r>
              <a:t/>
            </a:r>
            <a:endParaRPr/>
          </a:p>
          <a:p>
            <a:pPr indent="0" lvl="0" marL="0" rtl="0" algn="l">
              <a:lnSpc>
                <a:spcPct val="100000"/>
              </a:lnSpc>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0" lvl="0" marL="0" rtl="0" algn="l">
              <a:lnSpc>
                <a:spcPct val="100000"/>
              </a:lnSpc>
              <a:spcBef>
                <a:spcPts val="640"/>
              </a:spcBef>
              <a:spcAft>
                <a:spcPts val="0"/>
              </a:spcAft>
              <a:buClr>
                <a:schemeClr val="dk1"/>
              </a:buClr>
              <a:buSzPts val="3200"/>
              <a:buFont typeface="Arial"/>
              <a:buNone/>
            </a:pPr>
            <a:r>
              <a:t/>
            </a:r>
            <a:endParaRPr/>
          </a:p>
        </p:txBody>
      </p:sp>
      <p:sp>
        <p:nvSpPr>
          <p:cNvPr id="113" name="Google Shape;113;p4"/>
          <p:cNvSpPr/>
          <p:nvPr/>
        </p:nvSpPr>
        <p:spPr>
          <a:xfrm>
            <a:off x="0" y="6248400"/>
            <a:ext cx="9144000" cy="609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4" name="Google Shape;114;p4"/>
          <p:cNvSpPr txBox="1"/>
          <p:nvPr/>
        </p:nvSpPr>
        <p:spPr>
          <a:xfrm>
            <a:off x="71850" y="1302075"/>
            <a:ext cx="9000300" cy="4615800"/>
          </a:xfrm>
          <a:prstGeom prst="rect">
            <a:avLst/>
          </a:prstGeom>
          <a:noFill/>
          <a:ln>
            <a:noFill/>
          </a:ln>
        </p:spPr>
        <p:txBody>
          <a:bodyPr anchorCtr="0" anchor="t" bIns="91425" lIns="91425" spcFirstLastPara="1" rIns="91425" wrap="square" tIns="91425">
            <a:noAutofit/>
          </a:bodyPr>
          <a:lstStyle/>
          <a:p>
            <a:pPr indent="-400050" lvl="0" marL="457200" marR="0" rtl="0" algn="l">
              <a:lnSpc>
                <a:spcPct val="100000"/>
              </a:lnSpc>
              <a:spcBef>
                <a:spcPts val="0"/>
              </a:spcBef>
              <a:spcAft>
                <a:spcPts val="0"/>
              </a:spcAft>
              <a:buClr>
                <a:schemeClr val="dk1"/>
              </a:buClr>
              <a:buSzPts val="2700"/>
              <a:buFont typeface="Calibri"/>
              <a:buChar char="●"/>
            </a:pPr>
            <a:r>
              <a:rPr b="0" i="0" lang="en-US" sz="2700" u="none" cap="none" strike="noStrike">
                <a:solidFill>
                  <a:schemeClr val="dk1"/>
                </a:solidFill>
                <a:latin typeface="Calibri"/>
                <a:ea typeface="Calibri"/>
                <a:cs typeface="Calibri"/>
                <a:sym typeface="Calibri"/>
              </a:rPr>
              <a:t>User Stories:</a:t>
            </a:r>
            <a:endParaRPr b="0" i="0" sz="2700" u="none" cap="none" strike="noStrike">
              <a:solidFill>
                <a:schemeClr val="dk1"/>
              </a:solidFill>
              <a:latin typeface="Calibri"/>
              <a:ea typeface="Calibri"/>
              <a:cs typeface="Calibri"/>
              <a:sym typeface="Calibri"/>
            </a:endParaRPr>
          </a:p>
          <a:p>
            <a:pPr indent="-381000" lvl="1" marL="914400" rtl="0" algn="l">
              <a:lnSpc>
                <a:spcPct val="100000"/>
              </a:lnSpc>
              <a:spcBef>
                <a:spcPts val="100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As a student, I want to transfer my notes into flashcards, so I can study in a variety of active ways. </a:t>
            </a:r>
            <a:r>
              <a:rPr b="1" lang="en-US" sz="2400">
                <a:solidFill>
                  <a:schemeClr val="dk1"/>
                </a:solidFill>
                <a:latin typeface="Calibri"/>
                <a:ea typeface="Calibri"/>
                <a:cs typeface="Calibri"/>
                <a:sym typeface="Calibri"/>
              </a:rPr>
              <a:t>[8]</a:t>
            </a:r>
            <a:endParaRPr sz="2400">
              <a:solidFill>
                <a:schemeClr val="dk1"/>
              </a:solidFill>
              <a:latin typeface="Calibri"/>
              <a:ea typeface="Calibri"/>
              <a:cs typeface="Calibri"/>
              <a:sym typeface="Calibri"/>
            </a:endParaRPr>
          </a:p>
          <a:p>
            <a:pPr indent="-381000" lvl="1" marL="914400" marR="0" rtl="0" algn="l">
              <a:lnSpc>
                <a:spcPct val="100000"/>
              </a:lnSpc>
              <a:spcBef>
                <a:spcPts val="10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As a student, I want to organize my flashcards into sets, so </a:t>
            </a:r>
            <a:r>
              <a:rPr lang="en-US" sz="2400">
                <a:solidFill>
                  <a:schemeClr val="dk1"/>
                </a:solidFill>
                <a:latin typeface="Calibri"/>
                <a:ea typeface="Calibri"/>
                <a:cs typeface="Calibri"/>
                <a:sym typeface="Calibri"/>
              </a:rPr>
              <a:t>I can study cards that are relevant to each other.</a:t>
            </a:r>
            <a:r>
              <a:rPr b="0" i="0" lang="en-US" sz="2400" u="none" cap="none" strike="noStrike">
                <a:solidFill>
                  <a:schemeClr val="dk1"/>
                </a:solidFill>
                <a:latin typeface="Calibri"/>
                <a:ea typeface="Calibri"/>
                <a:cs typeface="Calibri"/>
                <a:sym typeface="Calibri"/>
              </a:rPr>
              <a:t> </a:t>
            </a:r>
            <a:r>
              <a:rPr b="1" i="0" lang="en-US" sz="2400" u="none" cap="none" strike="noStrike">
                <a:solidFill>
                  <a:schemeClr val="dk1"/>
                </a:solidFill>
                <a:latin typeface="Calibri"/>
                <a:ea typeface="Calibri"/>
                <a:cs typeface="Calibri"/>
                <a:sym typeface="Calibri"/>
              </a:rPr>
              <a:t>[8] </a:t>
            </a:r>
            <a:endParaRPr b="1" i="0" sz="2400" u="none" cap="none" strike="noStrike">
              <a:solidFill>
                <a:schemeClr val="dk1"/>
              </a:solidFill>
              <a:latin typeface="Calibri"/>
              <a:ea typeface="Calibri"/>
              <a:cs typeface="Calibri"/>
              <a:sym typeface="Calibri"/>
            </a:endParaRPr>
          </a:p>
          <a:p>
            <a:pPr indent="-381000" lvl="1" marL="914400" marR="0" rtl="0" algn="l">
              <a:lnSpc>
                <a:spcPct val="100000"/>
              </a:lnSpc>
              <a:spcBef>
                <a:spcPts val="10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As a student who uses various study platforms, I want to </a:t>
            </a:r>
            <a:r>
              <a:rPr lang="en-US" sz="2400">
                <a:solidFill>
                  <a:schemeClr val="dk1"/>
                </a:solidFill>
                <a:latin typeface="Calibri"/>
                <a:ea typeface="Calibri"/>
                <a:cs typeface="Calibri"/>
                <a:sym typeface="Calibri"/>
              </a:rPr>
              <a:t>use</a:t>
            </a:r>
            <a:r>
              <a:rPr b="0" i="0" lang="en-US" sz="2400" u="none" cap="none" strike="noStrike">
                <a:solidFill>
                  <a:schemeClr val="dk1"/>
                </a:solidFill>
                <a:latin typeface="Calibri"/>
                <a:ea typeface="Calibri"/>
                <a:cs typeface="Calibri"/>
                <a:sym typeface="Calibri"/>
              </a:rPr>
              <a:t> flashcards from other places on this website, so I don’t waste time</a:t>
            </a:r>
            <a:r>
              <a:rPr lang="en-US" sz="2400">
                <a:solidFill>
                  <a:schemeClr val="dk1"/>
                </a:solidFill>
                <a:latin typeface="Calibri"/>
                <a:ea typeface="Calibri"/>
                <a:cs typeface="Calibri"/>
                <a:sym typeface="Calibri"/>
              </a:rPr>
              <a:t> creating sets that already exist.</a:t>
            </a:r>
            <a:r>
              <a:rPr b="0" i="0" lang="en-US" sz="2400" u="none" cap="none" strike="noStrike">
                <a:solidFill>
                  <a:schemeClr val="dk1"/>
                </a:solidFill>
                <a:latin typeface="Calibri"/>
                <a:ea typeface="Calibri"/>
                <a:cs typeface="Calibri"/>
                <a:sym typeface="Calibri"/>
              </a:rPr>
              <a:t> </a:t>
            </a:r>
            <a:r>
              <a:rPr b="1" i="0" lang="en-US" sz="2400" u="none" cap="none" strike="noStrike">
                <a:solidFill>
                  <a:schemeClr val="dk1"/>
                </a:solidFill>
                <a:latin typeface="Calibri"/>
                <a:ea typeface="Calibri"/>
                <a:cs typeface="Calibri"/>
                <a:sym typeface="Calibri"/>
              </a:rPr>
              <a:t>[13]</a:t>
            </a:r>
            <a:endParaRPr b="1" i="0" sz="2400" u="none" cap="none" strike="noStrike">
              <a:solidFill>
                <a:schemeClr val="dk1"/>
              </a:solidFill>
              <a:latin typeface="Calibri"/>
              <a:ea typeface="Calibri"/>
              <a:cs typeface="Calibri"/>
              <a:sym typeface="Calibri"/>
            </a:endParaRPr>
          </a:p>
          <a:p>
            <a:pPr indent="-381000" lvl="1" marL="914400" marR="0" rtl="0" algn="l">
              <a:lnSpc>
                <a:spcPct val="100000"/>
              </a:lnSpc>
              <a:spcBef>
                <a:spcPts val="10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As a student, I want to</a:t>
            </a:r>
            <a:r>
              <a:rPr lang="en-US" sz="2400">
                <a:solidFill>
                  <a:schemeClr val="dk1"/>
                </a:solidFill>
                <a:latin typeface="Calibri"/>
                <a:ea typeface="Calibri"/>
                <a:cs typeface="Calibri"/>
                <a:sym typeface="Calibri"/>
              </a:rPr>
              <a:t> know when a card I just wrote is already in the set, so I don’t make unnecessary duplicates.</a:t>
            </a:r>
            <a:r>
              <a:rPr b="0" i="0" lang="en-US" sz="2400" u="none" cap="none" strike="noStrike">
                <a:solidFill>
                  <a:schemeClr val="dk1"/>
                </a:solidFill>
                <a:latin typeface="Calibri"/>
                <a:ea typeface="Calibri"/>
                <a:cs typeface="Calibri"/>
                <a:sym typeface="Calibri"/>
              </a:rPr>
              <a:t> </a:t>
            </a:r>
            <a:r>
              <a:rPr b="1" i="0" lang="en-US" sz="2400" u="none" cap="none" strike="noStrike">
                <a:solidFill>
                  <a:schemeClr val="dk1"/>
                </a:solidFill>
                <a:latin typeface="Calibri"/>
                <a:ea typeface="Calibri"/>
                <a:cs typeface="Calibri"/>
                <a:sym typeface="Calibri"/>
              </a:rPr>
              <a:t>[3]</a:t>
            </a:r>
            <a:endParaRPr b="1"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3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g2fa78ad9ae2_1_0"/>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20" name="Google Shape;120;g2fa78ad9ae2_1_0"/>
          <p:cNvSpPr txBox="1"/>
          <p:nvPr>
            <p:ph type="title"/>
          </p:nvPr>
        </p:nvSpPr>
        <p:spPr>
          <a:xfrm>
            <a:off x="457200" y="293622"/>
            <a:ext cx="8229600" cy="1143000"/>
          </a:xfrm>
          <a:prstGeom prst="rect">
            <a:avLst/>
          </a:prstGeom>
          <a:noFill/>
          <a:ln>
            <a:noFill/>
          </a:ln>
        </p:spPr>
        <p:txBody>
          <a:bodyPr anchorCtr="0" anchor="ctr" bIns="45675" lIns="91375" spcFirstLastPara="1" rIns="91375" wrap="square" tIns="45675">
            <a:noAutofit/>
          </a:bodyPr>
          <a:lstStyle/>
          <a:p>
            <a:pPr indent="0" lvl="0" marL="0" rtl="0" algn="ctr">
              <a:lnSpc>
                <a:spcPct val="100000"/>
              </a:lnSpc>
              <a:spcBef>
                <a:spcPts val="0"/>
              </a:spcBef>
              <a:spcAft>
                <a:spcPts val="0"/>
              </a:spcAft>
              <a:buSzPts val="1400"/>
              <a:buNone/>
            </a:pPr>
            <a:r>
              <a:rPr b="1" lang="en-US" sz="5500">
                <a:latin typeface="Times New Roman"/>
                <a:ea typeface="Times New Roman"/>
                <a:cs typeface="Times New Roman"/>
                <a:sym typeface="Times New Roman"/>
              </a:rPr>
              <a:t>Sprint 1</a:t>
            </a:r>
            <a:endParaRPr b="1" sz="5500"/>
          </a:p>
        </p:txBody>
      </p:sp>
      <p:sp>
        <p:nvSpPr>
          <p:cNvPr id="121" name="Google Shape;121;g2fa78ad9ae2_1_0"/>
          <p:cNvSpPr txBox="1"/>
          <p:nvPr>
            <p:ph idx="1" type="body"/>
          </p:nvPr>
        </p:nvSpPr>
        <p:spPr>
          <a:xfrm>
            <a:off x="457200" y="2156048"/>
            <a:ext cx="8229600" cy="3970200"/>
          </a:xfrm>
          <a:prstGeom prst="rect">
            <a:avLst/>
          </a:prstGeom>
          <a:noFill/>
          <a:ln>
            <a:noFill/>
          </a:ln>
        </p:spPr>
        <p:txBody>
          <a:bodyPr anchorCtr="0" anchor="t" bIns="45675" lIns="91375" spcFirstLastPara="1" rIns="91375" wrap="square" tIns="45675">
            <a:noAutofit/>
          </a:bodyPr>
          <a:lstStyle/>
          <a:p>
            <a:pPr indent="0" lvl="0" marL="0" rtl="0" algn="l">
              <a:lnSpc>
                <a:spcPct val="100000"/>
              </a:lnSpc>
              <a:spcBef>
                <a:spcPts val="640"/>
              </a:spcBef>
              <a:spcAft>
                <a:spcPts val="0"/>
              </a:spcAft>
              <a:buClr>
                <a:schemeClr val="dk1"/>
              </a:buClr>
              <a:buSzPts val="3200"/>
              <a:buNone/>
            </a:pPr>
            <a:r>
              <a:t/>
            </a:r>
            <a:endParaRPr/>
          </a:p>
          <a:p>
            <a:pPr indent="0" lvl="0" marL="0" rtl="0" algn="l">
              <a:lnSpc>
                <a:spcPct val="100000"/>
              </a:lnSpc>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0" lvl="0" marL="0" rtl="0" algn="l">
              <a:lnSpc>
                <a:spcPct val="100000"/>
              </a:lnSpc>
              <a:spcBef>
                <a:spcPts val="640"/>
              </a:spcBef>
              <a:spcAft>
                <a:spcPts val="0"/>
              </a:spcAft>
              <a:buClr>
                <a:schemeClr val="dk1"/>
              </a:buClr>
              <a:buSzPts val="3200"/>
              <a:buFont typeface="Arial"/>
              <a:buNone/>
            </a:pPr>
            <a:r>
              <a:t/>
            </a:r>
            <a:endParaRPr/>
          </a:p>
        </p:txBody>
      </p:sp>
      <p:sp>
        <p:nvSpPr>
          <p:cNvPr id="122" name="Google Shape;122;g2fa78ad9ae2_1_0"/>
          <p:cNvSpPr/>
          <p:nvPr/>
        </p:nvSpPr>
        <p:spPr>
          <a:xfrm>
            <a:off x="0" y="6248400"/>
            <a:ext cx="9144000" cy="609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3" name="Google Shape;123;g2fa78ad9ae2_1_0"/>
          <p:cNvSpPr txBox="1"/>
          <p:nvPr/>
        </p:nvSpPr>
        <p:spPr>
          <a:xfrm>
            <a:off x="144450" y="1355350"/>
            <a:ext cx="8855100" cy="47709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15000"/>
              </a:lnSpc>
              <a:spcBef>
                <a:spcPts val="100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Spikes:</a:t>
            </a:r>
            <a:endParaRPr b="0" i="0" sz="2800" u="none" cap="none" strike="noStrike">
              <a:solidFill>
                <a:schemeClr val="dk1"/>
              </a:solidFill>
              <a:latin typeface="Calibri"/>
              <a:ea typeface="Calibri"/>
              <a:cs typeface="Calibri"/>
              <a:sym typeface="Calibri"/>
            </a:endParaRPr>
          </a:p>
          <a:p>
            <a:pPr indent="-406400" lvl="1" marL="914400" marR="0" rtl="0" algn="l">
              <a:lnSpc>
                <a:spcPct val="115000"/>
              </a:lnSpc>
              <a:spcBef>
                <a:spcPts val="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Get familiar with new technologies</a:t>
            </a:r>
            <a:endParaRPr b="0" i="0" sz="2800" u="none" cap="none" strike="noStrike">
              <a:solidFill>
                <a:schemeClr val="dk1"/>
              </a:solidFill>
              <a:latin typeface="Calibri"/>
              <a:ea typeface="Calibri"/>
              <a:cs typeface="Calibri"/>
              <a:sym typeface="Calibri"/>
            </a:endParaRPr>
          </a:p>
          <a:p>
            <a:pPr indent="-406400" lvl="1" marL="914400" marR="0" rtl="0" algn="l">
              <a:lnSpc>
                <a:spcPct val="115000"/>
              </a:lnSpc>
              <a:spcBef>
                <a:spcPts val="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Researching OpenAI APIs and </a:t>
            </a:r>
            <a:r>
              <a:rPr lang="en-US" sz="2800">
                <a:solidFill>
                  <a:schemeClr val="dk1"/>
                </a:solidFill>
                <a:latin typeface="Calibri"/>
                <a:ea typeface="Calibri"/>
                <a:cs typeface="Calibri"/>
                <a:sym typeface="Calibri"/>
              </a:rPr>
              <a:t>prompt engineering</a:t>
            </a:r>
            <a:endParaRPr b="0" i="0" sz="2800" u="none" cap="none" strike="noStrike">
              <a:solidFill>
                <a:schemeClr val="dk1"/>
              </a:solidFill>
              <a:latin typeface="Calibri"/>
              <a:ea typeface="Calibri"/>
              <a:cs typeface="Calibri"/>
              <a:sym typeface="Calibri"/>
            </a:endParaRPr>
          </a:p>
          <a:p>
            <a:pPr indent="-406400" lvl="0" marL="457200" marR="0" rtl="0" algn="l">
              <a:lnSpc>
                <a:spcPct val="115000"/>
              </a:lnSpc>
              <a:spcBef>
                <a:spcPts val="100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Infrastructure tasks:</a:t>
            </a:r>
            <a:endParaRPr b="0" i="0" sz="2800" u="none" cap="none" strike="noStrike">
              <a:solidFill>
                <a:schemeClr val="dk1"/>
              </a:solidFill>
              <a:latin typeface="Calibri"/>
              <a:ea typeface="Calibri"/>
              <a:cs typeface="Calibri"/>
              <a:sym typeface="Calibri"/>
            </a:endParaRPr>
          </a:p>
          <a:p>
            <a:pPr indent="-406400" lvl="1" marL="914400" marR="0" rtl="0" algn="l">
              <a:lnSpc>
                <a:spcPct val="115000"/>
              </a:lnSpc>
              <a:spcBef>
                <a:spcPts val="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Set up framework for front end, back end, and database</a:t>
            </a:r>
            <a:endParaRPr b="0" i="0" sz="2800" u="none" cap="none" strike="noStrike">
              <a:solidFill>
                <a:schemeClr val="dk1"/>
              </a:solidFill>
              <a:latin typeface="Calibri"/>
              <a:ea typeface="Calibri"/>
              <a:cs typeface="Calibri"/>
              <a:sym typeface="Calibri"/>
            </a:endParaRPr>
          </a:p>
          <a:p>
            <a:pPr indent="-406400" lvl="1" marL="914400" marR="0" rtl="0" algn="l">
              <a:lnSpc>
                <a:spcPct val="115000"/>
              </a:lnSpc>
              <a:spcBef>
                <a:spcPts val="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Install each technology and framework locally for each team member</a:t>
            </a:r>
            <a:endParaRPr b="0" i="0" sz="2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5"/>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29" name="Google Shape;129;p5"/>
          <p:cNvSpPr txBox="1"/>
          <p:nvPr>
            <p:ph type="title"/>
          </p:nvPr>
        </p:nvSpPr>
        <p:spPr>
          <a:xfrm>
            <a:off x="675700" y="241500"/>
            <a:ext cx="8229600" cy="1143000"/>
          </a:xfrm>
          <a:prstGeom prst="rect">
            <a:avLst/>
          </a:prstGeom>
          <a:noFill/>
          <a:ln>
            <a:noFill/>
          </a:ln>
        </p:spPr>
        <p:txBody>
          <a:bodyPr anchorCtr="0" anchor="ctr" bIns="45675" lIns="91375" spcFirstLastPara="1" rIns="91375" wrap="square" tIns="45675">
            <a:noAutofit/>
          </a:bodyPr>
          <a:lstStyle/>
          <a:p>
            <a:pPr indent="0" lvl="0" marL="0" rtl="0" algn="ctr">
              <a:lnSpc>
                <a:spcPct val="100000"/>
              </a:lnSpc>
              <a:spcBef>
                <a:spcPts val="0"/>
              </a:spcBef>
              <a:spcAft>
                <a:spcPts val="0"/>
              </a:spcAft>
              <a:buSzPts val="1400"/>
              <a:buNone/>
            </a:pPr>
            <a:r>
              <a:rPr b="1" lang="en-US" sz="5500">
                <a:latin typeface="Times New Roman"/>
                <a:ea typeface="Times New Roman"/>
                <a:cs typeface="Times New Roman"/>
                <a:sym typeface="Times New Roman"/>
              </a:rPr>
              <a:t>Sprint 2</a:t>
            </a:r>
            <a:endParaRPr b="1" sz="5500"/>
          </a:p>
        </p:txBody>
      </p:sp>
      <p:sp>
        <p:nvSpPr>
          <p:cNvPr id="130" name="Google Shape;130;p5"/>
          <p:cNvSpPr/>
          <p:nvPr/>
        </p:nvSpPr>
        <p:spPr>
          <a:xfrm>
            <a:off x="0" y="6248400"/>
            <a:ext cx="9144000" cy="609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1" name="Google Shape;131;p5"/>
          <p:cNvSpPr txBox="1"/>
          <p:nvPr/>
        </p:nvSpPr>
        <p:spPr>
          <a:xfrm>
            <a:off x="215700" y="1384500"/>
            <a:ext cx="8712600" cy="4212300"/>
          </a:xfrm>
          <a:prstGeom prst="rect">
            <a:avLst/>
          </a:prstGeom>
          <a:noFill/>
          <a:ln>
            <a:noFill/>
          </a:ln>
        </p:spPr>
        <p:txBody>
          <a:bodyPr anchorCtr="0" anchor="t" bIns="91425" lIns="91425" spcFirstLastPara="1" rIns="91425" wrap="square" tIns="91425">
            <a:noAutofit/>
          </a:bodyPr>
          <a:lstStyle/>
          <a:p>
            <a:pPr indent="-374650" lvl="0" marL="457200" marR="0" rtl="0" algn="l">
              <a:lnSpc>
                <a:spcPct val="100000"/>
              </a:lnSpc>
              <a:spcBef>
                <a:spcPts val="0"/>
              </a:spcBef>
              <a:spcAft>
                <a:spcPts val="0"/>
              </a:spcAft>
              <a:buClr>
                <a:schemeClr val="dk1"/>
              </a:buClr>
              <a:buSzPts val="2300"/>
              <a:buFont typeface="Calibri"/>
              <a:buChar char="●"/>
            </a:pPr>
            <a:r>
              <a:rPr b="0" i="0" lang="en-US" sz="2300" u="none" cap="none" strike="noStrike">
                <a:solidFill>
                  <a:schemeClr val="dk1"/>
                </a:solidFill>
                <a:latin typeface="Calibri"/>
                <a:ea typeface="Calibri"/>
                <a:cs typeface="Calibri"/>
                <a:sym typeface="Calibri"/>
              </a:rPr>
              <a:t>User Stories:</a:t>
            </a:r>
            <a:endParaRPr b="0" i="0" sz="2300" u="none" cap="none" strike="noStrike">
              <a:solidFill>
                <a:schemeClr val="dk1"/>
              </a:solidFill>
              <a:latin typeface="Calibri"/>
              <a:ea typeface="Calibri"/>
              <a:cs typeface="Calibri"/>
              <a:sym typeface="Calibri"/>
            </a:endParaRPr>
          </a:p>
          <a:p>
            <a:pPr indent="-374650" lvl="1" marL="914400" marR="0" rtl="0" algn="l">
              <a:lnSpc>
                <a:spcPct val="100000"/>
              </a:lnSpc>
              <a:spcBef>
                <a:spcPts val="0"/>
              </a:spcBef>
              <a:spcAft>
                <a:spcPts val="0"/>
              </a:spcAft>
              <a:buClr>
                <a:schemeClr val="dk1"/>
              </a:buClr>
              <a:buSzPts val="2300"/>
              <a:buFont typeface="Calibri"/>
              <a:buChar char="○"/>
            </a:pPr>
            <a:r>
              <a:rPr b="0" i="0" lang="en-US" sz="2300" u="none" cap="none" strike="noStrike">
                <a:solidFill>
                  <a:schemeClr val="dk1"/>
                </a:solidFill>
                <a:latin typeface="Calibri"/>
                <a:ea typeface="Calibri"/>
                <a:cs typeface="Calibri"/>
                <a:sym typeface="Calibri"/>
              </a:rPr>
              <a:t>As a student, I want to </a:t>
            </a:r>
            <a:r>
              <a:rPr lang="en-US" sz="2300">
                <a:solidFill>
                  <a:schemeClr val="dk1"/>
                </a:solidFill>
                <a:latin typeface="Calibri"/>
                <a:ea typeface="Calibri"/>
                <a:cs typeface="Calibri"/>
                <a:sym typeface="Calibri"/>
              </a:rPr>
              <a:t>practice answering</a:t>
            </a:r>
            <a:r>
              <a:rPr b="0" i="0" lang="en-US" sz="2300" u="none" cap="none" strike="noStrike">
                <a:solidFill>
                  <a:schemeClr val="dk1"/>
                </a:solidFill>
                <a:latin typeface="Calibri"/>
                <a:ea typeface="Calibri"/>
                <a:cs typeface="Calibri"/>
                <a:sym typeface="Calibri"/>
              </a:rPr>
              <a:t> </a:t>
            </a:r>
            <a:r>
              <a:rPr b="1" i="0" lang="en-US" sz="2300" u="none" cap="none" strike="noStrike">
                <a:solidFill>
                  <a:schemeClr val="dk1"/>
                </a:solidFill>
                <a:latin typeface="Calibri"/>
                <a:ea typeface="Calibri"/>
                <a:cs typeface="Calibri"/>
                <a:sym typeface="Calibri"/>
              </a:rPr>
              <a:t>multiple-choice</a:t>
            </a:r>
            <a:r>
              <a:rPr b="1" lang="en-US" sz="2300">
                <a:solidFill>
                  <a:schemeClr val="dk1"/>
                </a:solidFill>
                <a:latin typeface="Calibri"/>
                <a:ea typeface="Calibri"/>
                <a:cs typeface="Calibri"/>
                <a:sym typeface="Calibri"/>
              </a:rPr>
              <a:t> questions</a:t>
            </a:r>
            <a:r>
              <a:rPr b="0" i="0" lang="en-US" sz="2300" u="none" cap="none" strike="noStrike">
                <a:solidFill>
                  <a:schemeClr val="dk1"/>
                </a:solidFill>
                <a:latin typeface="Calibri"/>
                <a:ea typeface="Calibri"/>
                <a:cs typeface="Calibri"/>
                <a:sym typeface="Calibri"/>
              </a:rPr>
              <a:t> created </a:t>
            </a:r>
            <a:r>
              <a:rPr lang="en-US" sz="2300">
                <a:solidFill>
                  <a:schemeClr val="dk1"/>
                </a:solidFill>
                <a:latin typeface="Calibri"/>
                <a:ea typeface="Calibri"/>
                <a:cs typeface="Calibri"/>
                <a:sym typeface="Calibri"/>
              </a:rPr>
              <a:t>from my flashcards, </a:t>
            </a:r>
            <a:r>
              <a:rPr b="0" i="0" lang="en-US" sz="2300" u="none" cap="none" strike="noStrike">
                <a:solidFill>
                  <a:schemeClr val="dk1"/>
                </a:solidFill>
                <a:latin typeface="Calibri"/>
                <a:ea typeface="Calibri"/>
                <a:cs typeface="Calibri"/>
                <a:sym typeface="Calibri"/>
              </a:rPr>
              <a:t>so that I can study in an active way. </a:t>
            </a:r>
            <a:r>
              <a:rPr b="1" i="0" lang="en-US" sz="2300" u="none" cap="none" strike="noStrike">
                <a:solidFill>
                  <a:schemeClr val="dk1"/>
                </a:solidFill>
                <a:latin typeface="Calibri"/>
                <a:ea typeface="Calibri"/>
                <a:cs typeface="Calibri"/>
                <a:sym typeface="Calibri"/>
              </a:rPr>
              <a:t>[13] </a:t>
            </a:r>
            <a:endParaRPr b="1" i="0" sz="2300" u="none" cap="none" strike="noStrike">
              <a:solidFill>
                <a:schemeClr val="dk1"/>
              </a:solidFill>
              <a:latin typeface="Calibri"/>
              <a:ea typeface="Calibri"/>
              <a:cs typeface="Calibri"/>
              <a:sym typeface="Calibri"/>
            </a:endParaRPr>
          </a:p>
          <a:p>
            <a:pPr indent="-374650" lvl="1" marL="914400" marR="0" rtl="0" algn="l">
              <a:lnSpc>
                <a:spcPct val="100000"/>
              </a:lnSpc>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As a student, I want to practice answering </a:t>
            </a:r>
            <a:r>
              <a:rPr b="1" lang="en-US" sz="2300">
                <a:solidFill>
                  <a:schemeClr val="dk1"/>
                </a:solidFill>
                <a:latin typeface="Calibri"/>
                <a:ea typeface="Calibri"/>
                <a:cs typeface="Calibri"/>
                <a:sym typeface="Calibri"/>
              </a:rPr>
              <a:t>free response questions</a:t>
            </a:r>
            <a:r>
              <a:rPr lang="en-US" sz="2300">
                <a:solidFill>
                  <a:schemeClr val="dk1"/>
                </a:solidFill>
                <a:latin typeface="Calibri"/>
                <a:ea typeface="Calibri"/>
                <a:cs typeface="Calibri"/>
                <a:sym typeface="Calibri"/>
              </a:rPr>
              <a:t> created from my flashcards, so that I can study in an active way.</a:t>
            </a:r>
            <a:r>
              <a:rPr b="0" i="0" lang="en-US" sz="2300" u="none" cap="none" strike="noStrike">
                <a:solidFill>
                  <a:schemeClr val="dk1"/>
                </a:solidFill>
                <a:latin typeface="Calibri"/>
                <a:ea typeface="Calibri"/>
                <a:cs typeface="Calibri"/>
                <a:sym typeface="Calibri"/>
              </a:rPr>
              <a:t> </a:t>
            </a:r>
            <a:r>
              <a:rPr b="1" i="0" lang="en-US" sz="2300" u="none" cap="none" strike="noStrike">
                <a:solidFill>
                  <a:schemeClr val="dk1"/>
                </a:solidFill>
                <a:latin typeface="Calibri"/>
                <a:ea typeface="Calibri"/>
                <a:cs typeface="Calibri"/>
                <a:sym typeface="Calibri"/>
              </a:rPr>
              <a:t>[5]</a:t>
            </a:r>
            <a:endParaRPr b="1" i="0" sz="2300" u="none" cap="none" strike="noStrike">
              <a:solidFill>
                <a:schemeClr val="dk1"/>
              </a:solidFill>
              <a:latin typeface="Calibri"/>
              <a:ea typeface="Calibri"/>
              <a:cs typeface="Calibri"/>
              <a:sym typeface="Calibri"/>
            </a:endParaRPr>
          </a:p>
          <a:p>
            <a:pPr indent="-374650" lvl="1" marL="914400" marR="0" rtl="0" algn="l">
              <a:lnSpc>
                <a:spcPct val="100000"/>
              </a:lnSpc>
              <a:spcBef>
                <a:spcPts val="0"/>
              </a:spcBef>
              <a:spcAft>
                <a:spcPts val="0"/>
              </a:spcAft>
              <a:buClr>
                <a:schemeClr val="dk1"/>
              </a:buClr>
              <a:buSzPts val="2300"/>
              <a:buFont typeface="Calibri"/>
              <a:buChar char="○"/>
            </a:pPr>
            <a:r>
              <a:rPr b="0" i="0" lang="en-US" sz="2300" u="none" cap="none" strike="noStrike">
                <a:solidFill>
                  <a:schemeClr val="dk1"/>
                </a:solidFill>
                <a:latin typeface="Calibri"/>
                <a:ea typeface="Calibri"/>
                <a:cs typeface="Calibri"/>
                <a:sym typeface="Calibri"/>
              </a:rPr>
              <a:t>As a new site visitor, I want to create an account, so I can create </a:t>
            </a:r>
            <a:r>
              <a:rPr lang="en-US" sz="2300">
                <a:solidFill>
                  <a:schemeClr val="dk1"/>
                </a:solidFill>
                <a:latin typeface="Calibri"/>
                <a:ea typeface="Calibri"/>
                <a:cs typeface="Calibri"/>
                <a:sym typeface="Calibri"/>
              </a:rPr>
              <a:t>personal flashcard sets.</a:t>
            </a:r>
            <a:r>
              <a:rPr b="0" i="0" lang="en-US" sz="2300" u="none" cap="none" strike="noStrike">
                <a:solidFill>
                  <a:schemeClr val="dk1"/>
                </a:solidFill>
                <a:latin typeface="Calibri"/>
                <a:ea typeface="Calibri"/>
                <a:cs typeface="Calibri"/>
                <a:sym typeface="Calibri"/>
              </a:rPr>
              <a:t> </a:t>
            </a:r>
            <a:r>
              <a:rPr b="1" i="0" lang="en-US" sz="2300" u="none" cap="none" strike="noStrike">
                <a:solidFill>
                  <a:schemeClr val="dk1"/>
                </a:solidFill>
                <a:latin typeface="Calibri"/>
                <a:ea typeface="Calibri"/>
                <a:cs typeface="Calibri"/>
                <a:sym typeface="Calibri"/>
              </a:rPr>
              <a:t>[8]</a:t>
            </a:r>
            <a:endParaRPr b="1" i="0" sz="2300" u="none" cap="none" strike="noStrike">
              <a:solidFill>
                <a:schemeClr val="dk1"/>
              </a:solidFill>
              <a:latin typeface="Calibri"/>
              <a:ea typeface="Calibri"/>
              <a:cs typeface="Calibri"/>
              <a:sym typeface="Calibri"/>
            </a:endParaRPr>
          </a:p>
          <a:p>
            <a:pPr indent="-374650" lvl="1" marL="914400" marR="0" rtl="0" algn="l">
              <a:lnSpc>
                <a:spcPct val="100000"/>
              </a:lnSpc>
              <a:spcBef>
                <a:spcPts val="0"/>
              </a:spcBef>
              <a:spcAft>
                <a:spcPts val="0"/>
              </a:spcAft>
              <a:buClr>
                <a:schemeClr val="dk1"/>
              </a:buClr>
              <a:buSzPts val="2300"/>
              <a:buFont typeface="Calibri"/>
              <a:buChar char="○"/>
            </a:pPr>
            <a:r>
              <a:rPr b="0" i="0" lang="en-US" sz="2300" u="none" cap="none" strike="noStrike">
                <a:solidFill>
                  <a:schemeClr val="dk1"/>
                </a:solidFill>
                <a:latin typeface="Calibri"/>
                <a:ea typeface="Calibri"/>
                <a:cs typeface="Calibri"/>
                <a:sym typeface="Calibri"/>
              </a:rPr>
              <a:t>As a </a:t>
            </a:r>
            <a:r>
              <a:rPr lang="en-US" sz="2300">
                <a:solidFill>
                  <a:schemeClr val="dk1"/>
                </a:solidFill>
                <a:latin typeface="Calibri"/>
                <a:ea typeface="Calibri"/>
                <a:cs typeface="Calibri"/>
                <a:sym typeface="Calibri"/>
              </a:rPr>
              <a:t>returning</a:t>
            </a:r>
            <a:r>
              <a:rPr b="0" i="0" lang="en-US" sz="2300" u="none" cap="none" strike="noStrike">
                <a:solidFill>
                  <a:schemeClr val="dk1"/>
                </a:solidFill>
                <a:latin typeface="Calibri"/>
                <a:ea typeface="Calibri"/>
                <a:cs typeface="Calibri"/>
                <a:sym typeface="Calibri"/>
              </a:rPr>
              <a:t> site user, I want to log in, so I can see the s</a:t>
            </a:r>
            <a:r>
              <a:rPr lang="en-US" sz="2300">
                <a:solidFill>
                  <a:schemeClr val="dk1"/>
                </a:solidFill>
                <a:latin typeface="Calibri"/>
                <a:ea typeface="Calibri"/>
                <a:cs typeface="Calibri"/>
                <a:sym typeface="Calibri"/>
              </a:rPr>
              <a:t>ets </a:t>
            </a:r>
            <a:r>
              <a:rPr b="0" i="0" lang="en-US" sz="2300" u="none" cap="none" strike="noStrike">
                <a:solidFill>
                  <a:schemeClr val="dk1"/>
                </a:solidFill>
                <a:latin typeface="Calibri"/>
                <a:ea typeface="Calibri"/>
                <a:cs typeface="Calibri"/>
                <a:sym typeface="Calibri"/>
              </a:rPr>
              <a:t>I have created. </a:t>
            </a:r>
            <a:r>
              <a:rPr b="1" i="0" lang="en-US" sz="2300" u="none" cap="none" strike="noStrike">
                <a:solidFill>
                  <a:schemeClr val="dk1"/>
                </a:solidFill>
                <a:latin typeface="Calibri"/>
                <a:ea typeface="Calibri"/>
                <a:cs typeface="Calibri"/>
                <a:sym typeface="Calibri"/>
              </a:rPr>
              <a:t>[5]</a:t>
            </a:r>
            <a:endParaRPr b="1" i="0" sz="2300" u="none" cap="none" strike="noStrike">
              <a:solidFill>
                <a:schemeClr val="dk1"/>
              </a:solidFill>
              <a:latin typeface="Calibri"/>
              <a:ea typeface="Calibri"/>
              <a:cs typeface="Calibri"/>
              <a:sym typeface="Calibri"/>
            </a:endParaRPr>
          </a:p>
          <a:p>
            <a:pPr indent="-374650" lvl="1" marL="914400" marR="0" rtl="0" algn="l">
              <a:lnSpc>
                <a:spcPct val="100000"/>
              </a:lnSpc>
              <a:spcBef>
                <a:spcPts val="0"/>
              </a:spcBef>
              <a:spcAft>
                <a:spcPts val="0"/>
              </a:spcAft>
              <a:buClr>
                <a:schemeClr val="dk1"/>
              </a:buClr>
              <a:buSzPts val="2300"/>
              <a:buFont typeface="Calibri"/>
              <a:buChar char="○"/>
            </a:pPr>
            <a:r>
              <a:rPr b="0" i="0" lang="en-US" sz="2300" u="none" cap="none" strike="noStrike">
                <a:solidFill>
                  <a:schemeClr val="dk1"/>
                </a:solidFill>
                <a:latin typeface="Calibri"/>
                <a:ea typeface="Calibri"/>
                <a:cs typeface="Calibri"/>
                <a:sym typeface="Calibri"/>
              </a:rPr>
              <a:t>As a student, I want to </a:t>
            </a:r>
            <a:r>
              <a:rPr lang="en-US" sz="2300">
                <a:solidFill>
                  <a:schemeClr val="dk1"/>
                </a:solidFill>
                <a:latin typeface="Calibri"/>
                <a:ea typeface="Calibri"/>
                <a:cs typeface="Calibri"/>
                <a:sym typeface="Calibri"/>
              </a:rPr>
              <a:t>mark specific </a:t>
            </a:r>
            <a:r>
              <a:rPr b="0" i="0" lang="en-US" sz="2300" u="none" cap="none" strike="noStrike">
                <a:solidFill>
                  <a:schemeClr val="dk1"/>
                </a:solidFill>
                <a:latin typeface="Calibri"/>
                <a:ea typeface="Calibri"/>
                <a:cs typeface="Calibri"/>
                <a:sym typeface="Calibri"/>
              </a:rPr>
              <a:t>cards </a:t>
            </a:r>
            <a:r>
              <a:rPr lang="en-US" sz="2300">
                <a:solidFill>
                  <a:schemeClr val="dk1"/>
                </a:solidFill>
                <a:latin typeface="Calibri"/>
                <a:ea typeface="Calibri"/>
                <a:cs typeface="Calibri"/>
                <a:sym typeface="Calibri"/>
              </a:rPr>
              <a:t>in my set, so I know to focus my study effort on these cards. </a:t>
            </a:r>
            <a:r>
              <a:rPr b="1" i="0" lang="en-US" sz="2300" u="none" cap="none" strike="noStrike">
                <a:solidFill>
                  <a:schemeClr val="dk1"/>
                </a:solidFill>
                <a:latin typeface="Calibri"/>
                <a:ea typeface="Calibri"/>
                <a:cs typeface="Calibri"/>
                <a:sym typeface="Calibri"/>
              </a:rPr>
              <a:t>[3]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g2fa78ad9ae2_2_0"/>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37" name="Google Shape;137;g2fa78ad9ae2_2_0"/>
          <p:cNvSpPr txBox="1"/>
          <p:nvPr>
            <p:ph type="title"/>
          </p:nvPr>
        </p:nvSpPr>
        <p:spPr>
          <a:xfrm>
            <a:off x="675700" y="241500"/>
            <a:ext cx="8229600" cy="1143000"/>
          </a:xfrm>
          <a:prstGeom prst="rect">
            <a:avLst/>
          </a:prstGeom>
          <a:noFill/>
          <a:ln>
            <a:noFill/>
          </a:ln>
        </p:spPr>
        <p:txBody>
          <a:bodyPr anchorCtr="0" anchor="ctr" bIns="45675" lIns="91375" spcFirstLastPara="1" rIns="91375" wrap="square" tIns="45675">
            <a:noAutofit/>
          </a:bodyPr>
          <a:lstStyle/>
          <a:p>
            <a:pPr indent="0" lvl="0" marL="0" rtl="0" algn="ctr">
              <a:lnSpc>
                <a:spcPct val="100000"/>
              </a:lnSpc>
              <a:spcBef>
                <a:spcPts val="0"/>
              </a:spcBef>
              <a:spcAft>
                <a:spcPts val="0"/>
              </a:spcAft>
              <a:buSzPts val="1400"/>
              <a:buNone/>
            </a:pPr>
            <a:r>
              <a:rPr b="1" lang="en-US" sz="5500">
                <a:latin typeface="Times New Roman"/>
                <a:ea typeface="Times New Roman"/>
                <a:cs typeface="Times New Roman"/>
                <a:sym typeface="Times New Roman"/>
              </a:rPr>
              <a:t>Sprint 2</a:t>
            </a:r>
            <a:endParaRPr b="1" sz="5500"/>
          </a:p>
        </p:txBody>
      </p:sp>
      <p:sp>
        <p:nvSpPr>
          <p:cNvPr id="138" name="Google Shape;138;g2fa78ad9ae2_2_0"/>
          <p:cNvSpPr/>
          <p:nvPr/>
        </p:nvSpPr>
        <p:spPr>
          <a:xfrm>
            <a:off x="0" y="6248400"/>
            <a:ext cx="9144000" cy="609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9" name="Google Shape;139;g2fa78ad9ae2_2_0"/>
          <p:cNvSpPr txBox="1"/>
          <p:nvPr/>
        </p:nvSpPr>
        <p:spPr>
          <a:xfrm>
            <a:off x="215700" y="1560350"/>
            <a:ext cx="8712600" cy="4212300"/>
          </a:xfrm>
          <a:prstGeom prst="rect">
            <a:avLst/>
          </a:prstGeom>
          <a:noFill/>
          <a:ln>
            <a:noFill/>
          </a:ln>
        </p:spPr>
        <p:txBody>
          <a:bodyPr anchorCtr="0" anchor="t" bIns="91425" lIns="91425" spcFirstLastPara="1" rIns="91425" wrap="square" tIns="91425">
            <a:noAutofit/>
          </a:bodyPr>
          <a:lstStyle/>
          <a:p>
            <a:pPr indent="-419100" lvl="0" marL="457200" marR="0" rtl="0" algn="l">
              <a:lnSpc>
                <a:spcPct val="100000"/>
              </a:lnSpc>
              <a:spcBef>
                <a:spcPts val="1000"/>
              </a:spcBef>
              <a:spcAft>
                <a:spcPts val="0"/>
              </a:spcAft>
              <a:buClr>
                <a:schemeClr val="dk1"/>
              </a:buClr>
              <a:buSzPts val="3000"/>
              <a:buFont typeface="Calibri"/>
              <a:buChar char="●"/>
            </a:pPr>
            <a:r>
              <a:rPr b="0" i="0" lang="en-US" sz="3000" u="none" cap="none" strike="noStrike">
                <a:solidFill>
                  <a:schemeClr val="dk1"/>
                </a:solidFill>
                <a:latin typeface="Calibri"/>
                <a:ea typeface="Calibri"/>
                <a:cs typeface="Calibri"/>
                <a:sym typeface="Calibri"/>
              </a:rPr>
              <a:t>Spikes:</a:t>
            </a:r>
            <a:endParaRPr b="0" i="0" sz="3000" u="none" cap="none" strike="noStrike">
              <a:solidFill>
                <a:schemeClr val="dk1"/>
              </a:solidFill>
              <a:latin typeface="Calibri"/>
              <a:ea typeface="Calibri"/>
              <a:cs typeface="Calibri"/>
              <a:sym typeface="Calibri"/>
            </a:endParaRPr>
          </a:p>
          <a:p>
            <a:pPr indent="-419100" lvl="1" marL="914400" marR="0" rtl="0" algn="l">
              <a:lnSpc>
                <a:spcPct val="100000"/>
              </a:lnSpc>
              <a:spcBef>
                <a:spcPts val="1000"/>
              </a:spcBef>
              <a:spcAft>
                <a:spcPts val="0"/>
              </a:spcAft>
              <a:buClr>
                <a:schemeClr val="dk1"/>
              </a:buClr>
              <a:buSzPts val="3000"/>
              <a:buFont typeface="Calibri"/>
              <a:buChar char="○"/>
            </a:pPr>
            <a:r>
              <a:rPr b="0" i="0" lang="en-US" sz="3000" u="none" cap="none" strike="noStrike">
                <a:solidFill>
                  <a:schemeClr val="dk1"/>
                </a:solidFill>
                <a:latin typeface="Calibri"/>
                <a:ea typeface="Calibri"/>
                <a:cs typeface="Calibri"/>
                <a:sym typeface="Calibri"/>
              </a:rPr>
              <a:t>Prototyping LLM output into the </a:t>
            </a:r>
            <a:r>
              <a:rPr lang="en-US" sz="3000">
                <a:solidFill>
                  <a:schemeClr val="dk1"/>
                </a:solidFill>
                <a:latin typeface="Calibri"/>
                <a:ea typeface="Calibri"/>
                <a:cs typeface="Calibri"/>
                <a:sym typeface="Calibri"/>
              </a:rPr>
              <a:t>test generation</a:t>
            </a:r>
            <a:endParaRPr sz="3000">
              <a:solidFill>
                <a:schemeClr val="dk1"/>
              </a:solidFill>
              <a:latin typeface="Calibri"/>
              <a:ea typeface="Calibri"/>
              <a:cs typeface="Calibri"/>
              <a:sym typeface="Calibri"/>
            </a:endParaRPr>
          </a:p>
          <a:p>
            <a:pPr indent="-419100" lvl="2" marL="1371600" marR="0" rtl="0" algn="l">
              <a:lnSpc>
                <a:spcPct val="100000"/>
              </a:lnSpc>
              <a:spcBef>
                <a:spcPts val="1000"/>
              </a:spcBef>
              <a:spcAft>
                <a:spcPts val="0"/>
              </a:spcAft>
              <a:buClr>
                <a:schemeClr val="dk1"/>
              </a:buClr>
              <a:buSzPts val="3000"/>
              <a:buFont typeface="Calibri"/>
              <a:buChar char="■"/>
            </a:pPr>
            <a:r>
              <a:rPr lang="en-US" sz="3000">
                <a:solidFill>
                  <a:schemeClr val="dk1"/>
                </a:solidFill>
                <a:latin typeface="Calibri"/>
                <a:ea typeface="Calibri"/>
                <a:cs typeface="Calibri"/>
                <a:sym typeface="Calibri"/>
              </a:rPr>
              <a:t>In preparation for next sprint</a:t>
            </a:r>
            <a:endParaRPr sz="3000">
              <a:solidFill>
                <a:schemeClr val="dk1"/>
              </a:solidFill>
              <a:latin typeface="Calibri"/>
              <a:ea typeface="Calibri"/>
              <a:cs typeface="Calibri"/>
              <a:sym typeface="Calibri"/>
            </a:endParaRPr>
          </a:p>
          <a:p>
            <a:pPr indent="-419100" lvl="0" marL="457200" marR="0" rtl="0" algn="l">
              <a:lnSpc>
                <a:spcPct val="100000"/>
              </a:lnSpc>
              <a:spcBef>
                <a:spcPts val="1000"/>
              </a:spcBef>
              <a:spcAft>
                <a:spcPts val="0"/>
              </a:spcAft>
              <a:buClr>
                <a:schemeClr val="dk1"/>
              </a:buClr>
              <a:buSzPts val="3000"/>
              <a:buFont typeface="Calibri"/>
              <a:buChar char="●"/>
            </a:pPr>
            <a:r>
              <a:rPr b="0" i="0" lang="en-US" sz="3000" u="none" cap="none" strike="noStrike">
                <a:solidFill>
                  <a:schemeClr val="dk1"/>
                </a:solidFill>
                <a:latin typeface="Calibri"/>
                <a:ea typeface="Calibri"/>
                <a:cs typeface="Calibri"/>
                <a:sym typeface="Calibri"/>
              </a:rPr>
              <a:t>Infrastructure tasks:</a:t>
            </a:r>
            <a:endParaRPr b="0" i="0" sz="3000" u="none" cap="none" strike="noStrike">
              <a:solidFill>
                <a:schemeClr val="dk1"/>
              </a:solidFill>
              <a:latin typeface="Calibri"/>
              <a:ea typeface="Calibri"/>
              <a:cs typeface="Calibri"/>
              <a:sym typeface="Calibri"/>
            </a:endParaRPr>
          </a:p>
          <a:p>
            <a:pPr indent="-419100" lvl="1" marL="914400" marR="0" rtl="0" algn="l">
              <a:lnSpc>
                <a:spcPct val="100000"/>
              </a:lnSpc>
              <a:spcBef>
                <a:spcPts val="1000"/>
              </a:spcBef>
              <a:spcAft>
                <a:spcPts val="0"/>
              </a:spcAft>
              <a:buClr>
                <a:schemeClr val="dk1"/>
              </a:buClr>
              <a:buSzPts val="3000"/>
              <a:buFont typeface="Calibri"/>
              <a:buChar char="○"/>
            </a:pPr>
            <a:r>
              <a:rPr b="0" i="0" lang="en-US" sz="3000" u="none" cap="none" strike="noStrike">
                <a:solidFill>
                  <a:schemeClr val="dk1"/>
                </a:solidFill>
                <a:latin typeface="Calibri"/>
                <a:ea typeface="Calibri"/>
                <a:cs typeface="Calibri"/>
                <a:sym typeface="Calibri"/>
              </a:rPr>
              <a:t>Should be completed in Sprint 1</a:t>
            </a:r>
            <a:endParaRPr b="0" i="0" sz="3000" u="none" cap="none" strike="noStrike">
              <a:solidFill>
                <a:schemeClr val="dk1"/>
              </a:solidFill>
              <a:latin typeface="Calibri"/>
              <a:ea typeface="Calibri"/>
              <a:cs typeface="Calibri"/>
              <a:sym typeface="Calibri"/>
            </a:endParaRPr>
          </a:p>
          <a:p>
            <a:pPr indent="-419100" lvl="2" marL="1371600" marR="0" rtl="0" algn="l">
              <a:lnSpc>
                <a:spcPct val="100000"/>
              </a:lnSpc>
              <a:spcBef>
                <a:spcPts val="1000"/>
              </a:spcBef>
              <a:spcAft>
                <a:spcPts val="0"/>
              </a:spcAft>
              <a:buClr>
                <a:schemeClr val="dk1"/>
              </a:buClr>
              <a:buSzPts val="3000"/>
              <a:buFont typeface="Calibri"/>
              <a:buChar char="■"/>
            </a:pPr>
            <a:r>
              <a:rPr lang="en-US" sz="3000">
                <a:solidFill>
                  <a:schemeClr val="dk1"/>
                </a:solidFill>
                <a:latin typeface="Calibri"/>
                <a:ea typeface="Calibri"/>
                <a:cs typeface="Calibri"/>
                <a:sym typeface="Calibri"/>
              </a:rPr>
              <a:t>I</a:t>
            </a:r>
            <a:r>
              <a:rPr b="0" i="0" lang="en-US" sz="3000" u="none" cap="none" strike="noStrike">
                <a:solidFill>
                  <a:schemeClr val="dk1"/>
                </a:solidFill>
                <a:latin typeface="Calibri"/>
                <a:ea typeface="Calibri"/>
                <a:cs typeface="Calibri"/>
                <a:sym typeface="Calibri"/>
              </a:rPr>
              <a:t>f not, resume completion in this sprint</a:t>
            </a:r>
            <a:endParaRPr b="0" i="0" sz="3000" u="none" cap="none" strike="noStrike">
              <a:solidFill>
                <a:schemeClr val="dk1"/>
              </a:solidFill>
              <a:latin typeface="Calibri"/>
              <a:ea typeface="Calibri"/>
              <a:cs typeface="Calibri"/>
              <a:sym typeface="Calibri"/>
            </a:endParaRPr>
          </a:p>
          <a:p>
            <a:pPr indent="0" lvl="0" marL="0" marR="0" rtl="0" algn="l">
              <a:lnSpc>
                <a:spcPct val="100000"/>
              </a:lnSpc>
              <a:spcBef>
                <a:spcPts val="1000"/>
              </a:spcBef>
              <a:spcAft>
                <a:spcPts val="1000"/>
              </a:spcAft>
              <a:buClr>
                <a:srgbClr val="000000"/>
              </a:buClr>
              <a:buSzPts val="2400"/>
              <a:buFont typeface="Arial"/>
              <a:buNone/>
            </a:pPr>
            <a:r>
              <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6"/>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45" name="Google Shape;145;p6"/>
          <p:cNvSpPr txBox="1"/>
          <p:nvPr>
            <p:ph type="title"/>
          </p:nvPr>
        </p:nvSpPr>
        <p:spPr>
          <a:xfrm>
            <a:off x="457207" y="702665"/>
            <a:ext cx="8229600" cy="1143000"/>
          </a:xfrm>
          <a:prstGeom prst="rect">
            <a:avLst/>
          </a:prstGeom>
          <a:noFill/>
          <a:ln>
            <a:noFill/>
          </a:ln>
        </p:spPr>
        <p:txBody>
          <a:bodyPr anchorCtr="0" anchor="ctr" bIns="45675" lIns="91375" spcFirstLastPara="1" rIns="91375" wrap="square" tIns="45675">
            <a:noAutofit/>
          </a:bodyPr>
          <a:lstStyle/>
          <a:p>
            <a:pPr indent="0" lvl="0" marL="0" rtl="0" algn="ctr">
              <a:lnSpc>
                <a:spcPct val="100000"/>
              </a:lnSpc>
              <a:spcBef>
                <a:spcPts val="0"/>
              </a:spcBef>
              <a:spcAft>
                <a:spcPts val="0"/>
              </a:spcAft>
              <a:buSzPts val="1400"/>
              <a:buNone/>
            </a:pPr>
            <a:r>
              <a:rPr b="1" lang="en-US" sz="5500">
                <a:latin typeface="Times New Roman"/>
                <a:ea typeface="Times New Roman"/>
                <a:cs typeface="Times New Roman"/>
                <a:sym typeface="Times New Roman"/>
              </a:rPr>
              <a:t>Sprint 3</a:t>
            </a:r>
            <a:endParaRPr b="1" sz="5500"/>
          </a:p>
        </p:txBody>
      </p:sp>
      <p:sp>
        <p:nvSpPr>
          <p:cNvPr id="146" name="Google Shape;146;p6"/>
          <p:cNvSpPr/>
          <p:nvPr/>
        </p:nvSpPr>
        <p:spPr>
          <a:xfrm>
            <a:off x="0" y="6248400"/>
            <a:ext cx="9144000" cy="609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7" name="Google Shape;147;p6"/>
          <p:cNvSpPr txBox="1"/>
          <p:nvPr/>
        </p:nvSpPr>
        <p:spPr>
          <a:xfrm>
            <a:off x="697225" y="1685925"/>
            <a:ext cx="8080800" cy="3848100"/>
          </a:xfrm>
          <a:prstGeom prst="rect">
            <a:avLst/>
          </a:prstGeom>
          <a:noFill/>
          <a:ln>
            <a:noFill/>
          </a:ln>
        </p:spPr>
        <p:txBody>
          <a:bodyPr anchorCtr="0" anchor="t" bIns="91425" lIns="91425" spcFirstLastPara="1" rIns="91425" wrap="square" tIns="91425">
            <a:noAutofit/>
          </a:bodyPr>
          <a:lstStyle/>
          <a:p>
            <a:pPr indent="-400050" lvl="0" marL="457200" marR="0" rtl="0" algn="l">
              <a:lnSpc>
                <a:spcPct val="100000"/>
              </a:lnSpc>
              <a:spcBef>
                <a:spcPts val="0"/>
              </a:spcBef>
              <a:spcAft>
                <a:spcPts val="0"/>
              </a:spcAft>
              <a:buClr>
                <a:schemeClr val="dk1"/>
              </a:buClr>
              <a:buSzPts val="2700"/>
              <a:buFont typeface="Calibri"/>
              <a:buChar char="●"/>
            </a:pPr>
            <a:r>
              <a:rPr b="0" i="0" lang="en-US" sz="2700" u="none" cap="none" strike="noStrike">
                <a:solidFill>
                  <a:schemeClr val="dk1"/>
                </a:solidFill>
                <a:latin typeface="Calibri"/>
                <a:ea typeface="Calibri"/>
                <a:cs typeface="Calibri"/>
                <a:sym typeface="Calibri"/>
              </a:rPr>
              <a:t>User Stories:</a:t>
            </a:r>
            <a:endParaRPr b="0" i="0" sz="2700" u="none" cap="none" strike="noStrike">
              <a:solidFill>
                <a:schemeClr val="dk1"/>
              </a:solidFill>
              <a:latin typeface="Calibri"/>
              <a:ea typeface="Calibri"/>
              <a:cs typeface="Calibri"/>
              <a:sym typeface="Calibri"/>
            </a:endParaRPr>
          </a:p>
          <a:p>
            <a:pPr indent="-374650" lvl="1" marL="914400" marR="0" rtl="0" algn="l">
              <a:lnSpc>
                <a:spcPct val="115000"/>
              </a:lnSpc>
              <a:spcBef>
                <a:spcPts val="0"/>
              </a:spcBef>
              <a:spcAft>
                <a:spcPts val="0"/>
              </a:spcAft>
              <a:buClr>
                <a:schemeClr val="dk1"/>
              </a:buClr>
              <a:buSzPts val="2300"/>
              <a:buFont typeface="Calibri"/>
              <a:buChar char="○"/>
            </a:pPr>
            <a:r>
              <a:rPr b="0" i="0" lang="en-US" sz="2300" u="none" cap="none" strike="noStrike">
                <a:solidFill>
                  <a:schemeClr val="dk1"/>
                </a:solidFill>
                <a:latin typeface="Calibri"/>
                <a:ea typeface="Calibri"/>
                <a:cs typeface="Calibri"/>
                <a:sym typeface="Calibri"/>
              </a:rPr>
              <a:t>As a student, I want the </a:t>
            </a:r>
            <a:r>
              <a:rPr b="0" i="0" lang="en-US" sz="2300" u="none" cap="none" strike="noStrike">
                <a:solidFill>
                  <a:schemeClr val="dk1"/>
                </a:solidFill>
                <a:latin typeface="Calibri"/>
                <a:ea typeface="Calibri"/>
                <a:cs typeface="Calibri"/>
                <a:sym typeface="Calibri"/>
              </a:rPr>
              <a:t>wrong </a:t>
            </a:r>
            <a:r>
              <a:rPr lang="en-US" sz="2300">
                <a:solidFill>
                  <a:schemeClr val="dk1"/>
                </a:solidFill>
                <a:latin typeface="Calibri"/>
                <a:ea typeface="Calibri"/>
                <a:cs typeface="Calibri"/>
                <a:sym typeface="Calibri"/>
              </a:rPr>
              <a:t>options</a:t>
            </a:r>
            <a:r>
              <a:rPr b="0" i="0" lang="en-US" sz="2300" u="none" cap="none" strike="noStrike">
                <a:solidFill>
                  <a:schemeClr val="dk1"/>
                </a:solidFill>
                <a:latin typeface="Calibri"/>
                <a:ea typeface="Calibri"/>
                <a:cs typeface="Calibri"/>
                <a:sym typeface="Calibri"/>
              </a:rPr>
              <a:t> in the m</a:t>
            </a:r>
            <a:r>
              <a:rPr lang="en-US" sz="2300">
                <a:solidFill>
                  <a:schemeClr val="dk1"/>
                </a:solidFill>
                <a:latin typeface="Calibri"/>
                <a:ea typeface="Calibri"/>
                <a:cs typeface="Calibri"/>
                <a:sym typeface="Calibri"/>
              </a:rPr>
              <a:t>ultiple-choice questions to be relevant to the question, so I study better. </a:t>
            </a:r>
            <a:r>
              <a:rPr b="1" lang="en-US" sz="2300">
                <a:solidFill>
                  <a:schemeClr val="dk1"/>
                </a:solidFill>
                <a:latin typeface="Calibri"/>
                <a:ea typeface="Calibri"/>
                <a:cs typeface="Calibri"/>
                <a:sym typeface="Calibri"/>
              </a:rPr>
              <a:t>[21]</a:t>
            </a:r>
            <a:endParaRPr b="1" i="0" sz="2300" u="none" cap="none" strike="noStrike">
              <a:solidFill>
                <a:schemeClr val="dk1"/>
              </a:solidFill>
              <a:latin typeface="Calibri"/>
              <a:ea typeface="Calibri"/>
              <a:cs typeface="Calibri"/>
              <a:sym typeface="Calibri"/>
            </a:endParaRPr>
          </a:p>
          <a:p>
            <a:pPr indent="-374650" lvl="1" marL="914400" marR="0" rtl="0" algn="l">
              <a:lnSpc>
                <a:spcPct val="115000"/>
              </a:lnSpc>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As a student, I want the wording of the correct answer in multiple-choice questions to vary, so I avoid memorizing the answer and focus on understanding it.</a:t>
            </a:r>
            <a:r>
              <a:rPr b="1" lang="en-US" sz="2300">
                <a:solidFill>
                  <a:schemeClr val="dk1"/>
                </a:solidFill>
                <a:latin typeface="Calibri"/>
                <a:ea typeface="Calibri"/>
                <a:cs typeface="Calibri"/>
                <a:sym typeface="Calibri"/>
              </a:rPr>
              <a:t> [8]</a:t>
            </a:r>
            <a:endParaRPr sz="2300">
              <a:solidFill>
                <a:schemeClr val="dk1"/>
              </a:solidFill>
              <a:latin typeface="Calibri"/>
              <a:ea typeface="Calibri"/>
              <a:cs typeface="Calibri"/>
              <a:sym typeface="Calibri"/>
            </a:endParaRPr>
          </a:p>
          <a:p>
            <a:pPr indent="-374650" lvl="1" marL="914400" rtl="0" algn="l">
              <a:lnSpc>
                <a:spcPct val="115000"/>
              </a:lnSpc>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As a student, I want to be able to search for specific flashcards within a set, so I can quickly update or find the information I need. </a:t>
            </a:r>
            <a:r>
              <a:rPr b="1" lang="en-US" sz="2300">
                <a:solidFill>
                  <a:schemeClr val="dk1"/>
                </a:solidFill>
                <a:latin typeface="Calibri"/>
                <a:ea typeface="Calibri"/>
                <a:cs typeface="Calibri"/>
                <a:sym typeface="Calibri"/>
              </a:rPr>
              <a:t>[3]</a:t>
            </a:r>
            <a:endParaRPr sz="2300">
              <a:solidFill>
                <a:schemeClr val="dk1"/>
              </a:solidFill>
              <a:latin typeface="Calibri"/>
              <a:ea typeface="Calibri"/>
              <a:cs typeface="Calibri"/>
              <a:sym typeface="Calibri"/>
            </a:endParaRPr>
          </a:p>
          <a:p>
            <a:pPr indent="0" lvl="0" marL="0" marR="0" rtl="0" algn="l">
              <a:lnSpc>
                <a:spcPct val="100000"/>
              </a:lnSpc>
              <a:spcBef>
                <a:spcPts val="100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a:p>
            <a:pPr indent="-228600" lvl="1" marL="914400" marR="0" rtl="0" algn="l">
              <a:lnSpc>
                <a:spcPct val="100000"/>
              </a:lnSpc>
              <a:spcBef>
                <a:spcPts val="0"/>
              </a:spcBef>
              <a:spcAft>
                <a:spcPts val="0"/>
              </a:spcAft>
              <a:buClr>
                <a:schemeClr val="dk1"/>
              </a:buClr>
              <a:buSzPts val="2000"/>
              <a:buFont typeface="Calibri"/>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g2fa78ad9ae2_3_7"/>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53" name="Google Shape;153;g2fa78ad9ae2_3_7"/>
          <p:cNvSpPr txBox="1"/>
          <p:nvPr>
            <p:ph type="title"/>
          </p:nvPr>
        </p:nvSpPr>
        <p:spPr>
          <a:xfrm>
            <a:off x="457207" y="702665"/>
            <a:ext cx="8229600" cy="1143000"/>
          </a:xfrm>
          <a:prstGeom prst="rect">
            <a:avLst/>
          </a:prstGeom>
          <a:noFill/>
          <a:ln>
            <a:noFill/>
          </a:ln>
        </p:spPr>
        <p:txBody>
          <a:bodyPr anchorCtr="0" anchor="ctr" bIns="45675" lIns="91375" spcFirstLastPara="1" rIns="91375" wrap="square" tIns="45675">
            <a:noAutofit/>
          </a:bodyPr>
          <a:lstStyle/>
          <a:p>
            <a:pPr indent="0" lvl="0" marL="0" rtl="0" algn="ctr">
              <a:lnSpc>
                <a:spcPct val="100000"/>
              </a:lnSpc>
              <a:spcBef>
                <a:spcPts val="0"/>
              </a:spcBef>
              <a:spcAft>
                <a:spcPts val="0"/>
              </a:spcAft>
              <a:buSzPts val="1400"/>
              <a:buNone/>
            </a:pPr>
            <a:r>
              <a:rPr b="1" lang="en-US" sz="5500">
                <a:latin typeface="Times New Roman"/>
                <a:ea typeface="Times New Roman"/>
                <a:cs typeface="Times New Roman"/>
                <a:sym typeface="Times New Roman"/>
              </a:rPr>
              <a:t>Sprint 3</a:t>
            </a:r>
            <a:endParaRPr b="1" sz="5500"/>
          </a:p>
        </p:txBody>
      </p:sp>
      <p:sp>
        <p:nvSpPr>
          <p:cNvPr id="154" name="Google Shape;154;g2fa78ad9ae2_3_7"/>
          <p:cNvSpPr/>
          <p:nvPr/>
        </p:nvSpPr>
        <p:spPr>
          <a:xfrm>
            <a:off x="0" y="6248400"/>
            <a:ext cx="9144000" cy="609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5" name="Google Shape;155;g2fa78ad9ae2_3_7"/>
          <p:cNvSpPr txBox="1"/>
          <p:nvPr/>
        </p:nvSpPr>
        <p:spPr>
          <a:xfrm>
            <a:off x="695250" y="1845675"/>
            <a:ext cx="7753500" cy="3848100"/>
          </a:xfrm>
          <a:prstGeom prst="rect">
            <a:avLst/>
          </a:prstGeom>
          <a:noFill/>
          <a:ln>
            <a:noFill/>
          </a:ln>
        </p:spPr>
        <p:txBody>
          <a:bodyPr anchorCtr="0" anchor="t" bIns="91425" lIns="91425" spcFirstLastPara="1" rIns="91425" wrap="square" tIns="91425">
            <a:noAutofit/>
          </a:bodyPr>
          <a:lstStyle/>
          <a:p>
            <a:pPr indent="-438150" lvl="0" marL="457200" marR="0" rtl="0" algn="l">
              <a:lnSpc>
                <a:spcPct val="100000"/>
              </a:lnSpc>
              <a:spcBef>
                <a:spcPts val="0"/>
              </a:spcBef>
              <a:spcAft>
                <a:spcPts val="0"/>
              </a:spcAft>
              <a:buClr>
                <a:schemeClr val="dk1"/>
              </a:buClr>
              <a:buSzPts val="3300"/>
              <a:buFont typeface="Calibri"/>
              <a:buChar char="●"/>
            </a:pPr>
            <a:r>
              <a:rPr b="0" i="0" lang="en-US" sz="3300" u="none" cap="none" strike="noStrike">
                <a:solidFill>
                  <a:schemeClr val="dk1"/>
                </a:solidFill>
                <a:latin typeface="Calibri"/>
                <a:ea typeface="Calibri"/>
                <a:cs typeface="Calibri"/>
                <a:sym typeface="Calibri"/>
              </a:rPr>
              <a:t>Spikes:</a:t>
            </a:r>
            <a:endParaRPr b="0" i="0" sz="3300" u="none" cap="none" strike="noStrike">
              <a:solidFill>
                <a:schemeClr val="dk1"/>
              </a:solidFill>
              <a:latin typeface="Calibri"/>
              <a:ea typeface="Calibri"/>
              <a:cs typeface="Calibri"/>
              <a:sym typeface="Calibri"/>
            </a:endParaRPr>
          </a:p>
          <a:p>
            <a:pPr indent="-412750" lvl="1" marL="914400" marR="0" rtl="0" algn="l">
              <a:lnSpc>
                <a:spcPct val="100000"/>
              </a:lnSpc>
              <a:spcBef>
                <a:spcPts val="1000"/>
              </a:spcBef>
              <a:spcAft>
                <a:spcPts val="0"/>
              </a:spcAft>
              <a:buClr>
                <a:schemeClr val="dk1"/>
              </a:buClr>
              <a:buSzPts val="2900"/>
              <a:buFont typeface="Calibri"/>
              <a:buChar char="○"/>
            </a:pPr>
            <a:r>
              <a:rPr lang="en-US" sz="2900">
                <a:solidFill>
                  <a:schemeClr val="dk1"/>
                </a:solidFill>
                <a:latin typeface="Calibri"/>
                <a:ea typeface="Calibri"/>
                <a:cs typeface="Calibri"/>
                <a:sym typeface="Calibri"/>
              </a:rPr>
              <a:t>Learning OpenAI API</a:t>
            </a:r>
            <a:endParaRPr sz="2900">
              <a:solidFill>
                <a:schemeClr val="dk1"/>
              </a:solidFill>
              <a:latin typeface="Calibri"/>
              <a:ea typeface="Calibri"/>
              <a:cs typeface="Calibri"/>
              <a:sym typeface="Calibri"/>
            </a:endParaRPr>
          </a:p>
          <a:p>
            <a:pPr indent="-412750" lvl="1" marL="914400" marR="0" rtl="0" algn="l">
              <a:lnSpc>
                <a:spcPct val="100000"/>
              </a:lnSpc>
              <a:spcBef>
                <a:spcPts val="1000"/>
              </a:spcBef>
              <a:spcAft>
                <a:spcPts val="0"/>
              </a:spcAft>
              <a:buClr>
                <a:schemeClr val="dk1"/>
              </a:buClr>
              <a:buSzPts val="2900"/>
              <a:buFont typeface="Calibri"/>
              <a:buChar char="○"/>
            </a:pPr>
            <a:r>
              <a:rPr lang="en-US" sz="2900">
                <a:solidFill>
                  <a:schemeClr val="dk1"/>
                </a:solidFill>
                <a:latin typeface="Calibri"/>
                <a:ea typeface="Calibri"/>
                <a:cs typeface="Calibri"/>
                <a:sym typeface="Calibri"/>
              </a:rPr>
              <a:t>Exploring and finalizing LLM choice</a:t>
            </a:r>
            <a:endParaRPr sz="2900">
              <a:solidFill>
                <a:schemeClr val="dk1"/>
              </a:solidFill>
              <a:latin typeface="Calibri"/>
              <a:ea typeface="Calibri"/>
              <a:cs typeface="Calibri"/>
              <a:sym typeface="Calibri"/>
            </a:endParaRPr>
          </a:p>
          <a:p>
            <a:pPr indent="-412750" lvl="1" marL="914400" marR="0" rtl="0" algn="l">
              <a:lnSpc>
                <a:spcPct val="100000"/>
              </a:lnSpc>
              <a:spcBef>
                <a:spcPts val="1000"/>
              </a:spcBef>
              <a:spcAft>
                <a:spcPts val="0"/>
              </a:spcAft>
              <a:buClr>
                <a:schemeClr val="dk1"/>
              </a:buClr>
              <a:buSzPts val="2900"/>
              <a:buFont typeface="Calibri"/>
              <a:buChar char="○"/>
            </a:pPr>
            <a:r>
              <a:rPr lang="en-US" sz="2900">
                <a:solidFill>
                  <a:schemeClr val="dk1"/>
                </a:solidFill>
                <a:latin typeface="Calibri"/>
                <a:ea typeface="Calibri"/>
                <a:cs typeface="Calibri"/>
                <a:sym typeface="Calibri"/>
              </a:rPr>
              <a:t>Researching ideal LLM prompts</a:t>
            </a:r>
            <a:endParaRPr sz="2900">
              <a:solidFill>
                <a:schemeClr val="dk1"/>
              </a:solidFill>
              <a:latin typeface="Calibri"/>
              <a:ea typeface="Calibri"/>
              <a:cs typeface="Calibri"/>
              <a:sym typeface="Calibri"/>
            </a:endParaRPr>
          </a:p>
          <a:p>
            <a:pPr indent="0" lvl="0" marL="0" marR="0" rtl="0" algn="l">
              <a:lnSpc>
                <a:spcPct val="100000"/>
              </a:lnSpc>
              <a:spcBef>
                <a:spcPts val="100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a:p>
            <a:pPr indent="-228600" lvl="1" marL="914400" marR="0" rtl="0" algn="l">
              <a:lnSpc>
                <a:spcPct val="100000"/>
              </a:lnSpc>
              <a:spcBef>
                <a:spcPts val="0"/>
              </a:spcBef>
              <a:spcAft>
                <a:spcPts val="0"/>
              </a:spcAft>
              <a:buClr>
                <a:schemeClr val="dk1"/>
              </a:buClr>
              <a:buSzPts val="2000"/>
              <a:buFont typeface="Calibri"/>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2008-09-30T23:31:36Z</dcterms:created>
  <dc:creator>drecept</dc:creator>
</cp:coreProperties>
</file>