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90" r:id="rId2"/>
    <p:sldId id="258" r:id="rId3"/>
    <p:sldId id="282" r:id="rId4"/>
    <p:sldId id="259" r:id="rId5"/>
    <p:sldId id="260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14401800" cy="7200900"/>
  <p:notesSz cx="6858000" cy="9144000"/>
  <p:custDataLst>
    <p:tags r:id="rId18"/>
  </p:custDataLst>
  <p:defaultTextStyle>
    <a:defPPr>
      <a:defRPr lang="zh-CN"/>
    </a:defPPr>
    <a:lvl1pPr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12763" indent="-5556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27113" indent="-11271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541463" indent="-16986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055813" indent="-22701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B2CCEC"/>
    <a:srgbClr val="8F25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94718" autoAdjust="0"/>
  </p:normalViewPr>
  <p:slideViewPr>
    <p:cSldViewPr>
      <p:cViewPr varScale="1">
        <p:scale>
          <a:sx n="100" d="100"/>
          <a:sy n="100" d="100"/>
        </p:scale>
        <p:origin x="-102" y="-402"/>
      </p:cViewPr>
      <p:guideLst>
        <p:guide orient="horz" pos="2268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58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429F6-30B7-49F1-BFE7-BBC95021E5E8}" type="doc">
      <dgm:prSet loTypeId="urn:microsoft.com/office/officeart/2005/8/layout/process4" loCatId="process" qsTypeId="urn:microsoft.com/office/officeart/2005/8/quickstyle/3d1" qsCatId="3D" csTypeId="urn:microsoft.com/office/officeart/2005/8/colors/colorful5" csCatId="colorful" phldr="1"/>
      <dgm:spPr/>
    </dgm:pt>
    <dgm:pt modelId="{26F19047-FEC7-42F0-B273-4A9956CD7D53}">
      <dgm:prSet phldrT="[文本]" custT="1"/>
      <dgm:spPr/>
      <dgm:t>
        <a:bodyPr/>
        <a:lstStyle/>
        <a:p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React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组件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CF11D485-E01F-4C92-8726-14B2E3D6EA40}" type="sibTrans" cxnId="{DFAE20B5-9B63-496F-859F-18639247E34A}">
      <dgm:prSet/>
      <dgm:spPr/>
      <dgm:t>
        <a:bodyPr/>
        <a:lstStyle/>
        <a:p>
          <a:endParaRPr lang="zh-CN" altLang="en-US"/>
        </a:p>
      </dgm:t>
    </dgm:pt>
    <dgm:pt modelId="{497A3806-FE3F-43EB-A0FD-4B52125F4115}" type="parTrans" cxnId="{DFAE20B5-9B63-496F-859F-18639247E34A}">
      <dgm:prSet/>
      <dgm:spPr/>
      <dgm:t>
        <a:bodyPr/>
        <a:lstStyle/>
        <a:p>
          <a:endParaRPr lang="zh-CN" altLang="en-US"/>
        </a:p>
      </dgm:t>
    </dgm:pt>
    <dgm:pt modelId="{44D8A37A-79B4-4388-B1D3-E9CB593CACAC}">
      <dgm:prSet phldrT="[文本]" custT="1"/>
      <dgm:spPr/>
      <dgm:t>
        <a:bodyPr/>
        <a:lstStyle/>
        <a:p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React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生命周期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68F28D06-8D79-4AC8-A66E-78D94B06E4BA}" type="sibTrans" cxnId="{BDCFE48F-1DB0-4859-95DC-5765347722DE}">
      <dgm:prSet/>
      <dgm:spPr/>
      <dgm:t>
        <a:bodyPr/>
        <a:lstStyle/>
        <a:p>
          <a:endParaRPr lang="zh-CN" altLang="en-US"/>
        </a:p>
      </dgm:t>
    </dgm:pt>
    <dgm:pt modelId="{10D4542A-EA24-4270-A339-E3C3F40BDD06}" type="parTrans" cxnId="{BDCFE48F-1DB0-4859-95DC-5765347722DE}">
      <dgm:prSet/>
      <dgm:spPr/>
      <dgm:t>
        <a:bodyPr/>
        <a:lstStyle/>
        <a:p>
          <a:endParaRPr lang="zh-CN" altLang="en-US"/>
        </a:p>
      </dgm:t>
    </dgm:pt>
    <dgm:pt modelId="{81F55016-4AC3-43DE-A842-BB24182027A3}">
      <dgm:prSet phldrT="[文本]" custT="1"/>
      <dgm:spPr/>
      <dgm:t>
        <a:bodyPr/>
        <a:lstStyle/>
        <a:p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总结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3E71FADA-500C-401C-976E-0E33F9C89907}" type="sibTrans" cxnId="{BC8D15D2-9EDE-48C4-8487-BD8ABF6A991E}">
      <dgm:prSet/>
      <dgm:spPr/>
      <dgm:t>
        <a:bodyPr/>
        <a:lstStyle/>
        <a:p>
          <a:endParaRPr lang="zh-CN" altLang="en-US"/>
        </a:p>
      </dgm:t>
    </dgm:pt>
    <dgm:pt modelId="{31D21E44-99A3-47B3-9B60-EDD8A5372258}" type="parTrans" cxnId="{BC8D15D2-9EDE-48C4-8487-BD8ABF6A991E}">
      <dgm:prSet/>
      <dgm:spPr/>
      <dgm:t>
        <a:bodyPr/>
        <a:lstStyle/>
        <a:p>
          <a:endParaRPr lang="zh-CN" altLang="en-US"/>
        </a:p>
      </dgm:t>
    </dgm:pt>
    <dgm:pt modelId="{252E80C8-DBB2-44A8-BF71-E388C70AA6B6}">
      <dgm:prSet phldrT="[文本]" custT="1"/>
      <dgm:spPr/>
      <dgm:t>
        <a:bodyPr/>
        <a:lstStyle/>
        <a:p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React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简介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F4691D16-270B-4D64-86C3-2C57D92E6AC9}" type="sibTrans" cxnId="{6DB6632B-ECBC-41A4-B3EB-0A01063D166C}">
      <dgm:prSet/>
      <dgm:spPr/>
      <dgm:t>
        <a:bodyPr/>
        <a:lstStyle/>
        <a:p>
          <a:endParaRPr lang="zh-CN" altLang="en-US"/>
        </a:p>
      </dgm:t>
    </dgm:pt>
    <dgm:pt modelId="{CB6FBB39-3798-4EB9-B4AC-712C046D4429}" type="parTrans" cxnId="{6DB6632B-ECBC-41A4-B3EB-0A01063D166C}">
      <dgm:prSet/>
      <dgm:spPr/>
      <dgm:t>
        <a:bodyPr/>
        <a:lstStyle/>
        <a:p>
          <a:endParaRPr lang="zh-CN" altLang="en-US"/>
        </a:p>
      </dgm:t>
    </dgm:pt>
    <dgm:pt modelId="{8A934019-6612-4CFF-A9D2-9EB78D225C66}" type="pres">
      <dgm:prSet presAssocID="{1BC429F6-30B7-49F1-BFE7-BBC95021E5E8}" presName="Name0" presStyleCnt="0">
        <dgm:presLayoutVars>
          <dgm:dir/>
          <dgm:animLvl val="lvl"/>
          <dgm:resizeHandles val="exact"/>
        </dgm:presLayoutVars>
      </dgm:prSet>
      <dgm:spPr/>
    </dgm:pt>
    <dgm:pt modelId="{D7D3E3B9-14D9-4C75-8D1D-C1934B521682}" type="pres">
      <dgm:prSet presAssocID="{81F55016-4AC3-43DE-A842-BB24182027A3}" presName="boxAndChildren" presStyleCnt="0"/>
      <dgm:spPr/>
    </dgm:pt>
    <dgm:pt modelId="{38F8BD70-8EE7-48AB-8420-D360C9691EF4}" type="pres">
      <dgm:prSet presAssocID="{81F55016-4AC3-43DE-A842-BB24182027A3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F506EADF-1AB7-4D2E-966D-32C69612E10D}" type="pres">
      <dgm:prSet presAssocID="{68F28D06-8D79-4AC8-A66E-78D94B06E4BA}" presName="sp" presStyleCnt="0"/>
      <dgm:spPr/>
    </dgm:pt>
    <dgm:pt modelId="{3DA7D580-17EC-4FEB-959F-1E138E51371B}" type="pres">
      <dgm:prSet presAssocID="{44D8A37A-79B4-4388-B1D3-E9CB593CACAC}" presName="arrowAndChildren" presStyleCnt="0"/>
      <dgm:spPr/>
    </dgm:pt>
    <dgm:pt modelId="{DA9647A9-0331-498A-8FED-B9958996ECC9}" type="pres">
      <dgm:prSet presAssocID="{44D8A37A-79B4-4388-B1D3-E9CB593CACAC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BE44907C-F411-4009-B78A-C216DECC5E71}" type="pres">
      <dgm:prSet presAssocID="{CF11D485-E01F-4C92-8726-14B2E3D6EA40}" presName="sp" presStyleCnt="0"/>
      <dgm:spPr/>
    </dgm:pt>
    <dgm:pt modelId="{9588857E-1D51-44F7-A9DC-5AE4266E8747}" type="pres">
      <dgm:prSet presAssocID="{26F19047-FEC7-42F0-B273-4A9956CD7D53}" presName="arrowAndChildren" presStyleCnt="0"/>
      <dgm:spPr/>
    </dgm:pt>
    <dgm:pt modelId="{71E82AB8-B0A2-489E-9846-4ECAE8ABFB1A}" type="pres">
      <dgm:prSet presAssocID="{26F19047-FEC7-42F0-B273-4A9956CD7D53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3DB7B478-A9FF-4435-9B69-1BDED8BB9334}" type="pres">
      <dgm:prSet presAssocID="{F4691D16-270B-4D64-86C3-2C57D92E6AC9}" presName="sp" presStyleCnt="0"/>
      <dgm:spPr/>
    </dgm:pt>
    <dgm:pt modelId="{3929B4AD-2763-4A61-8CCE-5948168D5397}" type="pres">
      <dgm:prSet presAssocID="{252E80C8-DBB2-44A8-BF71-E388C70AA6B6}" presName="arrowAndChildren" presStyleCnt="0"/>
      <dgm:spPr/>
    </dgm:pt>
    <dgm:pt modelId="{2C195034-B039-4630-A2BC-ED593A572080}" type="pres">
      <dgm:prSet presAssocID="{252E80C8-DBB2-44A8-BF71-E388C70AA6B6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587DCBF2-4D27-4264-A79C-D4B830B5A144}" type="presOf" srcId="{81F55016-4AC3-43DE-A842-BB24182027A3}" destId="{38F8BD70-8EE7-48AB-8420-D360C9691EF4}" srcOrd="0" destOrd="0" presId="urn:microsoft.com/office/officeart/2005/8/layout/process4"/>
    <dgm:cxn modelId="{36186F47-6E53-41EF-846D-1E8DC09F53C1}" type="presOf" srcId="{252E80C8-DBB2-44A8-BF71-E388C70AA6B6}" destId="{2C195034-B039-4630-A2BC-ED593A572080}" srcOrd="0" destOrd="0" presId="urn:microsoft.com/office/officeart/2005/8/layout/process4"/>
    <dgm:cxn modelId="{0AC5450D-CB56-4CB1-AEFE-D77352E73859}" type="presOf" srcId="{44D8A37A-79B4-4388-B1D3-E9CB593CACAC}" destId="{DA9647A9-0331-498A-8FED-B9958996ECC9}" srcOrd="0" destOrd="0" presId="urn:microsoft.com/office/officeart/2005/8/layout/process4"/>
    <dgm:cxn modelId="{924D6F53-F217-44A8-B49F-524E1D47E8F3}" type="presOf" srcId="{1BC429F6-30B7-49F1-BFE7-BBC95021E5E8}" destId="{8A934019-6612-4CFF-A9D2-9EB78D225C66}" srcOrd="0" destOrd="0" presId="urn:microsoft.com/office/officeart/2005/8/layout/process4"/>
    <dgm:cxn modelId="{0EEE4A38-1174-4E2D-8FF3-214FCC71C77E}" type="presOf" srcId="{26F19047-FEC7-42F0-B273-4A9956CD7D53}" destId="{71E82AB8-B0A2-489E-9846-4ECAE8ABFB1A}" srcOrd="0" destOrd="0" presId="urn:microsoft.com/office/officeart/2005/8/layout/process4"/>
    <dgm:cxn modelId="{BC8D15D2-9EDE-48C4-8487-BD8ABF6A991E}" srcId="{1BC429F6-30B7-49F1-BFE7-BBC95021E5E8}" destId="{81F55016-4AC3-43DE-A842-BB24182027A3}" srcOrd="3" destOrd="0" parTransId="{31D21E44-99A3-47B3-9B60-EDD8A5372258}" sibTransId="{3E71FADA-500C-401C-976E-0E33F9C89907}"/>
    <dgm:cxn modelId="{BDCFE48F-1DB0-4859-95DC-5765347722DE}" srcId="{1BC429F6-30B7-49F1-BFE7-BBC95021E5E8}" destId="{44D8A37A-79B4-4388-B1D3-E9CB593CACAC}" srcOrd="2" destOrd="0" parTransId="{10D4542A-EA24-4270-A339-E3C3F40BDD06}" sibTransId="{68F28D06-8D79-4AC8-A66E-78D94B06E4BA}"/>
    <dgm:cxn modelId="{DFAE20B5-9B63-496F-859F-18639247E34A}" srcId="{1BC429F6-30B7-49F1-BFE7-BBC95021E5E8}" destId="{26F19047-FEC7-42F0-B273-4A9956CD7D53}" srcOrd="1" destOrd="0" parTransId="{497A3806-FE3F-43EB-A0FD-4B52125F4115}" sibTransId="{CF11D485-E01F-4C92-8726-14B2E3D6EA40}"/>
    <dgm:cxn modelId="{6DB6632B-ECBC-41A4-B3EB-0A01063D166C}" srcId="{1BC429F6-30B7-49F1-BFE7-BBC95021E5E8}" destId="{252E80C8-DBB2-44A8-BF71-E388C70AA6B6}" srcOrd="0" destOrd="0" parTransId="{CB6FBB39-3798-4EB9-B4AC-712C046D4429}" sibTransId="{F4691D16-270B-4D64-86C3-2C57D92E6AC9}"/>
    <dgm:cxn modelId="{41865A10-6845-4421-AA70-6B86EAA4FFA7}" type="presParOf" srcId="{8A934019-6612-4CFF-A9D2-9EB78D225C66}" destId="{D7D3E3B9-14D9-4C75-8D1D-C1934B521682}" srcOrd="0" destOrd="0" presId="urn:microsoft.com/office/officeart/2005/8/layout/process4"/>
    <dgm:cxn modelId="{49BAAEF4-AF61-4655-AFBA-BE299AC10D57}" type="presParOf" srcId="{D7D3E3B9-14D9-4C75-8D1D-C1934B521682}" destId="{38F8BD70-8EE7-48AB-8420-D360C9691EF4}" srcOrd="0" destOrd="0" presId="urn:microsoft.com/office/officeart/2005/8/layout/process4"/>
    <dgm:cxn modelId="{DB935E85-46F2-44B6-B0AE-E53399FD499C}" type="presParOf" srcId="{8A934019-6612-4CFF-A9D2-9EB78D225C66}" destId="{F506EADF-1AB7-4D2E-966D-32C69612E10D}" srcOrd="1" destOrd="0" presId="urn:microsoft.com/office/officeart/2005/8/layout/process4"/>
    <dgm:cxn modelId="{1C172660-7879-44A4-9E17-58851729DE13}" type="presParOf" srcId="{8A934019-6612-4CFF-A9D2-9EB78D225C66}" destId="{3DA7D580-17EC-4FEB-959F-1E138E51371B}" srcOrd="2" destOrd="0" presId="urn:microsoft.com/office/officeart/2005/8/layout/process4"/>
    <dgm:cxn modelId="{5CB6573C-1C80-468B-A18A-9140DF690F67}" type="presParOf" srcId="{3DA7D580-17EC-4FEB-959F-1E138E51371B}" destId="{DA9647A9-0331-498A-8FED-B9958996ECC9}" srcOrd="0" destOrd="0" presId="urn:microsoft.com/office/officeart/2005/8/layout/process4"/>
    <dgm:cxn modelId="{4788FDFD-3187-4C67-BA31-261421D7DD55}" type="presParOf" srcId="{8A934019-6612-4CFF-A9D2-9EB78D225C66}" destId="{BE44907C-F411-4009-B78A-C216DECC5E71}" srcOrd="3" destOrd="0" presId="urn:microsoft.com/office/officeart/2005/8/layout/process4"/>
    <dgm:cxn modelId="{E59E0963-AED6-48AA-996A-BFCF93FEDF5D}" type="presParOf" srcId="{8A934019-6612-4CFF-A9D2-9EB78D225C66}" destId="{9588857E-1D51-44F7-A9DC-5AE4266E8747}" srcOrd="4" destOrd="0" presId="urn:microsoft.com/office/officeart/2005/8/layout/process4"/>
    <dgm:cxn modelId="{4EF78A97-35D8-4E1D-9CCC-D360207AC0FB}" type="presParOf" srcId="{9588857E-1D51-44F7-A9DC-5AE4266E8747}" destId="{71E82AB8-B0A2-489E-9846-4ECAE8ABFB1A}" srcOrd="0" destOrd="0" presId="urn:microsoft.com/office/officeart/2005/8/layout/process4"/>
    <dgm:cxn modelId="{962667A8-FB2F-4368-995E-DE0B6DB040D0}" type="presParOf" srcId="{8A934019-6612-4CFF-A9D2-9EB78D225C66}" destId="{3DB7B478-A9FF-4435-9B69-1BDED8BB9334}" srcOrd="5" destOrd="0" presId="urn:microsoft.com/office/officeart/2005/8/layout/process4"/>
    <dgm:cxn modelId="{D78785F6-71E2-49DF-ADC9-0BFAA0B51DAC}" type="presParOf" srcId="{8A934019-6612-4CFF-A9D2-9EB78D225C66}" destId="{3929B4AD-2763-4A61-8CCE-5948168D5397}" srcOrd="6" destOrd="0" presId="urn:microsoft.com/office/officeart/2005/8/layout/process4"/>
    <dgm:cxn modelId="{03B3F2BB-0641-4969-926D-E1A75678E098}" type="presParOf" srcId="{3929B4AD-2763-4A61-8CCE-5948168D5397}" destId="{2C195034-B039-4630-A2BC-ED593A572080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63AF58-5E57-464A-8B6F-64A273349C47}" type="datetimeFigureOut">
              <a:rPr lang="zh-CN" altLang="en-US"/>
              <a:pPr>
                <a:defRPr/>
              </a:pPr>
              <a:t>2017/2/15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4F3020-77C1-496C-9634-3ED385D07D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AB3C-A022-42A8-8499-7E1AA22290D0}" type="datetimeFigureOut">
              <a:rPr lang="zh-CN" altLang="en-US" smtClean="0"/>
              <a:pPr/>
              <a:t>2017/2/15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04975-DE0A-423E-9D28-E3D2C27B1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 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Demo 8</a:t>
            </a:r>
          </a:p>
          <a:p>
            <a:endParaRPr lang="en-US" altLang="zh-CN" dirty="0" smtClean="0"/>
          </a:p>
          <a:p>
            <a:r>
              <a:rPr lang="en-US" altLang="zh-CN" smtClean="0"/>
              <a:t>Demo 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  01 jsx1.html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 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React</a:t>
            </a:r>
            <a:r>
              <a:rPr lang="zh-CN" altLang="en-US" dirty="0" smtClean="0">
                <a:solidFill>
                  <a:srgbClr val="00B050"/>
                </a:solidFill>
              </a:rPr>
              <a:t>建议使用</a:t>
            </a:r>
            <a:r>
              <a:rPr lang="en-US" dirty="0" smtClean="0">
                <a:solidFill>
                  <a:srgbClr val="00B050"/>
                </a:solidFill>
              </a:rPr>
              <a:t>JSX（</a:t>
            </a:r>
            <a:r>
              <a:rPr lang="zh-CN" altLang="en-US" dirty="0" smtClean="0">
                <a:solidFill>
                  <a:srgbClr val="00B050"/>
                </a:solidFill>
              </a:rPr>
              <a:t>但非必要）实质上这只是一个语法糖，每一个</a:t>
            </a:r>
            <a:r>
              <a:rPr lang="en-US" altLang="zh-CN" dirty="0" smtClean="0">
                <a:solidFill>
                  <a:srgbClr val="00B050"/>
                </a:solidFill>
              </a:rPr>
              <a:t>XML</a:t>
            </a:r>
            <a:r>
              <a:rPr lang="zh-CN" altLang="en-US" dirty="0" smtClean="0">
                <a:solidFill>
                  <a:srgbClr val="00B050"/>
                </a:solidFill>
              </a:rPr>
              <a:t>标签都会被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转换工具转换成纯</a:t>
            </a:r>
            <a:r>
              <a:rPr lang="en-US" altLang="zh-CN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代码</a:t>
            </a:r>
            <a:r>
              <a:rPr lang="en-US" altLang="zh-CN" dirty="0" smtClean="0">
                <a:solidFill>
                  <a:srgbClr val="00B050"/>
                </a:solidFill>
              </a:rPr>
              <a:t>,React </a:t>
            </a:r>
            <a:r>
              <a:rPr lang="zh-CN" altLang="en-US" dirty="0" smtClean="0">
                <a:solidFill>
                  <a:srgbClr val="00B050"/>
                </a:solidFill>
              </a:rPr>
              <a:t>官方推荐使用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， 当然你想直接使用纯</a:t>
            </a:r>
            <a:r>
              <a:rPr lang="en-US" altLang="zh-CN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代码写也是可以的，只是使用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，组件的结构和组件之间的关系看上去更加清晰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Demo 01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  01 jsx.html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Why: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1.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节点可视化 </a:t>
            </a:r>
            <a:r>
              <a:rPr lang="en-US" altLang="zh-CN" dirty="0" smtClean="0">
                <a:solidFill>
                  <a:srgbClr val="00B050"/>
                </a:solidFill>
              </a:rPr>
              <a:t>- </a:t>
            </a:r>
            <a:r>
              <a:rPr lang="zh-CN" altLang="en-US" dirty="0" smtClean="0">
                <a:solidFill>
                  <a:srgbClr val="00B050"/>
                </a:solidFill>
              </a:rPr>
              <a:t>以往需要</a:t>
            </a:r>
            <a:r>
              <a:rPr lang="en-US" altLang="zh-CN" dirty="0" err="1" smtClean="0">
                <a:solidFill>
                  <a:srgbClr val="00B050"/>
                </a:solidFill>
              </a:rPr>
              <a:t>createElement</a:t>
            </a:r>
            <a:r>
              <a:rPr lang="en-US" altLang="zh-CN" dirty="0" smtClean="0">
                <a:solidFill>
                  <a:srgbClr val="00B050"/>
                </a:solidFill>
              </a:rPr>
              <a:t> \ append</a:t>
            </a:r>
            <a:r>
              <a:rPr lang="zh-CN" altLang="en-US" dirty="0" smtClean="0">
                <a:solidFill>
                  <a:srgbClr val="00B050"/>
                </a:solidFill>
              </a:rPr>
              <a:t>才能把一个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节点插入到文档中显示，使用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的代码就是 </a:t>
            </a:r>
            <a:r>
              <a:rPr lang="en-US" altLang="zh-CN" dirty="0" smtClean="0">
                <a:solidFill>
                  <a:srgbClr val="00B050"/>
                </a:solidFill>
              </a:rPr>
              <a:t>React</a:t>
            </a:r>
            <a:r>
              <a:rPr lang="zh-CN" altLang="en-US" dirty="0" smtClean="0">
                <a:solidFill>
                  <a:srgbClr val="00B050"/>
                </a:solidFill>
              </a:rPr>
              <a:t>，跟普通的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代码一样（规范的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文档本身就是</a:t>
            </a:r>
            <a:r>
              <a:rPr lang="en-US" altLang="zh-CN" dirty="0" smtClean="0">
                <a:solidFill>
                  <a:srgbClr val="00B050"/>
                </a:solidFill>
              </a:rPr>
              <a:t>XML</a:t>
            </a:r>
            <a:r>
              <a:rPr lang="zh-CN" altLang="en-US" dirty="0" smtClean="0">
                <a:solidFill>
                  <a:srgbClr val="00B050"/>
                </a:solidFill>
              </a:rPr>
              <a:t>文档）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2.</a:t>
            </a:r>
            <a:r>
              <a:rPr lang="zh-CN" altLang="en-US" dirty="0" smtClean="0">
                <a:solidFill>
                  <a:srgbClr val="00B050"/>
                </a:solidFill>
              </a:rPr>
              <a:t>方便创建变更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节点属性和内容；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en-US" altLang="zh-CN" dirty="0" smtClean="0">
                <a:solidFill>
                  <a:srgbClr val="00B050"/>
                </a:solidFill>
              </a:rPr>
              <a:t>MXML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XAML</a:t>
            </a:r>
            <a:r>
              <a:rPr lang="zh-CN" altLang="en-US" dirty="0" smtClean="0">
                <a:solidFill>
                  <a:srgbClr val="00B050"/>
                </a:solidFill>
              </a:rPr>
              <a:t>的开发人员 </a:t>
            </a:r>
            <a:r>
              <a:rPr lang="en-US" altLang="zh-CN" dirty="0" smtClean="0">
                <a:solidFill>
                  <a:srgbClr val="00B050"/>
                </a:solidFill>
              </a:rPr>
              <a:t>- </a:t>
            </a:r>
            <a:r>
              <a:rPr lang="zh-CN" altLang="en-US" dirty="0" smtClean="0">
                <a:solidFill>
                  <a:srgbClr val="00B050"/>
                </a:solidFill>
              </a:rPr>
              <a:t>因为他们已经使用过类似的语法；</a:t>
            </a:r>
            <a:endParaRPr lang="en-US" dirty="0" smtClean="0">
              <a:solidFill>
                <a:srgbClr val="00B050"/>
              </a:solidFill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50"/>
              </a:solidFill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Att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1.</a:t>
            </a:r>
            <a:r>
              <a:rPr lang="en-US" dirty="0" smtClean="0">
                <a:solidFill>
                  <a:srgbClr val="00B050"/>
                </a:solidFill>
              </a:rPr>
              <a:t>&lt;script&gt; </a:t>
            </a:r>
            <a:r>
              <a:rPr lang="zh-CN" altLang="en-US" dirty="0" smtClean="0">
                <a:solidFill>
                  <a:srgbClr val="00B050"/>
                </a:solidFill>
              </a:rPr>
              <a:t>标签的 </a:t>
            </a:r>
            <a:r>
              <a:rPr lang="en-US" dirty="0" smtClean="0">
                <a:solidFill>
                  <a:srgbClr val="00B050"/>
                </a:solidFill>
              </a:rPr>
              <a:t>type </a:t>
            </a:r>
            <a:r>
              <a:rPr lang="zh-CN" altLang="en-US" dirty="0" smtClean="0">
                <a:solidFill>
                  <a:srgbClr val="00B050"/>
                </a:solidFill>
              </a:rPr>
              <a:t>属性为 </a:t>
            </a:r>
            <a:r>
              <a:rPr lang="en-US" dirty="0" smtClean="0">
                <a:solidFill>
                  <a:srgbClr val="00B050"/>
                </a:solidFill>
              </a:rPr>
              <a:t>text/</a:t>
            </a:r>
            <a:r>
              <a:rPr lang="en-US" dirty="0" err="1" smtClean="0">
                <a:solidFill>
                  <a:srgbClr val="00B050"/>
                </a:solidFill>
              </a:rPr>
              <a:t>babel</a:t>
            </a:r>
            <a:r>
              <a:rPr lang="en-US" dirty="0" smtClean="0">
                <a:solidFill>
                  <a:srgbClr val="00B050"/>
                </a:solidFill>
              </a:rPr>
              <a:t>，</a:t>
            </a:r>
            <a:r>
              <a:rPr lang="zh-CN" altLang="en-US" dirty="0" smtClean="0">
                <a:solidFill>
                  <a:srgbClr val="00B050"/>
                </a:solidFill>
              </a:rPr>
              <a:t>这是</a:t>
            </a:r>
            <a:r>
              <a:rPr lang="en-US" dirty="0" smtClean="0">
                <a:solidFill>
                  <a:srgbClr val="00B050"/>
                </a:solidFill>
              </a:rPr>
              <a:t>React </a:t>
            </a:r>
            <a:r>
              <a:rPr lang="zh-CN" altLang="en-US" dirty="0" smtClean="0">
                <a:solidFill>
                  <a:srgbClr val="00B050"/>
                </a:solidFill>
              </a:rPr>
              <a:t>独有的 </a:t>
            </a:r>
            <a:r>
              <a:rPr lang="en-US" dirty="0" smtClean="0">
                <a:solidFill>
                  <a:srgbClr val="00B050"/>
                </a:solidFill>
              </a:rPr>
              <a:t>JSX </a:t>
            </a:r>
            <a:r>
              <a:rPr lang="zh-CN" altLang="en-US" dirty="0" smtClean="0">
                <a:solidFill>
                  <a:srgbClr val="00B050"/>
                </a:solidFill>
              </a:rPr>
              <a:t>语法，跟 </a:t>
            </a:r>
            <a:r>
              <a:rPr lang="en-US" dirty="0" smtClean="0">
                <a:solidFill>
                  <a:srgbClr val="00B050"/>
                </a:solidFill>
              </a:rPr>
              <a:t>JavaScript </a:t>
            </a:r>
            <a:r>
              <a:rPr lang="zh-CN" altLang="en-US" dirty="0" smtClean="0">
                <a:solidFill>
                  <a:srgbClr val="00B050"/>
                </a:solidFill>
              </a:rPr>
              <a:t>不兼容。凡是在页面中直接使用 </a:t>
            </a:r>
            <a:r>
              <a:rPr lang="en-US" dirty="0" smtClean="0">
                <a:solidFill>
                  <a:srgbClr val="00B050"/>
                </a:solidFill>
              </a:rPr>
              <a:t>JSX </a:t>
            </a:r>
            <a:r>
              <a:rPr lang="zh-CN" altLang="en-US" dirty="0" smtClean="0">
                <a:solidFill>
                  <a:srgbClr val="00B050"/>
                </a:solidFill>
              </a:rPr>
              <a:t>的地方，都要加上 </a:t>
            </a:r>
            <a:r>
              <a:rPr lang="en-US" dirty="0" smtClean="0">
                <a:solidFill>
                  <a:srgbClr val="00B050"/>
                </a:solidFill>
              </a:rPr>
              <a:t>type="text/</a:t>
            </a:r>
            <a:r>
              <a:rPr lang="en-US" dirty="0" err="1" smtClean="0">
                <a:solidFill>
                  <a:srgbClr val="00B050"/>
                </a:solidFill>
              </a:rPr>
              <a:t>babel</a:t>
            </a:r>
            <a:r>
              <a:rPr lang="en-US" dirty="0" smtClean="0">
                <a:solidFill>
                  <a:srgbClr val="00B050"/>
                </a:solidFill>
              </a:rPr>
              <a:t>"。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2.</a:t>
            </a:r>
            <a:r>
              <a:rPr lang="zh-CN" altLang="en-US" dirty="0" smtClean="0">
                <a:solidFill>
                  <a:srgbClr val="00B050"/>
                </a:solidFill>
              </a:rPr>
              <a:t>一共用了三个库： </a:t>
            </a:r>
            <a:r>
              <a:rPr lang="en-US" dirty="0" smtClean="0">
                <a:solidFill>
                  <a:srgbClr val="00B050"/>
                </a:solidFill>
              </a:rPr>
              <a:t>react.js 、react-dom.js </a:t>
            </a:r>
            <a:r>
              <a:rPr lang="zh-CN" altLang="en-US" dirty="0" smtClean="0">
                <a:solidFill>
                  <a:srgbClr val="00B050"/>
                </a:solidFill>
              </a:rPr>
              <a:t>和 </a:t>
            </a:r>
            <a:r>
              <a:rPr lang="en-US" dirty="0" err="1" smtClean="0">
                <a:solidFill>
                  <a:srgbClr val="00B050"/>
                </a:solidFill>
              </a:rPr>
              <a:t>browser.min.js</a:t>
            </a:r>
            <a:r>
              <a:rPr lang="en-US" dirty="0" smtClean="0">
                <a:solidFill>
                  <a:srgbClr val="00B050"/>
                </a:solidFill>
              </a:rPr>
              <a:t> ，</a:t>
            </a:r>
            <a:r>
              <a:rPr lang="zh-CN" altLang="en-US" dirty="0" smtClean="0">
                <a:solidFill>
                  <a:srgbClr val="00B050"/>
                </a:solidFill>
              </a:rPr>
              <a:t>它们必须首先加载。其中，</a:t>
            </a:r>
            <a:r>
              <a:rPr lang="en-US" dirty="0" smtClean="0">
                <a:solidFill>
                  <a:srgbClr val="00B050"/>
                </a:solidFill>
              </a:rPr>
              <a:t>react.js </a:t>
            </a:r>
            <a:r>
              <a:rPr lang="zh-CN" altLang="en-US" dirty="0" smtClean="0">
                <a:solidFill>
                  <a:srgbClr val="00B050"/>
                </a:solidFill>
              </a:rPr>
              <a:t>是 </a:t>
            </a:r>
            <a:r>
              <a:rPr lang="en-US" dirty="0" smtClean="0">
                <a:solidFill>
                  <a:srgbClr val="00B050"/>
                </a:solidFill>
              </a:rPr>
              <a:t>React </a:t>
            </a:r>
            <a:r>
              <a:rPr lang="zh-CN" altLang="en-US" dirty="0" smtClean="0">
                <a:solidFill>
                  <a:srgbClr val="00B050"/>
                </a:solidFill>
              </a:rPr>
              <a:t>的核心库，</a:t>
            </a:r>
            <a:r>
              <a:rPr lang="en-US" dirty="0" smtClean="0">
                <a:solidFill>
                  <a:srgbClr val="00B050"/>
                </a:solidFill>
              </a:rPr>
              <a:t>react-dom.js </a:t>
            </a:r>
            <a:r>
              <a:rPr lang="zh-CN" altLang="en-US" dirty="0" smtClean="0">
                <a:solidFill>
                  <a:srgbClr val="00B050"/>
                </a:solidFill>
              </a:rPr>
              <a:t>是提供与 </a:t>
            </a:r>
            <a:r>
              <a:rPr lang="en-US" dirty="0" smtClean="0">
                <a:solidFill>
                  <a:srgbClr val="00B050"/>
                </a:solidFill>
              </a:rPr>
              <a:t>DOM </a:t>
            </a:r>
            <a:r>
              <a:rPr lang="zh-CN" altLang="en-US" dirty="0" smtClean="0">
                <a:solidFill>
                  <a:srgbClr val="00B050"/>
                </a:solidFill>
              </a:rPr>
              <a:t>相关的功能， </a:t>
            </a:r>
            <a:r>
              <a:rPr lang="en-US" dirty="0" err="1" smtClean="0">
                <a:solidFill>
                  <a:srgbClr val="00B050"/>
                </a:solidFill>
              </a:rPr>
              <a:t>browser.min.js</a:t>
            </a:r>
            <a:r>
              <a:rPr lang="zh-CN" altLang="en-US" dirty="0" smtClean="0">
                <a:solidFill>
                  <a:srgbClr val="00B050"/>
                </a:solidFill>
              </a:rPr>
              <a:t>的作用是将 </a:t>
            </a:r>
            <a:r>
              <a:rPr lang="en-US" dirty="0" smtClean="0">
                <a:solidFill>
                  <a:srgbClr val="00B050"/>
                </a:solidFill>
              </a:rPr>
              <a:t>JSX </a:t>
            </a:r>
            <a:r>
              <a:rPr lang="zh-CN" altLang="en-US" dirty="0" smtClean="0">
                <a:solidFill>
                  <a:srgbClr val="00B050"/>
                </a:solidFill>
              </a:rPr>
              <a:t>语法转为 </a:t>
            </a:r>
            <a:r>
              <a:rPr lang="en-US" dirty="0" smtClean="0">
                <a:solidFill>
                  <a:srgbClr val="00B050"/>
                </a:solidFill>
              </a:rPr>
              <a:t>JavaScript </a:t>
            </a:r>
            <a:r>
              <a:rPr lang="zh-CN" altLang="en-US" dirty="0" smtClean="0">
                <a:solidFill>
                  <a:srgbClr val="00B050"/>
                </a:solidFill>
              </a:rPr>
              <a:t>语法。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236950"/>
            <a:ext cx="12241530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4080510"/>
            <a:ext cx="1008126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2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6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321925" y="6696075"/>
            <a:ext cx="335915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B344F-D3DD-4190-BC8A-EAE628DCE1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803A6-503F-4EEE-AB4E-4869F028016A}" type="datetimeFigureOut">
              <a:rPr lang="zh-CN" altLang="en-US"/>
              <a:pPr>
                <a:defRPr/>
              </a:pPr>
              <a:t>2017/2/15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20725" y="288925"/>
            <a:ext cx="1296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24" tIns="61711" rIns="123424" bIns="61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0725" y="1679575"/>
            <a:ext cx="129603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24" tIns="61711" rIns="123424" bIns="61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25" y="6673850"/>
            <a:ext cx="3359150" cy="384175"/>
          </a:xfrm>
          <a:prstGeom prst="rect">
            <a:avLst/>
          </a:prstGeom>
        </p:spPr>
        <p:txBody>
          <a:bodyPr vert="horz" lIns="123424" tIns="61711" rIns="123424" bIns="61711" rtlCol="0" anchor="ctr"/>
          <a:lstStyle>
            <a:lvl1pPr algn="l" defTabSz="1028587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81FD25-5569-4DBE-B752-C53DCD48A2AA}" type="datetimeFigureOut">
              <a:rPr lang="zh-CN" altLang="en-US"/>
              <a:pPr>
                <a:defRPr/>
              </a:pPr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1250" y="6673850"/>
            <a:ext cx="4559300" cy="384175"/>
          </a:xfrm>
          <a:prstGeom prst="rect">
            <a:avLst/>
          </a:prstGeom>
        </p:spPr>
        <p:txBody>
          <a:bodyPr vert="horz" lIns="123424" tIns="61711" rIns="123424" bIns="61711" rtlCol="0" anchor="ctr"/>
          <a:lstStyle>
            <a:lvl1pPr algn="ctr" defTabSz="1028587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925" y="6673850"/>
            <a:ext cx="3359150" cy="384175"/>
          </a:xfrm>
          <a:prstGeom prst="rect">
            <a:avLst/>
          </a:prstGeom>
        </p:spPr>
        <p:txBody>
          <a:bodyPr vert="horz" lIns="123424" tIns="61711" rIns="123424" bIns="61711" rtlCol="0" anchor="ctr"/>
          <a:lstStyle>
            <a:lvl1pPr algn="r" defTabSz="1028587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6F39B2-7151-44A2-9091-51575822588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www.1ppt.com/xiazai/ 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ransition>
    <p:randomBar/>
  </p:transition>
  <p:txStyles>
    <p:titleStyle>
      <a:lvl1pPr algn="ctr" defTabSz="1231900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457151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914300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371449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1828598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60375" indent="-460375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0125" indent="-3825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39875" indent="-3063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7413" indent="-3063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4950" indent="-3063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150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270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8386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5503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119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238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356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474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590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708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9827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6946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jianshu.com/p/ae482813b791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2888" y="2160588"/>
            <a:ext cx="4319587" cy="1543050"/>
          </a:xfrm>
        </p:spPr>
        <p:txBody>
          <a:bodyPr rtlCol="0">
            <a:normAutofit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http://www.xinlixue.com.cn/bookpic/20078216512148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53228" y="1674883"/>
            <a:ext cx="3419086" cy="341908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harsh" dir="t"/>
          </a:scene3d>
          <a:sp3d extrusionH="635000" contourW="12700">
            <a:bevelT w="82550" h="63500" prst="divot"/>
            <a:bevelB/>
            <a:contourClr>
              <a:schemeClr val="bg2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20181" y="3600450"/>
            <a:ext cx="9577065" cy="1440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113338" y="2952750"/>
            <a:ext cx="3024187" cy="503238"/>
          </a:xfrm>
          <a:prstGeom prst="rect">
            <a:avLst/>
          </a:prstGeom>
        </p:spPr>
        <p:txBody>
          <a:bodyPr lIns="123424" tIns="61711" rIns="123424" bIns="61711" anchor="ctr">
            <a:normAutofit fontScale="92500" lnSpcReduction="20000"/>
          </a:bodyPr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必知必会</a:t>
            </a:r>
            <a:endParaRPr lang="zh-CN" altLang="en-US" sz="3200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9660" y="4529144"/>
            <a:ext cx="1571591" cy="338544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解佩旋</a:t>
            </a:r>
            <a:endParaRPr lang="en-US" altLang="zh-CN" sz="16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4" name="AutoShape 11" descr="data:image/jpeg;base64,/9j/4AAQSkZJRgABAQAAAQABAAD/2wBDAAgGBgcGBQgHBwcJCQgKDBQNDAsLDBkSEw8UHRofHh0aHBwgJC4nICIsIxwcKDcpLDAxNDQ0Hyc5PTgyPC4zNDL/2wBDAQkJCQwLDBgNDRgyIRwhMjIyMjIyMjIyMjIyMjIyMjIyMjIyMjIyMjIyMjIyMjIyMjIyMjIyMjIyMjIyMjIyMjL/wAARCADcAN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/ooooAKKKKACiiigAooooAKKKKACiiigAooooAKKKKACiiigAooooAKKKKACiiigAooooAKKKKACiiigAooooAKKKKAFrR0jQtT126Ftpto88nfHAX3JPAo0PSLjXdZttOthmSZ8E9lHcn6CvpTRNEsPDekpaWqLHGi5kkPBY45ZjXTQoOq7vY4cbjVh0kleTPKLT4LapLEGu9StoGI+6il8fjxTLz4MavCha0v7W4I/hYFCf5112rfFvQ9PumgtoprwocF48Kv4E9aTTvi/oF3IEuori0z/ABMNyj64ro9nhtrnB7fMLc9tPQ8d1fwxrOhPt1GwlhHZ8ZU/RhxWTivqy2u9N1yxL28sF5bOMEDDA+xH+NefeK/hNa3qvdaERbz8kwE/I309KzqYNpXg7o3oZpFvlrKzPE6KtX+n3emXklpewPDOhwyOMGquK42rHqppq6Clors/CHw61HxJtuZgbWwJ/wBaw5f/AHR/WnCEpu0SKlWFKPNN2RyEME1zKsUMbySMcBUGSa7LSvhX4l1JVklgjsozzm4fDf8AfIyfzxXtOg+FdI8NwBLG1VZMfNMwy7fjVLWvH/h7Q2aOe9E0y9YoPnI+vYV3RwkIq9RnkzzKpUly4eNzgh8E7zZk6zCH9PJOPzzXN678M/EGhxNP5KXduvLSW5yVHup5ru/+F0aV5u3+zbrZn728fyrtfD/ifS/E1oZtPn3Ff9ZEww6fUU1Rw9TSD1IeKxtH3qi0Pl4gg4I6UV6r8VPBcVkn9vadEEiZwtzGo4Unow9ieK8qriqU3Tlys9fD141oKcRKKKKzNgooooAKKKKACiiigAooooAKKKKAPWvgvpStLf6q6gsgEEZ9M8n+lbPxd1+XTtFh023cpJeE+YQedg7fiat/COAReC1kA5lncn8OK4X4xXDSeLooc/LFbLgfUmvRb9nhtOp4UV7bMHzdP0PPDRRSV5x7poaVrWo6JdLc6ddyQSDrtPDexHQj617V4O+J1nrhjstT2Wt8eA2cJIfb0PtXgtOBKkEHBHcVtSrypvTY5cThKdde8te59M+KPCWm+KrLyrqMLcKP3Vwo+ZD/AFHtXz/4i8M6h4c1M2d3ETk/u5FHyyD2rvfh/wDEp4Wi0jW5C8ZIWC5PJX0VvUe9etXNjaXxha5t4pvKcSRl1B2t6iu2VOGJjzR3PIhWrYCfs6msTyrwJ8MVdYtU16LIOGitWHX3b/CvStY1vTfDmnG4vZUhiUYRF6t7AVT8V+K7Lwppv2i4BknfIhhHBc/0FfPWveIdQ8Rai95fzFmJ+VB91B6AUTnDDx5YblUqNXHT9pUdonR+LPiVqmvu9vaO1lYdNkZwzj/aP9K4ckk5J5oJpK8+c5Td5M9ulShSjywVha3fCOuzeH/EVrdxuRGXCSrnhkPXNYVAOCKUW4u6KnFTi4vqfVeqWcOsaJc2sgDRXMJH5jg18sXELW9zLA4w8blD9QcV9QeGbg3XhjTJ2OS9uhP5V87eMIBbeLtUiAwBcMfz5ruxivGMjxsqbjOdPsYdFFFeee2FFFFABRRRQAUUUUAFFFFABRRRQB9B/Chg3gaADtLIP1rzr4vIV8a5PRrZD/Ou1+Ddz5vhi5gzzFcHj2IBrm/jRa7NasLkD/WQlSfof/r16NTXDJnh4f3cwkvU8xpKWkrzj3ApcUld58OPBZ8Q6h9uvEP9n27cg9JG/u/41cIOcuVGdWrGlBzlsjf+GPgIOsevarD8uc2sLjr/ALZH8vzr07VNd0zRXtk1C7jga4fy4wx6n19h703W9ZsvDmjyXtyQkUS4RBwWPZRXzh4h8QXniPV5L+6c5JxGgPCL2Ar0JzjhoqMdzwqdKePqOpPSJ9FeJPDtl4m0l7O6UZIzFKByjdiK+b9c0W80DVZtPvYyskZ4PZ17MPY16r8MPHRukj0LU5f3yjFtKx+8P7p9/Sun8d+EIvFGkkxqFv4ATC/r/sn2NKrCNeHPDcrD1Z4Kr7Gp8LPnI0lS3EEltO8EyFJI2KspHIIqKvNPfWoUtFOiQySoi9WIAoA+nPB6GPwfpKnqLZP5V4D45cP411Vh08819G6ZCLTR7SLoI4VH5CvmPX7j7V4g1CbOQ9w5B9smvQxelOKPEyzWtUl/W5m0UUV557YUUUUAFFFFABRRRQAUUUtACUVPbWlxezLDbQSTSNwFRSSa7vRfhHrmohZb94tPhPZ/mkP/AAEdPxIq4U5T+FGVWvTpK83Y0vgrfBNS1GxJ/wBZGsqj6HB/mK6D4v6VLe6FaXMMTSSQzbSFXJwRWx4X+HuleF7oXcEk813tK+Y7YGD14HFdaQCOQDj1r1KdF+x9nI+erYqH1r21PU+Z7LwR4j1ABoNKuNp/iddo/Wt+0+EHiOfHnG2tx/tyZ/lXsd94o0LTSRd6raxMOqmQFvyHNYFz8VfC8DbYp7m6bOAIYTyf+BYrH6vQj8Ujq+vYup8EDk7f4J3Bx9p1iJfXy4i388V6tpWl2ujabBYWceyCFdo9T6k+5qa0uDdWkVwYZIfMUN5cmNy59cZ5rhPGfxNTw3qg06yto7qdFzMWYgIew471uo0qC5jilUxOMl7N62NzxN4Ls/Fc0LX95eLFEMJDCyhc9zyDzWEPg54b73Go/wDf1P8A4muUf406wfuabYge+8/1qP8A4XPrv/PjYf8AfLf/ABVYyrYeTu0dcMNj4RUYuy9TsE+EGgwypLDealHIhDKwlXII7/drvoUaKBI3kaRlUKXYDLY7nHevEl+NGuDrYWB/B/8A4qrMPxr1DcPO0q2Izzsdh/PNVCvQh8JnWwWNqr39bHVeL/hla+JdS/tC2uhZzsuJR5e5ZD2PXg1x1z8F9XjBNvf2kvoDuU/yr2HSdUttZ0uC/tH3QzLuHt6g+9Y3iDxxpvhm/jtdTt7tBIu5JkjDIR375z+FVUo0WueXUzoYvFxfso626Hjl58MfFNpk/YPOH/TJw1VdB8M6kfFWn2l5YzwgzruLxkAAHPWvbLP4heFr3Aj1eGMntMDH/wChCugt7q1vYxLbTRToP4kYMB+VZrC0pO8ZHRLMcRBNVIFbW7xdO0G+uzwIYHb8hXyu7F3LE5JOTX1bqmm22r6bNYXas0Ew2uFYqSPrXmOsfBeNgz6PqJRu0VyMj/vof4Gni6U5tOJOW4mlRTU3Zs8eord1rwhrmgORf2Eix9pU+ZD+IrDrzXFxdme9GcZq8XcSiiikUFFFFABRRS0AAHOK9D8I/C291lI7zVC1pZtyqY/eOPp2Fb3w18ARLFFrmrQh3b5raFxwo7MR6+ld34l8V6b4XsvOvZMysP3cK/ef/wCt713UcOkuepseRisfNz9jh9X3LOj+HtK0C3EWn2kcIA5fGWP1NY2u/Ebw/oZaM3P2u4X/AJZW/wA2D7noK8f8TfEDWfEbvG0xtrM9IIjgEf7R71yZpzxiWlNE0srcnz15XZ6Tq3xi1a6Yrp1tFaR/3m+dsV6/oWpJrOg2V+pB8+IM2P73Qj8818rV7X8HNaE+lXWkyN89u3mRg/3T1/WjDV5Snab3DMMHThR5qatY808aaSdE8W6hZ7SIxJvi/wBxuR/PH4V0Pws8Lf2zrR1K6jzZ2RBAI4eTsPw6/lXU/FnwzNqUunX9pEXmLi2cAdQT8p/PP513PhvRYPDugW1hHgeWmZG/vMeSacMP++d9kKtjv9ljy/E9Cv4w8RxeGNAmvTgzsNkCH+Jz/Qda+arm4lu7mS4ncvLIxZ2PUk11nxG8TnxD4heOF82dqTHEB0J7tXHAZrDE1faTstkdeX4b2NO73YUlepeDfhWdRto9Q1tpIoXG6O3XhmHqT2r0i38D+GbaLy49GtSPV13n8zTp4Sc1fYmtmdGnLlWp8y0tfQOt/Czw/qULGzhNjcfwtESVz7qf6V4p4h8PX3hvU3sr5MEco4+66+oqKtCdPc2w2NpYjSO/Y7L4U+LP7M1M6NdyYtLpv3ZJ4ST/AAP+Fem+N/DSeJvD01sFH2qIGS3b/aHb6HpXzYjGN1dSQynII7Gvo7wF4lXxJ4cikkYG7g/dzjvkdD+NdOFqKcXSkefmNF0prEU/mfOUsbwyvFIpV0JVlIwQR1Fe+/CnSDp3g+O5kXEt65lOeu0cL/j+Ncv4+8DSXHjGyuLKMiHUpQsu0fcfufy5r1Ym30jSc8Jb2sPTsFUU8NRcJty6E4/FKtRjGH2jzfx78QtR8P8AihLLTXiMcUQ85HXILHn+WKk0X4yWFwVj1a0e2Y9ZIvmX8uteR6zqL6trN3fSHLTys/4ZqhWDxU1NtPQ7Y5dRdNRktT6ssdS03XLMyWdxBdwMMMFIb8CO341xnif4V6Zqwe40zFldnnaB+7Y/Tt+FeJafqd7pd0tzY3MlvMvRkbH5+teueD/ivHePHY68FimPC3KjCsf9odq6I16dZctRHFPBV8K+eg7o8p1rQ9Q0C+az1C3aKQcgnow9Qe4rNr6j1/QNP8T6U1peIrqw3RSr1Q9iDXzl4i0G78OavLYXQ5U5Rx0dexFc1fDum7rY7sHjViFyvSSMmiiiuY7xa3/BejrrniuxsnGYi++Qf7K8n+Vc/XcfCiaOLxzbhyAXidVJ9dtaUknNJmOIk40pNb2PcdZ1O30DQrm/kUCK2jyFHGT0UD6nAr5n1rWbzXdTlvr2QvJIcgdlHYD2r3z4mWk154Dv1gBZo9krKO6qwJ/Ic/hXzma6sbJ8yj0PNyinHklPrcSiiiuE9gK6LwRrh0DxTaXTNiFm8uX/AHTx+nWudqW2gkurmKCFS0sjhEUdyelVFtSTRFSKnFxlsz6z+SRVOAy8MK434meJP7B8NPDA+Ly9zFHjqq/xN/T6mun0i1ksdHsrSaQyywwojOf4iBjNeT/GfS7pb+y1Tez2rp5OO0bDJ/UfyNevXk1SbR8xgqcJYlRk9Dyskk5rrvhxocet+LIFnQNBbjznB6HHQfnXI16V8GZo4/Ed5ExG+S3+X3wcmvLoJOokz6HFycKEnHex7eAAMAcCiiivcPkAri/iboUWreFJrgIPtFmPNjbHOO4rtKx/Fc0dv4U1OWQgKLdv1GKzqpODTN8NJxqxce58vV13w78SHw94mi818Wd0RFN6DPRvwP6ZrkTU9lazX17Ba2yF5pnCIo7knArxYScZJo+tqwjODjLY+sSqtgkA45HFef8Axa17+zfDi6fE+J71tpA6hB1/oK7fTLaSy0u1tZZTLJDEqM5/iIGM14/8ZtNuY9Ys9RLM1tJF5QHZGBJx+Oc/ga9XEyapNo+awEIyxKTeiPL6KKK8c+pClBpKKAPY/hL4umumbw/eyFyqF7Z2POB1X+o/GtP4u6LHe+HF1NU/f2jjLeqHj+eK8++FlpNcePLOWIHZbpJJIR2G0r/MivW/iPNHD4E1MOR86qi+53D/AAr0qTc8O+Y8HERVLHRcOp830UtFeae8FXNK1GXStUtr6A4kgkDj8KpUU07O6E0mrM+qNI1Sz8RaLFeQFZIZ0w6nnB7qa8V8e/D+50G5kv7CNpdNc5+UZMXsfb3rK8GeNLzwnffLmWxlP76An/x5fQ177o+t6Z4j08T2UyTRsMPGeq+xFeknDEws9zwZRq4Co5RV4s+WcUV7p4n+E+namz3OkMtjcHkxY/dsfYfw/hxXlOt+D9b0GQi9spBGOkqDch/EVxVKE6e6PVoY2lWXuvXsYNd/8J9D/tLxN9tlTMNku/noWPArgcetfQnwv0f+y/CEMzria8PnN646L+n86vC0+eovIzzCt7Kg7bvQ6HW9es9Bht5bxtqzTLCv1Pf8Kb4i0aHxFoFzp8mCJUzG391hyDXkfxf1o3niOLTYnPl2SDcAf425/QY/Wu6+GXica74fFpPJm8swEfPVl/hb+ldyrKdR02eNLCypUI147/1Y8FvbSawvZrS4QpLE5RgfUVd8Pa1NoGuW2ow8mJvmX+8vcV6N8XfC2108QWsfDYS5AHfs39K8lxXm1IOlOx71CrHE0ubvufVekatZ63psV9ZSiSGQduqnuD6Gr1fLmh+JdV8OXBm026aLd9+M8o/1Fd3b/GrUEiAuNKt5JP7ySFR+WDXfTxkGve0Z41bKqql+71R7RXknxY8YQvCfD9jKHbdm5ZTwMfw/X1rmtb+Kuv6tC0EDJYwtwfIzvI/3v8MVw7MWYliSTySayxGKUo8sDpwWWunP2lXp0Er1P4QeGfPu5NeuU/dw5S3yOrdz+A4/GvPNE0m41zV7fT7ZSZJmxn+6O5P4V9NabYWmgaLFaRbY7e2j5Y8dBkk/zqMJS5pc72RtmeJ9nD2cd2Rapr9lpN9YWly+Jb2Xy4xnp7n8eKz/AB1og13wpd24XM0a+bF/vLzXiHjDxRNr/iiS/idlihbbbc/dAPB+pPNe/eHNVTXPDtjqC4PnxAuPRhww/MGuuFVVnKB5lbDSwsadXr1PlsqVYgjBHakrpPHWj/2L4tvbZVxEz+ZH/utzWFbWdzeTCK2gkmkPRUUk15UotS5T6OE1KCn0ZBirumaVe6xfR2djA00zngKOnufQV3Xh74SapflJtVcWUB5KdZD+HavXdE8O6V4bs/J0+3SIY+eVuXf6t/kV00sJKestEcGJzKnT0hqzM8EeD4fCmllSRJezYM0g/wDQR7CuC+LviiO6nj0O1kDJC2+cg8buw/Ctnxz8TYbCKXTtEkEt23yvcDlY/p6mvFZJGldpHYs7HLMxySa0xFaMY+ygYYLC1J1PrFbfoNpKKK4D2QooooAM1e0vWL/RrtbnT7qSCUd1PB+o71RopptO6E0mrM9l8O/GKCVUg122MT9PtEAyp+q9R+FejWOq6ZrVvvs7qC6ibqFYH8xXyrU1reXNlKJbWeSGQfxIxBrrp4yUdJanmVsrpzd6b5WfRerfD7w3q5Ly2CwynnzIDsP6cH8RXRwQJa20cEK4jiQIi+gAwK8q+GHivX9a1l7G9uvPtYoS7M6jdnIAGf8APSvRPEHiGy8NacL6/wDMMRcIBGAWyfbNdtKcHHnSseRiKVaNRUZPm7HjPiL4feLZ9Vu7+SyW4M8rSFoZA3U56df0rP8ADza74M8QwX0unXcaA7JkaMjeh6j+v4V7JZfETwtfAbdWihY/wzgpj8Tx+tbttqWn3y5tb22uFP8AzylVx+hrBYem5c0JanY8dWjH2dWnoI6Wet6QUdRLaXUXII6qR+hr5t8VeHbjwzrk9hNlowd0MmPvoeh+vrX06oULhcADsKoalommavs/tCxhudn3TIucVtXoe1S7nLg8Z9Xm7rR9D5WpK+ln8AeFn/5g9uPpmov+FdeFj/zCo/zNcn1Gfc9P+16PZnzfQASa+kl+HnhZf+YTCfrmrEXgnw1AwaPRrUMOQduaFgZ9web0ukWc18LPCX9kaYdWvI8Xl2vyAjmOP/E9fypvxS1+5isBoWnRyyXFyMzmNSdqf3ePX+X1r0UAKoAGABgAUxmhjzIzRp6sSB+tdvskqfInY8lYlyr+2kr+R812fgbxLfEeTpFwAejOuwfma9n+HOh6v4e0KWx1VY1Hm+ZEqvuKg9Qccdv1NbN54s8P2AP2jWbJSOqiYM35DJrKtPiP4dv9Xt9NtJ5ZpZ32K4jITP1OD+lY06VKlK/NqdOIxGIxMHHk0LuueC9G8RalBfalC8kkSbAocqCM55xWjZaVpmjwbbO0gtox1KqF/M1B4mu7yw8NX95YFRcwQmRNwyOOTx9M1866r4r1zWmP23UJnU/wBtq/kKqtVhSd7asjC4ariYW57RR7lrvxI8P6GGT7R9ruB/yyt+efc9BXkvif4j6z4i3Qq32OyP8Ayxibkj/abv8Ayrjs0Vw1cTOemyPYw+X0aOtrvzAnNJRRXOdwUUUUAFFFFABRRRQAUUUCgD2L4KWYFtql6RyzrED9Bn+tHxqvStvplkD95mlP4cVs/CGAReDTJj/WzsT+HFcV8ZLgv4qt4M8R2wIH1J/wr0Ze7hl5nh0/3mYNvoedUodlOVYgjuKSkrzj3DQt9d1a1x5Gp3cYHZJmA/nXvvgLxfH4o0cCZgNQgAWZf73+0PrXzlWroGuXfh7Vob+0bDIfmXs69wa6KFd05a7HFjMJGvTslr0Pb/iC/iOwsRqmhXsiRwjE8ARW4/vDI/OvK/8AhZviv/oJf+Q1/wAK920LWrLxLo0d7bENHINrxnqp7qRXk/jX4Z3UGtRzaJAZLW7k2+WP+WTH/wBlrqxEZv36b0POwNSkn7GvFXRX8N+KvG3ibV4rG21JlBOZJBEuEXuele3KVtLMGeYlYk+eV8DOByTWJ4Q8KWvhXSVt48Pcv8082OWb0HsK8/8Aih45EzSaBpkuY1OLqVT94/3B/Wri3Qp803dmM4rF1lCirRRz3jfx7f6zrTrp15Pb2MOUjEUhTf6scVx015c3BzPcSyn1dy386hNJXmzqSk7tnv06MKcVGK2FzVzSbprLV7O5U4Mcytn8apUoOCDUp2dzRq6sfWEyJe6a6kZSaI8exFfKl1Cba7mgbrG5Q/gcV9ReHrg3XhzTpzyXt0P6V84eLIPs/ivVIhxi4c/mc134xXjGR4uVPlnOBjUUUV557YUUUUAFFFFABRRRQAUUUUAFFFAoA+hPhQR/wgtvj/nrJn8684+Luf8AhNzn/n3TH612/wAHLsTeF7i2z80E549iM1zXxnsWj1uyvgDtlh2E+6n/AOvXo1dcMmeHh/dx8k+tzzCilpK849wKWkrW0Hw7qPiO/W10+Euf43P3UHqTTSbdkTKSiryehtfDzXtU0nxDFBYQyXMVwwWW3X+IevsR619Eg5AOMexrm/CPgyw8KWe2ICW8cfvbhhyfYegrM8U/ErTvDupQ2MSfa5Q4+0bG4jX0/wB6vVor2MP3jPm8VL63W/cxJPiTrup6L4fP9nW8h847JLlekQ/xPrXz2xLMWYkknJJr6os73TvEOkieBo7m0nXBBGQfUEeteQ+OfhlPpry6joqNNZ/eeActH9PUVliqUpe/HVHVluIp0/3U1ZnmdFKRg80lece4FLSVJDG006RIMs7BQPc0AfTXg0EeDdIB6/ZU/lXgfjog+NtVx088/wAhX0XpVsLDRrS3PAhhVT7YFfMviG6+2+ItQuAch7hyD7Z4r0MXpTijw8s1rVJL+tTMooorzz3AooooAKKKKACiiigAooooAKKKKAPQPhNryaX4laxncLDfKEBPQOPu/nyK9X8a+GV8UaC9quFuYzvgY9m9Pxr5qR2jdXRirKcgjsa9u8FfFC0vraKx1uUQXiAKJ24WT6+hruw1WLi6Uzx8fh6iqLEUt0eO6jpN9pN09ve20kMinGHXGfoe9Ms9MvtQlEdnaTTseMRoTX1Pi0vkDYhnQ9DwwoZrOxQsxggUDqcLVfUle/NoR/a8rW5NTxzw38Ir27ZJ9bk+yw9fJQ5c/wBBXrdhp2meHtN8m1iitbWMZY9PxJPWua174n6Bo6MkEpvrgdI4T8ufduleQ+JvHWseJnK3Eohtc/LbxZC/j6n61XPRoL3dWR7HFY13qe7E7Xxv8Ut4k03QHIB+WS7H8l/xryZmZ3LMxZickk8mm0lcNSrKo7yPXoYeFCPLBHQeF/Fuo+Fr7zrV98Dn97Ax+Vx/Q+9e++GvFumeJ7QSWcoWYD95A5wyf4ivmKrFnfXOn3KXNpO8MyHKujYIrWjiJU9N0YYvAwr6rSR7x4r+GWma+z3VniyvjySo+Rz7jsfcV5FrXgfXtDdvtFjJJEDxLEN6n8q7nw18YSqpba/BuxwLqEc/8CX+o/KvStO8Q6PrEQezv4JQf4dwB/EGul06NbWLszz41sXhPdmro+XNj7tu059MV6R8NvAt3d6nFq+o27RWkB3xrIMGRu3HpXtH2O0LeZ9nh3f3tgrM1rxTo2gWxkvbuNSB8sSHLN7ACiGEjB802FXMqlaPJSjqyt4511PD/hW7ud4E8imKAdy5/wAOT+FfNJJJzXS+MvF914t1MSuDFaxZEEOfuj1Pua5quXE1faT02R6GAwzoU/e3e4lFFFc53BRRRQAUUUUAFFFFABRRRQAUUUUAFKDSUUAWodRvbddsF3PGPRJCBSTX13cDE91NIPR3JqtRTuxcq3sLSUUUhhRRRQAUUUUAAp6SPGwZHZWHQg4NMooAvf2vqQXb/aF1t9PNb/GqjyvKxaR2dj3Y5NMop3YlFLZBRRRSGFFFFABRRRQAUUUUAFFFFABRRRQAUUUUAFFFFABRRRQAUUUUAFFFFABRRRQAUUUUAFFFFABRRRQAUUUUAFFFFABRRRQB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42" y="2100252"/>
            <a:ext cx="12358774" cy="1015653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altLang="zh-CN" dirty="0" smtClean="0">
                <a:solidFill>
                  <a:srgbClr val="00B050"/>
                </a:solidFill>
              </a:rPr>
              <a:t>hinking: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00B050"/>
              </a:solidFill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state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props</a:t>
            </a:r>
            <a:r>
              <a:rPr lang="zh-CN" altLang="en-US" dirty="0" smtClean="0">
                <a:solidFill>
                  <a:srgbClr val="00B050"/>
                </a:solidFill>
              </a:rPr>
              <a:t>区别和使用范围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15082" y="99988"/>
            <a:ext cx="3057229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数据流</a:t>
            </a:r>
          </a:p>
          <a:p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557166" y="1028682"/>
            <a:ext cx="780965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Ex: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4422" y="953046"/>
            <a:ext cx="12501620" cy="5016748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var</a:t>
            </a:r>
            <a:r>
              <a:rPr lang="en-US" altLang="zh-CN" dirty="0" smtClean="0">
                <a:solidFill>
                  <a:srgbClr val="FFC000"/>
                </a:solidFill>
              </a:rPr>
              <a:t> Test = </a:t>
            </a:r>
            <a:r>
              <a:rPr lang="en-US" altLang="zh-CN" dirty="0" err="1" smtClean="0">
                <a:solidFill>
                  <a:srgbClr val="FFC000"/>
                </a:solidFill>
              </a:rPr>
              <a:t>React.createClass</a:t>
            </a:r>
            <a:r>
              <a:rPr lang="en-US" altLang="zh-CN" dirty="0" smtClean="0">
                <a:solidFill>
                  <a:srgbClr val="FFC000"/>
                </a:solidFill>
              </a:rPr>
              <a:t>({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 render: function() {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   return (</a:t>
            </a:r>
          </a:p>
          <a:p>
            <a:pPr lvl="3"/>
            <a:r>
              <a:rPr lang="en-US" altLang="zh-CN" dirty="0" smtClean="0">
                <a:solidFill>
                  <a:srgbClr val="FFC000"/>
                </a:solidFill>
              </a:rPr>
              <a:t>&lt;div &gt;</a:t>
            </a:r>
          </a:p>
          <a:p>
            <a:pPr lvl="3"/>
            <a:r>
              <a:rPr lang="en-US" altLang="zh-CN" dirty="0" smtClean="0">
                <a:solidFill>
                  <a:srgbClr val="FFC000"/>
                </a:solidFill>
              </a:rPr>
              <a:t>		&lt;div&gt;</a:t>
            </a:r>
          </a:p>
          <a:p>
            <a:pPr lvl="3"/>
            <a:r>
              <a:rPr lang="en-US" altLang="zh-CN" dirty="0" smtClean="0">
                <a:solidFill>
                  <a:srgbClr val="FFC000"/>
                </a:solidFill>
              </a:rPr>
              <a:t>			&lt;div&gt;content&lt;/div&gt;</a:t>
            </a:r>
          </a:p>
          <a:p>
            <a:pPr lvl="3"/>
            <a:r>
              <a:rPr lang="en-US" altLang="zh-CN" dirty="0" smtClean="0">
                <a:solidFill>
                  <a:srgbClr val="FFC000"/>
                </a:solidFill>
              </a:rPr>
              <a:t>		&lt;/div&gt;</a:t>
            </a:r>
          </a:p>
          <a:p>
            <a:pPr lvl="3"/>
            <a:r>
              <a:rPr lang="en-US" altLang="zh-CN" dirty="0" smtClean="0">
                <a:solidFill>
                  <a:srgbClr val="FFC000"/>
                </a:solidFill>
              </a:rPr>
              <a:t>&lt;/div&gt;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          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        </a:t>
            </a:r>
            <a:r>
              <a:rPr lang="en-US" altLang="zh-CN" dirty="0" smtClean="0">
                <a:solidFill>
                  <a:srgbClr val="FFC000"/>
                </a:solidFill>
              </a:rPr>
              <a:t>}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      </a:t>
            </a:r>
            <a:r>
              <a:rPr lang="en-US" altLang="zh-CN" dirty="0" smtClean="0">
                <a:solidFill>
                  <a:srgbClr val="FFC000"/>
                </a:solidFill>
              </a:rPr>
              <a:t>});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    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</a:t>
            </a:r>
            <a:r>
              <a:rPr lang="en-US" altLang="zh-CN" dirty="0" err="1" smtClean="0">
                <a:solidFill>
                  <a:srgbClr val="FFC000"/>
                </a:solidFill>
              </a:rPr>
              <a:t>ReactDOM.render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&lt;Test /&gt;,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 </a:t>
            </a:r>
            <a:r>
              <a:rPr lang="en-US" altLang="zh-CN" dirty="0" err="1" smtClean="0">
                <a:solidFill>
                  <a:srgbClr val="FFC000"/>
                </a:solidFill>
              </a:rPr>
              <a:t>document.getElementById</a:t>
            </a:r>
            <a:r>
              <a:rPr lang="en-US" altLang="zh-CN" dirty="0" smtClean="0">
                <a:solidFill>
                  <a:srgbClr val="FFC000"/>
                </a:solidFill>
              </a:rPr>
              <a:t>('example')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      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  <a:endParaRPr lang="zh-CN" altLang="en-US" dirty="0" smtClean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15082" y="99988"/>
            <a:ext cx="3057229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组件化、模块化</a:t>
            </a:r>
          </a:p>
          <a:p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 smtClean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生命周期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15082" y="99988"/>
            <a:ext cx="3057229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</a:p>
          <a:p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test\book\notes\生命周期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9080"/>
            <a:ext cx="6111240" cy="694182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1057275" y="2671763"/>
            <a:ext cx="1214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5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7713" y="4243388"/>
            <a:ext cx="3140075" cy="120015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有什么用？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057275" y="4029075"/>
            <a:ext cx="12144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1057275" y="2671763"/>
            <a:ext cx="1214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  <a:endParaRPr lang="zh-CN" altLang="en-US" sz="5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xinlixue.com.cn/bookpic/20078216512148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53228" y="1674883"/>
            <a:ext cx="3419086" cy="341908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harsh" dir="t"/>
          </a:scene3d>
          <a:sp3d extrusionH="635000" contourW="12700">
            <a:bevelT w="82550" h="63500" prst="divot"/>
            <a:bevelB/>
            <a:contourClr>
              <a:schemeClr val="bg2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20181" y="720130"/>
            <a:ext cx="9577065" cy="1440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488238" y="863600"/>
            <a:ext cx="2736850" cy="433388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6480175" y="215900"/>
            <a:ext cx="2016125" cy="504825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2271678" y="2147700"/>
          <a:ext cx="6373942" cy="302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2946400" y="144463"/>
            <a:ext cx="903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1057275" y="2671763"/>
            <a:ext cx="1214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ctr"/>
            <a:r>
              <a:rPr lang="en-US" altLang="zh-CN" sz="5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5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7713" y="4243388"/>
            <a:ext cx="3140075" cy="120015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有什么用？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057275" y="4029075"/>
            <a:ext cx="12144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E:\麦穗计划\005-08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36204" y="3508185"/>
            <a:ext cx="3888432" cy="107567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5688013" y="1368425"/>
            <a:ext cx="3081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4963" y="2386013"/>
            <a:ext cx="8424862" cy="452437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marL="898425" lvl="1" indent="-384132"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“A </a:t>
            </a:r>
            <a:r>
              <a:rPr lang="en-US" cap="all" dirty="0">
                <a:solidFill>
                  <a:schemeClr val="bg1"/>
                </a:solidFill>
              </a:rPr>
              <a:t>JAVASCRIPT LIBRARY FOR BUILDING USER INTERFACES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6" name="TextBox 8">
            <a:hlinkClick r:id="rId5"/>
          </p:cNvPr>
          <p:cNvSpPr txBox="1">
            <a:spLocks noChangeArrowheads="1"/>
          </p:cNvSpPr>
          <p:nvPr/>
        </p:nvSpPr>
        <p:spPr bwMode="auto">
          <a:xfrm>
            <a:off x="11630025" y="5957888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why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5400675" y="1439863"/>
            <a:ext cx="36861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?</a:t>
            </a:r>
            <a:endParaRPr lang="zh-CN" altLang="en-US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8" name="TextBox 11"/>
          <p:cNvSpPr txBox="1">
            <a:spLocks noChangeArrowheads="1"/>
          </p:cNvSpPr>
          <p:nvPr/>
        </p:nvSpPr>
        <p:spPr bwMode="auto">
          <a:xfrm>
            <a:off x="2128838" y="2314575"/>
            <a:ext cx="1004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7525" y="3028950"/>
            <a:ext cx="3490040" cy="2092871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算法）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组件化、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模块化</a:t>
            </a:r>
            <a:endPara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单向数据流</a:t>
            </a: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props,state</a:t>
            </a: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5400675" y="1439863"/>
            <a:ext cx="3275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有什么用</a:t>
            </a: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775" y="2386013"/>
            <a:ext cx="3403600" cy="129222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6415082" y="99988"/>
            <a:ext cx="910809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JSX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42" y="2100252"/>
            <a:ext cx="12358774" cy="1938982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What:  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	(1)JSX</a:t>
            </a:r>
            <a:r>
              <a:rPr lang="zh-CN" altLang="en-US" dirty="0" smtClean="0">
                <a:solidFill>
                  <a:srgbClr val="00B050"/>
                </a:solidFill>
              </a:rPr>
              <a:t>就是</a:t>
            </a:r>
            <a:r>
              <a:rPr lang="en-US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dirty="0" smtClean="0">
                <a:solidFill>
                  <a:srgbClr val="00B050"/>
                </a:solidFill>
              </a:rPr>
              <a:t>XML</a:t>
            </a:r>
            <a:r>
              <a:rPr lang="zh-CN" altLang="en-US" dirty="0" smtClean="0">
                <a:solidFill>
                  <a:srgbClr val="00B050"/>
                </a:solidFill>
              </a:rPr>
              <a:t>结合的一种格式。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457200" indent="-457200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457200" indent="-457200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	(2)JSX</a:t>
            </a:r>
            <a:r>
              <a:rPr lang="zh-CN" altLang="en-US" dirty="0" smtClean="0">
                <a:solidFill>
                  <a:srgbClr val="00B050"/>
                </a:solidFill>
              </a:rPr>
              <a:t>是一个语法糖</a:t>
            </a:r>
            <a:r>
              <a:rPr lang="en-US" altLang="zh-CN" dirty="0" smtClean="0">
                <a:solidFill>
                  <a:srgbClr val="00B050"/>
                </a:solidFill>
              </a:rPr>
              <a:t>,</a:t>
            </a:r>
            <a:r>
              <a:rPr lang="zh-CN" altLang="en-US" dirty="0" smtClean="0">
                <a:solidFill>
                  <a:srgbClr val="00B050"/>
                </a:solidFill>
              </a:rPr>
              <a:t>实质上这只是一个语法糖。</a:t>
            </a:r>
            <a:r>
              <a:rPr lang="en-US" altLang="zh-CN" dirty="0" smtClean="0">
                <a:solidFill>
                  <a:srgbClr val="00B050"/>
                </a:solidFill>
              </a:rPr>
              <a:t>React</a:t>
            </a:r>
            <a:r>
              <a:rPr lang="zh-CN" altLang="en-US" dirty="0" smtClean="0">
                <a:solidFill>
                  <a:srgbClr val="00B050"/>
                </a:solidFill>
              </a:rPr>
              <a:t>发明了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，利用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语法来创建虚拟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。遇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457200" indent="-457200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B050"/>
                </a:solidFill>
              </a:rPr>
              <a:t>到</a:t>
            </a:r>
            <a:r>
              <a:rPr lang="en-US" altLang="zh-CN" dirty="0" smtClean="0">
                <a:solidFill>
                  <a:srgbClr val="00B050"/>
                </a:solidFill>
              </a:rPr>
              <a:t>&lt;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就当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解析，遇到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  <a:r>
              <a:rPr lang="zh-CN" altLang="en-US" dirty="0" smtClean="0">
                <a:solidFill>
                  <a:srgbClr val="00B050"/>
                </a:solidFill>
              </a:rPr>
              <a:t>就当</a:t>
            </a:r>
            <a:r>
              <a:rPr lang="en-US" altLang="zh-CN" dirty="0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解析。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557166" y="1028682"/>
            <a:ext cx="780965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Ex: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4422" y="953046"/>
            <a:ext cx="12501620" cy="6247854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使用</a:t>
            </a:r>
            <a:r>
              <a:rPr lang="en-US" dirty="0" smtClean="0">
                <a:solidFill>
                  <a:srgbClr val="00B050"/>
                </a:solidFill>
              </a:rPr>
              <a:t>JSX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React.render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&lt;div&gt;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&lt;div&gt;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	&lt;div&gt;content&lt;/div&gt;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&lt;/div&gt;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&lt;/div&gt;,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document.getElementById</a:t>
            </a:r>
            <a:r>
              <a:rPr lang="en-US" dirty="0" smtClean="0">
                <a:solidFill>
                  <a:srgbClr val="FFC000"/>
                </a:solidFill>
              </a:rPr>
              <a:t>('example')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);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不使用</a:t>
            </a:r>
            <a:r>
              <a:rPr lang="en-US" dirty="0" smtClean="0">
                <a:solidFill>
                  <a:srgbClr val="FF0000"/>
                </a:solidFill>
              </a:rPr>
              <a:t>JSX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React.render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React.createElement</a:t>
            </a:r>
            <a:r>
              <a:rPr lang="en-US" dirty="0" smtClean="0">
                <a:solidFill>
                  <a:srgbClr val="FFC000"/>
                </a:solidFill>
              </a:rPr>
              <a:t>('div', null,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</a:t>
            </a:r>
            <a:r>
              <a:rPr lang="en-US" dirty="0" err="1" smtClean="0">
                <a:solidFill>
                  <a:srgbClr val="FFC000"/>
                </a:solidFill>
              </a:rPr>
              <a:t>React.createElement</a:t>
            </a:r>
            <a:r>
              <a:rPr lang="en-US" dirty="0" smtClean="0">
                <a:solidFill>
                  <a:srgbClr val="FFC000"/>
                </a:solidFill>
              </a:rPr>
              <a:t>('div', null,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	</a:t>
            </a:r>
            <a:r>
              <a:rPr lang="en-US" dirty="0" err="1" smtClean="0">
                <a:solidFill>
                  <a:srgbClr val="FFC000"/>
                </a:solidFill>
              </a:rPr>
              <a:t>React.createElement</a:t>
            </a:r>
            <a:r>
              <a:rPr lang="en-US" dirty="0" smtClean="0">
                <a:solidFill>
                  <a:srgbClr val="FFC000"/>
                </a:solidFill>
              </a:rPr>
              <a:t>('div', null, 'content')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	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),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document.getElementById</a:t>
            </a:r>
            <a:r>
              <a:rPr lang="en-US" dirty="0" smtClean="0">
                <a:solidFill>
                  <a:srgbClr val="FFC000"/>
                </a:solidFill>
              </a:rPr>
              <a:t>('example')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);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415082" y="99988"/>
            <a:ext cx="910809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JSX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7298" y="2314566"/>
            <a:ext cx="8215340" cy="2954645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Why: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	1.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节点可视化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	2.</a:t>
            </a:r>
            <a:r>
              <a:rPr lang="zh-CN" altLang="en-US" dirty="0" smtClean="0">
                <a:solidFill>
                  <a:srgbClr val="00B050"/>
                </a:solidFill>
              </a:rPr>
              <a:t>方便创建变更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节点属性和内容；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	3.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en-US" altLang="zh-CN" dirty="0" smtClean="0">
                <a:solidFill>
                  <a:srgbClr val="00B050"/>
                </a:solidFill>
              </a:rPr>
              <a:t>MXML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XAML</a:t>
            </a:r>
            <a:r>
              <a:rPr lang="zh-CN" altLang="en-US" dirty="0" smtClean="0">
                <a:solidFill>
                  <a:srgbClr val="00B050"/>
                </a:solidFill>
              </a:rPr>
              <a:t>的开发人员 </a:t>
            </a:r>
            <a:r>
              <a:rPr lang="en-US" altLang="zh-CN" dirty="0" smtClean="0">
                <a:solidFill>
                  <a:srgbClr val="00B050"/>
                </a:solidFill>
              </a:rPr>
              <a:t>- </a:t>
            </a:r>
            <a:r>
              <a:rPr lang="zh-CN" altLang="en-US" dirty="0" smtClean="0">
                <a:solidFill>
                  <a:srgbClr val="00B050"/>
                </a:solidFill>
              </a:rPr>
              <a:t>因为他们已经使用过类似的语法；</a:t>
            </a: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6415082" y="99988"/>
            <a:ext cx="910809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JSX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</TotalTime>
  <Words>435</Words>
  <Application>Microsoft Office PowerPoint</Application>
  <PresentationFormat>自定义</PresentationFormat>
  <Paragraphs>148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Enneagram introduce</dc:title>
  <dc:subject>Enneagram</dc:subject>
  <dc:creator>Louiechot</dc:creator>
  <cp:keywords>psychology emmeagram</cp:keywords>
  <dc:description>Made by Liu Yizhou
2010.Aug. in Beijing</dc:description>
  <cp:lastModifiedBy>解佩旋</cp:lastModifiedBy>
  <cp:revision>460</cp:revision>
  <dcterms:created xsi:type="dcterms:W3CDTF">2010-08-07T06:10:21Z</dcterms:created>
  <dcterms:modified xsi:type="dcterms:W3CDTF">2017-02-15T05:59:56Z</dcterms:modified>
  <cp:category>psychology</cp:category>
</cp:coreProperties>
</file>