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handoutMasterIdLst>
    <p:handoutMasterId r:id="rId36"/>
  </p:handoutMasterIdLst>
  <p:sldIdLst>
    <p:sldId id="290" r:id="rId3"/>
    <p:sldId id="258" r:id="rId4"/>
    <p:sldId id="282" r:id="rId5"/>
    <p:sldId id="259" r:id="rId6"/>
    <p:sldId id="260" r:id="rId7"/>
    <p:sldId id="296" r:id="rId8"/>
    <p:sldId id="298" r:id="rId9"/>
    <p:sldId id="262" r:id="rId10"/>
    <p:sldId id="263" r:id="rId11"/>
    <p:sldId id="28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5" r:id="rId31"/>
    <p:sldId id="286" r:id="rId32"/>
    <p:sldId id="289" r:id="rId33"/>
    <p:sldId id="294" r:id="rId34"/>
    <p:sldId id="295" r:id="rId35"/>
  </p:sldIdLst>
  <p:sldSz cx="14401800" cy="7200900"/>
  <p:notesSz cx="6858000" cy="9144000"/>
  <p:custDataLst>
    <p:tags r:id="rId37"/>
  </p:custDataLst>
  <p:defaultTextStyle>
    <a:defPPr>
      <a:defRPr lang="zh-CN"/>
    </a:defPPr>
    <a:lvl1pPr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12763" indent="-5556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27113" indent="-11271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541463" indent="-16986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055813" indent="-22701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CEC"/>
    <a:srgbClr val="8F25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718" autoAdjust="0"/>
  </p:normalViewPr>
  <p:slideViewPr>
    <p:cSldViewPr>
      <p:cViewPr varScale="1">
        <p:scale>
          <a:sx n="103" d="100"/>
          <a:sy n="103" d="100"/>
        </p:scale>
        <p:origin x="-126" y="-240"/>
      </p:cViewPr>
      <p:guideLst>
        <p:guide orient="horz" pos="2268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429F6-30B7-49F1-BFE7-BBC95021E5E8}" type="doc">
      <dgm:prSet loTypeId="urn:microsoft.com/office/officeart/2005/8/layout/process4" loCatId="process" qsTypeId="urn:microsoft.com/office/officeart/2005/8/quickstyle/3d1" qsCatId="3D" csTypeId="urn:microsoft.com/office/officeart/2005/8/colors/colorful5" csCatId="colorful" phldr="1"/>
      <dgm:spPr/>
    </dgm:pt>
    <dgm:pt modelId="{26F19047-FEC7-42F0-B273-4A9956CD7D53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组件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CF11D485-E01F-4C92-8726-14B2E3D6EA40}" type="sibTrans" cxnId="{DFAE20B5-9B63-496F-859F-18639247E34A}">
      <dgm:prSet/>
      <dgm:spPr/>
      <dgm:t>
        <a:bodyPr/>
        <a:lstStyle/>
        <a:p>
          <a:endParaRPr lang="zh-CN" altLang="en-US"/>
        </a:p>
      </dgm:t>
    </dgm:pt>
    <dgm:pt modelId="{497A3806-FE3F-43EB-A0FD-4B52125F4115}" type="parTrans" cxnId="{DFAE20B5-9B63-496F-859F-18639247E34A}">
      <dgm:prSet/>
      <dgm:spPr/>
      <dgm:t>
        <a:bodyPr/>
        <a:lstStyle/>
        <a:p>
          <a:endParaRPr lang="zh-CN" altLang="en-US"/>
        </a:p>
      </dgm:t>
    </dgm:pt>
    <dgm:pt modelId="{44D8A37A-79B4-4388-B1D3-E9CB593CACAC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生命周期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68F28D06-8D79-4AC8-A66E-78D94B06E4BA}" type="sibTrans" cxnId="{BDCFE48F-1DB0-4859-95DC-5765347722DE}">
      <dgm:prSet/>
      <dgm:spPr/>
      <dgm:t>
        <a:bodyPr/>
        <a:lstStyle/>
        <a:p>
          <a:endParaRPr lang="zh-CN" altLang="en-US"/>
        </a:p>
      </dgm:t>
    </dgm:pt>
    <dgm:pt modelId="{10D4542A-EA24-4270-A339-E3C3F40BDD06}" type="parTrans" cxnId="{BDCFE48F-1DB0-4859-95DC-5765347722DE}">
      <dgm:prSet/>
      <dgm:spPr/>
      <dgm:t>
        <a:bodyPr/>
        <a:lstStyle/>
        <a:p>
          <a:endParaRPr lang="zh-CN" altLang="en-US"/>
        </a:p>
      </dgm:t>
    </dgm:pt>
    <dgm:pt modelId="{81F55016-4AC3-43DE-A842-BB24182027A3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总结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3E71FADA-500C-401C-976E-0E33F9C89907}" type="sibTrans" cxnId="{BC8D15D2-9EDE-48C4-8487-BD8ABF6A991E}">
      <dgm:prSet/>
      <dgm:spPr/>
      <dgm:t>
        <a:bodyPr/>
        <a:lstStyle/>
        <a:p>
          <a:endParaRPr lang="zh-CN" altLang="en-US"/>
        </a:p>
      </dgm:t>
    </dgm:pt>
    <dgm:pt modelId="{31D21E44-99A3-47B3-9B60-EDD8A5372258}" type="parTrans" cxnId="{BC8D15D2-9EDE-48C4-8487-BD8ABF6A991E}">
      <dgm:prSet/>
      <dgm:spPr/>
      <dgm:t>
        <a:bodyPr/>
        <a:lstStyle/>
        <a:p>
          <a:endParaRPr lang="zh-CN" altLang="en-US"/>
        </a:p>
      </dgm:t>
    </dgm:pt>
    <dgm:pt modelId="{252E80C8-DBB2-44A8-BF71-E388C70AA6B6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简介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F4691D16-270B-4D64-86C3-2C57D92E6AC9}" type="sibTrans" cxnId="{6DB6632B-ECBC-41A4-B3EB-0A01063D166C}">
      <dgm:prSet/>
      <dgm:spPr/>
      <dgm:t>
        <a:bodyPr/>
        <a:lstStyle/>
        <a:p>
          <a:endParaRPr lang="zh-CN" altLang="en-US"/>
        </a:p>
      </dgm:t>
    </dgm:pt>
    <dgm:pt modelId="{CB6FBB39-3798-4EB9-B4AC-712C046D4429}" type="parTrans" cxnId="{6DB6632B-ECBC-41A4-B3EB-0A01063D166C}">
      <dgm:prSet/>
      <dgm:spPr/>
      <dgm:t>
        <a:bodyPr/>
        <a:lstStyle/>
        <a:p>
          <a:endParaRPr lang="zh-CN" altLang="en-US"/>
        </a:p>
      </dgm:t>
    </dgm:pt>
    <dgm:pt modelId="{8A934019-6612-4CFF-A9D2-9EB78D225C66}" type="pres">
      <dgm:prSet presAssocID="{1BC429F6-30B7-49F1-BFE7-BBC95021E5E8}" presName="Name0" presStyleCnt="0">
        <dgm:presLayoutVars>
          <dgm:dir/>
          <dgm:animLvl val="lvl"/>
          <dgm:resizeHandles val="exact"/>
        </dgm:presLayoutVars>
      </dgm:prSet>
      <dgm:spPr/>
    </dgm:pt>
    <dgm:pt modelId="{D7D3E3B9-14D9-4C75-8D1D-C1934B521682}" type="pres">
      <dgm:prSet presAssocID="{81F55016-4AC3-43DE-A842-BB24182027A3}" presName="boxAndChildren" presStyleCnt="0"/>
      <dgm:spPr/>
    </dgm:pt>
    <dgm:pt modelId="{38F8BD70-8EE7-48AB-8420-D360C9691EF4}" type="pres">
      <dgm:prSet presAssocID="{81F55016-4AC3-43DE-A842-BB24182027A3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F506EADF-1AB7-4D2E-966D-32C69612E10D}" type="pres">
      <dgm:prSet presAssocID="{68F28D06-8D79-4AC8-A66E-78D94B06E4BA}" presName="sp" presStyleCnt="0"/>
      <dgm:spPr/>
    </dgm:pt>
    <dgm:pt modelId="{3DA7D580-17EC-4FEB-959F-1E138E51371B}" type="pres">
      <dgm:prSet presAssocID="{44D8A37A-79B4-4388-B1D3-E9CB593CACAC}" presName="arrowAndChildren" presStyleCnt="0"/>
      <dgm:spPr/>
    </dgm:pt>
    <dgm:pt modelId="{DA9647A9-0331-498A-8FED-B9958996ECC9}" type="pres">
      <dgm:prSet presAssocID="{44D8A37A-79B4-4388-B1D3-E9CB593CACAC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BE44907C-F411-4009-B78A-C216DECC5E71}" type="pres">
      <dgm:prSet presAssocID="{CF11D485-E01F-4C92-8726-14B2E3D6EA40}" presName="sp" presStyleCnt="0"/>
      <dgm:spPr/>
    </dgm:pt>
    <dgm:pt modelId="{9588857E-1D51-44F7-A9DC-5AE4266E8747}" type="pres">
      <dgm:prSet presAssocID="{26F19047-FEC7-42F0-B273-4A9956CD7D53}" presName="arrowAndChildren" presStyleCnt="0"/>
      <dgm:spPr/>
    </dgm:pt>
    <dgm:pt modelId="{71E82AB8-B0A2-489E-9846-4ECAE8ABFB1A}" type="pres">
      <dgm:prSet presAssocID="{26F19047-FEC7-42F0-B273-4A9956CD7D53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3DB7B478-A9FF-4435-9B69-1BDED8BB9334}" type="pres">
      <dgm:prSet presAssocID="{F4691D16-270B-4D64-86C3-2C57D92E6AC9}" presName="sp" presStyleCnt="0"/>
      <dgm:spPr/>
    </dgm:pt>
    <dgm:pt modelId="{3929B4AD-2763-4A61-8CCE-5948168D5397}" type="pres">
      <dgm:prSet presAssocID="{252E80C8-DBB2-44A8-BF71-E388C70AA6B6}" presName="arrowAndChildren" presStyleCnt="0"/>
      <dgm:spPr/>
    </dgm:pt>
    <dgm:pt modelId="{2C195034-B039-4630-A2BC-ED593A572080}" type="pres">
      <dgm:prSet presAssocID="{252E80C8-DBB2-44A8-BF71-E388C70AA6B6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87DCBF2-4D27-4264-A79C-D4B830B5A144}" type="presOf" srcId="{81F55016-4AC3-43DE-A842-BB24182027A3}" destId="{38F8BD70-8EE7-48AB-8420-D360C9691EF4}" srcOrd="0" destOrd="0" presId="urn:microsoft.com/office/officeart/2005/8/layout/process4"/>
    <dgm:cxn modelId="{36186F47-6E53-41EF-846D-1E8DC09F53C1}" type="presOf" srcId="{252E80C8-DBB2-44A8-BF71-E388C70AA6B6}" destId="{2C195034-B039-4630-A2BC-ED593A572080}" srcOrd="0" destOrd="0" presId="urn:microsoft.com/office/officeart/2005/8/layout/process4"/>
    <dgm:cxn modelId="{0AC5450D-CB56-4CB1-AEFE-D77352E73859}" type="presOf" srcId="{44D8A37A-79B4-4388-B1D3-E9CB593CACAC}" destId="{DA9647A9-0331-498A-8FED-B9958996ECC9}" srcOrd="0" destOrd="0" presId="urn:microsoft.com/office/officeart/2005/8/layout/process4"/>
    <dgm:cxn modelId="{924D6F53-F217-44A8-B49F-524E1D47E8F3}" type="presOf" srcId="{1BC429F6-30B7-49F1-BFE7-BBC95021E5E8}" destId="{8A934019-6612-4CFF-A9D2-9EB78D225C66}" srcOrd="0" destOrd="0" presId="urn:microsoft.com/office/officeart/2005/8/layout/process4"/>
    <dgm:cxn modelId="{0EEE4A38-1174-4E2D-8FF3-214FCC71C77E}" type="presOf" srcId="{26F19047-FEC7-42F0-B273-4A9956CD7D53}" destId="{71E82AB8-B0A2-489E-9846-4ECAE8ABFB1A}" srcOrd="0" destOrd="0" presId="urn:microsoft.com/office/officeart/2005/8/layout/process4"/>
    <dgm:cxn modelId="{BC8D15D2-9EDE-48C4-8487-BD8ABF6A991E}" srcId="{1BC429F6-30B7-49F1-BFE7-BBC95021E5E8}" destId="{81F55016-4AC3-43DE-A842-BB24182027A3}" srcOrd="3" destOrd="0" parTransId="{31D21E44-99A3-47B3-9B60-EDD8A5372258}" sibTransId="{3E71FADA-500C-401C-976E-0E33F9C89907}"/>
    <dgm:cxn modelId="{BDCFE48F-1DB0-4859-95DC-5765347722DE}" srcId="{1BC429F6-30B7-49F1-BFE7-BBC95021E5E8}" destId="{44D8A37A-79B4-4388-B1D3-E9CB593CACAC}" srcOrd="2" destOrd="0" parTransId="{10D4542A-EA24-4270-A339-E3C3F40BDD06}" sibTransId="{68F28D06-8D79-4AC8-A66E-78D94B06E4BA}"/>
    <dgm:cxn modelId="{DFAE20B5-9B63-496F-859F-18639247E34A}" srcId="{1BC429F6-30B7-49F1-BFE7-BBC95021E5E8}" destId="{26F19047-FEC7-42F0-B273-4A9956CD7D53}" srcOrd="1" destOrd="0" parTransId="{497A3806-FE3F-43EB-A0FD-4B52125F4115}" sibTransId="{CF11D485-E01F-4C92-8726-14B2E3D6EA40}"/>
    <dgm:cxn modelId="{6DB6632B-ECBC-41A4-B3EB-0A01063D166C}" srcId="{1BC429F6-30B7-49F1-BFE7-BBC95021E5E8}" destId="{252E80C8-DBB2-44A8-BF71-E388C70AA6B6}" srcOrd="0" destOrd="0" parTransId="{CB6FBB39-3798-4EB9-B4AC-712C046D4429}" sibTransId="{F4691D16-270B-4D64-86C3-2C57D92E6AC9}"/>
    <dgm:cxn modelId="{41865A10-6845-4421-AA70-6B86EAA4FFA7}" type="presParOf" srcId="{8A934019-6612-4CFF-A9D2-9EB78D225C66}" destId="{D7D3E3B9-14D9-4C75-8D1D-C1934B521682}" srcOrd="0" destOrd="0" presId="urn:microsoft.com/office/officeart/2005/8/layout/process4"/>
    <dgm:cxn modelId="{49BAAEF4-AF61-4655-AFBA-BE299AC10D57}" type="presParOf" srcId="{D7D3E3B9-14D9-4C75-8D1D-C1934B521682}" destId="{38F8BD70-8EE7-48AB-8420-D360C9691EF4}" srcOrd="0" destOrd="0" presId="urn:microsoft.com/office/officeart/2005/8/layout/process4"/>
    <dgm:cxn modelId="{DB935E85-46F2-44B6-B0AE-E53399FD499C}" type="presParOf" srcId="{8A934019-6612-4CFF-A9D2-9EB78D225C66}" destId="{F506EADF-1AB7-4D2E-966D-32C69612E10D}" srcOrd="1" destOrd="0" presId="urn:microsoft.com/office/officeart/2005/8/layout/process4"/>
    <dgm:cxn modelId="{1C172660-7879-44A4-9E17-58851729DE13}" type="presParOf" srcId="{8A934019-6612-4CFF-A9D2-9EB78D225C66}" destId="{3DA7D580-17EC-4FEB-959F-1E138E51371B}" srcOrd="2" destOrd="0" presId="urn:microsoft.com/office/officeart/2005/8/layout/process4"/>
    <dgm:cxn modelId="{5CB6573C-1C80-468B-A18A-9140DF690F67}" type="presParOf" srcId="{3DA7D580-17EC-4FEB-959F-1E138E51371B}" destId="{DA9647A9-0331-498A-8FED-B9958996ECC9}" srcOrd="0" destOrd="0" presId="urn:microsoft.com/office/officeart/2005/8/layout/process4"/>
    <dgm:cxn modelId="{4788FDFD-3187-4C67-BA31-261421D7DD55}" type="presParOf" srcId="{8A934019-6612-4CFF-A9D2-9EB78D225C66}" destId="{BE44907C-F411-4009-B78A-C216DECC5E71}" srcOrd="3" destOrd="0" presId="urn:microsoft.com/office/officeart/2005/8/layout/process4"/>
    <dgm:cxn modelId="{E59E0963-AED6-48AA-996A-BFCF93FEDF5D}" type="presParOf" srcId="{8A934019-6612-4CFF-A9D2-9EB78D225C66}" destId="{9588857E-1D51-44F7-A9DC-5AE4266E8747}" srcOrd="4" destOrd="0" presId="urn:microsoft.com/office/officeart/2005/8/layout/process4"/>
    <dgm:cxn modelId="{4EF78A97-35D8-4E1D-9CCC-D360207AC0FB}" type="presParOf" srcId="{9588857E-1D51-44F7-A9DC-5AE4266E8747}" destId="{71E82AB8-B0A2-489E-9846-4ECAE8ABFB1A}" srcOrd="0" destOrd="0" presId="urn:microsoft.com/office/officeart/2005/8/layout/process4"/>
    <dgm:cxn modelId="{962667A8-FB2F-4368-995E-DE0B6DB040D0}" type="presParOf" srcId="{8A934019-6612-4CFF-A9D2-9EB78D225C66}" destId="{3DB7B478-A9FF-4435-9B69-1BDED8BB9334}" srcOrd="5" destOrd="0" presId="urn:microsoft.com/office/officeart/2005/8/layout/process4"/>
    <dgm:cxn modelId="{D78785F6-71E2-49DF-ADC9-0BFAA0B51DAC}" type="presParOf" srcId="{8A934019-6612-4CFF-A9D2-9EB78D225C66}" destId="{3929B4AD-2763-4A61-8CCE-5948168D5397}" srcOrd="6" destOrd="0" presId="urn:microsoft.com/office/officeart/2005/8/layout/process4"/>
    <dgm:cxn modelId="{03B3F2BB-0641-4969-926D-E1A75678E098}" type="presParOf" srcId="{3929B4AD-2763-4A61-8CCE-5948168D5397}" destId="{2C195034-B039-4630-A2BC-ED593A572080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63AF58-5E57-464A-8B6F-64A273349C47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4F3020-77C1-496C-9634-3ED385D07D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236950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321925" y="6696075"/>
            <a:ext cx="335915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B344F-D3DD-4190-BC8A-EAE628DCE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803A6-503F-4EEE-AB4E-4869F028016A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286702"/>
            <a:ext cx="4738093" cy="122015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286703"/>
            <a:ext cx="8051006" cy="614576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506856"/>
            <a:ext cx="4738093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B107F6C-5397-4631-B591-50BEC72DEEEE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8EACB4-397F-461A-B6C3-8DBC3CEDC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D5C6BD-ADAC-441C-B28A-5BE080B4CE45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43E866-EE00-4865-A7DD-88AB2F165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FCB50E8-D561-4C11-9924-5199B65428EF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00A0962-10D2-4E16-9099-69E800E43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288371"/>
            <a:ext cx="3240405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88371"/>
            <a:ext cx="9481185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57C9DBC-5076-430F-B8FF-7E152AA86787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C25B44-55C5-41A0-A3C6-5981D9704B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D4EE-C07D-4D00-A74A-5130FE707474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B0B9E-1DE0-469F-AD67-5F873A20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236947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44C9AE-3C7B-49C0-B486-109474B246E3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799A87-023F-42FA-9CD0-24448A61A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2DF979-258B-46E7-9C0A-41117644B5AC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301C057-7D0A-4E91-B835-524D51738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4627245"/>
            <a:ext cx="12241530" cy="1430179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052049"/>
            <a:ext cx="12241530" cy="15751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E522EF-8205-4D94-80F0-BB2F3E154353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4DD5E9-1A3F-4569-A9C0-34F7EBF77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1680211"/>
            <a:ext cx="6360795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1680211"/>
            <a:ext cx="6360795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9ECF09-8B47-4030-AA8B-7355A957BA05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F9953E1-2029-409A-9DB7-3FFDE3633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283619"/>
            <a:ext cx="636329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1611869"/>
            <a:ext cx="63657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283619"/>
            <a:ext cx="636579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7788E0-105C-450D-B6D5-6B47B179E821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2A52A5-31D0-49EB-83B8-30C4FB35B5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170635-B9DF-430D-B51A-440113764571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8E0509-62B5-4E40-890E-4D3C758498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0B895B8-9781-49B9-A919-AA92633FF6A9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161E7F-8283-4ECF-B326-9C5BD92580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288925"/>
            <a:ext cx="1296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24" tIns="61711" rIns="123424" bIns="61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1679575"/>
            <a:ext cx="129603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24" tIns="61711" rIns="123424" bIns="61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6673850"/>
            <a:ext cx="335915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81FD25-5569-4DBE-B752-C53DCD48A2AA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6673850"/>
            <a:ext cx="455930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ctr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925" y="6673850"/>
            <a:ext cx="335915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6F39B2-7151-44A2-9091-51575822588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www.1ppt.com/xiazai/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</p:sldLayoutIdLst>
  <p:transition>
    <p:randomBar/>
  </p:transition>
  <p:txStyles>
    <p:titleStyle>
      <a:lvl1pPr algn="ctr" defTabSz="1231900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457151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914300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371449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1828598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60375" indent="-460375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125" indent="-3825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9875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7413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4950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150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270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386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5503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19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238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356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74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590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708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827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946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288925"/>
            <a:ext cx="1296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1679575"/>
            <a:ext cx="129603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6673850"/>
            <a:ext cx="3359150" cy="384175"/>
          </a:xfrm>
          <a:prstGeom prst="rect">
            <a:avLst/>
          </a:prstGeom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2CC2835-A0DD-4701-A9D0-B60943C69FC4}" type="datetimeFigureOut">
              <a:rPr lang="zh-CN" altLang="en-US"/>
              <a:pPr>
                <a:defRPr/>
              </a:pPr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6673850"/>
            <a:ext cx="4559300" cy="384175"/>
          </a:xfrm>
          <a:prstGeom prst="rect">
            <a:avLst/>
          </a:prstGeom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925" y="6673850"/>
            <a:ext cx="3359150" cy="384175"/>
          </a:xfrm>
          <a:prstGeom prst="rect">
            <a:avLst/>
          </a:prstGeom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0BFD8D-ADD5-422D-A79F-E54DCD3D8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1233488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61963" indent="-461963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385763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000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6538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t.sina.com.cn/pptlove" TargetMode="External"/><Relationship Id="rId4" Type="http://schemas.openxmlformats.org/officeDocument/2006/relationships/hyperlink" Target="http://www.1ppt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://www.1ppt.com/jieri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tubiao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www.1ppt.com/beijing/" TargetMode="External"/><Relationship Id="rId10" Type="http://schemas.openxmlformats.org/officeDocument/2006/relationships/hyperlink" Target="http://www.1ppt.com/excel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wor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ianshu.com/p/ae482813b79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2888" y="2160588"/>
            <a:ext cx="4319587" cy="1543050"/>
          </a:xfrm>
        </p:spPr>
        <p:txBody>
          <a:bodyPr rtlCol="0">
            <a:normAutofit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53228" y="1674883"/>
            <a:ext cx="3419086" cy="341908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360045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113338" y="2952750"/>
            <a:ext cx="3024187" cy="503238"/>
          </a:xfrm>
          <a:prstGeom prst="rect">
            <a:avLst/>
          </a:prstGeom>
        </p:spPr>
        <p:txBody>
          <a:bodyPr lIns="123424" tIns="61711" rIns="123424" bIns="61711" anchor="ctr">
            <a:normAutofit fontScale="92500" lnSpcReduction="20000"/>
          </a:bodyPr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sz="3200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从入门到入门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842963" y="3814763"/>
            <a:ext cx="9358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前端开发者的福音</a:t>
            </a:r>
            <a:endParaRPr lang="en-US" altLang="zh-CN" sz="16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3" y="4484688"/>
            <a:ext cx="9358312" cy="338137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解佩旋</a:t>
            </a:r>
            <a:endParaRPr lang="en-US" altLang="zh-CN" sz="16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4" name="AutoShape 11" descr="data:image/jpeg;base64,/9j/4AAQSkZJRgABAQAAAQABAAD/2wBDAAgGBgcGBQgHBwcJCQgKDBQNDAsLDBkSEw8UHRofHh0aHBwgJC4nICIsIxwcKDcpLDAxNDQ0Hyc5PTgyPC4zNDL/2wBDAQkJCQwLDBgNDRgyIRwhMjIyMjIyMjIyMjIyMjIyMjIyMjIyMjIyMjIyMjIyMjIyMjIyMjIyMjIyMjIyMjIyMjL/wAARCADc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/ooooAKKKKACiiigAooooAKKKKACiiigAooooAKKKKACiiigAooooAKKKKACiiigAooooAKKKKACiiigAooooAKKKKAFrR0jQtT126Ftpto88nfHAX3JPAo0PSLjXdZttOthmSZ8E9lHcn6CvpTRNEsPDekpaWqLHGi5kkPBY45ZjXTQoOq7vY4cbjVh0kleTPKLT4LapLEGu9StoGI+6il8fjxTLz4MavCha0v7W4I/hYFCf5112rfFvQ9PumgtoprwocF48Kv4E9aTTvi/oF3IEuori0z/ABMNyj64ro9nhtrnB7fMLc9tPQ8d1fwxrOhPt1GwlhHZ8ZU/RhxWTivqy2u9N1yxL28sF5bOMEDDA+xH+NefeK/hNa3qvdaERbz8kwE/I309KzqYNpXg7o3oZpFvlrKzPE6KtX+n3emXklpewPDOhwyOMGquK42rHqppq6Clors/CHw61HxJtuZgbWwJ/wBaw5f/AHR/WnCEpu0SKlWFKPNN2RyEME1zKsUMbySMcBUGSa7LSvhX4l1JVklgjsozzm4fDf8AfIyfzxXtOg+FdI8NwBLG1VZMfNMwy7fjVLWvH/h7Q2aOe9E0y9YoPnI+vYV3RwkIq9RnkzzKpUly4eNzgh8E7zZk6zCH9PJOPzzXN678M/EGhxNP5KXduvLSW5yVHup5ru/+F0aV5u3+zbrZn728fyrtfD/ifS/E1oZtPn3Ff9ZEww6fUU1Rw9TSD1IeKxtH3qi0Pl4gg4I6UV6r8VPBcVkn9vadEEiZwtzGo4Unow9ieK8qriqU3Tlys9fD141oKcRKKKKzNgooooAKKKKACiiigAooooAKKKKAPWvgvpStLf6q6gsgEEZ9M8n+lbPxd1+XTtFh023cpJeE+YQedg7fiat/COAReC1kA5lncn8OK4X4xXDSeLooc/LFbLgfUmvRb9nhtOp4UV7bMHzdP0PPDRRSV5x7poaVrWo6JdLc6ddyQSDrtPDexHQj617V4O+J1nrhjstT2Wt8eA2cJIfb0PtXgtOBKkEHBHcVtSrypvTY5cThKdde8te59M+KPCWm+KrLyrqMLcKP3Vwo+ZD/AFHtXz/4i8M6h4c1M2d3ETk/u5FHyyD2rvfh/wDEp4Wi0jW5C8ZIWC5PJX0VvUe9etXNjaXxha5t4pvKcSRl1B2t6iu2VOGJjzR3PIhWrYCfs6msTyrwJ8MVdYtU16LIOGitWHX3b/CvStY1vTfDmnG4vZUhiUYRF6t7AVT8V+K7Lwppv2i4BknfIhhHBc/0FfPWveIdQ8Rai95fzFmJ+VB91B6AUTnDDx5YblUqNXHT9pUdonR+LPiVqmvu9vaO1lYdNkZwzj/aP9K4ckk5J5oJpK8+c5Td5M9ulShSjywVha3fCOuzeH/EVrdxuRGXCSrnhkPXNYVAOCKUW4u6KnFTi4vqfVeqWcOsaJc2sgDRXMJH5jg18sXELW9zLA4w8blD9QcV9QeGbg3XhjTJ2OS9uhP5V87eMIBbeLtUiAwBcMfz5ruxivGMjxsqbjOdPsYdFFFeee2FFFFABRRRQAUUUUAFFFFABRRRQB9B/Chg3gaADtLIP1rzr4vIV8a5PRrZD/Ou1+Ddz5vhi5gzzFcHj2IBrm/jRa7NasLkD/WQlSfof/r16NTXDJnh4f3cwkvU8xpKWkrzj3ApcUld58OPBZ8Q6h9uvEP9n27cg9JG/u/41cIOcuVGdWrGlBzlsjf+GPgIOsevarD8uc2sLjr/ALZH8vzr07VNd0zRXtk1C7jga4fy4wx6n19h703W9ZsvDmjyXtyQkUS4RBwWPZRXzh4h8QXniPV5L+6c5JxGgPCL2Ar0JzjhoqMdzwqdKePqOpPSJ9FeJPDtl4m0l7O6UZIzFKByjdiK+b9c0W80DVZtPvYyskZ4PZ17MPY16r8MPHRukj0LU5f3yjFtKx+8P7p9/Sun8d+EIvFGkkxqFv4ATC/r/sn2NKrCNeHPDcrD1Z4Kr7Gp8LPnI0lS3EEltO8EyFJI2KspHIIqKvNPfWoUtFOiQySoi9WIAoA+nPB6GPwfpKnqLZP5V4D45cP411Vh08819G6ZCLTR7SLoI4VH5CvmPX7j7V4g1CbOQ9w5B9smvQxelOKPEyzWtUl/W5m0UUV557YUUUUAFFFFABRRRQAUUUtACUVPbWlxezLDbQSTSNwFRSSa7vRfhHrmohZb94tPhPZ/mkP/AAEdPxIq4U5T+FGVWvTpK83Y0vgrfBNS1GxJ/wBZGsqj6HB/mK6D4v6VLe6FaXMMTSSQzbSFXJwRWx4X+HuleF7oXcEk813tK+Y7YGD14HFdaQCOQDj1r1KdF+x9nI+erYqH1r21PU+Z7LwR4j1ABoNKuNp/iddo/Wt+0+EHiOfHnG2tx/tyZ/lXsd94o0LTSRd6raxMOqmQFvyHNYFz8VfC8DbYp7m6bOAIYTyf+BYrH6vQj8Ujq+vYup8EDk7f4J3Bx9p1iJfXy4i388V6tpWl2ujabBYWceyCFdo9T6k+5qa0uDdWkVwYZIfMUN5cmNy59cZ5rhPGfxNTw3qg06yto7qdFzMWYgIew471uo0qC5jilUxOMl7N62NzxN4Ls/Fc0LX95eLFEMJDCyhc9zyDzWEPg54b73Go/wDf1P8A4muUf406wfuabYge+8/1qP8A4XPrv/PjYf8AfLf/ABVYyrYeTu0dcMNj4RUYuy9TsE+EGgwypLDealHIhDKwlXII7/drvoUaKBI3kaRlUKXYDLY7nHevEl+NGuDrYWB/B/8A4qrMPxr1DcPO0q2Izzsdh/PNVCvQh8JnWwWNqr39bHVeL/hla+JdS/tC2uhZzsuJR5e5ZD2PXg1x1z8F9XjBNvf2kvoDuU/yr2HSdUttZ0uC/tH3QzLuHt6g+9Y3iDxxpvhm/jtdTt7tBIu5JkjDIR375z+FVUo0WueXUzoYvFxfso626Hjl58MfFNpk/YPOH/TJw1VdB8M6kfFWn2l5YzwgzruLxkAAHPWvbLP4heFr3Aj1eGMntMDH/wChCugt7q1vYxLbTRToP4kYMB+VZrC0pO8ZHRLMcRBNVIFbW7xdO0G+uzwIYHb8hXyu7F3LE5JOTX1bqmm22r6bNYXas0Ew2uFYqSPrXmOsfBeNgz6PqJRu0VyMj/vof4Gni6U5tOJOW4mlRTU3Zs8eord1rwhrmgORf2Eix9pU+ZD+IrDrzXFxdme9GcZq8XcSiiikUFFFFABRRS0AAHOK9D8I/C291lI7zVC1pZtyqY/eOPp2Fb3w18ARLFFrmrQh3b5raFxwo7MR6+ld34l8V6b4XsvOvZMysP3cK/ef/wCt713UcOkuepseRisfNz9jh9X3LOj+HtK0C3EWn2kcIA5fGWP1NY2u/Ebw/oZaM3P2u4X/AJZW/wA2D7noK8f8TfEDWfEbvG0xtrM9IIjgEf7R71yZpzxiWlNE0srcnz15XZ6Tq3xi1a6Yrp1tFaR/3m+dsV6/oWpJrOg2V+pB8+IM2P73Qj8818rV7X8HNaE+lXWkyN89u3mRg/3T1/WjDV5Snab3DMMHThR5qatY808aaSdE8W6hZ7SIxJvi/wBxuR/PH4V0Pws8Lf2zrR1K6jzZ2RBAI4eTsPw6/lXU/FnwzNqUunX9pEXmLi2cAdQT8p/PP513PhvRYPDugW1hHgeWmZG/vMeSacMP++d9kKtjv9ljy/E9Cv4w8RxeGNAmvTgzsNkCH+Jz/Qda+arm4lu7mS4ncvLIxZ2PUk11nxG8TnxD4heOF82dqTHEB0J7tXHAZrDE1faTstkdeX4b2NO73YUlepeDfhWdRto9Q1tpIoXG6O3XhmHqT2r0i38D+GbaLy49GtSPV13n8zTp4Sc1fYmtmdGnLlWp8y0tfQOt/Czw/qULGzhNjcfwtESVz7qf6V4p4h8PX3hvU3sr5MEco4+66+oqKtCdPc2w2NpYjSO/Y7L4U+LP7M1M6NdyYtLpv3ZJ4ST/AAP+Fem+N/DSeJvD01sFH2qIGS3b/aHb6HpXzYjGN1dSQynII7Gvo7wF4lXxJ4cikkYG7g/dzjvkdD+NdOFqKcXSkefmNF0prEU/mfOUsbwyvFIpV0JVlIwQR1Fe+/CnSDp3g+O5kXEt65lOeu0cL/j+Ncv4+8DSXHjGyuLKMiHUpQsu0fcfufy5r1Ym30jSc8Jb2sPTsFUU8NRcJty6E4/FKtRjGH2jzfx78QtR8P8AihLLTXiMcUQ85HXILHn+WKk0X4yWFwVj1a0e2Y9ZIvmX8uteR6zqL6trN3fSHLTys/4ZqhWDxU1NtPQ7Y5dRdNRktT6ssdS03XLMyWdxBdwMMMFIb8CO341xnif4V6Zqwe40zFldnnaB+7Y/Tt+FeJafqd7pd0tzY3MlvMvRkbH5+teueD/ivHePHY68FimPC3KjCsf9odq6I16dZctRHFPBV8K+eg7o8p1rQ9Q0C+az1C3aKQcgnow9Qe4rNr6j1/QNP8T6U1peIrqw3RSr1Q9iDXzl4i0G78OavLYXQ5U5Rx0dexFc1fDum7rY7sHjViFyvSSMmiiiuY7xa3/BejrrniuxsnGYi++Qf7K8n+Vc/XcfCiaOLxzbhyAXidVJ9dtaUknNJmOIk40pNb2PcdZ1O30DQrm/kUCK2jyFHGT0UD6nAr5n1rWbzXdTlvr2QvJIcgdlHYD2r3z4mWk154Dv1gBZo9krKO6qwJ/Ic/hXzma6sbJ8yj0PNyinHklPrcSiiiuE9gK6LwRrh0DxTaXTNiFm8uX/AHTx+nWudqW2gkurmKCFS0sjhEUdyelVFtSTRFSKnFxlsz6z+SRVOAy8MK434meJP7B8NPDA+Ly9zFHjqq/xN/T6mun0i1ksdHsrSaQyywwojOf4iBjNeT/GfS7pb+y1Tez2rp5OO0bDJ/UfyNevXk1SbR8xgqcJYlRk9Dyskk5rrvhxocet+LIFnQNBbjznB6HHQfnXI16V8GZo4/Ed5ExG+S3+X3wcmvLoJOokz6HFycKEnHex7eAAMAcCiiivcPkAri/iboUWreFJrgIPtFmPNjbHOO4rtKx/Fc0dv4U1OWQgKLdv1GKzqpODTN8NJxqxce58vV13w78SHw94mi818Wd0RFN6DPRvwP6ZrkTU9lazX17Ba2yF5pnCIo7knArxYScZJo+tqwjODjLY+sSqtgkA45HFef8Axa17+zfDi6fE+J71tpA6hB1/oK7fTLaSy0u1tZZTLJDEqM5/iIGM14/8ZtNuY9Ys9RLM1tJF5QHZGBJx+Oc/ga9XEyapNo+awEIyxKTeiPL6KKK8c+pClBpKKAPY/hL4umumbw/eyFyqF7Z2POB1X+o/GtP4u6LHe+HF1NU/f2jjLeqHj+eK8++FlpNcePLOWIHZbpJJIR2G0r/MivW/iPNHD4E1MOR86qi+53D/AAr0qTc8O+Y8HERVLHRcOp830UtFeae8FXNK1GXStUtr6A4kgkDj8KpUU07O6E0mrM+qNI1Sz8RaLFeQFZIZ0w6nnB7qa8V8e/D+50G5kv7CNpdNc5+UZMXsfb3rK8GeNLzwnffLmWxlP76An/x5fQ177o+t6Z4j08T2UyTRsMPGeq+xFeknDEws9zwZRq4Co5RV4s+WcUV7p4n+E+namz3OkMtjcHkxY/dsfYfw/hxXlOt+D9b0GQi9spBGOkqDch/EVxVKE6e6PVoY2lWXuvXsYNd/8J9D/tLxN9tlTMNku/noWPArgcetfQnwv0f+y/CEMzria8PnN646L+n86vC0+eovIzzCt7Kg7bvQ6HW9es9Bht5bxtqzTLCv1Pf8Kb4i0aHxFoFzp8mCJUzG391hyDXkfxf1o3niOLTYnPl2SDcAf425/QY/Wu6+GXica74fFpPJm8swEfPVl/hb+ldyrKdR02eNLCypUI147/1Y8FvbSawvZrS4QpLE5RgfUVd8Pa1NoGuW2ow8mJvmX+8vcV6N8XfC2108QWsfDYS5AHfs39K8lxXm1IOlOx71CrHE0ubvufVekatZ63psV9ZSiSGQduqnuD6Gr1fLmh+JdV8OXBm026aLd9+M8o/1Fd3b/GrUEiAuNKt5JP7ySFR+WDXfTxkGve0Z41bKqql+71R7RXknxY8YQvCfD9jKHbdm5ZTwMfw/X1rmtb+Kuv6tC0EDJYwtwfIzvI/3v8MVw7MWYliSTySayxGKUo8sDpwWWunP2lXp0Er1P4QeGfPu5NeuU/dw5S3yOrdz+A4/GvPNE0m41zV7fT7ZSZJmxn+6O5P4V9NabYWmgaLFaRbY7e2j5Y8dBkk/zqMJS5pc72RtmeJ9nD2cd2Rapr9lpN9YWly+Jb2Xy4xnp7n8eKz/AB1og13wpd24XM0a+bF/vLzXiHjDxRNr/iiS/idlihbbbc/dAPB+pPNe/eHNVTXPDtjqC4PnxAuPRhww/MGuuFVVnKB5lbDSwsadXr1PlsqVYgjBHakrpPHWj/2L4tvbZVxEz+ZH/utzWFbWdzeTCK2gkmkPRUUk15UotS5T6OE1KCn0ZBirumaVe6xfR2djA00zngKOnufQV3Xh74SapflJtVcWUB5KdZD+HavXdE8O6V4bs/J0+3SIY+eVuXf6t/kV00sJKestEcGJzKnT0hqzM8EeD4fCmllSRJezYM0g/wDQR7CuC+LviiO6nj0O1kDJC2+cg8buw/Ctnxz8TYbCKXTtEkEt23yvcDlY/p6mvFZJGldpHYs7HLMxySa0xFaMY+ygYYLC1J1PrFbfoNpKKK4D2QooooAM1e0vWL/RrtbnT7qSCUd1PB+o71RopptO6E0mrM9l8O/GKCVUg122MT9PtEAyp+q9R+FejWOq6ZrVvvs7qC6ibqFYH8xXyrU1reXNlKJbWeSGQfxIxBrrp4yUdJanmVsrpzd6b5WfRerfD7w3q5Ly2CwynnzIDsP6cH8RXRwQJa20cEK4jiQIi+gAwK8q+GHivX9a1l7G9uvPtYoS7M6jdnIAGf8APSvRPEHiGy8NacL6/wDMMRcIBGAWyfbNdtKcHHnSseRiKVaNRUZPm7HjPiL4feLZ9Vu7+SyW4M8rSFoZA3U56df0rP8ADza74M8QwX0unXcaA7JkaMjeh6j+v4V7JZfETwtfAbdWihY/wzgpj8Tx+tbttqWn3y5tb22uFP8AzylVx+hrBYem5c0JanY8dWjH2dWnoI6Wet6QUdRLaXUXII6qR+hr5t8VeHbjwzrk9hNlowd0MmPvoeh+vrX06oULhcADsKoalommavs/tCxhudn3TIucVtXoe1S7nLg8Z9Xm7rR9D5WpK+ln8AeFn/5g9uPpmov+FdeFj/zCo/zNcn1Gfc9P+16PZnzfQASa+kl+HnhZf+YTCfrmrEXgnw1AwaPRrUMOQduaFgZ9web0ukWc18LPCX9kaYdWvI8Xl2vyAjmOP/E9fypvxS1+5isBoWnRyyXFyMzmNSdqf3ePX+X1r0UAKoAGABgAUxmhjzIzRp6sSB+tdvskqfInY8lYlyr+2kr+R812fgbxLfEeTpFwAejOuwfma9n+HOh6v4e0KWx1VY1Hm+ZEqvuKg9Qccdv1NbN54s8P2AP2jWbJSOqiYM35DJrKtPiP4dv9Xt9NtJ5ZpZ32K4jITP1OD+lY06VKlK/NqdOIxGIxMHHk0LuueC9G8RalBfalC8kkSbAocqCM55xWjZaVpmjwbbO0gtox1KqF/M1B4mu7yw8NX95YFRcwQmRNwyOOTx9M1866r4r1zWmP23UJnU/wBtq/kKqtVhSd7asjC4ariYW57RR7lrvxI8P6GGT7R9ruB/yyt+efc9BXkvif4j6z4i3Qq32OyP8Ayxibkj/abv8Ayrjs0Vw1cTOemyPYw+X0aOtrvzAnNJRRXOdwUUUUAFFFFABRRRQAUUUCgD2L4KWYFtql6RyzrED9Bn+tHxqvStvplkD95mlP4cVs/CGAReDTJj/WzsT+HFcV8ZLgv4qt4M8R2wIH1J/wr0Ze7hl5nh0/3mYNvoedUodlOVYgjuKSkrzj3DQt9d1a1x5Gp3cYHZJmA/nXvvgLxfH4o0cCZgNQgAWZf73+0PrXzlWroGuXfh7Vob+0bDIfmXs69wa6KFd05a7HFjMJGvTslr0Pb/iC/iOwsRqmhXsiRwjE8ARW4/vDI/OvK/8AhZviv/oJf+Q1/wAK920LWrLxLo0d7bENHINrxnqp7qRXk/jX4Z3UGtRzaJAZLW7k2+WP+WTH/wBlrqxEZv36b0POwNSkn7GvFXRX8N+KvG3ibV4rG21JlBOZJBEuEXuele3KVtLMGeYlYk+eV8DOByTWJ4Q8KWvhXSVt48Pcv8082OWb0HsK8/8Aih45EzSaBpkuY1OLqVT94/3B/Wri3Qp803dmM4rF1lCirRRz3jfx7f6zrTrp15Pb2MOUjEUhTf6scVx015c3BzPcSyn1dy386hNJXmzqSk7tnv06MKcVGK2FzVzSbprLV7O5U4Mcytn8apUoOCDUp2dzRq6sfWEyJe6a6kZSaI8exFfKl1Cba7mgbrG5Q/gcV9ReHrg3XhzTpzyXt0P6V84eLIPs/ivVIhxi4c/mc134xXjGR4uVPlnOBjUUUV557YUUUUAFFFFABRRRQAUUUUAFFFAoA+hPhQR/wgtvj/nrJn8684+Luf8AhNzn/n3TH612/wAHLsTeF7i2z80E549iM1zXxnsWj1uyvgDtlh2E+6n/AOvXo1dcMmeHh/dx8k+tzzCilpK849wKWkrW0Hw7qPiO/W10+Euf43P3UHqTTSbdkTKSiryehtfDzXtU0nxDFBYQyXMVwwWW3X+IevsR619Eg5AOMexrm/CPgyw8KWe2ICW8cfvbhhyfYegrM8U/ErTvDupQ2MSfa5Q4+0bG4jX0/wB6vVor2MP3jPm8VL63W/cxJPiTrup6L4fP9nW8h847JLlekQ/xPrXz2xLMWYkknJJr6os73TvEOkieBo7m0nXBBGQfUEeteQ+OfhlPpry6joqNNZ/eeActH9PUVliqUpe/HVHVluIp0/3U1ZnmdFKRg80lece4FLSVJDG006RIMs7BQPc0AfTXg0EeDdIB6/ZU/lXgfjog+NtVx088/wAhX0XpVsLDRrS3PAhhVT7YFfMviG6+2+ItQuAch7hyD7Z4r0MXpTijw8s1rVJL+tTMooorzz3AooooAKKKKACiiigAooooAKKKKAPQPhNryaX4laxncLDfKEBPQOPu/nyK9X8a+GV8UaC9quFuYzvgY9m9Pxr5qR2jdXRirKcgjsa9u8FfFC0vraKx1uUQXiAKJ24WT6+hruw1WLi6Uzx8fh6iqLEUt0eO6jpN9pN09ve20kMinGHXGfoe9Ms9MvtQlEdnaTTseMRoTX1Pi0vkDYhnQ9DwwoZrOxQsxggUDqcLVfUle/NoR/a8rW5NTxzw38Ir27ZJ9bk+yw9fJQ5c/wBBXrdhp2meHtN8m1iitbWMZY9PxJPWua174n6Bo6MkEpvrgdI4T8ufduleQ+JvHWseJnK3Eohtc/LbxZC/j6n61XPRoL3dWR7HFY13qe7E7Xxv8Ut4k03QHIB+WS7H8l/xryZmZ3LMxZickk8mm0lcNSrKo7yPXoYeFCPLBHQeF/Fuo+Fr7zrV98Dn97Ax+Vx/Q+9e++GvFumeJ7QSWcoWYD95A5wyf4ivmKrFnfXOn3KXNpO8MyHKujYIrWjiJU9N0YYvAwr6rSR7x4r+GWma+z3VniyvjySo+Rz7jsfcV5FrXgfXtDdvtFjJJEDxLEN6n8q7nw18YSqpba/BuxwLqEc/8CX+o/KvStO8Q6PrEQezv4JQf4dwB/EGul06NbWLszz41sXhPdmro+XNj7tu059MV6R8NvAt3d6nFq+o27RWkB3xrIMGRu3HpXtH2O0LeZ9nh3f3tgrM1rxTo2gWxkvbuNSB8sSHLN7ACiGEjB802FXMqlaPJSjqyt4511PD/hW7ud4E8imKAdy5/wAOT+FfNJJJzXS+MvF914t1MSuDFaxZEEOfuj1Pua5quXE1faT02R6GAwzoU/e3e4lFFFc53BRRRQAUUUUAFFFFABRRRQAUUUUAFKDSUUAWodRvbddsF3PGPRJCBSTX13cDE91NIPR3JqtRTuxcq3sLSUUUhhRRRQAUUUUAAp6SPGwZHZWHQg4NMooAvf2vqQXb/aF1t9PNb/GqjyvKxaR2dj3Y5NMop3YlFLZBRRRSGFFFFABRRRQAUUUUAFFFFABRRRQAUUUUAFFFFABRRRQAUUUUAFFFFABRRRQAUUUUAFFFFABRRRQAUUUUAFFFFABRRRQB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26631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zh-CN" altLang="en-US" sz="7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九型人格的具体分类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5038" y="4100513"/>
            <a:ext cx="2357437" cy="1200150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73913" y="4100513"/>
            <a:ext cx="2027237" cy="120015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性格闪光点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个人行为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工作环境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号性格：完美主义者</a:t>
            </a:r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072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基本困境：我若不完美，就没有人会爱我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065588"/>
            <a:ext cx="8215313" cy="2092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marL="363500" indent="-363500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他们知道要行为得当，要承担责任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00" indent="-363500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他们认为最重要的事情就是争取他人的肯定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00" indent="-363500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他们记得因为做错事而被批评的痛苦，他们因此学会了严格监督自己，避免因为错误而被他人注意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00" indent="-363500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他们着重将注意力放在他们“应该”做的事情上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00263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做决定犹豫不决时，害怕做出错误的决定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在意他人的批评，容易把自己和他人比较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发展出两个自己：一个事事操心的自己，住在家里；一个尽情玩乐的自己，出现在遥远的陌生地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小时候受过严厉的责罚，为了远离麻烦，开始增强自我控制，成为了听话的好孩子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将父母的要求内化，习惯于获得进步和自我控制的快乐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027" name="Picture 3" descr="D:\麦穗计划\未标题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9" y="1528748"/>
            <a:ext cx="7572428" cy="21034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28679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号性格：完美主义者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不要强迫自己做事，学会寻找快乐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需要对内心的严格标准进行修改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放下凡事只有“唯一正确性”，学会在现实当中去寻找答案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关注他人思想观念的价值，关注未表达出来的愤怒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无法忍受多样的观点，对别人的抱怨增加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犹豫不决，把简单的问题复杂化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致力于有价值的目标，内心渴望着做好事，工作认真热情，敬职敬业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坚守标准，不会妥协和退步，希望让他人也做到最好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需要组织规划和细心对待的工作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以礼相待、有法可依、有据可循的工作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指定并监督程序的工作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具有风险性的工作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还有大量观点或者不完整信息的工作</a:t>
            </a:r>
          </a:p>
        </p:txBody>
      </p:sp>
      <p:pic>
        <p:nvPicPr>
          <p:cNvPr id="16" name="Picture 3" descr="D:\麦穗计划\未标题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9" y="1528748"/>
            <a:ext cx="7572428" cy="21034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8684" name="TextBox 16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完美主义者的自我完善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29703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号性格：给予者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基本困境：我若不帮助人，就没有人会爱我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他们喜欢与人相处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他们要知道自己是否受欢迎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他们需要他人的认可和好感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他们希望被爱，被保护，并成为他人生命中的重要部分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00263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对于他人需求很敏感，对自己能满足他人需求而骄傲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对于自己为了满足他人而扮演的多重角色而困扰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对自己的需求感到困扰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在孩童时期很招人喜欢，因为他们能迅速找到自己身上吸引人的地方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对不同的成年人展现不同的表演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4" name="图片 13" descr="未标题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0727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号性格：给予者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认识自己对他人的价值和控制欲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认识到保持“多个自我”与保持“统一形象”之间的冲突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注重其他反应，而不是最初的情感反应，因为最初的反应往往是掩盖真实感情的虚伪面具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因为害怕被拒绝而选择“爱我的”，而不是“我爱的”的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能让他人展现出自己最好的一面，是个优秀快乐的支持者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积极热心，能让原本困难的变化变得容易起来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能与权威套近乎的职业：秘书、助手等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服务大群体礼仪的职业：志愿者等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展现个人魅力的工作：化妆师等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不能得到他人认可的职位，如讨债公司</a:t>
            </a:r>
          </a:p>
        </p:txBody>
      </p:sp>
      <p:sp>
        <p:nvSpPr>
          <p:cNvPr id="30731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给予者的自我完善</a:t>
            </a:r>
          </a:p>
        </p:txBody>
      </p:sp>
      <p:pic>
        <p:nvPicPr>
          <p:cNvPr id="18" name="图片 17" descr="未标题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1751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号性格：实干者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基本困境：我若没有成就，就没有人会爱我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他们从小成绩名列前茅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他们屋里贴满的领奖状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他们总是靠自己的能力得到一切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他们习惯去做，而不是去感觉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3814766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343400"/>
            <a:ext cx="5286375" cy="2314575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看重自己的表现和成就，讲究效率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喜欢竞争，避免失败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相信爱情来自你能提供什么，而不在于你是谁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在工作的时候把情感放在一边，难以了解个人的感觉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500188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受到夸奖的原因是取得的成就而不是自己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学会了把自己塑造成工作需要的理想角色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6" name="图片 15" descr="未标题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51559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2775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号性格：实干者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学会停止，给自己的情感和真实思想留下时间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认识到真正自我和公众形象之间的差异，学会从形象中抽离出来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学会让自己被感动、被影响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将自己看成关键人物，而将别人看做没有能力的懒汉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急于求成，用工作取代情感需求，并感觉良好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对于手头的工作和未来的目标充满激情，吃苦耐劳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形象积极向上，感染他人一起努力。非常乐意成为领导者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适合通过长年打拼，逐步扩大企业规模的企业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适合把想法付诸实施的工作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没有发展前途的工作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通过不断反省和尝试才能完成的工作</a:t>
            </a:r>
          </a:p>
        </p:txBody>
      </p:sp>
      <p:sp>
        <p:nvSpPr>
          <p:cNvPr id="32779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实干者的自我完善</a:t>
            </a:r>
          </a:p>
        </p:txBody>
      </p:sp>
      <p:pic>
        <p:nvPicPr>
          <p:cNvPr id="17" name="图片 16" descr="未标题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51559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3799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号性格：悲情浪漫者</a:t>
            </a:r>
          </a:p>
        </p:txBody>
      </p:sp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基本困境：我若不是独特的，就没有人会爱我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他们总是记得小时候被别人抛弃时候的样子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他们因此若有所失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他们的眼神闪烁着由于，他们感伤失去的美好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他们过着戏剧性的生活，他们的目标总是遥不可及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00263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觉得少了某些东西，而别人又刚好拥有自己缺少的东西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被遥不可及的事物深深吸引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依靠情绪、礼貌、高雅的品味等外在表现来支撑自尊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情况一：童年遭到遗弃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情况二：父母中的一方时而出现，时而消失，并且态度反复无常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6" name="图片 15" descr="未标题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4823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号性格：悲情浪漫者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承认自己早期的缺失，在悲伤之后，要把它放在一边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养成善始善终的习惯，把破坏或者遗弃的工作完成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关注眼前的事情，培养兴趣，结交朋友，利用好自己感知他人痛苦的能力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总是带着遗憾，寻求他人的建议，然后拒绝采用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渴望奢华的生活，但对于问题喜欢设想，不愿行动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对于苦难有一种与生俱来的熟悉感，愿意陪伴他人，帮助他人走出情感创伤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当他们注意力在别人的需求上时，他们就不会注意到自己的欲望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与艺术有关的工作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精通玄学，适合于哲学、心理学有关的工作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普通环境下的世俗工作</a:t>
            </a:r>
          </a:p>
        </p:txBody>
      </p:sp>
      <p:sp>
        <p:nvSpPr>
          <p:cNvPr id="34827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悲情浪漫者的自我完善</a:t>
            </a:r>
          </a:p>
        </p:txBody>
      </p:sp>
      <p:pic>
        <p:nvPicPr>
          <p:cNvPr id="16" name="图片 15" descr="未标题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5847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号性格：观察者</a:t>
            </a:r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基本困境：我若没有知识，就没有人会爱我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他们是非常私密的人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他们喜欢呆在家里，把电话线拔掉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他们喜欢与世隔绝，不受感情问题的困扰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当他人积极投入时，他们却想旁观者一样，无动于衷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717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保持不被涉及的状态；感到威胁时，第一道防线是撤退或者系紧安全带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情感延迟。在他人面前控制感觉，等到独自一人的时候才表露情感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希望能够预测将要发生的事情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情况一：不断受到来自家庭的心理干扰，于是为了逃避而封闭自己的情感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情况二：孩子觉得被家庭遗弃，只能接受命运，学会与自己的情感分离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4" name="图片 13" descr="未标题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53228" y="1674883"/>
            <a:ext cx="3419086" cy="341908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72013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488238" y="863600"/>
            <a:ext cx="2736850" cy="433388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480175" y="215900"/>
            <a:ext cx="2016125" cy="504825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2271678" y="2147700"/>
          <a:ext cx="6373942" cy="302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2946400" y="144463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6871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号性格：观察者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认识到接触情感并不等于受到伤害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认识到自己总是离不开</a:t>
            </a:r>
            <a:r>
              <a:rPr lang="en-US" altLang="zh-CN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3S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的陪伴：</a:t>
            </a:r>
            <a:r>
              <a:rPr lang="en-US" altLang="zh-CN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Secrecy, Superiority, Separateness  (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秘密、优越、分离</a:t>
            </a:r>
            <a:r>
              <a:rPr lang="en-US" altLang="zh-CN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让情感被理性分析所取代，让精神建构代替了真实经验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接受不了受突发状况，不愿去冒险，去求助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能够去做自己感兴趣的事情，不管有没有人支持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有利于不受感情干扰地制定决策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愿意终身为友，只要没有干扰到他们独立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出色的学者，哪怕研究领域较为晦涩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古老语言的活字典，学富五车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夜间工作的电脑程序员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股票的幕后操手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需要公开竞争或者直接接触的工作</a:t>
            </a:r>
          </a:p>
        </p:txBody>
      </p:sp>
      <p:sp>
        <p:nvSpPr>
          <p:cNvPr id="36875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观察者的自我完善</a:t>
            </a:r>
          </a:p>
        </p:txBody>
      </p:sp>
      <p:pic>
        <p:nvPicPr>
          <p:cNvPr id="17" name="图片 16" descr="未标题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7895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278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号性格：怀疑论者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基本困境：我若不顺从，就没有人会爱我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他们从小就是去了对权威的信任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他们记得掌握权力的人有多可怕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他们记得自己如何在强权的压迫下违背了自己真是的愿望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长大后，这些记忆仍然伴随着他们，让他们对他人的动机感到怀疑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717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对于权威的极端态度：要么顺从，要么反抗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怀疑他人的动机，尤其是权威人士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害怕直接发火。把自己的怒气归罪于别人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在环境中搜索能解释内在恐惧感的线索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情况一：父母的阴晴不定，使得孩子必须得不断警惕，以便第一时间发现危险信号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情况二：家庭里蹭着不可告人的秘密，大家必须保持沉默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6" name="图片 15" descr="未标题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8919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278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号性格：怀疑论者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学会通过显示来检验自己的畏惧感。用事实来检验自己的判断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承认自己胆量不够，需要得到权威认可才能行动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学会保持联系。有意识去寻找一些快乐的记忆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把别人看做没有能力或者不值得信任的人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让怀疑为自己关上帮助的大门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认同被压迫者的事业，可以为了理想而付出忠诚，不求回报的努力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不追求即刻的成功，愿意为了内心的追求去冒险、牺牲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等级分明的环境，权利、责任和问题都一清二楚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不喜欢受老板控制，喜欢没有竞争压力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要么规规矩矩，要么反对现有的制度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勾心斗角或者需要临时决策的工作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怀疑论者的自我完善</a:t>
            </a:r>
          </a:p>
        </p:txBody>
      </p:sp>
      <p:pic>
        <p:nvPicPr>
          <p:cNvPr id="16" name="图片 15" descr="未标题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39943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号性格：享乐主义者</a:t>
            </a:r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572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基本困境：我若不带来欢乐，就没有人会爱我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他们是小飞侠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Peter Pan</a:t>
            </a: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他们无忧无虑，在阳光下的海滩上享受生活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他们积极乐观，对世界充满了好奇，对未来充满憧憬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他们的血管中流淌的不是血液，而是香槟酒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717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对很多事物都感兴趣，同事参与多项活动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避免与他人发生直接冲突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喜欢把信息相互关联，进行系统分析，容易事物间找到不寻常的联系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用快乐的精神活动取代深层的接触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童年充满了美好的回忆，装满了快乐，没有痛苦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对于负面事件也很少产生负面情绪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4" name="图片 13" descr="未标题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0967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号性格：享乐主义者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认识到自己被青春和活力所吸引，让自己看到年龄增长和成熟的价值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学会面对痛苦，直到发现问题。不要总是觉得“如果我需要帮助，我就是有缺陷的”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沉溺于表面的快乐，忽视的深层次的体验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浮躁，觉得觉得自己总是应该得到特殊待遇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对那些有创造性的可能永远充满兴趣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他们喜欢帮助他人，为他人带来新想法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愿意把新的理念注入到自己的想法中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新模式的理论家，如作家、编辑等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与美食、旅游、健身等与“健康”“活力”有关系的工作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跨学科的研究者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例行公事等没有冒险精神的工作</a:t>
            </a:r>
          </a:p>
        </p:txBody>
      </p:sp>
      <p:sp>
        <p:nvSpPr>
          <p:cNvPr id="40971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享乐主义者的自我完善</a:t>
            </a:r>
          </a:p>
        </p:txBody>
      </p:sp>
      <p:pic>
        <p:nvPicPr>
          <p:cNvPr id="17" name="图片 16" descr="未标题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1991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号性格：保护者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572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基本困境：我若没有权利，就没有人会爱我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2092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他们的童年充满了斗争，强者受到尊敬，弱者被人欺负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他们因此学会了保护自己，让自己变成强者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他们是愤怒的公牛，却愿意为弱小者提供安全的保护伞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他们可以不择手段地追逐权利和地位，目的却是让自己成为正义的执行者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043417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572000"/>
            <a:ext cx="5286375" cy="21717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控制个人的占有物和空间，控制那些可能影响自己生活的人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具有进攻性，公开表达自己的愤怒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“要么全由，要么全无”的关注方式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把过度看做克服厌倦的良药，如疯狂娱乐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7145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童年很不容易，依靠强硬的外表才得以生存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努力和不公正的压迫做斗争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没受过什么虐待，但是被灌输弱肉强食的思想。以硬汉的形式赢得他人的尊重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6" name="图片 15" descr="未标题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3015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号性格：保护者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注意到自己在面对一段感情关系时，总是要求简历清楚的规则，但一旦建立规则，又渴望破坏规则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认识到自己的厌烦感觉，实际上是在掩盖其他的情感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允许他人坚持不同观点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好高骛远，而且没有中间立场，要么控制，要么离开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不会承认错误，总是从外界寻找问题根源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天生就喜欢权力和控制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迫使他人服从的能力可以推动某个打工程向前发展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越是困难，越能脱颖而出，直面挑战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适合去做操纵一切的政治掮客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他们一直坚定但心地温和，是一手掌握控制权，一手把握公平原则的企业领导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需要良好表现和验收规则的工作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待遇不公的工作</a:t>
            </a:r>
          </a:p>
        </p:txBody>
      </p:sp>
      <p:sp>
        <p:nvSpPr>
          <p:cNvPr id="43019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保护者的自我完善</a:t>
            </a:r>
          </a:p>
        </p:txBody>
      </p:sp>
      <p:pic>
        <p:nvPicPr>
          <p:cNvPr id="16" name="图片 15" descr="未标题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29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4039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号性格：调停者</a:t>
            </a:r>
          </a:p>
        </p:txBody>
      </p:sp>
      <p:sp>
        <p:nvSpPr>
          <p:cNvPr id="44040" name="TextBox 8"/>
          <p:cNvSpPr txBox="1">
            <a:spLocks noChangeArrowheads="1"/>
          </p:cNvSpPr>
          <p:nvPr/>
        </p:nvSpPr>
        <p:spPr bwMode="auto">
          <a:xfrm>
            <a:off x="342900" y="885825"/>
            <a:ext cx="6572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基本困境：我若不和善，就没有人会爱我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445000"/>
            <a:ext cx="8215313" cy="169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他们从小就是被忽视的孩子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他们学会忘记自己，学会知足常乐，学会寻找爱情的代替品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他们是和平的维护者，是矛盾的调解者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他们总站在中间倾听各方意见，却不知道自己的观点是什么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72536" y="4114856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主要特征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772525" y="4643438"/>
            <a:ext cx="5286375" cy="2171700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用不必要的事物来取代真实的需要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很难说“不”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根据习惯行动，重复熟悉的解决办法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难以作出决定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772525" y="2028825"/>
            <a:ext cx="5286375" cy="1928813"/>
          </a:xfrm>
          <a:prstGeom prst="roundRect">
            <a:avLst>
              <a:gd name="adj" fmla="val 746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因为觉得自己从小被忽视了，因此养成了忽略自己真实需要的习惯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童年没有人听取他们的意见，而他们发现，即便直接表示愤怒，也不会有人重视他们的想法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2536" y="1528751"/>
            <a:ext cx="5286412" cy="43635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家庭环境</a:t>
            </a:r>
          </a:p>
        </p:txBody>
      </p:sp>
      <p:pic>
        <p:nvPicPr>
          <p:cNvPr id="14" name="图片 13" descr="未标题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5063" name="TextBox 5"/>
          <p:cNvSpPr txBox="1">
            <a:spLocks noChangeArrowheads="1"/>
          </p:cNvSpPr>
          <p:nvPr/>
        </p:nvSpPr>
        <p:spPr bwMode="auto">
          <a:xfrm>
            <a:off x="5180013" y="144463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号性格：调停者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14338" y="4100513"/>
            <a:ext cx="7715250" cy="285750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个人行为：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注意到自己总是想办法获得别人的积极评价，借此找到自己的位置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让工作有计划的进行，设定最后期限来帮助自己集中精力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学会限制自己的注意力，不要分散到不必要的事物上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让举棋不定的困惑取代了自己真是的感觉和愿望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麻木，无动于衷，希望事情自己结束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0" y="1385888"/>
            <a:ext cx="4929188" cy="2428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性格闪光点：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能够提供毫不动摇的支持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他们能够倾听他人，理解他人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他们能够感受到他人生活中真正重要的东西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15400" y="4171950"/>
            <a:ext cx="5000625" cy="264318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工作环境：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每天都可以有条不紊、按部就班的办公室工作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对于细节需要进行关注的工作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需要光线形象，不断自我推销的工作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微软雅黑" pitchFamily="34" charset="-122"/>
              <a:buChar char="ⅹ"/>
              <a:defRPr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工作程序随时变化的工作</a:t>
            </a:r>
          </a:p>
        </p:txBody>
      </p: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342900" y="885825"/>
            <a:ext cx="635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调停者的自我完善</a:t>
            </a:r>
          </a:p>
        </p:txBody>
      </p:sp>
      <p:pic>
        <p:nvPicPr>
          <p:cNvPr id="17" name="图片 16" descr="未标题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17" y="1528748"/>
            <a:ext cx="7568640" cy="21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6087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zh-CN" altLang="en-US" sz="7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713" y="4243388"/>
            <a:ext cx="5719762" cy="830262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为什么不同性格的人有些表现却类似？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书上还有什么内容？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en-US" altLang="zh-CN" sz="5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5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713" y="4243388"/>
            <a:ext cx="3140075" cy="120015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有什么用？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7111" name="TextBox 8"/>
          <p:cNvSpPr txBox="1">
            <a:spLocks noChangeArrowheads="1"/>
          </p:cNvSpPr>
          <p:nvPr/>
        </p:nvSpPr>
        <p:spPr bwMode="auto">
          <a:xfrm>
            <a:off x="271463" y="1276350"/>
            <a:ext cx="798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为什么有时不同性格的人有些表现却类似？</a:t>
            </a:r>
          </a:p>
        </p:txBody>
      </p:sp>
      <p:sp>
        <p:nvSpPr>
          <p:cNvPr id="47112" name="TextBox 9"/>
          <p:cNvSpPr txBox="1">
            <a:spLocks noChangeArrowheads="1"/>
          </p:cNvSpPr>
          <p:nvPr/>
        </p:nvSpPr>
        <p:spPr bwMode="auto">
          <a:xfrm>
            <a:off x="914400" y="1990725"/>
            <a:ext cx="117713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号（给予者）和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号（调停者）都表现出更在意他人的需求而不是自己的需求，都能讨好他人。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但是，两者的做法是不同的。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号性格的人在讨好他人时很挑剔，必须是一个他值得付出的人。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号性格就没那么明确，他们进入他人的内心，找到什么算什么。</a:t>
            </a:r>
          </a:p>
        </p:txBody>
      </p:sp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271463" y="3763963"/>
            <a:ext cx="3878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书上还有什么内容？</a:t>
            </a:r>
          </a:p>
        </p:txBody>
      </p:sp>
      <p:sp>
        <p:nvSpPr>
          <p:cNvPr id="47114" name="TextBox 12"/>
          <p:cNvSpPr txBox="1">
            <a:spLocks noChangeArrowheads="1"/>
          </p:cNvSpPr>
          <p:nvPr/>
        </p:nvSpPr>
        <p:spPr bwMode="auto">
          <a:xfrm>
            <a:off x="914400" y="4419600"/>
            <a:ext cx="68532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对于各类性格更详细的剖析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关于不同性格之间相处的典型案例（工作方面、生活方面）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各类性格的代表人物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各类性格更详细的分析和比较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2888" y="2160588"/>
            <a:ext cx="4319587" cy="1543050"/>
          </a:xfrm>
        </p:spPr>
        <p:txBody>
          <a:bodyPr rtlCol="0">
            <a:normAutofit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3228" y="1008162"/>
            <a:ext cx="3419086" cy="4752528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360045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113338" y="2952750"/>
            <a:ext cx="3024187" cy="503238"/>
          </a:xfrm>
          <a:prstGeom prst="rect">
            <a:avLst/>
          </a:prstGeom>
        </p:spPr>
        <p:txBody>
          <a:bodyPr lIns="123424" tIns="61711" rIns="123424" bIns="61711" anchor="ctr">
            <a:normAutofit fontScale="92500" lnSpcReduction="20000"/>
          </a:bodyPr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sz="3200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sz="3200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8238" y="3816350"/>
            <a:ext cx="2787650" cy="2308225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作者：海伦</a:t>
            </a: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帕尔默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Author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Helen Palmer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译者：徐杨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Translator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Xu</a:t>
            </a: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 Yang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制作：刘一舟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 designer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Louiechot</a:t>
            </a:r>
            <a:endParaRPr lang="en-US" altLang="zh-CN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审阅：</a:t>
            </a: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Lonely Fish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 checker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Lonely Fish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20725" y="4960938"/>
            <a:ext cx="6122988" cy="15875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1" tIns="61715" rIns="123431" bIns="61715" anchor="ctr"/>
          <a:lstStyle/>
          <a:p>
            <a:pPr algn="ctr" defTabSz="1028587" eaLnBrk="0" hangingPunct="0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9788" y="5257800"/>
            <a:ext cx="4711700" cy="955675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饮水思源，下载不忘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5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1263" y="4960938"/>
            <a:ext cx="6122987" cy="15875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1" tIns="61715" rIns="123431" bIns="61715" anchor="ctr"/>
          <a:lstStyle/>
          <a:p>
            <a:pPr algn="ctr" defTabSz="1028587" eaLnBrk="0" hangingPunct="0">
              <a:defRPr/>
            </a:pPr>
            <a:endParaRPr lang="zh-CN" altLang="en-US"/>
          </a:p>
        </p:txBody>
      </p:sp>
      <p:pic>
        <p:nvPicPr>
          <p:cNvPr id="11" name="Picture 2" descr="http://tp2.sinaimg.cn/1915222345/180/1294476931/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3975" y="5173663"/>
            <a:ext cx="180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800600" y="1674813"/>
            <a:ext cx="4921250" cy="261778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lIns="123431" tIns="61715" rIns="123431" bIns="61715">
            <a:spAutoFit/>
          </a:bodyPr>
          <a:lstStyle/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精品模板    行业案例</a:t>
            </a:r>
            <a:endParaRPr lang="zh-CN" altLang="zh-CN" sz="2700" dirty="0">
              <a:solidFill>
                <a:srgbClr val="953735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优质图表</a:t>
            </a:r>
            <a:endParaRPr lang="zh-CN" altLang="zh-CN" sz="2700" dirty="0">
              <a:solidFill>
                <a:srgbClr val="953735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创意图片</a:t>
            </a:r>
          </a:p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教程</a:t>
            </a:r>
            <a:endParaRPr lang="en-US" altLang="zh-CN" sz="2700" dirty="0">
              <a:solidFill>
                <a:srgbClr val="9537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0600" y="1200150"/>
            <a:ext cx="4921250" cy="495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1" tIns="61715" rIns="123431" bIns="61715" anchor="ctr"/>
          <a:lstStyle/>
          <a:p>
            <a:pPr algn="ctr"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我们只分享精品</a:t>
            </a:r>
          </a:p>
        </p:txBody>
      </p:sp>
      <p:sp>
        <p:nvSpPr>
          <p:cNvPr id="15" name="矩形 14"/>
          <p:cNvSpPr/>
          <p:nvPr/>
        </p:nvSpPr>
        <p:spPr>
          <a:xfrm>
            <a:off x="5400675" y="6721475"/>
            <a:ext cx="7570788" cy="493713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marL="385721" indent="-385721" defTabSz="1028587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来源于网络渠道，感谢作者的辛勤劳动，如作者不喜可私信本人删除！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61" name="Picture 5" descr="C:\Documents and Settings\user\桌面\PPT精选B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1550" y="2160588"/>
            <a:ext cx="2384425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839788" y="6000750"/>
            <a:ext cx="4749800" cy="371475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我们会提供更多更好的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素材，让你不再烦恼！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80550" y="5260975"/>
            <a:ext cx="1970088" cy="539750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@PPT</a:t>
            </a:r>
            <a:r>
              <a:rPr lang="zh-CN" altLang="en-US" sz="27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精选</a:t>
            </a:r>
            <a:endParaRPr lang="en-US" altLang="zh-CN" sz="27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80550" y="5689600"/>
            <a:ext cx="4141788" cy="946150"/>
          </a:xfrm>
          <a:prstGeom prst="rect">
            <a:avLst/>
          </a:prstGeom>
        </p:spPr>
        <p:txBody>
          <a:bodyPr lIns="123431" tIns="61715" rIns="123431" bIns="61715">
            <a:spAutoFit/>
          </a:bodyPr>
          <a:lstStyle/>
          <a:p>
            <a:pPr defTabSz="1028587" eaLnBrk="0" fontAlgn="auto" hangingPunct="0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新浪微博最勤劳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eaLnBrk="0" fontAlgn="auto" hangingPunct="0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hlinkClick r:id="rId4"/>
              </a:rPr>
              <a:t>http://www.1ppt.com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 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+mn-ea"/>
            </a:endParaRPr>
          </a:p>
        </p:txBody>
      </p:sp>
      <p:pic>
        <p:nvPicPr>
          <p:cNvPr id="4109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9338" y="5270500"/>
            <a:ext cx="12303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7" grpId="0" animBg="1"/>
      <p:bldP spid="15" grpId="0"/>
      <p:bldP spid="17" grpId="0"/>
      <p:bldP spid="18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2463" y="4205288"/>
            <a:ext cx="12536487" cy="279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7" tIns="61718" rIns="123437" bIns="61718" anchor="ctr"/>
          <a:lstStyle/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www.1ppt.com/jieri/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作品下载：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 Word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www.1ppt.com/word/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Excel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www.1ppt.com/excel/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sz="2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400300"/>
            <a:ext cx="14401800" cy="23336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23437" tIns="61718" rIns="123437" bIns="61718" anchor="ctr"/>
          <a:lstStyle/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50180" name="Picture 8" descr="D:\hd-white-132\handdrawn-white13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83475" y="2998788"/>
            <a:ext cx="1404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13" descr="D:\hd-white-132\handdrawn-white7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62538" y="3000375"/>
            <a:ext cx="1350962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74688" y="2700338"/>
            <a:ext cx="4275137" cy="2039937"/>
          </a:xfrm>
          <a:prstGeom prst="rect">
            <a:avLst/>
          </a:prstGeom>
        </p:spPr>
        <p:txBody>
          <a:bodyPr lIns="123437" tIns="61718" rIns="123437" bIns="61718">
            <a:spAutoFit/>
          </a:bodyPr>
          <a:lstStyle/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900" b="1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可以在下列情况使用</a:t>
            </a: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endParaRPr lang="en-US" altLang="zh-CN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不限次数的用于个人</a:t>
            </a:r>
            <a:r>
              <a:rPr lang="en-US" altLang="zh-CN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/</a:t>
            </a: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公司、企业</a:t>
            </a: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修改并编辑其中素材内容</a:t>
            </a: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拷贝并使用其中内容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9001125" y="2700338"/>
            <a:ext cx="4613275" cy="2039937"/>
          </a:xfrm>
          <a:prstGeom prst="rect">
            <a:avLst/>
          </a:prstGeom>
        </p:spPr>
        <p:txBody>
          <a:bodyPr lIns="123437" tIns="61718" rIns="123437" bIns="61718">
            <a:spAutoFit/>
          </a:bodyPr>
          <a:lstStyle/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900" b="1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不可以在以下情况使用</a:t>
            </a: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endParaRPr lang="en-US" altLang="zh-CN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用于任何形式的在线付费下载</a:t>
            </a: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收集整理我们免费资源后，刻录光碟销售</a:t>
            </a:r>
            <a:endParaRPr lang="zh-CN" altLang="en-GB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GB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把我们的</a:t>
            </a: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素材</a:t>
            </a:r>
            <a:r>
              <a:rPr lang="zh-CN" altLang="en-GB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做为您个人作品</a:t>
            </a:r>
            <a:endParaRPr lang="zh-CN" altLang="en-US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</p:txBody>
      </p:sp>
      <p:cxnSp>
        <p:nvCxnSpPr>
          <p:cNvPr id="50184" name="直接连接符 8"/>
          <p:cNvCxnSpPr>
            <a:cxnSpLocks noChangeShapeType="1"/>
          </p:cNvCxnSpPr>
          <p:nvPr/>
        </p:nvCxnSpPr>
        <p:spPr bwMode="auto">
          <a:xfrm rot="5400000">
            <a:off x="6149976" y="3600450"/>
            <a:ext cx="1649412" cy="1587"/>
          </a:xfrm>
          <a:prstGeom prst="line">
            <a:avLst/>
          </a:prstGeom>
          <a:noFill/>
          <a:ln w="3175" algn="ctr">
            <a:solidFill>
              <a:srgbClr val="FFFFFF"/>
            </a:solidFill>
            <a:prstDash val="sysDot"/>
            <a:round/>
            <a:headEnd/>
            <a:tailEnd/>
          </a:ln>
        </p:spPr>
      </p:cxnSp>
      <p:pic>
        <p:nvPicPr>
          <p:cNvPr id="50185" name="图片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344863" y="735013"/>
            <a:ext cx="75009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E:\麦穗计划\005-08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6204" y="3508185"/>
            <a:ext cx="3888432" cy="107567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5688013" y="1368425"/>
            <a:ext cx="3081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4963" y="2386013"/>
            <a:ext cx="8424862" cy="452437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marL="898425" lvl="1" indent="-384132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“A </a:t>
            </a:r>
            <a:r>
              <a:rPr lang="en-US" cap="all" dirty="0">
                <a:solidFill>
                  <a:schemeClr val="bg1"/>
                </a:solidFill>
              </a:rPr>
              <a:t>JAVASCRIPT LIBRARY FOR BUILDING USER INTERFACES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6" name="TextBox 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1630025" y="5957888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why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5400675" y="1439863"/>
            <a:ext cx="3686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?</a:t>
            </a:r>
            <a:endParaRPr lang="zh-CN" altLang="en-US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2128838" y="2314575"/>
            <a:ext cx="1004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7525" y="3028950"/>
            <a:ext cx="3490040" cy="2092871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组件化、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endPara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单向数据流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400675" y="1439863"/>
            <a:ext cx="3275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有什么用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775" y="2386013"/>
            <a:ext cx="3403600" cy="129222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915016" y="1028682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918" y="1507044"/>
            <a:ext cx="4214812" cy="4401195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What: 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Javascript</a:t>
            </a:r>
            <a:r>
              <a:rPr lang="en-US" dirty="0" smtClean="0">
                <a:solidFill>
                  <a:srgbClr val="00B050"/>
                </a:solidFill>
              </a:rPr>
              <a:t> XML syntax transform) </a:t>
            </a:r>
            <a:r>
              <a:rPr lang="zh-CN" altLang="en-US" dirty="0" smtClean="0">
                <a:solidFill>
                  <a:srgbClr val="00B050"/>
                </a:solidFill>
              </a:rPr>
              <a:t>是使用</a:t>
            </a:r>
            <a:r>
              <a:rPr lang="en-US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语法编写</a:t>
            </a:r>
            <a:r>
              <a:rPr lang="en-US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的一套解析工具；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zh-CN" altLang="en-US" dirty="0" smtClean="0">
                <a:solidFill>
                  <a:srgbClr val="00B050"/>
                </a:solidFill>
              </a:rPr>
              <a:t>代表</a:t>
            </a:r>
            <a:r>
              <a:rPr lang="en-US" dirty="0" smtClean="0">
                <a:solidFill>
                  <a:srgbClr val="00B050"/>
                </a:solidFill>
              </a:rPr>
              <a:t>XML；</a:t>
            </a:r>
            <a:r>
              <a:rPr lang="zh-CN" altLang="en-US" dirty="0" smtClean="0">
                <a:solidFill>
                  <a:srgbClr val="00B050"/>
                </a:solidFill>
              </a:rPr>
              <a:t>也可以理解为扩展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eXtension</a:t>
            </a:r>
            <a:r>
              <a:rPr lang="en-US" dirty="0" smtClean="0">
                <a:solidFill>
                  <a:srgbClr val="00B050"/>
                </a:solidFill>
              </a:rPr>
              <a:t>)，</a:t>
            </a:r>
            <a:r>
              <a:rPr lang="zh-CN" altLang="en-US" dirty="0" smtClean="0">
                <a:solidFill>
                  <a:srgbClr val="00B050"/>
                </a:solidFill>
              </a:rPr>
              <a:t>因为实现</a:t>
            </a:r>
            <a:r>
              <a:rPr lang="en-US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功能本身就是使用</a:t>
            </a:r>
            <a:r>
              <a:rPr lang="en-US" dirty="0" err="1" smtClean="0">
                <a:solidFill>
                  <a:srgbClr val="00B050"/>
                </a:solidFill>
              </a:rPr>
              <a:t>Javascript</a:t>
            </a:r>
            <a:r>
              <a:rPr lang="en-US" dirty="0" smtClean="0">
                <a:solidFill>
                  <a:srgbClr val="00B050"/>
                </a:solidFill>
              </a:rPr>
              <a:t>； React</a:t>
            </a:r>
            <a:r>
              <a:rPr lang="zh-CN" altLang="en-US" dirty="0" smtClean="0">
                <a:solidFill>
                  <a:srgbClr val="00B050"/>
                </a:solidFill>
              </a:rPr>
              <a:t>建议使用</a:t>
            </a:r>
            <a:r>
              <a:rPr lang="en-US" dirty="0" smtClean="0">
                <a:solidFill>
                  <a:srgbClr val="00B050"/>
                </a:solidFill>
              </a:rPr>
              <a:t>JSX（</a:t>
            </a:r>
            <a:r>
              <a:rPr lang="zh-CN" altLang="en-US" dirty="0" smtClean="0">
                <a:solidFill>
                  <a:srgbClr val="00B050"/>
                </a:solidFill>
              </a:rPr>
              <a:t>但非必要</a:t>
            </a:r>
            <a:r>
              <a:rPr lang="zh-CN" altLang="en-US" dirty="0" smtClean="0">
                <a:solidFill>
                  <a:srgbClr val="00B050"/>
                </a:solidFill>
              </a:rPr>
              <a:t>）实质上</a:t>
            </a:r>
            <a:r>
              <a:rPr lang="zh-CN" altLang="en-US" dirty="0" smtClean="0">
                <a:solidFill>
                  <a:srgbClr val="00B050"/>
                </a:solidFill>
              </a:rPr>
              <a:t>这只是一个语法糖，每一个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标签都会被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转换工具转换成纯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</a:t>
            </a:r>
            <a:r>
              <a:rPr lang="en-US" altLang="zh-CN" dirty="0" smtClean="0">
                <a:solidFill>
                  <a:srgbClr val="00B050"/>
                </a:solidFill>
              </a:rPr>
              <a:t>,React </a:t>
            </a:r>
            <a:r>
              <a:rPr lang="zh-CN" altLang="en-US" dirty="0" smtClean="0">
                <a:solidFill>
                  <a:srgbClr val="00B050"/>
                </a:solidFill>
              </a:rPr>
              <a:t>官方推荐使用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 当然你想直接使用纯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代码写也是可以的，只是使用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，组件的结构和组件之间的关系看上去更加</a:t>
            </a:r>
            <a:r>
              <a:rPr lang="zh-CN" altLang="en-US" dirty="0" smtClean="0">
                <a:solidFill>
                  <a:srgbClr val="00B050"/>
                </a:solidFill>
              </a:rPr>
              <a:t>清晰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388" y="1600186"/>
            <a:ext cx="4214812" cy="3877975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Why: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节点可视化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以往需要</a:t>
            </a:r>
            <a:r>
              <a:rPr lang="en-US" altLang="zh-CN" dirty="0" err="1" smtClean="0">
                <a:solidFill>
                  <a:srgbClr val="00B050"/>
                </a:solidFill>
              </a:rPr>
              <a:t>createElement</a:t>
            </a:r>
            <a:r>
              <a:rPr lang="en-US" altLang="zh-CN" dirty="0" smtClean="0">
                <a:solidFill>
                  <a:srgbClr val="00B050"/>
                </a:solidFill>
              </a:rPr>
              <a:t> \ append</a:t>
            </a:r>
            <a:r>
              <a:rPr lang="zh-CN" altLang="en-US" dirty="0" smtClean="0">
                <a:solidFill>
                  <a:srgbClr val="00B050"/>
                </a:solidFill>
              </a:rPr>
              <a:t>才能把一个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节点插入到文档中显示，使用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的代码就是 </a:t>
            </a:r>
            <a:r>
              <a:rPr lang="en-US" altLang="zh-CN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，跟普通的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代码一样（规范的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文档本身就是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文档）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zh-CN" altLang="en-US" dirty="0" smtClean="0">
                <a:solidFill>
                  <a:srgbClr val="00B050"/>
                </a:solidFill>
              </a:rPr>
              <a:t>创建变更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节点属性和内容；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MXML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XAML</a:t>
            </a:r>
            <a:r>
              <a:rPr lang="zh-CN" altLang="en-US" dirty="0" smtClean="0">
                <a:solidFill>
                  <a:srgbClr val="00B050"/>
                </a:solidFill>
              </a:rPr>
              <a:t>的开发人员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因为他们已经使用过类似的语法；</a:t>
            </a: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2668" y="1600186"/>
            <a:ext cx="4214812" cy="4401195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1.</a:t>
            </a:r>
            <a:r>
              <a:rPr lang="en-US" dirty="0" smtClean="0">
                <a:solidFill>
                  <a:srgbClr val="00B050"/>
                </a:solidFill>
              </a:rPr>
              <a:t>&lt;script</a:t>
            </a: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zh-CN" altLang="en-US" dirty="0" smtClean="0">
                <a:solidFill>
                  <a:srgbClr val="00B050"/>
                </a:solidFill>
              </a:rPr>
              <a:t>标签的 </a:t>
            </a:r>
            <a:r>
              <a:rPr lang="en-US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属性为 </a:t>
            </a:r>
            <a:r>
              <a:rPr lang="en-US" dirty="0" smtClean="0">
                <a:solidFill>
                  <a:srgbClr val="00B050"/>
                </a:solidFill>
              </a:rPr>
              <a:t>text/</a:t>
            </a:r>
            <a:r>
              <a:rPr lang="en-US" dirty="0" err="1" smtClean="0">
                <a:solidFill>
                  <a:srgbClr val="00B050"/>
                </a:solidFill>
              </a:rPr>
              <a:t>babel</a:t>
            </a:r>
            <a:r>
              <a:rPr lang="en-US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这是</a:t>
            </a: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zh-CN" altLang="en-US" dirty="0" smtClean="0">
                <a:solidFill>
                  <a:srgbClr val="00B050"/>
                </a:solidFill>
              </a:rPr>
              <a:t>独有的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语法，跟 </a:t>
            </a:r>
            <a:r>
              <a:rPr lang="en-US" dirty="0" smtClean="0">
                <a:solidFill>
                  <a:srgbClr val="00B050"/>
                </a:solidFill>
              </a:rPr>
              <a:t>JavaScript </a:t>
            </a:r>
            <a:r>
              <a:rPr lang="zh-CN" altLang="en-US" dirty="0" smtClean="0">
                <a:solidFill>
                  <a:srgbClr val="00B050"/>
                </a:solidFill>
              </a:rPr>
              <a:t>不兼容。凡是在页面中直接使用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的地方，都要加上 </a:t>
            </a:r>
            <a:r>
              <a:rPr lang="en-US" dirty="0" smtClean="0">
                <a:solidFill>
                  <a:srgbClr val="00B050"/>
                </a:solidFill>
              </a:rPr>
              <a:t>type="text/</a:t>
            </a:r>
            <a:r>
              <a:rPr lang="en-US" dirty="0" err="1" smtClean="0">
                <a:solidFill>
                  <a:srgbClr val="00B050"/>
                </a:solidFill>
              </a:rPr>
              <a:t>babel</a:t>
            </a:r>
            <a:r>
              <a:rPr lang="en-US" dirty="0" smtClean="0">
                <a:solidFill>
                  <a:srgbClr val="00B050"/>
                </a:solidFill>
              </a:rPr>
              <a:t>"。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一共</a:t>
            </a:r>
            <a:r>
              <a:rPr lang="zh-CN" altLang="en-US" dirty="0" smtClean="0">
                <a:solidFill>
                  <a:srgbClr val="00B050"/>
                </a:solidFill>
              </a:rPr>
              <a:t>用了三个库： </a:t>
            </a:r>
            <a:r>
              <a:rPr lang="en-US" dirty="0" smtClean="0">
                <a:solidFill>
                  <a:srgbClr val="00B050"/>
                </a:solidFill>
              </a:rPr>
              <a:t>react.js 、react-dom.js </a:t>
            </a:r>
            <a:r>
              <a:rPr lang="zh-CN" altLang="en-US" dirty="0" smtClean="0">
                <a:solidFill>
                  <a:srgbClr val="00B050"/>
                </a:solidFill>
              </a:rPr>
              <a:t>和 </a:t>
            </a:r>
            <a:r>
              <a:rPr lang="en-US" dirty="0" err="1" smtClean="0">
                <a:solidFill>
                  <a:srgbClr val="00B050"/>
                </a:solidFill>
              </a:rPr>
              <a:t>browser.min.js</a:t>
            </a:r>
            <a:r>
              <a:rPr lang="en-US" dirty="0" smtClean="0">
                <a:solidFill>
                  <a:srgbClr val="00B050"/>
                </a:solidFill>
              </a:rPr>
              <a:t> ，</a:t>
            </a:r>
            <a:r>
              <a:rPr lang="zh-CN" altLang="en-US" dirty="0" smtClean="0">
                <a:solidFill>
                  <a:srgbClr val="00B050"/>
                </a:solidFill>
              </a:rPr>
              <a:t>它们必须首先加载。其中，</a:t>
            </a:r>
            <a:r>
              <a:rPr lang="en-US" dirty="0" smtClean="0">
                <a:solidFill>
                  <a:srgbClr val="00B050"/>
                </a:solidFill>
              </a:rPr>
              <a:t>react.js </a:t>
            </a:r>
            <a:r>
              <a:rPr lang="zh-CN" altLang="en-US" dirty="0" smtClean="0">
                <a:solidFill>
                  <a:srgbClr val="00B050"/>
                </a:solidFill>
              </a:rPr>
              <a:t>是 </a:t>
            </a: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zh-CN" altLang="en-US" dirty="0" smtClean="0">
                <a:solidFill>
                  <a:srgbClr val="00B050"/>
                </a:solidFill>
              </a:rPr>
              <a:t>的核心库，</a:t>
            </a:r>
            <a:r>
              <a:rPr lang="en-US" dirty="0" smtClean="0">
                <a:solidFill>
                  <a:srgbClr val="00B050"/>
                </a:solidFill>
              </a:rPr>
              <a:t>react-dom.js </a:t>
            </a:r>
            <a:r>
              <a:rPr lang="zh-CN" altLang="en-US" dirty="0" smtClean="0">
                <a:solidFill>
                  <a:srgbClr val="00B050"/>
                </a:solidFill>
              </a:rPr>
              <a:t>是提供与 </a:t>
            </a:r>
            <a:r>
              <a:rPr lang="en-US" dirty="0" smtClean="0">
                <a:solidFill>
                  <a:srgbClr val="00B050"/>
                </a:solidFill>
              </a:rPr>
              <a:t>DOM </a:t>
            </a:r>
            <a:r>
              <a:rPr lang="zh-CN" altLang="en-US" dirty="0" smtClean="0">
                <a:solidFill>
                  <a:srgbClr val="00B050"/>
                </a:solidFill>
              </a:rPr>
              <a:t>相关的功能， </a:t>
            </a:r>
            <a:r>
              <a:rPr lang="en-US" dirty="0" err="1" smtClean="0">
                <a:solidFill>
                  <a:srgbClr val="00B050"/>
                </a:solidFill>
              </a:rPr>
              <a:t>browser.min.js</a:t>
            </a:r>
            <a:r>
              <a:rPr lang="zh-CN" altLang="en-US" dirty="0" smtClean="0">
                <a:solidFill>
                  <a:srgbClr val="00B050"/>
                </a:solidFill>
              </a:rPr>
              <a:t>的作用是将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语法转为 </a:t>
            </a:r>
            <a:r>
              <a:rPr lang="en-US" dirty="0" smtClean="0">
                <a:solidFill>
                  <a:srgbClr val="00B050"/>
                </a:solidFill>
              </a:rPr>
              <a:t>JavaScript </a:t>
            </a:r>
            <a:r>
              <a:rPr lang="zh-CN" altLang="en-US" dirty="0" smtClean="0">
                <a:solidFill>
                  <a:srgbClr val="00B050"/>
                </a:solidFill>
              </a:rPr>
              <a:t>语法。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584325" y="3652838"/>
            <a:ext cx="2879725" cy="288131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2" name="椭圆 21"/>
          <p:cNvSpPr/>
          <p:nvPr/>
        </p:nvSpPr>
        <p:spPr>
          <a:xfrm>
            <a:off x="4465638" y="3652838"/>
            <a:ext cx="2879725" cy="28797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1" name="椭圆 20"/>
          <p:cNvSpPr/>
          <p:nvPr/>
        </p:nvSpPr>
        <p:spPr>
          <a:xfrm>
            <a:off x="3024188" y="1133475"/>
            <a:ext cx="2881312" cy="28797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pic>
        <p:nvPicPr>
          <p:cNvPr id="24586" name="Picture 2" descr="E:\麦穗计划\upforward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3825" y="2428875"/>
            <a:ext cx="360045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71888" y="2049463"/>
            <a:ext cx="1568450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调停者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MEDIATOR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6675" y="2573338"/>
            <a:ext cx="1065213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保护者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BOSS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275" y="5237163"/>
            <a:ext cx="2454275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怀疑论者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DEVIL’S ADVOCATE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0588" y="6173788"/>
            <a:ext cx="1543050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观察者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OBSERVER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3963" y="4013200"/>
            <a:ext cx="1347787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享乐主义者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EPICURE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438" y="2501900"/>
            <a:ext cx="2001837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完美主义者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PERFECTIONIST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838" y="3941763"/>
            <a:ext cx="1133475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给予者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GIVER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2475" y="5165725"/>
            <a:ext cx="1709738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实干者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PERFORMER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9950" y="6173788"/>
            <a:ext cx="2360613" cy="52387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悲情浪漫者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TRAGIC ROMANTIC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640763" y="3763963"/>
            <a:ext cx="1081087" cy="10795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763" y="5167313"/>
            <a:ext cx="1081087" cy="108108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40763" y="2359025"/>
            <a:ext cx="1081087" cy="108108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93288" y="2251075"/>
            <a:ext cx="2397125" cy="1354138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愤怒</a:t>
            </a:r>
            <a:r>
              <a:rPr lang="en-US" altLang="zh-CN" sz="2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Anger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核心：被动的进攻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内化：让生气合理化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外化：容易发火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93288" y="3690938"/>
            <a:ext cx="3551237" cy="1354137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害怕</a:t>
            </a:r>
            <a:r>
              <a:rPr lang="en-US" altLang="zh-CN" sz="2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Fear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核心：内在的害怕映射到环境里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内化：害怕失去感觉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外化：害怕被溶解到快乐里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3288" y="5132388"/>
            <a:ext cx="4473575" cy="1354137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感受</a:t>
            </a:r>
            <a:r>
              <a:rPr lang="en-US" altLang="zh-CN" sz="28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Feeling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核心：“我感到什么”的核心感觉被搁置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内化：“我感到什么”被戏剧化夸大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外化：“我感到什么”注重他人感觉</a:t>
            </a:r>
          </a:p>
        </p:txBody>
      </p:sp>
      <p:sp>
        <p:nvSpPr>
          <p:cNvPr id="24602" name="TextBox 28"/>
          <p:cNvSpPr txBox="1">
            <a:spLocks noChangeArrowheads="1"/>
          </p:cNvSpPr>
          <p:nvPr/>
        </p:nvSpPr>
        <p:spPr bwMode="auto">
          <a:xfrm>
            <a:off x="4392613" y="144463"/>
            <a:ext cx="3775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各类人格及其核心性格</a:t>
            </a:r>
          </a:p>
        </p:txBody>
      </p:sp>
      <p:sp>
        <p:nvSpPr>
          <p:cNvPr id="24603" name="TextBox 29"/>
          <p:cNvSpPr txBox="1">
            <a:spLocks noChangeArrowheads="1"/>
          </p:cNvSpPr>
          <p:nvPr/>
        </p:nvSpPr>
        <p:spPr bwMode="auto">
          <a:xfrm>
            <a:off x="8569325" y="1441450"/>
            <a:ext cx="2519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核心性格：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25607" name="TextBox 5"/>
          <p:cNvSpPr txBox="1">
            <a:spLocks noChangeArrowheads="1"/>
          </p:cNvSpPr>
          <p:nvPr/>
        </p:nvSpPr>
        <p:spPr bwMode="auto">
          <a:xfrm>
            <a:off x="5289550" y="1444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性格类型的动态变化</a:t>
            </a:r>
          </a:p>
        </p:txBody>
      </p:sp>
      <p:pic>
        <p:nvPicPr>
          <p:cNvPr id="25608" name="Picture 2" descr="E:\麦穗计划\upforward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73250"/>
            <a:ext cx="4103688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675063" y="1298575"/>
            <a:ext cx="1787525" cy="646113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调停者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MEDIATOR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0700" y="2449513"/>
            <a:ext cx="1214438" cy="646112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保护者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BOSS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00" y="4826000"/>
            <a:ext cx="2798763" cy="646113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怀疑论者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DEVIL’S ADVOCATE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7875" y="5907088"/>
            <a:ext cx="1758950" cy="646112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观察者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OBSERVER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4725" y="3530600"/>
            <a:ext cx="1535113" cy="646113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享乐主义者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EPICURE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4388" y="2162175"/>
            <a:ext cx="2282825" cy="646113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完美主义者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PERFECTIONIST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6550" y="3457575"/>
            <a:ext cx="1292225" cy="646113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给予者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GIVER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4750" y="4752975"/>
            <a:ext cx="1949450" cy="646113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实干者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PERFORMER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5250" y="5834063"/>
            <a:ext cx="2689225" cy="646112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悲情浪漫者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TRAGIC ROMANTIC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8" name="组合 30"/>
          <p:cNvGrpSpPr>
            <a:grpSpLocks/>
          </p:cNvGrpSpPr>
          <p:nvPr/>
        </p:nvGrpSpPr>
        <p:grpSpPr bwMode="auto">
          <a:xfrm>
            <a:off x="9937750" y="3313113"/>
            <a:ext cx="3311525" cy="1244600"/>
            <a:chOff x="9937204" y="1728242"/>
            <a:chExt cx="3312368" cy="1245043"/>
          </a:xfrm>
        </p:grpSpPr>
        <p:sp>
          <p:nvSpPr>
            <p:cNvPr id="20" name="TextBox 19"/>
            <p:cNvSpPr txBox="1"/>
            <p:nvPr/>
          </p:nvSpPr>
          <p:spPr>
            <a:xfrm>
              <a:off x="11233348" y="1728242"/>
              <a:ext cx="651306" cy="10006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0285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900" b="1" dirty="0"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5900" b="1" dirty="0">
                <a:ln w="381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22" name="TextBox 20"/>
            <p:cNvSpPr txBox="1">
              <a:spLocks noChangeArrowheads="1"/>
            </p:cNvSpPr>
            <p:nvPr/>
          </p:nvSpPr>
          <p:spPr bwMode="auto">
            <a:xfrm>
              <a:off x="10084817" y="2100476"/>
              <a:ext cx="508602" cy="723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100" b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41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23" name="TextBox 21"/>
            <p:cNvSpPr txBox="1">
              <a:spLocks noChangeArrowheads="1"/>
            </p:cNvSpPr>
            <p:nvPr/>
          </p:nvSpPr>
          <p:spPr bwMode="auto">
            <a:xfrm>
              <a:off x="12601499" y="2100476"/>
              <a:ext cx="508602" cy="723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1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4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10800000">
              <a:off x="10631119" y="2325354"/>
              <a:ext cx="530360" cy="252502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85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 rot="10800000">
              <a:off x="11926848" y="2325354"/>
              <a:ext cx="530360" cy="252502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85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0800000">
              <a:off x="9937204" y="2757308"/>
              <a:ext cx="3312368" cy="215977"/>
            </a:xfrm>
            <a:prstGeom prst="homePlate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85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619" name="TextBox 29"/>
          <p:cNvSpPr txBox="1">
            <a:spLocks noChangeArrowheads="1"/>
          </p:cNvSpPr>
          <p:nvPr/>
        </p:nvSpPr>
        <p:spPr bwMode="auto">
          <a:xfrm>
            <a:off x="8785225" y="1728788"/>
            <a:ext cx="53276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每一种性格都是三个方面的结合体，只是在不同条件下表现出来。在九角星中用箭头表现出来：</a:t>
            </a:r>
            <a:r>
              <a:rPr lang="zh-CN" altLang="en-US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每个角顶尖的是自身性格，两个延伸的镜头指向可能变化的性格</a:t>
            </a:r>
            <a:endParaRPr lang="en-US" altLang="zh-CN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20" name="TextBox 31"/>
          <p:cNvSpPr txBox="1">
            <a:spLocks noChangeArrowheads="1"/>
          </p:cNvSpPr>
          <p:nvPr/>
        </p:nvSpPr>
        <p:spPr bwMode="auto">
          <a:xfrm>
            <a:off x="8785225" y="4895850"/>
            <a:ext cx="52562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号性格为自身性格。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压力增大时（更危险），性格向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号性格变化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压力减小时（更安全），性格向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号性格变化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3650</Words>
  <Application>Microsoft Office PowerPoint</Application>
  <PresentationFormat>自定义</PresentationFormat>
  <Paragraphs>476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1_Office 主题</vt:lpstr>
      <vt:lpstr>React</vt:lpstr>
      <vt:lpstr>React</vt:lpstr>
      <vt:lpstr>React</vt:lpstr>
      <vt:lpstr>React</vt:lpstr>
      <vt:lpstr>React</vt:lpstr>
      <vt:lpstr>React</vt:lpstr>
      <vt:lpstr>React</vt:lpstr>
      <vt:lpstr>九型人格</vt:lpstr>
      <vt:lpstr>九型人格</vt:lpstr>
      <vt:lpstr>九型人格</vt:lpstr>
      <vt:lpstr>幻灯片 11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九型人格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Enneagram introduce</dc:title>
  <dc:subject>Enneagram</dc:subject>
  <dc:creator>Louiechot</dc:creator>
  <cp:keywords>psychology emmeagram</cp:keywords>
  <dc:description>Made by Liu Yizhou
2010.Aug. in Beijing</dc:description>
  <cp:lastModifiedBy>解佩旋</cp:lastModifiedBy>
  <cp:revision>432</cp:revision>
  <dcterms:created xsi:type="dcterms:W3CDTF">2010-08-07T06:10:21Z</dcterms:created>
  <dcterms:modified xsi:type="dcterms:W3CDTF">2017-01-18T04:43:02Z</dcterms:modified>
  <cp:category>psychology</cp:category>
</cp:coreProperties>
</file>