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9"/>
  </p:notesMasterIdLst>
  <p:handoutMasterIdLst>
    <p:handoutMasterId r:id="rId20"/>
  </p:handoutMasterIdLst>
  <p:sldIdLst>
    <p:sldId id="290" r:id="rId3"/>
    <p:sldId id="258" r:id="rId4"/>
    <p:sldId id="282" r:id="rId5"/>
    <p:sldId id="259" r:id="rId6"/>
    <p:sldId id="260" r:id="rId7"/>
    <p:sldId id="296" r:id="rId8"/>
    <p:sldId id="298" r:id="rId9"/>
    <p:sldId id="299" r:id="rId10"/>
    <p:sldId id="300" r:id="rId11"/>
    <p:sldId id="301" r:id="rId12"/>
    <p:sldId id="302" r:id="rId13"/>
    <p:sldId id="285" r:id="rId14"/>
    <p:sldId id="286" r:id="rId15"/>
    <p:sldId id="289" r:id="rId16"/>
    <p:sldId id="294" r:id="rId17"/>
    <p:sldId id="295" r:id="rId18"/>
  </p:sldIdLst>
  <p:sldSz cx="14401800" cy="7200900"/>
  <p:notesSz cx="6858000" cy="9144000"/>
  <p:custDataLst>
    <p:tags r:id="rId21"/>
  </p:custDataLst>
  <p:defaultTextStyle>
    <a:defPPr>
      <a:defRPr lang="zh-CN"/>
    </a:defPPr>
    <a:lvl1pPr algn="l" defTabSz="102711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12763" indent="-55563" algn="l" defTabSz="102711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27113" indent="-112713" algn="l" defTabSz="102711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541463" indent="-169863" algn="l" defTabSz="102711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055813" indent="-227013" algn="l" defTabSz="102711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B2CCEC"/>
    <a:srgbClr val="8F257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88" autoAdjust="0"/>
    <p:restoredTop sz="94718" autoAdjust="0"/>
  </p:normalViewPr>
  <p:slideViewPr>
    <p:cSldViewPr>
      <p:cViewPr varScale="1">
        <p:scale>
          <a:sx n="103" d="100"/>
          <a:sy n="103" d="100"/>
        </p:scale>
        <p:origin x="-126" y="-240"/>
      </p:cViewPr>
      <p:guideLst>
        <p:guide orient="horz" pos="2268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429F6-30B7-49F1-BFE7-BBC95021E5E8}" type="doc">
      <dgm:prSet loTypeId="urn:microsoft.com/office/officeart/2005/8/layout/process4" loCatId="process" qsTypeId="urn:microsoft.com/office/officeart/2005/8/quickstyle/3d1" qsCatId="3D" csTypeId="urn:microsoft.com/office/officeart/2005/8/colors/colorful5" csCatId="colorful" phldr="1"/>
      <dgm:spPr/>
    </dgm:pt>
    <dgm:pt modelId="{26F19047-FEC7-42F0-B273-4A9956CD7D53}">
      <dgm:prSet phldrT="[文本]" custT="1"/>
      <dgm:spPr/>
      <dgm:t>
        <a:bodyPr/>
        <a:lstStyle/>
        <a:p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React 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组件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CF11D485-E01F-4C92-8726-14B2E3D6EA40}" type="sibTrans" cxnId="{DFAE20B5-9B63-496F-859F-18639247E34A}">
      <dgm:prSet/>
      <dgm:spPr/>
      <dgm:t>
        <a:bodyPr/>
        <a:lstStyle/>
        <a:p>
          <a:endParaRPr lang="zh-CN" altLang="en-US"/>
        </a:p>
      </dgm:t>
    </dgm:pt>
    <dgm:pt modelId="{497A3806-FE3F-43EB-A0FD-4B52125F4115}" type="parTrans" cxnId="{DFAE20B5-9B63-496F-859F-18639247E34A}">
      <dgm:prSet/>
      <dgm:spPr/>
      <dgm:t>
        <a:bodyPr/>
        <a:lstStyle/>
        <a:p>
          <a:endParaRPr lang="zh-CN" altLang="en-US"/>
        </a:p>
      </dgm:t>
    </dgm:pt>
    <dgm:pt modelId="{44D8A37A-79B4-4388-B1D3-E9CB593CACAC}">
      <dgm:prSet phldrT="[文本]" custT="1"/>
      <dgm:spPr/>
      <dgm:t>
        <a:bodyPr/>
        <a:lstStyle/>
        <a:p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React 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生命周期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68F28D06-8D79-4AC8-A66E-78D94B06E4BA}" type="sibTrans" cxnId="{BDCFE48F-1DB0-4859-95DC-5765347722DE}">
      <dgm:prSet/>
      <dgm:spPr/>
      <dgm:t>
        <a:bodyPr/>
        <a:lstStyle/>
        <a:p>
          <a:endParaRPr lang="zh-CN" altLang="en-US"/>
        </a:p>
      </dgm:t>
    </dgm:pt>
    <dgm:pt modelId="{10D4542A-EA24-4270-A339-E3C3F40BDD06}" type="parTrans" cxnId="{BDCFE48F-1DB0-4859-95DC-5765347722DE}">
      <dgm:prSet/>
      <dgm:spPr/>
      <dgm:t>
        <a:bodyPr/>
        <a:lstStyle/>
        <a:p>
          <a:endParaRPr lang="zh-CN" altLang="en-US"/>
        </a:p>
      </dgm:t>
    </dgm:pt>
    <dgm:pt modelId="{81F55016-4AC3-43DE-A842-BB24182027A3}">
      <dgm:prSet phldrT="[文本]" custT="1"/>
      <dgm:spPr/>
      <dgm:t>
        <a:bodyPr/>
        <a:lstStyle/>
        <a:p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总结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3E71FADA-500C-401C-976E-0E33F9C89907}" type="sibTrans" cxnId="{BC8D15D2-9EDE-48C4-8487-BD8ABF6A991E}">
      <dgm:prSet/>
      <dgm:spPr/>
      <dgm:t>
        <a:bodyPr/>
        <a:lstStyle/>
        <a:p>
          <a:endParaRPr lang="zh-CN" altLang="en-US"/>
        </a:p>
      </dgm:t>
    </dgm:pt>
    <dgm:pt modelId="{31D21E44-99A3-47B3-9B60-EDD8A5372258}" type="parTrans" cxnId="{BC8D15D2-9EDE-48C4-8487-BD8ABF6A991E}">
      <dgm:prSet/>
      <dgm:spPr/>
      <dgm:t>
        <a:bodyPr/>
        <a:lstStyle/>
        <a:p>
          <a:endParaRPr lang="zh-CN" altLang="en-US"/>
        </a:p>
      </dgm:t>
    </dgm:pt>
    <dgm:pt modelId="{252E80C8-DBB2-44A8-BF71-E388C70AA6B6}">
      <dgm:prSet phldrT="[文本]" custT="1"/>
      <dgm:spPr/>
      <dgm:t>
        <a:bodyPr/>
        <a:lstStyle/>
        <a:p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React 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简介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F4691D16-270B-4D64-86C3-2C57D92E6AC9}" type="sibTrans" cxnId="{6DB6632B-ECBC-41A4-B3EB-0A01063D166C}">
      <dgm:prSet/>
      <dgm:spPr/>
      <dgm:t>
        <a:bodyPr/>
        <a:lstStyle/>
        <a:p>
          <a:endParaRPr lang="zh-CN" altLang="en-US"/>
        </a:p>
      </dgm:t>
    </dgm:pt>
    <dgm:pt modelId="{CB6FBB39-3798-4EB9-B4AC-712C046D4429}" type="parTrans" cxnId="{6DB6632B-ECBC-41A4-B3EB-0A01063D166C}">
      <dgm:prSet/>
      <dgm:spPr/>
      <dgm:t>
        <a:bodyPr/>
        <a:lstStyle/>
        <a:p>
          <a:endParaRPr lang="zh-CN" altLang="en-US"/>
        </a:p>
      </dgm:t>
    </dgm:pt>
    <dgm:pt modelId="{8A934019-6612-4CFF-A9D2-9EB78D225C66}" type="pres">
      <dgm:prSet presAssocID="{1BC429F6-30B7-49F1-BFE7-BBC95021E5E8}" presName="Name0" presStyleCnt="0">
        <dgm:presLayoutVars>
          <dgm:dir/>
          <dgm:animLvl val="lvl"/>
          <dgm:resizeHandles val="exact"/>
        </dgm:presLayoutVars>
      </dgm:prSet>
      <dgm:spPr/>
    </dgm:pt>
    <dgm:pt modelId="{D7D3E3B9-14D9-4C75-8D1D-C1934B521682}" type="pres">
      <dgm:prSet presAssocID="{81F55016-4AC3-43DE-A842-BB24182027A3}" presName="boxAndChildren" presStyleCnt="0"/>
      <dgm:spPr/>
    </dgm:pt>
    <dgm:pt modelId="{38F8BD70-8EE7-48AB-8420-D360C9691EF4}" type="pres">
      <dgm:prSet presAssocID="{81F55016-4AC3-43DE-A842-BB24182027A3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F506EADF-1AB7-4D2E-966D-32C69612E10D}" type="pres">
      <dgm:prSet presAssocID="{68F28D06-8D79-4AC8-A66E-78D94B06E4BA}" presName="sp" presStyleCnt="0"/>
      <dgm:spPr/>
    </dgm:pt>
    <dgm:pt modelId="{3DA7D580-17EC-4FEB-959F-1E138E51371B}" type="pres">
      <dgm:prSet presAssocID="{44D8A37A-79B4-4388-B1D3-E9CB593CACAC}" presName="arrowAndChildren" presStyleCnt="0"/>
      <dgm:spPr/>
    </dgm:pt>
    <dgm:pt modelId="{DA9647A9-0331-498A-8FED-B9958996ECC9}" type="pres">
      <dgm:prSet presAssocID="{44D8A37A-79B4-4388-B1D3-E9CB593CACAC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BE44907C-F411-4009-B78A-C216DECC5E71}" type="pres">
      <dgm:prSet presAssocID="{CF11D485-E01F-4C92-8726-14B2E3D6EA40}" presName="sp" presStyleCnt="0"/>
      <dgm:spPr/>
    </dgm:pt>
    <dgm:pt modelId="{9588857E-1D51-44F7-A9DC-5AE4266E8747}" type="pres">
      <dgm:prSet presAssocID="{26F19047-FEC7-42F0-B273-4A9956CD7D53}" presName="arrowAndChildren" presStyleCnt="0"/>
      <dgm:spPr/>
    </dgm:pt>
    <dgm:pt modelId="{71E82AB8-B0A2-489E-9846-4ECAE8ABFB1A}" type="pres">
      <dgm:prSet presAssocID="{26F19047-FEC7-42F0-B273-4A9956CD7D53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3DB7B478-A9FF-4435-9B69-1BDED8BB9334}" type="pres">
      <dgm:prSet presAssocID="{F4691D16-270B-4D64-86C3-2C57D92E6AC9}" presName="sp" presStyleCnt="0"/>
      <dgm:spPr/>
    </dgm:pt>
    <dgm:pt modelId="{3929B4AD-2763-4A61-8CCE-5948168D5397}" type="pres">
      <dgm:prSet presAssocID="{252E80C8-DBB2-44A8-BF71-E388C70AA6B6}" presName="arrowAndChildren" presStyleCnt="0"/>
      <dgm:spPr/>
    </dgm:pt>
    <dgm:pt modelId="{2C195034-B039-4630-A2BC-ED593A572080}" type="pres">
      <dgm:prSet presAssocID="{252E80C8-DBB2-44A8-BF71-E388C70AA6B6}" presName="parentTextArrow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587DCBF2-4D27-4264-A79C-D4B830B5A144}" type="presOf" srcId="{81F55016-4AC3-43DE-A842-BB24182027A3}" destId="{38F8BD70-8EE7-48AB-8420-D360C9691EF4}" srcOrd="0" destOrd="0" presId="urn:microsoft.com/office/officeart/2005/8/layout/process4"/>
    <dgm:cxn modelId="{36186F47-6E53-41EF-846D-1E8DC09F53C1}" type="presOf" srcId="{252E80C8-DBB2-44A8-BF71-E388C70AA6B6}" destId="{2C195034-B039-4630-A2BC-ED593A572080}" srcOrd="0" destOrd="0" presId="urn:microsoft.com/office/officeart/2005/8/layout/process4"/>
    <dgm:cxn modelId="{0AC5450D-CB56-4CB1-AEFE-D77352E73859}" type="presOf" srcId="{44D8A37A-79B4-4388-B1D3-E9CB593CACAC}" destId="{DA9647A9-0331-498A-8FED-B9958996ECC9}" srcOrd="0" destOrd="0" presId="urn:microsoft.com/office/officeart/2005/8/layout/process4"/>
    <dgm:cxn modelId="{924D6F53-F217-44A8-B49F-524E1D47E8F3}" type="presOf" srcId="{1BC429F6-30B7-49F1-BFE7-BBC95021E5E8}" destId="{8A934019-6612-4CFF-A9D2-9EB78D225C66}" srcOrd="0" destOrd="0" presId="urn:microsoft.com/office/officeart/2005/8/layout/process4"/>
    <dgm:cxn modelId="{0EEE4A38-1174-4E2D-8FF3-214FCC71C77E}" type="presOf" srcId="{26F19047-FEC7-42F0-B273-4A9956CD7D53}" destId="{71E82AB8-B0A2-489E-9846-4ECAE8ABFB1A}" srcOrd="0" destOrd="0" presId="urn:microsoft.com/office/officeart/2005/8/layout/process4"/>
    <dgm:cxn modelId="{BC8D15D2-9EDE-48C4-8487-BD8ABF6A991E}" srcId="{1BC429F6-30B7-49F1-BFE7-BBC95021E5E8}" destId="{81F55016-4AC3-43DE-A842-BB24182027A3}" srcOrd="3" destOrd="0" parTransId="{31D21E44-99A3-47B3-9B60-EDD8A5372258}" sibTransId="{3E71FADA-500C-401C-976E-0E33F9C89907}"/>
    <dgm:cxn modelId="{BDCFE48F-1DB0-4859-95DC-5765347722DE}" srcId="{1BC429F6-30B7-49F1-BFE7-BBC95021E5E8}" destId="{44D8A37A-79B4-4388-B1D3-E9CB593CACAC}" srcOrd="2" destOrd="0" parTransId="{10D4542A-EA24-4270-A339-E3C3F40BDD06}" sibTransId="{68F28D06-8D79-4AC8-A66E-78D94B06E4BA}"/>
    <dgm:cxn modelId="{DFAE20B5-9B63-496F-859F-18639247E34A}" srcId="{1BC429F6-30B7-49F1-BFE7-BBC95021E5E8}" destId="{26F19047-FEC7-42F0-B273-4A9956CD7D53}" srcOrd="1" destOrd="0" parTransId="{497A3806-FE3F-43EB-A0FD-4B52125F4115}" sibTransId="{CF11D485-E01F-4C92-8726-14B2E3D6EA40}"/>
    <dgm:cxn modelId="{6DB6632B-ECBC-41A4-B3EB-0A01063D166C}" srcId="{1BC429F6-30B7-49F1-BFE7-BBC95021E5E8}" destId="{252E80C8-DBB2-44A8-BF71-E388C70AA6B6}" srcOrd="0" destOrd="0" parTransId="{CB6FBB39-3798-4EB9-B4AC-712C046D4429}" sibTransId="{F4691D16-270B-4D64-86C3-2C57D92E6AC9}"/>
    <dgm:cxn modelId="{41865A10-6845-4421-AA70-6B86EAA4FFA7}" type="presParOf" srcId="{8A934019-6612-4CFF-A9D2-9EB78D225C66}" destId="{D7D3E3B9-14D9-4C75-8D1D-C1934B521682}" srcOrd="0" destOrd="0" presId="urn:microsoft.com/office/officeart/2005/8/layout/process4"/>
    <dgm:cxn modelId="{49BAAEF4-AF61-4655-AFBA-BE299AC10D57}" type="presParOf" srcId="{D7D3E3B9-14D9-4C75-8D1D-C1934B521682}" destId="{38F8BD70-8EE7-48AB-8420-D360C9691EF4}" srcOrd="0" destOrd="0" presId="urn:microsoft.com/office/officeart/2005/8/layout/process4"/>
    <dgm:cxn modelId="{DB935E85-46F2-44B6-B0AE-E53399FD499C}" type="presParOf" srcId="{8A934019-6612-4CFF-A9D2-9EB78D225C66}" destId="{F506EADF-1AB7-4D2E-966D-32C69612E10D}" srcOrd="1" destOrd="0" presId="urn:microsoft.com/office/officeart/2005/8/layout/process4"/>
    <dgm:cxn modelId="{1C172660-7879-44A4-9E17-58851729DE13}" type="presParOf" srcId="{8A934019-6612-4CFF-A9D2-9EB78D225C66}" destId="{3DA7D580-17EC-4FEB-959F-1E138E51371B}" srcOrd="2" destOrd="0" presId="urn:microsoft.com/office/officeart/2005/8/layout/process4"/>
    <dgm:cxn modelId="{5CB6573C-1C80-468B-A18A-9140DF690F67}" type="presParOf" srcId="{3DA7D580-17EC-4FEB-959F-1E138E51371B}" destId="{DA9647A9-0331-498A-8FED-B9958996ECC9}" srcOrd="0" destOrd="0" presId="urn:microsoft.com/office/officeart/2005/8/layout/process4"/>
    <dgm:cxn modelId="{4788FDFD-3187-4C67-BA31-261421D7DD55}" type="presParOf" srcId="{8A934019-6612-4CFF-A9D2-9EB78D225C66}" destId="{BE44907C-F411-4009-B78A-C216DECC5E71}" srcOrd="3" destOrd="0" presId="urn:microsoft.com/office/officeart/2005/8/layout/process4"/>
    <dgm:cxn modelId="{E59E0963-AED6-48AA-996A-BFCF93FEDF5D}" type="presParOf" srcId="{8A934019-6612-4CFF-A9D2-9EB78D225C66}" destId="{9588857E-1D51-44F7-A9DC-5AE4266E8747}" srcOrd="4" destOrd="0" presId="urn:microsoft.com/office/officeart/2005/8/layout/process4"/>
    <dgm:cxn modelId="{4EF78A97-35D8-4E1D-9CCC-D360207AC0FB}" type="presParOf" srcId="{9588857E-1D51-44F7-A9DC-5AE4266E8747}" destId="{71E82AB8-B0A2-489E-9846-4ECAE8ABFB1A}" srcOrd="0" destOrd="0" presId="urn:microsoft.com/office/officeart/2005/8/layout/process4"/>
    <dgm:cxn modelId="{962667A8-FB2F-4368-995E-DE0B6DB040D0}" type="presParOf" srcId="{8A934019-6612-4CFF-A9D2-9EB78D225C66}" destId="{3DB7B478-A9FF-4435-9B69-1BDED8BB9334}" srcOrd="5" destOrd="0" presId="urn:microsoft.com/office/officeart/2005/8/layout/process4"/>
    <dgm:cxn modelId="{D78785F6-71E2-49DF-ADC9-0BFAA0B51DAC}" type="presParOf" srcId="{8A934019-6612-4CFF-A9D2-9EB78D225C66}" destId="{3929B4AD-2763-4A61-8CCE-5948168D5397}" srcOrd="6" destOrd="0" presId="urn:microsoft.com/office/officeart/2005/8/layout/process4"/>
    <dgm:cxn modelId="{03B3F2BB-0641-4969-926D-E1A75678E098}" type="presParOf" srcId="{3929B4AD-2763-4A61-8CCE-5948168D5397}" destId="{2C195034-B039-4630-A2BC-ED593A572080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285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285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63AF58-5E57-464A-8B6F-64A273349C47}" type="datetimeFigureOut">
              <a:rPr lang="zh-CN" altLang="en-US"/>
              <a:pPr>
                <a:defRPr/>
              </a:pPr>
              <a:t>2017/2/6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285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285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4F3020-77C1-496C-9634-3ED385D07D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0AB3C-A022-42A8-8499-7E1AA22290D0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04975-DE0A-423E-9D28-E3D2C27B1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React</a:t>
            </a:r>
            <a:r>
              <a:rPr lang="zh-CN" altLang="en-US" dirty="0" smtClean="0">
                <a:solidFill>
                  <a:srgbClr val="00B050"/>
                </a:solidFill>
              </a:rPr>
              <a:t>建议使用</a:t>
            </a:r>
            <a:r>
              <a:rPr lang="en-US" dirty="0" smtClean="0">
                <a:solidFill>
                  <a:srgbClr val="00B050"/>
                </a:solidFill>
              </a:rPr>
              <a:t>JSX（</a:t>
            </a:r>
            <a:r>
              <a:rPr lang="zh-CN" altLang="en-US" dirty="0" smtClean="0">
                <a:solidFill>
                  <a:srgbClr val="00B050"/>
                </a:solidFill>
              </a:rPr>
              <a:t>但非必要）实质上这只是一个语法糖，每一个</a:t>
            </a:r>
            <a:r>
              <a:rPr lang="en-US" altLang="zh-CN" dirty="0" smtClean="0">
                <a:solidFill>
                  <a:srgbClr val="00B050"/>
                </a:solidFill>
              </a:rPr>
              <a:t>XML</a:t>
            </a:r>
            <a:r>
              <a:rPr lang="zh-CN" altLang="en-US" dirty="0" smtClean="0">
                <a:solidFill>
                  <a:srgbClr val="00B050"/>
                </a:solidFill>
              </a:rPr>
              <a:t>标签都会被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转换工具转换成纯</a:t>
            </a:r>
            <a:r>
              <a:rPr lang="en-US" altLang="zh-CN" dirty="0" err="1" smtClean="0">
                <a:solidFill>
                  <a:srgbClr val="00B050"/>
                </a:solidFill>
              </a:rPr>
              <a:t>Javascript</a:t>
            </a:r>
            <a:r>
              <a:rPr lang="zh-CN" altLang="en-US" dirty="0" smtClean="0">
                <a:solidFill>
                  <a:srgbClr val="00B050"/>
                </a:solidFill>
              </a:rPr>
              <a:t>代码</a:t>
            </a:r>
            <a:r>
              <a:rPr lang="en-US" altLang="zh-CN" dirty="0" smtClean="0">
                <a:solidFill>
                  <a:srgbClr val="00B050"/>
                </a:solidFill>
              </a:rPr>
              <a:t>,React </a:t>
            </a:r>
            <a:r>
              <a:rPr lang="zh-CN" altLang="en-US" dirty="0" smtClean="0">
                <a:solidFill>
                  <a:srgbClr val="00B050"/>
                </a:solidFill>
              </a:rPr>
              <a:t>官方推荐使用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， 当然你想直接使用纯</a:t>
            </a:r>
            <a:r>
              <a:rPr lang="en-US" altLang="zh-CN" dirty="0" err="1" smtClean="0">
                <a:solidFill>
                  <a:srgbClr val="00B050"/>
                </a:solidFill>
              </a:rPr>
              <a:t>Javascript</a:t>
            </a:r>
            <a:r>
              <a:rPr lang="zh-CN" altLang="en-US" dirty="0" smtClean="0">
                <a:solidFill>
                  <a:srgbClr val="00B050"/>
                </a:solidFill>
              </a:rPr>
              <a:t>代码写也是可以的，只是使用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，组件的结构和组件之间的关系看上去更加清晰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Demo 01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Demo  01 jsx.html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Why: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1.</a:t>
            </a:r>
            <a:r>
              <a:rPr lang="zh-CN" altLang="en-US" dirty="0" smtClean="0">
                <a:solidFill>
                  <a:srgbClr val="00B050"/>
                </a:solidFill>
              </a:rPr>
              <a:t>方便</a:t>
            </a:r>
            <a:r>
              <a:rPr lang="en-US" altLang="zh-CN" dirty="0" smtClean="0">
                <a:solidFill>
                  <a:srgbClr val="00B050"/>
                </a:solidFill>
              </a:rPr>
              <a:t>DOM</a:t>
            </a:r>
            <a:r>
              <a:rPr lang="zh-CN" altLang="en-US" dirty="0" smtClean="0">
                <a:solidFill>
                  <a:srgbClr val="00B050"/>
                </a:solidFill>
              </a:rPr>
              <a:t>节点可视化 </a:t>
            </a:r>
            <a:r>
              <a:rPr lang="en-US" altLang="zh-CN" dirty="0" smtClean="0">
                <a:solidFill>
                  <a:srgbClr val="00B050"/>
                </a:solidFill>
              </a:rPr>
              <a:t>- </a:t>
            </a:r>
            <a:r>
              <a:rPr lang="zh-CN" altLang="en-US" dirty="0" smtClean="0">
                <a:solidFill>
                  <a:srgbClr val="00B050"/>
                </a:solidFill>
              </a:rPr>
              <a:t>以往需要</a:t>
            </a:r>
            <a:r>
              <a:rPr lang="en-US" altLang="zh-CN" dirty="0" err="1" smtClean="0">
                <a:solidFill>
                  <a:srgbClr val="00B050"/>
                </a:solidFill>
              </a:rPr>
              <a:t>createElement</a:t>
            </a:r>
            <a:r>
              <a:rPr lang="en-US" altLang="zh-CN" dirty="0" smtClean="0">
                <a:solidFill>
                  <a:srgbClr val="00B050"/>
                </a:solidFill>
              </a:rPr>
              <a:t> \ append</a:t>
            </a:r>
            <a:r>
              <a:rPr lang="zh-CN" altLang="en-US" dirty="0" smtClean="0">
                <a:solidFill>
                  <a:srgbClr val="00B050"/>
                </a:solidFill>
              </a:rPr>
              <a:t>才能把一个</a:t>
            </a:r>
            <a:r>
              <a:rPr lang="en-US" altLang="zh-CN" dirty="0" smtClean="0">
                <a:solidFill>
                  <a:srgbClr val="00B050"/>
                </a:solidFill>
              </a:rPr>
              <a:t>DOM</a:t>
            </a:r>
            <a:r>
              <a:rPr lang="zh-CN" altLang="en-US" dirty="0" smtClean="0">
                <a:solidFill>
                  <a:srgbClr val="00B050"/>
                </a:solidFill>
              </a:rPr>
              <a:t>节点插入到文档中显示，使用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的代码就是 </a:t>
            </a:r>
            <a:r>
              <a:rPr lang="en-US" altLang="zh-CN" dirty="0" smtClean="0">
                <a:solidFill>
                  <a:srgbClr val="00B050"/>
                </a:solidFill>
              </a:rPr>
              <a:t>React</a:t>
            </a:r>
            <a:r>
              <a:rPr lang="zh-CN" altLang="en-US" dirty="0" smtClean="0">
                <a:solidFill>
                  <a:srgbClr val="00B050"/>
                </a:solidFill>
              </a:rPr>
              <a:t>，跟普通的</a:t>
            </a:r>
            <a:r>
              <a:rPr lang="en-US" altLang="zh-CN" dirty="0" smtClean="0">
                <a:solidFill>
                  <a:srgbClr val="00B050"/>
                </a:solidFill>
              </a:rPr>
              <a:t>HTML</a:t>
            </a:r>
            <a:r>
              <a:rPr lang="zh-CN" altLang="en-US" dirty="0" smtClean="0">
                <a:solidFill>
                  <a:srgbClr val="00B050"/>
                </a:solidFill>
              </a:rPr>
              <a:t>代码一样（规范的</a:t>
            </a:r>
            <a:r>
              <a:rPr lang="en-US" altLang="zh-CN" dirty="0" smtClean="0">
                <a:solidFill>
                  <a:srgbClr val="00B050"/>
                </a:solidFill>
              </a:rPr>
              <a:t>HTML</a:t>
            </a:r>
            <a:r>
              <a:rPr lang="zh-CN" altLang="en-US" dirty="0" smtClean="0">
                <a:solidFill>
                  <a:srgbClr val="00B050"/>
                </a:solidFill>
              </a:rPr>
              <a:t>文档本身就是</a:t>
            </a:r>
            <a:r>
              <a:rPr lang="en-US" altLang="zh-CN" dirty="0" smtClean="0">
                <a:solidFill>
                  <a:srgbClr val="00B050"/>
                </a:solidFill>
              </a:rPr>
              <a:t>XML</a:t>
            </a:r>
            <a:r>
              <a:rPr lang="zh-CN" altLang="en-US" dirty="0" smtClean="0">
                <a:solidFill>
                  <a:srgbClr val="00B050"/>
                </a:solidFill>
              </a:rPr>
              <a:t>文档）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2.</a:t>
            </a:r>
            <a:r>
              <a:rPr lang="zh-CN" altLang="en-US" dirty="0" smtClean="0">
                <a:solidFill>
                  <a:srgbClr val="00B050"/>
                </a:solidFill>
              </a:rPr>
              <a:t>方便创建变更</a:t>
            </a:r>
            <a:r>
              <a:rPr lang="en-US" altLang="zh-CN" dirty="0" smtClean="0">
                <a:solidFill>
                  <a:srgbClr val="00B050"/>
                </a:solidFill>
              </a:rPr>
              <a:t>DOM</a:t>
            </a:r>
            <a:r>
              <a:rPr lang="zh-CN" altLang="en-US" dirty="0" smtClean="0">
                <a:solidFill>
                  <a:srgbClr val="00B050"/>
                </a:solidFill>
              </a:rPr>
              <a:t>节点属性和内容；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3.</a:t>
            </a:r>
            <a:r>
              <a:rPr lang="zh-CN" altLang="en-US" dirty="0" smtClean="0">
                <a:solidFill>
                  <a:srgbClr val="00B050"/>
                </a:solidFill>
              </a:rPr>
              <a:t>方便</a:t>
            </a:r>
            <a:r>
              <a:rPr lang="en-US" altLang="zh-CN" dirty="0" smtClean="0">
                <a:solidFill>
                  <a:srgbClr val="00B050"/>
                </a:solidFill>
              </a:rPr>
              <a:t>MXML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XAML</a:t>
            </a:r>
            <a:r>
              <a:rPr lang="zh-CN" altLang="en-US" dirty="0" smtClean="0">
                <a:solidFill>
                  <a:srgbClr val="00B050"/>
                </a:solidFill>
              </a:rPr>
              <a:t>的开发人员 </a:t>
            </a:r>
            <a:r>
              <a:rPr lang="en-US" altLang="zh-CN" dirty="0" smtClean="0">
                <a:solidFill>
                  <a:srgbClr val="00B050"/>
                </a:solidFill>
              </a:rPr>
              <a:t>- </a:t>
            </a:r>
            <a:r>
              <a:rPr lang="zh-CN" altLang="en-US" dirty="0" smtClean="0">
                <a:solidFill>
                  <a:srgbClr val="00B050"/>
                </a:solidFill>
              </a:rPr>
              <a:t>因为他们已经使用过类似的语法；</a:t>
            </a:r>
            <a:endParaRPr lang="en-US" dirty="0" smtClean="0">
              <a:solidFill>
                <a:srgbClr val="00B050"/>
              </a:solidFill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B050"/>
              </a:solidFill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Att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1.</a:t>
            </a:r>
            <a:r>
              <a:rPr lang="en-US" dirty="0" smtClean="0">
                <a:solidFill>
                  <a:srgbClr val="00B050"/>
                </a:solidFill>
              </a:rPr>
              <a:t>&lt;script&gt; </a:t>
            </a:r>
            <a:r>
              <a:rPr lang="zh-CN" altLang="en-US" dirty="0" smtClean="0">
                <a:solidFill>
                  <a:srgbClr val="00B050"/>
                </a:solidFill>
              </a:rPr>
              <a:t>标签的 </a:t>
            </a:r>
            <a:r>
              <a:rPr lang="en-US" dirty="0" smtClean="0">
                <a:solidFill>
                  <a:srgbClr val="00B050"/>
                </a:solidFill>
              </a:rPr>
              <a:t>type </a:t>
            </a:r>
            <a:r>
              <a:rPr lang="zh-CN" altLang="en-US" dirty="0" smtClean="0">
                <a:solidFill>
                  <a:srgbClr val="00B050"/>
                </a:solidFill>
              </a:rPr>
              <a:t>属性为 </a:t>
            </a:r>
            <a:r>
              <a:rPr lang="en-US" dirty="0" smtClean="0">
                <a:solidFill>
                  <a:srgbClr val="00B050"/>
                </a:solidFill>
              </a:rPr>
              <a:t>text/</a:t>
            </a:r>
            <a:r>
              <a:rPr lang="en-US" dirty="0" err="1" smtClean="0">
                <a:solidFill>
                  <a:srgbClr val="00B050"/>
                </a:solidFill>
              </a:rPr>
              <a:t>babel</a:t>
            </a:r>
            <a:r>
              <a:rPr lang="en-US" dirty="0" smtClean="0">
                <a:solidFill>
                  <a:srgbClr val="00B050"/>
                </a:solidFill>
              </a:rPr>
              <a:t>，</a:t>
            </a:r>
            <a:r>
              <a:rPr lang="zh-CN" altLang="en-US" dirty="0" smtClean="0">
                <a:solidFill>
                  <a:srgbClr val="00B050"/>
                </a:solidFill>
              </a:rPr>
              <a:t>这是</a:t>
            </a:r>
            <a:r>
              <a:rPr lang="en-US" dirty="0" smtClean="0">
                <a:solidFill>
                  <a:srgbClr val="00B050"/>
                </a:solidFill>
              </a:rPr>
              <a:t>React </a:t>
            </a:r>
            <a:r>
              <a:rPr lang="zh-CN" altLang="en-US" dirty="0" smtClean="0">
                <a:solidFill>
                  <a:srgbClr val="00B050"/>
                </a:solidFill>
              </a:rPr>
              <a:t>独有的 </a:t>
            </a:r>
            <a:r>
              <a:rPr lang="en-US" dirty="0" smtClean="0">
                <a:solidFill>
                  <a:srgbClr val="00B050"/>
                </a:solidFill>
              </a:rPr>
              <a:t>JSX </a:t>
            </a:r>
            <a:r>
              <a:rPr lang="zh-CN" altLang="en-US" dirty="0" smtClean="0">
                <a:solidFill>
                  <a:srgbClr val="00B050"/>
                </a:solidFill>
              </a:rPr>
              <a:t>语法，跟 </a:t>
            </a:r>
            <a:r>
              <a:rPr lang="en-US" dirty="0" smtClean="0">
                <a:solidFill>
                  <a:srgbClr val="00B050"/>
                </a:solidFill>
              </a:rPr>
              <a:t>JavaScript </a:t>
            </a:r>
            <a:r>
              <a:rPr lang="zh-CN" altLang="en-US" dirty="0" smtClean="0">
                <a:solidFill>
                  <a:srgbClr val="00B050"/>
                </a:solidFill>
              </a:rPr>
              <a:t>不兼容。凡是在页面中直接使用 </a:t>
            </a:r>
            <a:r>
              <a:rPr lang="en-US" dirty="0" smtClean="0">
                <a:solidFill>
                  <a:srgbClr val="00B050"/>
                </a:solidFill>
              </a:rPr>
              <a:t>JSX </a:t>
            </a:r>
            <a:r>
              <a:rPr lang="zh-CN" altLang="en-US" dirty="0" smtClean="0">
                <a:solidFill>
                  <a:srgbClr val="00B050"/>
                </a:solidFill>
              </a:rPr>
              <a:t>的地方，都要加上 </a:t>
            </a:r>
            <a:r>
              <a:rPr lang="en-US" dirty="0" smtClean="0">
                <a:solidFill>
                  <a:srgbClr val="00B050"/>
                </a:solidFill>
              </a:rPr>
              <a:t>type="text/</a:t>
            </a:r>
            <a:r>
              <a:rPr lang="en-US" dirty="0" err="1" smtClean="0">
                <a:solidFill>
                  <a:srgbClr val="00B050"/>
                </a:solidFill>
              </a:rPr>
              <a:t>babel</a:t>
            </a:r>
            <a:r>
              <a:rPr lang="en-US" dirty="0" smtClean="0">
                <a:solidFill>
                  <a:srgbClr val="00B050"/>
                </a:solidFill>
              </a:rPr>
              <a:t>"。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2.</a:t>
            </a:r>
            <a:r>
              <a:rPr lang="zh-CN" altLang="en-US" dirty="0" smtClean="0">
                <a:solidFill>
                  <a:srgbClr val="00B050"/>
                </a:solidFill>
              </a:rPr>
              <a:t>一共用了三个库： </a:t>
            </a:r>
            <a:r>
              <a:rPr lang="en-US" dirty="0" smtClean="0">
                <a:solidFill>
                  <a:srgbClr val="00B050"/>
                </a:solidFill>
              </a:rPr>
              <a:t>react.js 、react-dom.js </a:t>
            </a:r>
            <a:r>
              <a:rPr lang="zh-CN" altLang="en-US" dirty="0" smtClean="0">
                <a:solidFill>
                  <a:srgbClr val="00B050"/>
                </a:solidFill>
              </a:rPr>
              <a:t>和 </a:t>
            </a:r>
            <a:r>
              <a:rPr lang="en-US" dirty="0" err="1" smtClean="0">
                <a:solidFill>
                  <a:srgbClr val="00B050"/>
                </a:solidFill>
              </a:rPr>
              <a:t>browser.min.js</a:t>
            </a:r>
            <a:r>
              <a:rPr lang="en-US" dirty="0" smtClean="0">
                <a:solidFill>
                  <a:srgbClr val="00B050"/>
                </a:solidFill>
              </a:rPr>
              <a:t> ，</a:t>
            </a:r>
            <a:r>
              <a:rPr lang="zh-CN" altLang="en-US" dirty="0" smtClean="0">
                <a:solidFill>
                  <a:srgbClr val="00B050"/>
                </a:solidFill>
              </a:rPr>
              <a:t>它们必须首先加载。其中，</a:t>
            </a:r>
            <a:r>
              <a:rPr lang="en-US" dirty="0" smtClean="0">
                <a:solidFill>
                  <a:srgbClr val="00B050"/>
                </a:solidFill>
              </a:rPr>
              <a:t>react.js </a:t>
            </a:r>
            <a:r>
              <a:rPr lang="zh-CN" altLang="en-US" dirty="0" smtClean="0">
                <a:solidFill>
                  <a:srgbClr val="00B050"/>
                </a:solidFill>
              </a:rPr>
              <a:t>是 </a:t>
            </a:r>
            <a:r>
              <a:rPr lang="en-US" dirty="0" smtClean="0">
                <a:solidFill>
                  <a:srgbClr val="00B050"/>
                </a:solidFill>
              </a:rPr>
              <a:t>React </a:t>
            </a:r>
            <a:r>
              <a:rPr lang="zh-CN" altLang="en-US" dirty="0" smtClean="0">
                <a:solidFill>
                  <a:srgbClr val="00B050"/>
                </a:solidFill>
              </a:rPr>
              <a:t>的核心库，</a:t>
            </a:r>
            <a:r>
              <a:rPr lang="en-US" dirty="0" smtClean="0">
                <a:solidFill>
                  <a:srgbClr val="00B050"/>
                </a:solidFill>
              </a:rPr>
              <a:t>react-dom.js </a:t>
            </a:r>
            <a:r>
              <a:rPr lang="zh-CN" altLang="en-US" dirty="0" smtClean="0">
                <a:solidFill>
                  <a:srgbClr val="00B050"/>
                </a:solidFill>
              </a:rPr>
              <a:t>是提供与 </a:t>
            </a:r>
            <a:r>
              <a:rPr lang="en-US" dirty="0" smtClean="0">
                <a:solidFill>
                  <a:srgbClr val="00B050"/>
                </a:solidFill>
              </a:rPr>
              <a:t>DOM </a:t>
            </a:r>
            <a:r>
              <a:rPr lang="zh-CN" altLang="en-US" dirty="0" smtClean="0">
                <a:solidFill>
                  <a:srgbClr val="00B050"/>
                </a:solidFill>
              </a:rPr>
              <a:t>相关的功能， </a:t>
            </a:r>
            <a:r>
              <a:rPr lang="en-US" dirty="0" err="1" smtClean="0">
                <a:solidFill>
                  <a:srgbClr val="00B050"/>
                </a:solidFill>
              </a:rPr>
              <a:t>browser.min.js</a:t>
            </a:r>
            <a:r>
              <a:rPr lang="zh-CN" altLang="en-US" dirty="0" smtClean="0">
                <a:solidFill>
                  <a:srgbClr val="00B050"/>
                </a:solidFill>
              </a:rPr>
              <a:t>的作用是将 </a:t>
            </a:r>
            <a:r>
              <a:rPr lang="en-US" dirty="0" smtClean="0">
                <a:solidFill>
                  <a:srgbClr val="00B050"/>
                </a:solidFill>
              </a:rPr>
              <a:t>JSX </a:t>
            </a:r>
            <a:r>
              <a:rPr lang="zh-CN" altLang="en-US" dirty="0" smtClean="0">
                <a:solidFill>
                  <a:srgbClr val="00B050"/>
                </a:solidFill>
              </a:rPr>
              <a:t>语法转为 </a:t>
            </a:r>
            <a:r>
              <a:rPr lang="en-US" dirty="0" smtClean="0">
                <a:solidFill>
                  <a:srgbClr val="00B050"/>
                </a:solidFill>
              </a:rPr>
              <a:t>JavaScript </a:t>
            </a:r>
            <a:r>
              <a:rPr lang="zh-CN" altLang="en-US" dirty="0" smtClean="0">
                <a:solidFill>
                  <a:srgbClr val="00B050"/>
                </a:solidFill>
              </a:rPr>
              <a:t>语法。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React</a:t>
            </a:r>
            <a:r>
              <a:rPr lang="zh-CN" altLang="en-US" dirty="0" smtClean="0">
                <a:solidFill>
                  <a:srgbClr val="00B050"/>
                </a:solidFill>
              </a:rPr>
              <a:t>建议使用</a:t>
            </a:r>
            <a:r>
              <a:rPr lang="en-US" dirty="0" smtClean="0">
                <a:solidFill>
                  <a:srgbClr val="00B050"/>
                </a:solidFill>
              </a:rPr>
              <a:t>JSX（</a:t>
            </a:r>
            <a:r>
              <a:rPr lang="zh-CN" altLang="en-US" dirty="0" smtClean="0">
                <a:solidFill>
                  <a:srgbClr val="00B050"/>
                </a:solidFill>
              </a:rPr>
              <a:t>但非必要）实质上这只是一个语法糖，每一个</a:t>
            </a:r>
            <a:r>
              <a:rPr lang="en-US" altLang="zh-CN" dirty="0" smtClean="0">
                <a:solidFill>
                  <a:srgbClr val="00B050"/>
                </a:solidFill>
              </a:rPr>
              <a:t>XML</a:t>
            </a:r>
            <a:r>
              <a:rPr lang="zh-CN" altLang="en-US" dirty="0" smtClean="0">
                <a:solidFill>
                  <a:srgbClr val="00B050"/>
                </a:solidFill>
              </a:rPr>
              <a:t>标签都会被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转换工具转换成纯</a:t>
            </a:r>
            <a:r>
              <a:rPr lang="en-US" altLang="zh-CN" dirty="0" err="1" smtClean="0">
                <a:solidFill>
                  <a:srgbClr val="00B050"/>
                </a:solidFill>
              </a:rPr>
              <a:t>Javascript</a:t>
            </a:r>
            <a:r>
              <a:rPr lang="zh-CN" altLang="en-US" dirty="0" smtClean="0">
                <a:solidFill>
                  <a:srgbClr val="00B050"/>
                </a:solidFill>
              </a:rPr>
              <a:t>代码</a:t>
            </a:r>
            <a:r>
              <a:rPr lang="en-US" altLang="zh-CN" dirty="0" smtClean="0">
                <a:solidFill>
                  <a:srgbClr val="00B050"/>
                </a:solidFill>
              </a:rPr>
              <a:t>,React </a:t>
            </a:r>
            <a:r>
              <a:rPr lang="zh-CN" altLang="en-US" dirty="0" smtClean="0">
                <a:solidFill>
                  <a:srgbClr val="00B050"/>
                </a:solidFill>
              </a:rPr>
              <a:t>官方推荐使用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， 当然你想直接使用纯</a:t>
            </a:r>
            <a:r>
              <a:rPr lang="en-US" altLang="zh-CN" dirty="0" err="1" smtClean="0">
                <a:solidFill>
                  <a:srgbClr val="00B050"/>
                </a:solidFill>
              </a:rPr>
              <a:t>Javascript</a:t>
            </a:r>
            <a:r>
              <a:rPr lang="zh-CN" altLang="en-US" dirty="0" smtClean="0">
                <a:solidFill>
                  <a:srgbClr val="00B050"/>
                </a:solidFill>
              </a:rPr>
              <a:t>代码写也是可以的，只是使用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，组件的结构和组件之间的关系看上去更加清晰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Demo 01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Demo  01 jsx1.html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04975-DE0A-423E-9D28-E3D2C27B190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5" y="2236950"/>
            <a:ext cx="12241530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0" y="4080510"/>
            <a:ext cx="1008126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5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2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9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6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0321925" y="6696075"/>
            <a:ext cx="335915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B344F-D3DD-4190-BC8A-EAE628DCE1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803A6-503F-4EEE-AB4E-4869F028016A}" type="datetimeFigureOut">
              <a:rPr lang="zh-CN" altLang="en-US"/>
              <a:pPr>
                <a:defRPr/>
              </a:pPr>
              <a:t>2017/2/6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1" y="286702"/>
            <a:ext cx="4738093" cy="122015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704" y="286703"/>
            <a:ext cx="8051006" cy="6145769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91" y="1506856"/>
            <a:ext cx="4738093" cy="4925616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B107F6C-5397-4631-B591-50BEC72DEEEE}" type="datetimeFigureOut">
              <a:rPr lang="zh-CN" altLang="en-US"/>
              <a:pPr>
                <a:defRPr/>
              </a:pPr>
              <a:t>2017/2/6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8EACB4-397F-461A-B6C3-8DBC3CEDCC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854" y="5040630"/>
            <a:ext cx="8641080" cy="59507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854" y="643414"/>
            <a:ext cx="8641080" cy="4320540"/>
          </a:xfrm>
        </p:spPr>
        <p:txBody>
          <a:bodyPr rtlCol="0">
            <a:normAutofit/>
          </a:bodyPr>
          <a:lstStyle>
            <a:lvl1pPr marL="0" indent="0">
              <a:buNone/>
              <a:defRPr sz="4300"/>
            </a:lvl1pPr>
            <a:lvl2pPr marL="617220" indent="0">
              <a:buNone/>
              <a:defRPr sz="3800"/>
            </a:lvl2pPr>
            <a:lvl3pPr marL="1234440" indent="0">
              <a:buNone/>
              <a:defRPr sz="320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854" y="5635705"/>
            <a:ext cx="8641080" cy="845105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0D5C6BD-ADAC-441C-B28A-5BE080B4CE45}" type="datetimeFigureOut">
              <a:rPr lang="zh-CN" altLang="en-US"/>
              <a:pPr>
                <a:defRPr/>
              </a:pPr>
              <a:t>2017/2/6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43E866-EE00-4865-A7DD-88AB2F1653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FCB50E8-D561-4C11-9924-5199B65428EF}" type="datetimeFigureOut">
              <a:rPr lang="zh-CN" altLang="en-US"/>
              <a:pPr>
                <a:defRPr/>
              </a:pPr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00A0962-10D2-4E16-9099-69E800E43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1305" y="288371"/>
            <a:ext cx="3240405" cy="61441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90" y="288371"/>
            <a:ext cx="9481185" cy="61441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57C9DBC-5076-430F-B8FF-7E152AA86787}" type="datetimeFigureOut">
              <a:rPr lang="zh-CN" altLang="en-US"/>
              <a:pPr>
                <a:defRPr/>
              </a:pPr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2C25B44-55C5-41A0-A3C6-5981D9704B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BD4EE-C07D-4D00-A74A-5130FE707474}" type="datetimeFigureOut">
              <a:rPr lang="zh-CN" altLang="en-US"/>
              <a:pPr>
                <a:defRPr/>
              </a:pPr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B0B9E-1DE0-469F-AD67-5F873A205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5" y="2236947"/>
            <a:ext cx="12241530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0" y="4080510"/>
            <a:ext cx="1008126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C44C9AE-3C7B-49C0-B486-109474B246E3}" type="datetimeFigureOut">
              <a:rPr lang="zh-CN" altLang="en-US"/>
              <a:pPr>
                <a:defRPr/>
              </a:pPr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A799A87-023F-42FA-9CD0-24448A61A6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42DF979-258B-46E7-9C0A-41117644B5AC}" type="datetimeFigureOut">
              <a:rPr lang="zh-CN" altLang="en-US"/>
              <a:pPr>
                <a:defRPr/>
              </a:pPr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301C057-7D0A-4E91-B835-524D517383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643" y="4627245"/>
            <a:ext cx="12241530" cy="1430179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643" y="3052049"/>
            <a:ext cx="12241530" cy="157519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E522EF-8205-4D94-80F0-BB2F3E154353}" type="datetimeFigureOut">
              <a:rPr lang="zh-CN" altLang="en-US"/>
              <a:pPr>
                <a:defRPr/>
              </a:pPr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84DD5E9-1A3F-4569-A9C0-34F7EBF77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90" y="1680211"/>
            <a:ext cx="6360795" cy="475226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915" y="1680211"/>
            <a:ext cx="6360795" cy="475226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49ECF09-8B47-4030-AA8B-7355A957BA05}" type="datetimeFigureOut">
              <a:rPr lang="zh-CN" altLang="en-US"/>
              <a:pPr>
                <a:defRPr/>
              </a:pPr>
              <a:t>2017/2/6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F9953E1-2029-409A-9DB7-3FFDE36339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1611869"/>
            <a:ext cx="6363296" cy="67175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90" y="2283619"/>
            <a:ext cx="6363296" cy="414885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915" y="1611869"/>
            <a:ext cx="6365796" cy="67175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915" y="2283619"/>
            <a:ext cx="6365796" cy="414885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A7788E0-105C-450D-B6D5-6B47B179E821}" type="datetimeFigureOut">
              <a:rPr lang="zh-CN" altLang="en-US"/>
              <a:pPr>
                <a:defRPr/>
              </a:pPr>
              <a:t>2017/2/6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82A52A5-31D0-49EB-83B8-30C4FB35B5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A170635-B9DF-430D-B51A-440113764571}" type="datetimeFigureOut">
              <a:rPr lang="zh-CN" altLang="en-US"/>
              <a:pPr>
                <a:defRPr/>
              </a:pPr>
              <a:t>2017/2/6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C8E0509-62B5-4E40-890E-4D3C758498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0B895B8-9781-49B9-A919-AA92633FF6A9}" type="datetimeFigureOut">
              <a:rPr lang="zh-CN" altLang="en-US"/>
              <a:pPr>
                <a:defRPr/>
              </a:pPr>
              <a:t>2017/2/6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1028587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C161E7F-8283-4ECF-B326-9C5BD92580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20725" y="288925"/>
            <a:ext cx="129603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3424" tIns="61711" rIns="123424" bIns="61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0725" y="1679575"/>
            <a:ext cx="1296035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3424" tIns="61711" rIns="123424" bIns="61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725" y="6673850"/>
            <a:ext cx="3359150" cy="384175"/>
          </a:xfrm>
          <a:prstGeom prst="rect">
            <a:avLst/>
          </a:prstGeom>
        </p:spPr>
        <p:txBody>
          <a:bodyPr vert="horz" lIns="123424" tIns="61711" rIns="123424" bIns="61711" rtlCol="0" anchor="ctr"/>
          <a:lstStyle>
            <a:lvl1pPr algn="l" defTabSz="1028587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81FD25-5569-4DBE-B752-C53DCD48A2AA}" type="datetimeFigureOut">
              <a:rPr lang="zh-CN" altLang="en-US"/>
              <a:pPr>
                <a:defRPr/>
              </a:pPr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1250" y="6673850"/>
            <a:ext cx="4559300" cy="384175"/>
          </a:xfrm>
          <a:prstGeom prst="rect">
            <a:avLst/>
          </a:prstGeom>
        </p:spPr>
        <p:txBody>
          <a:bodyPr vert="horz" lIns="123424" tIns="61711" rIns="123424" bIns="61711" rtlCol="0" anchor="ctr"/>
          <a:lstStyle>
            <a:lvl1pPr algn="ctr" defTabSz="1028587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1925" y="6673850"/>
            <a:ext cx="3359150" cy="384175"/>
          </a:xfrm>
          <a:prstGeom prst="rect">
            <a:avLst/>
          </a:prstGeom>
        </p:spPr>
        <p:txBody>
          <a:bodyPr vert="horz" lIns="123424" tIns="61711" rIns="123424" bIns="61711" rtlCol="0" anchor="ctr"/>
          <a:lstStyle>
            <a:lvl1pPr algn="r" defTabSz="1028587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6F39B2-7151-44A2-9091-51575822588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www.1ppt.com/xiazai/ 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</p:sldLayoutIdLst>
  <p:transition>
    <p:randomBar/>
  </p:transition>
  <p:txStyles>
    <p:titleStyle>
      <a:lvl1pPr algn="ctr" defTabSz="1231900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319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12319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12319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12319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5pPr>
      <a:lvl6pPr marL="457151" algn="ctr" defTabSz="1233353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6pPr>
      <a:lvl7pPr marL="914300" algn="ctr" defTabSz="1233353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7pPr>
      <a:lvl8pPr marL="1371449" algn="ctr" defTabSz="1233353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8pPr>
      <a:lvl9pPr marL="1828598" algn="ctr" defTabSz="1233353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60375" indent="-460375" algn="l" defTabSz="12319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0125" indent="-382588" algn="l" defTabSz="12319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39875" indent="-306388" algn="l" defTabSz="12319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57413" indent="-306388" algn="l" defTabSz="12319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4950" indent="-306388" algn="l" defTabSz="12319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150" indent="-308559" algn="l" defTabSz="1234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270" indent="-308559" algn="l" defTabSz="1234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8386" indent="-308559" algn="l" defTabSz="1234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5503" indent="-308559" algn="l" defTabSz="12342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119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238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356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474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5590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2708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19827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6946" algn="l" defTabSz="12342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720725" y="288925"/>
            <a:ext cx="129603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3444" tIns="61722" rIns="123444" bIns="617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0725" y="1679575"/>
            <a:ext cx="1296035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3444" tIns="61722" rIns="123444" bIns="61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725" y="6673850"/>
            <a:ext cx="3359150" cy="384175"/>
          </a:xfrm>
          <a:prstGeom prst="rect">
            <a:avLst/>
          </a:prstGeom>
        </p:spPr>
        <p:txBody>
          <a:bodyPr vert="horz" wrap="square" lIns="123444" tIns="61722" rIns="123444" bIns="61722" numCol="1" anchor="ctr" anchorCtr="0" compatLnSpc="1">
            <a:prstTxWarp prst="textNoShape">
              <a:avLst/>
            </a:prstTxWarp>
          </a:bodyPr>
          <a:lstStyle>
            <a:lvl1pPr>
              <a:defRPr sz="16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2CC2835-A0DD-4701-A9D0-B60943C69FC4}" type="datetimeFigureOut">
              <a:rPr lang="zh-CN" altLang="en-US"/>
              <a:pPr>
                <a:defRPr/>
              </a:pPr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1250" y="6673850"/>
            <a:ext cx="4559300" cy="384175"/>
          </a:xfrm>
          <a:prstGeom prst="rect">
            <a:avLst/>
          </a:prstGeom>
        </p:spPr>
        <p:txBody>
          <a:bodyPr vert="horz" wrap="square" lIns="123444" tIns="61722" rIns="123444" bIns="61722" numCol="1" anchor="ctr" anchorCtr="0" compatLnSpc="1">
            <a:prstTxWarp prst="textNoShape">
              <a:avLst/>
            </a:prstTxWarp>
          </a:bodyPr>
          <a:lstStyle>
            <a:lvl1pPr algn="ctr">
              <a:defRPr sz="16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1925" y="6673850"/>
            <a:ext cx="3359150" cy="384175"/>
          </a:xfrm>
          <a:prstGeom prst="rect">
            <a:avLst/>
          </a:prstGeom>
        </p:spPr>
        <p:txBody>
          <a:bodyPr vert="horz" wrap="square" lIns="123444" tIns="61722" rIns="123444" bIns="61722" numCol="1" anchor="ctr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20BFD8D-ADD5-422D-A79F-E54DCD3D8B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1233488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3348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23348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23348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23348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233488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233488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233488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233488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61963" indent="-461963" algn="l" defTabSz="12334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1713" indent="-385763" algn="l" defTabSz="12334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7975" algn="l" defTabSz="12334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59000" indent="-307975" algn="l" defTabSz="12334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6538" indent="-307975" algn="l" defTabSz="12334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t.sina.com.cn/pptlove" TargetMode="External"/><Relationship Id="rId4" Type="http://schemas.openxmlformats.org/officeDocument/2006/relationships/hyperlink" Target="http://www.1ppt.com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image" Target="../media/image9.png"/><Relationship Id="rId3" Type="http://schemas.openxmlformats.org/officeDocument/2006/relationships/hyperlink" Target="http://www.1ppt.com/jieri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image" Target="../media/image8.png"/><Relationship Id="rId2" Type="http://schemas.openxmlformats.org/officeDocument/2006/relationships/hyperlink" Target="http://www.1ppt.com/moban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1ppt.com/tubiao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www.1ppt.com/beijing/" TargetMode="External"/><Relationship Id="rId10" Type="http://schemas.openxmlformats.org/officeDocument/2006/relationships/hyperlink" Target="http://www.1ppt.com/excel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wor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facebook.github.io/reac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jianshu.com/p/ae482813b79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2888" y="2160588"/>
            <a:ext cx="4319587" cy="1543050"/>
          </a:xfrm>
        </p:spPr>
        <p:txBody>
          <a:bodyPr rtlCol="0">
            <a:normAutofit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 descr="http://www.xinlixue.com.cn/bookpic/20078216512148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53228" y="1674883"/>
            <a:ext cx="3419086" cy="341908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harsh" dir="t"/>
          </a:scene3d>
          <a:sp3d extrusionH="635000" contourW="12700">
            <a:bevelT w="82550" h="63500" prst="divot"/>
            <a:bevelB/>
            <a:contourClr>
              <a:schemeClr val="bg2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720181" y="3600450"/>
            <a:ext cx="9577065" cy="1440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113338" y="2952750"/>
            <a:ext cx="3024187" cy="503238"/>
          </a:xfrm>
          <a:prstGeom prst="rect">
            <a:avLst/>
          </a:prstGeom>
        </p:spPr>
        <p:txBody>
          <a:bodyPr lIns="123424" tIns="61711" rIns="123424" bIns="61711" anchor="ctr">
            <a:normAutofit fontScale="92500" lnSpcReduction="20000"/>
          </a:bodyPr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必知必会</a:t>
            </a:r>
            <a:endParaRPr lang="zh-CN" altLang="en-US" sz="3200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29660" y="4529144"/>
            <a:ext cx="1571591" cy="338544"/>
          </a:xfrm>
          <a:prstGeom prst="rect">
            <a:avLst/>
          </a:prstGeom>
          <a:noFill/>
        </p:spPr>
        <p:txBody>
          <a:bodyPr wrap="squar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解佩旋</a:t>
            </a:r>
            <a:endParaRPr lang="en-US" altLang="zh-CN" sz="16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4" name="AutoShape 11" descr="data:image/jpeg;base64,/9j/4AAQSkZJRgABAQAAAQABAAD/2wBDAAgGBgcGBQgHBwcJCQgKDBQNDAsLDBkSEw8UHRofHh0aHBwgJC4nICIsIxwcKDcpLDAxNDQ0Hyc5PTgyPC4zNDL/2wBDAQkJCQwLDBgNDRgyIRwhMjIyMjIyMjIyMjIyMjIyMjIyMjIyMjIyMjIyMjIyMjIyMjIyMjIyMjIyMjIyMjIyMjL/wAARCADcAN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/ooooAKKKKACiiigAooooAKKKKACiiigAooooAKKKKACiiigAooooAKKKKACiiigAooooAKKKKACiiigAooooAKKKKAFrR0jQtT126Ftpto88nfHAX3JPAo0PSLjXdZttOthmSZ8E9lHcn6CvpTRNEsPDekpaWqLHGi5kkPBY45ZjXTQoOq7vY4cbjVh0kleTPKLT4LapLEGu9StoGI+6il8fjxTLz4MavCha0v7W4I/hYFCf5112rfFvQ9PumgtoprwocF48Kv4E9aTTvi/oF3IEuori0z/ABMNyj64ro9nhtrnB7fMLc9tPQ8d1fwxrOhPt1GwlhHZ8ZU/RhxWTivqy2u9N1yxL28sF5bOMEDDA+xH+NefeK/hNa3qvdaERbz8kwE/I309KzqYNpXg7o3oZpFvlrKzPE6KtX+n3emXklpewPDOhwyOMGquK42rHqppq6Clors/CHw61HxJtuZgbWwJ/wBaw5f/AHR/WnCEpu0SKlWFKPNN2RyEME1zKsUMbySMcBUGSa7LSvhX4l1JVklgjsozzm4fDf8AfIyfzxXtOg+FdI8NwBLG1VZMfNMwy7fjVLWvH/h7Q2aOe9E0y9YoPnI+vYV3RwkIq9RnkzzKpUly4eNzgh8E7zZk6zCH9PJOPzzXN678M/EGhxNP5KXduvLSW5yVHup5ru/+F0aV5u3+zbrZn728fyrtfD/ifS/E1oZtPn3Ff9ZEww6fUU1Rw9TSD1IeKxtH3qi0Pl4gg4I6UV6r8VPBcVkn9vadEEiZwtzGo4Unow9ieK8qriqU3Tlys9fD141oKcRKKKKzNgooooAKKKKACiiigAooooAKKKKAPWvgvpStLf6q6gsgEEZ9M8n+lbPxd1+XTtFh023cpJeE+YQedg7fiat/COAReC1kA5lncn8OK4X4xXDSeLooc/LFbLgfUmvRb9nhtOp4UV7bMHzdP0PPDRRSV5x7poaVrWo6JdLc6ddyQSDrtPDexHQj617V4O+J1nrhjstT2Wt8eA2cJIfb0PtXgtOBKkEHBHcVtSrypvTY5cThKdde8te59M+KPCWm+KrLyrqMLcKP3Vwo+ZD/AFHtXz/4i8M6h4c1M2d3ETk/u5FHyyD2rvfh/wDEp4Wi0jW5C8ZIWC5PJX0VvUe9etXNjaXxha5t4pvKcSRl1B2t6iu2VOGJjzR3PIhWrYCfs6msTyrwJ8MVdYtU16LIOGitWHX3b/CvStY1vTfDmnG4vZUhiUYRF6t7AVT8V+K7Lwppv2i4BknfIhhHBc/0FfPWveIdQ8Rai95fzFmJ+VB91B6AUTnDDx5YblUqNXHT9pUdonR+LPiVqmvu9vaO1lYdNkZwzj/aP9K4ckk5J5oJpK8+c5Td5M9ulShSjywVha3fCOuzeH/EVrdxuRGXCSrnhkPXNYVAOCKUW4u6KnFTi4vqfVeqWcOsaJc2sgDRXMJH5jg18sXELW9zLA4w8blD9QcV9QeGbg3XhjTJ2OS9uhP5V87eMIBbeLtUiAwBcMfz5ruxivGMjxsqbjOdPsYdFFFeee2FFFFABRRRQAUUUUAFFFFABRRRQB9B/Chg3gaADtLIP1rzr4vIV8a5PRrZD/Ou1+Ddz5vhi5gzzFcHj2IBrm/jRa7NasLkD/WQlSfof/r16NTXDJnh4f3cwkvU8xpKWkrzj3ApcUld58OPBZ8Q6h9uvEP9n27cg9JG/u/41cIOcuVGdWrGlBzlsjf+GPgIOsevarD8uc2sLjr/ALZH8vzr07VNd0zRXtk1C7jga4fy4wx6n19h703W9ZsvDmjyXtyQkUS4RBwWPZRXzh4h8QXniPV5L+6c5JxGgPCL2Ar0JzjhoqMdzwqdKePqOpPSJ9FeJPDtl4m0l7O6UZIzFKByjdiK+b9c0W80DVZtPvYyskZ4PZ17MPY16r8MPHRukj0LU5f3yjFtKx+8P7p9/Sun8d+EIvFGkkxqFv4ATC/r/sn2NKrCNeHPDcrD1Z4Kr7Gp8LPnI0lS3EEltO8EyFJI2KspHIIqKvNPfWoUtFOiQySoi9WIAoA+nPB6GPwfpKnqLZP5V4D45cP411Vh08819G6ZCLTR7SLoI4VH5CvmPX7j7V4g1CbOQ9w5B9smvQxelOKPEyzWtUl/W5m0UUV557YUUUUAFFFFABRRRQAUUUtACUVPbWlxezLDbQSTSNwFRSSa7vRfhHrmohZb94tPhPZ/mkP/AAEdPxIq4U5T+FGVWvTpK83Y0vgrfBNS1GxJ/wBZGsqj6HB/mK6D4v6VLe6FaXMMTSSQzbSFXJwRWx4X+HuleF7oXcEk813tK+Y7YGD14HFdaQCOQDj1r1KdF+x9nI+erYqH1r21PU+Z7LwR4j1ABoNKuNp/iddo/Wt+0+EHiOfHnG2tx/tyZ/lXsd94o0LTSRd6raxMOqmQFvyHNYFz8VfC8DbYp7m6bOAIYTyf+BYrH6vQj8Ujq+vYup8EDk7f4J3Bx9p1iJfXy4i388V6tpWl2ujabBYWceyCFdo9T6k+5qa0uDdWkVwYZIfMUN5cmNy59cZ5rhPGfxNTw3qg06yto7qdFzMWYgIew471uo0qC5jilUxOMl7N62NzxN4Ls/Fc0LX95eLFEMJDCyhc9zyDzWEPg54b73Go/wDf1P8A4muUf406wfuabYge+8/1qP8A4XPrv/PjYf8AfLf/ABVYyrYeTu0dcMNj4RUYuy9TsE+EGgwypLDealHIhDKwlXII7/drvoUaKBI3kaRlUKXYDLY7nHevEl+NGuDrYWB/B/8A4qrMPxr1DcPO0q2Izzsdh/PNVCvQh8JnWwWNqr39bHVeL/hla+JdS/tC2uhZzsuJR5e5ZD2PXg1x1z8F9XjBNvf2kvoDuU/yr2HSdUttZ0uC/tH3QzLuHt6g+9Y3iDxxpvhm/jtdTt7tBIu5JkjDIR375z+FVUo0WueXUzoYvFxfso626Hjl58MfFNpk/YPOH/TJw1VdB8M6kfFWn2l5YzwgzruLxkAAHPWvbLP4heFr3Aj1eGMntMDH/wChCugt7q1vYxLbTRToP4kYMB+VZrC0pO8ZHRLMcRBNVIFbW7xdO0G+uzwIYHb8hXyu7F3LE5JOTX1bqmm22r6bNYXas0Ew2uFYqSPrXmOsfBeNgz6PqJRu0VyMj/vof4Gni6U5tOJOW4mlRTU3Zs8eord1rwhrmgORf2Eix9pU+ZD+IrDrzXFxdme9GcZq8XcSiiikUFFFFABRRS0AAHOK9D8I/C291lI7zVC1pZtyqY/eOPp2Fb3w18ARLFFrmrQh3b5raFxwo7MR6+ld34l8V6b4XsvOvZMysP3cK/ef/wCt713UcOkuepseRisfNz9jh9X3LOj+HtK0C3EWn2kcIA5fGWP1NY2u/Ebw/oZaM3P2u4X/AJZW/wA2D7noK8f8TfEDWfEbvG0xtrM9IIjgEf7R71yZpzxiWlNE0srcnz15XZ6Tq3xi1a6Yrp1tFaR/3m+dsV6/oWpJrOg2V+pB8+IM2P73Qj8818rV7X8HNaE+lXWkyN89u3mRg/3T1/WjDV5Snab3DMMHThR5qatY808aaSdE8W6hZ7SIxJvi/wBxuR/PH4V0Pws8Lf2zrR1K6jzZ2RBAI4eTsPw6/lXU/FnwzNqUunX9pEXmLi2cAdQT8p/PP513PhvRYPDugW1hHgeWmZG/vMeSacMP++d9kKtjv9ljy/E9Cv4w8RxeGNAmvTgzsNkCH+Jz/Qda+arm4lu7mS4ncvLIxZ2PUk11nxG8TnxD4heOF82dqTHEB0J7tXHAZrDE1faTstkdeX4b2NO73YUlepeDfhWdRto9Q1tpIoXG6O3XhmHqT2r0i38D+GbaLy49GtSPV13n8zTp4Sc1fYmtmdGnLlWp8y0tfQOt/Czw/qULGzhNjcfwtESVz7qf6V4p4h8PX3hvU3sr5MEco4+66+oqKtCdPc2w2NpYjSO/Y7L4U+LP7M1M6NdyYtLpv3ZJ4ST/AAP+Fem+N/DSeJvD01sFH2qIGS3b/aHb6HpXzYjGN1dSQynII7Gvo7wF4lXxJ4cikkYG7g/dzjvkdD+NdOFqKcXSkefmNF0prEU/mfOUsbwyvFIpV0JVlIwQR1Fe+/CnSDp3g+O5kXEt65lOeu0cL/j+Ncv4+8DSXHjGyuLKMiHUpQsu0fcfufy5r1Ym30jSc8Jb2sPTsFUU8NRcJty6E4/FKtRjGH2jzfx78QtR8P8AihLLTXiMcUQ85HXILHn+WKk0X4yWFwVj1a0e2Y9ZIvmX8uteR6zqL6trN3fSHLTys/4ZqhWDxU1NtPQ7Y5dRdNRktT6ssdS03XLMyWdxBdwMMMFIb8CO341xnif4V6Zqwe40zFldnnaB+7Y/Tt+FeJafqd7pd0tzY3MlvMvRkbH5+teueD/ivHePHY68FimPC3KjCsf9odq6I16dZctRHFPBV8K+eg7o8p1rQ9Q0C+az1C3aKQcgnow9Qe4rNr6j1/QNP8T6U1peIrqw3RSr1Q9iDXzl4i0G78OavLYXQ5U5Rx0dexFc1fDum7rY7sHjViFyvSSMmiiiuY7xa3/BejrrniuxsnGYi++Qf7K8n+Vc/XcfCiaOLxzbhyAXidVJ9dtaUknNJmOIk40pNb2PcdZ1O30DQrm/kUCK2jyFHGT0UD6nAr5n1rWbzXdTlvr2QvJIcgdlHYD2r3z4mWk154Dv1gBZo9krKO6qwJ/Ic/hXzma6sbJ8yj0PNyinHklPrcSiiiuE9gK6LwRrh0DxTaXTNiFm8uX/AHTx+nWudqW2gkurmKCFS0sjhEUdyelVFtSTRFSKnFxlsz6z+SRVOAy8MK434meJP7B8NPDA+Ly9zFHjqq/xN/T6mun0i1ksdHsrSaQyywwojOf4iBjNeT/GfS7pb+y1Tez2rp5OO0bDJ/UfyNevXk1SbR8xgqcJYlRk9Dyskk5rrvhxocet+LIFnQNBbjznB6HHQfnXI16V8GZo4/Ed5ExG+S3+X3wcmvLoJOokz6HFycKEnHex7eAAMAcCiiivcPkAri/iboUWreFJrgIPtFmPNjbHOO4rtKx/Fc0dv4U1OWQgKLdv1GKzqpODTN8NJxqxce58vV13w78SHw94mi818Wd0RFN6DPRvwP6ZrkTU9lazX17Ba2yF5pnCIo7knArxYScZJo+tqwjODjLY+sSqtgkA45HFef8Axa17+zfDi6fE+J71tpA6hB1/oK7fTLaSy0u1tZZTLJDEqM5/iIGM14/8ZtNuY9Ys9RLM1tJF5QHZGBJx+Oc/ga9XEyapNo+awEIyxKTeiPL6KKK8c+pClBpKKAPY/hL4umumbw/eyFyqF7Z2POB1X+o/GtP4u6LHe+HF1NU/f2jjLeqHj+eK8++FlpNcePLOWIHZbpJJIR2G0r/MivW/iPNHD4E1MOR86qi+53D/AAr0qTc8O+Y8HERVLHRcOp830UtFeae8FXNK1GXStUtr6A4kgkDj8KpUU07O6E0mrM+qNI1Sz8RaLFeQFZIZ0w6nnB7qa8V8e/D+50G5kv7CNpdNc5+UZMXsfb3rK8GeNLzwnffLmWxlP76An/x5fQ177o+t6Z4j08T2UyTRsMPGeq+xFeknDEws9zwZRq4Co5RV4s+WcUV7p4n+E+namz3OkMtjcHkxY/dsfYfw/hxXlOt+D9b0GQi9spBGOkqDch/EVxVKE6e6PVoY2lWXuvXsYNd/8J9D/tLxN9tlTMNku/noWPArgcetfQnwv0f+y/CEMzria8PnN646L+n86vC0+eovIzzCt7Kg7bvQ6HW9es9Bht5bxtqzTLCv1Pf8Kb4i0aHxFoFzp8mCJUzG391hyDXkfxf1o3niOLTYnPl2SDcAf425/QY/Wu6+GXica74fFpPJm8swEfPVl/hb+ldyrKdR02eNLCypUI147/1Y8FvbSawvZrS4QpLE5RgfUVd8Pa1NoGuW2ow8mJvmX+8vcV6N8XfC2108QWsfDYS5AHfs39K8lxXm1IOlOx71CrHE0ubvufVekatZ63psV9ZSiSGQduqnuD6Gr1fLmh+JdV8OXBm026aLd9+M8o/1Fd3b/GrUEiAuNKt5JP7ySFR+WDXfTxkGve0Z41bKqql+71R7RXknxY8YQvCfD9jKHbdm5ZTwMfw/X1rmtb+Kuv6tC0EDJYwtwfIzvI/3v8MVw7MWYliSTySayxGKUo8sDpwWWunP2lXp0Er1P4QeGfPu5NeuU/dw5S3yOrdz+A4/GvPNE0m41zV7fT7ZSZJmxn+6O5P4V9NabYWmgaLFaRbY7e2j5Y8dBkk/zqMJS5pc72RtmeJ9nD2cd2Rapr9lpN9YWly+Jb2Xy4xnp7n8eKz/AB1og13wpd24XM0a+bF/vLzXiHjDxRNr/iiS/idlihbbbc/dAPB+pPNe/eHNVTXPDtjqC4PnxAuPRhww/MGuuFVVnKB5lbDSwsadXr1PlsqVYgjBHakrpPHWj/2L4tvbZVxEz+ZH/utzWFbWdzeTCK2gkmkPRUUk15UotS5T6OE1KCn0ZBirumaVe6xfR2djA00zngKOnufQV3Xh74SapflJtVcWUB5KdZD+HavXdE8O6V4bs/J0+3SIY+eVuXf6t/kV00sJKestEcGJzKnT0hqzM8EeD4fCmllSRJezYM0g/wDQR7CuC+LviiO6nj0O1kDJC2+cg8buw/Ctnxz8TYbCKXTtEkEt23yvcDlY/p6mvFZJGldpHYs7HLMxySa0xFaMY+ygYYLC1J1PrFbfoNpKKK4D2QooooAM1e0vWL/RrtbnT7qSCUd1PB+o71RopptO6E0mrM9l8O/GKCVUg122MT9PtEAyp+q9R+FejWOq6ZrVvvs7qC6ibqFYH8xXyrU1reXNlKJbWeSGQfxIxBrrp4yUdJanmVsrpzd6b5WfRerfD7w3q5Ly2CwynnzIDsP6cH8RXRwQJa20cEK4jiQIi+gAwK8q+GHivX9a1l7G9uvPtYoS7M6jdnIAGf8APSvRPEHiGy8NacL6/wDMMRcIBGAWyfbNdtKcHHnSseRiKVaNRUZPm7HjPiL4feLZ9Vu7+SyW4M8rSFoZA3U56df0rP8ADza74M8QwX0unXcaA7JkaMjeh6j+v4V7JZfETwtfAbdWihY/wzgpj8Tx+tbttqWn3y5tb22uFP8AzylVx+hrBYem5c0JanY8dWjH2dWnoI6Wet6QUdRLaXUXII6qR+hr5t8VeHbjwzrk9hNlowd0MmPvoeh+vrX06oULhcADsKoalommavs/tCxhudn3TIucVtXoe1S7nLg8Z9Xm7rR9D5WpK+ln8AeFn/5g9uPpmov+FdeFj/zCo/zNcn1Gfc9P+16PZnzfQASa+kl+HnhZf+YTCfrmrEXgnw1AwaPRrUMOQduaFgZ9web0ukWc18LPCX9kaYdWvI8Xl2vyAjmOP/E9fypvxS1+5isBoWnRyyXFyMzmNSdqf3ePX+X1r0UAKoAGABgAUxmhjzIzRp6sSB+tdvskqfInY8lYlyr+2kr+R812fgbxLfEeTpFwAejOuwfma9n+HOh6v4e0KWx1VY1Hm+ZEqvuKg9Qccdv1NbN54s8P2AP2jWbJSOqiYM35DJrKtPiP4dv9Xt9NtJ5ZpZ32K4jITP1OD+lY06VKlK/NqdOIxGIxMHHk0LuueC9G8RalBfalC8kkSbAocqCM55xWjZaVpmjwbbO0gtox1KqF/M1B4mu7yw8NX95YFRcwQmRNwyOOTx9M1866r4r1zWmP23UJnU/wBtq/kKqtVhSd7asjC4ariYW57RR7lrvxI8P6GGT7R9ruB/yyt+efc9BXkvif4j6z4i3Qq32OyP8Ayxibkj/abv8Ayrjs0Vw1cTOemyPYw+X0aOtrvzAnNJRRXOdwUUUUAFFFFABRRRQAUUUCgD2L4KWYFtql6RyzrED9Bn+tHxqvStvplkD95mlP4cVs/CGAReDTJj/WzsT+HFcV8ZLgv4qt4M8R2wIH1J/wr0Ze7hl5nh0/3mYNvoedUodlOVYgjuKSkrzj3DQt9d1a1x5Gp3cYHZJmA/nXvvgLxfH4o0cCZgNQgAWZf73+0PrXzlWroGuXfh7Vob+0bDIfmXs69wa6KFd05a7HFjMJGvTslr0Pb/iC/iOwsRqmhXsiRwjE8ARW4/vDI/OvK/8AhZviv/oJf+Q1/wAK920LWrLxLo0d7bENHINrxnqp7qRXk/jX4Z3UGtRzaJAZLW7k2+WP+WTH/wBlrqxEZv36b0POwNSkn7GvFXRX8N+KvG3ibV4rG21JlBOZJBEuEXuele3KVtLMGeYlYk+eV8DOByTWJ4Q8KWvhXSVt48Pcv8082OWb0HsK8/8Aih45EzSaBpkuY1OLqVT94/3B/Wri3Qp803dmM4rF1lCirRRz3jfx7f6zrTrp15Pb2MOUjEUhTf6scVx015c3BzPcSyn1dy386hNJXmzqSk7tnv06MKcVGK2FzVzSbprLV7O5U4Mcytn8apUoOCDUp2dzRq6sfWEyJe6a6kZSaI8exFfKl1Cba7mgbrG5Q/gcV9ReHrg3XhzTpzyXt0P6V84eLIPs/ivVIhxi4c/mc134xXjGR4uVPlnOBjUUUV557YUUUUAFFFFABRRRQAUUUUAFFFAoA+hPhQR/wgtvj/nrJn8684+Luf8AhNzn/n3TH612/wAHLsTeF7i2z80E549iM1zXxnsWj1uyvgDtlh2E+6n/AOvXo1dcMmeHh/dx8k+tzzCilpK849wKWkrW0Hw7qPiO/W10+Euf43P3UHqTTSbdkTKSiryehtfDzXtU0nxDFBYQyXMVwwWW3X+IevsR619Eg5AOMexrm/CPgyw8KWe2ICW8cfvbhhyfYegrM8U/ErTvDupQ2MSfa5Q4+0bG4jX0/wB6vVor2MP3jPm8VL63W/cxJPiTrup6L4fP9nW8h847JLlekQ/xPrXz2xLMWYkknJJr6os73TvEOkieBo7m0nXBBGQfUEeteQ+OfhlPpry6joqNNZ/eeActH9PUVliqUpe/HVHVluIp0/3U1ZnmdFKRg80lece4FLSVJDG006RIMs7BQPc0AfTXg0EeDdIB6/ZU/lXgfjog+NtVx088/wAhX0XpVsLDRrS3PAhhVT7YFfMviG6+2+ItQuAch7hyD7Z4r0MXpTijw8s1rVJL+tTMooorzz3AooooAKKKKACiiigAooooAKKKKAPQPhNryaX4laxncLDfKEBPQOPu/nyK9X8a+GV8UaC9quFuYzvgY9m9Pxr5qR2jdXRirKcgjsa9u8FfFC0vraKx1uUQXiAKJ24WT6+hruw1WLi6Uzx8fh6iqLEUt0eO6jpN9pN09ve20kMinGHXGfoe9Ms9MvtQlEdnaTTseMRoTX1Pi0vkDYhnQ9DwwoZrOxQsxggUDqcLVfUle/NoR/a8rW5NTxzw38Ir27ZJ9bk+yw9fJQ5c/wBBXrdhp2meHtN8m1iitbWMZY9PxJPWua174n6Bo6MkEpvrgdI4T8ufduleQ+JvHWseJnK3Eohtc/LbxZC/j6n61XPRoL3dWR7HFY13qe7E7Xxv8Ut4k03QHIB+WS7H8l/xryZmZ3LMxZickk8mm0lcNSrKo7yPXoYeFCPLBHQeF/Fuo+Fr7zrV98Dn97Ax+Vx/Q+9e++GvFumeJ7QSWcoWYD95A5wyf4ivmKrFnfXOn3KXNpO8MyHKujYIrWjiJU9N0YYvAwr6rSR7x4r+GWma+z3VniyvjySo+Rz7jsfcV5FrXgfXtDdvtFjJJEDxLEN6n8q7nw18YSqpba/BuxwLqEc/8CX+o/KvStO8Q6PrEQezv4JQf4dwB/EGul06NbWLszz41sXhPdmro+XNj7tu059MV6R8NvAt3d6nFq+o27RWkB3xrIMGRu3HpXtH2O0LeZ9nh3f3tgrM1rxTo2gWxkvbuNSB8sSHLN7ACiGEjB802FXMqlaPJSjqyt4511PD/hW7ud4E8imKAdy5/wAOT+FfNJJJzXS+MvF914t1MSuDFaxZEEOfuj1Pua5quXE1faT02R6GAwzoU/e3e4lFFFc53BRRRQAUUUUAFFFFABRRRQAUUUUAFKDSUUAWodRvbddsF3PGPRJCBSTX13cDE91NIPR3JqtRTuxcq3sLSUUUhhRRRQAUUUUAAp6SPGwZHZWHQg4NMooAvf2vqQXb/aF1t9PNb/GqjyvKxaR2dj3Y5NMop3YlFLZBRRRSGFFFFABRRRQAUUUUAFFFFABRRRQAUUUUAFFFFABRRRQAUUUUAFFFFABRRRQAUUUUAFFFFABRRRQAUUUUAFFFFABRRRQB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组件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042" y="2100252"/>
            <a:ext cx="12358774" cy="1015653"/>
          </a:xfrm>
          <a:prstGeom prst="rect">
            <a:avLst/>
          </a:prstGeom>
          <a:noFill/>
        </p:spPr>
        <p:txBody>
          <a:bodyPr wrap="squar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en-US" altLang="zh-CN" dirty="0" smtClean="0">
                <a:solidFill>
                  <a:srgbClr val="00B050"/>
                </a:solidFill>
              </a:rPr>
              <a:t>hinking: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rgbClr val="00B050"/>
              </a:solidFill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altLang="zh-CN" dirty="0" smtClean="0">
                <a:solidFill>
                  <a:srgbClr val="00B050"/>
                </a:solidFill>
              </a:rPr>
              <a:t>state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props</a:t>
            </a:r>
            <a:r>
              <a:rPr lang="zh-CN" altLang="en-US" smtClean="0">
                <a:solidFill>
                  <a:srgbClr val="00B050"/>
                </a:solidFill>
              </a:rPr>
              <a:t>区别和使用范围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415082" y="99988"/>
            <a:ext cx="3057229" cy="107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数据流</a:t>
            </a:r>
            <a:endParaRPr lang="zh-CN" altLang="en-US" sz="32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组件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1" name="TextBox 8"/>
          <p:cNvSpPr txBox="1">
            <a:spLocks noChangeArrowheads="1"/>
          </p:cNvSpPr>
          <p:nvPr/>
        </p:nvSpPr>
        <p:spPr bwMode="auto">
          <a:xfrm>
            <a:off x="557166" y="1028682"/>
            <a:ext cx="780965" cy="5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Ex:</a:t>
            </a:r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4422" y="953046"/>
            <a:ext cx="12501620" cy="5016748"/>
          </a:xfrm>
          <a:prstGeom prst="rect">
            <a:avLst/>
          </a:prstGeom>
          <a:noFill/>
        </p:spPr>
        <p:txBody>
          <a:bodyPr wrap="square" lIns="91431" tIns="45715" rIns="91431" bIns="45715">
            <a:spAutoFit/>
          </a:bodyPr>
          <a:lstStyle/>
          <a:p>
            <a:r>
              <a:rPr lang="en-US" altLang="zh-CN" dirty="0" err="1" smtClean="0">
                <a:solidFill>
                  <a:srgbClr val="FFC000"/>
                </a:solidFill>
              </a:rPr>
              <a:t>var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Test = </a:t>
            </a:r>
            <a:r>
              <a:rPr lang="en-US" altLang="zh-CN" dirty="0" err="1" smtClean="0">
                <a:solidFill>
                  <a:srgbClr val="FFC000"/>
                </a:solidFill>
              </a:rPr>
              <a:t>React.createClass</a:t>
            </a:r>
            <a:r>
              <a:rPr lang="en-US" altLang="zh-CN" dirty="0" smtClean="0">
                <a:solidFill>
                  <a:srgbClr val="FFC000"/>
                </a:solidFill>
              </a:rPr>
              <a:t>({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        render: function() {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          return (</a:t>
            </a:r>
          </a:p>
          <a:p>
            <a:pPr lvl="3"/>
            <a:r>
              <a:rPr lang="en-US" altLang="zh-CN" dirty="0" smtClean="0">
                <a:solidFill>
                  <a:srgbClr val="FFC000"/>
                </a:solidFill>
              </a:rPr>
              <a:t>&lt;div </a:t>
            </a:r>
            <a:r>
              <a:rPr lang="en-US" altLang="zh-CN" dirty="0" smtClean="0">
                <a:solidFill>
                  <a:srgbClr val="FFC000"/>
                </a:solidFill>
              </a:rPr>
              <a:t>&gt;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3"/>
            <a:r>
              <a:rPr lang="en-US" altLang="zh-CN" dirty="0" smtClean="0">
                <a:solidFill>
                  <a:srgbClr val="FFC000"/>
                </a:solidFill>
              </a:rPr>
              <a:t>		&lt;</a:t>
            </a:r>
            <a:r>
              <a:rPr lang="en-US" altLang="zh-CN" dirty="0" smtClean="0">
                <a:solidFill>
                  <a:srgbClr val="FFC000"/>
                </a:solidFill>
              </a:rPr>
              <a:t>div&gt;</a:t>
            </a:r>
          </a:p>
          <a:p>
            <a:pPr lvl="3"/>
            <a:r>
              <a:rPr lang="en-US" altLang="zh-CN" dirty="0" smtClean="0">
                <a:solidFill>
                  <a:srgbClr val="FFC000"/>
                </a:solidFill>
              </a:rPr>
              <a:t>			&lt;</a:t>
            </a:r>
            <a:r>
              <a:rPr lang="en-US" altLang="zh-CN" dirty="0" smtClean="0">
                <a:solidFill>
                  <a:srgbClr val="FFC000"/>
                </a:solidFill>
              </a:rPr>
              <a:t>div&gt;content&lt;/div&gt;</a:t>
            </a:r>
          </a:p>
          <a:p>
            <a:pPr lvl="3"/>
            <a:r>
              <a:rPr lang="en-US" altLang="zh-CN" dirty="0" smtClean="0">
                <a:solidFill>
                  <a:srgbClr val="FFC000"/>
                </a:solidFill>
              </a:rPr>
              <a:t>		&lt;/</a:t>
            </a:r>
            <a:r>
              <a:rPr lang="en-US" altLang="zh-CN" dirty="0" smtClean="0">
                <a:solidFill>
                  <a:srgbClr val="FFC000"/>
                </a:solidFill>
              </a:rPr>
              <a:t>div&gt;</a:t>
            </a:r>
          </a:p>
          <a:p>
            <a:pPr lvl="3"/>
            <a:r>
              <a:rPr lang="en-US" altLang="zh-CN" dirty="0" smtClean="0">
                <a:solidFill>
                  <a:srgbClr val="FFC000"/>
                </a:solidFill>
              </a:rPr>
              <a:t>&lt;/div&gt;</a:t>
            </a:r>
          </a:p>
          <a:p>
            <a:r>
              <a:rPr lang="zh-CN" altLang="en-US" dirty="0" smtClean="0">
                <a:solidFill>
                  <a:srgbClr val="FFC000"/>
                </a:solidFill>
              </a:rPr>
              <a:t>          </a:t>
            </a:r>
            <a:r>
              <a:rPr lang="en-US" altLang="zh-CN" dirty="0" smtClean="0">
                <a:solidFill>
                  <a:srgbClr val="FFC000"/>
                </a:solidFill>
              </a:rPr>
              <a:t>);</a:t>
            </a:r>
          </a:p>
          <a:p>
            <a:r>
              <a:rPr lang="zh-CN" altLang="en-US" dirty="0" smtClean="0">
                <a:solidFill>
                  <a:srgbClr val="FFC000"/>
                </a:solidFill>
              </a:rPr>
              <a:t>        </a:t>
            </a:r>
            <a:r>
              <a:rPr lang="en-US" altLang="zh-CN" dirty="0" smtClean="0">
                <a:solidFill>
                  <a:srgbClr val="FFC000"/>
                </a:solidFill>
              </a:rPr>
              <a:t>}</a:t>
            </a:r>
          </a:p>
          <a:p>
            <a:r>
              <a:rPr lang="zh-CN" altLang="en-US" dirty="0" smtClean="0">
                <a:solidFill>
                  <a:srgbClr val="FFC000"/>
                </a:solidFill>
              </a:rPr>
              <a:t>      </a:t>
            </a:r>
            <a:r>
              <a:rPr lang="en-US" altLang="zh-CN" dirty="0" smtClean="0">
                <a:solidFill>
                  <a:srgbClr val="FFC000"/>
                </a:solidFill>
              </a:rPr>
              <a:t>});</a:t>
            </a:r>
          </a:p>
          <a:p>
            <a:r>
              <a:rPr lang="zh-CN" altLang="en-US" dirty="0" smtClean="0">
                <a:solidFill>
                  <a:srgbClr val="FFC000"/>
                </a:solidFill>
              </a:rPr>
              <a:t>    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      </a:t>
            </a:r>
            <a:r>
              <a:rPr lang="en-US" altLang="zh-CN" dirty="0" err="1" smtClean="0">
                <a:solidFill>
                  <a:srgbClr val="FFC000"/>
                </a:solidFill>
              </a:rPr>
              <a:t>ReactDOM.render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       &lt;Test /&gt;,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        </a:t>
            </a:r>
            <a:r>
              <a:rPr lang="en-US" altLang="zh-CN" dirty="0" err="1" smtClean="0">
                <a:solidFill>
                  <a:srgbClr val="FFC000"/>
                </a:solidFill>
              </a:rPr>
              <a:t>document.getElementById</a:t>
            </a:r>
            <a:r>
              <a:rPr lang="en-US" altLang="zh-CN" dirty="0" smtClean="0">
                <a:solidFill>
                  <a:srgbClr val="FFC000"/>
                </a:solidFill>
              </a:rPr>
              <a:t>('example')</a:t>
            </a:r>
          </a:p>
          <a:p>
            <a:r>
              <a:rPr lang="zh-CN" altLang="en-US" dirty="0" smtClean="0">
                <a:solidFill>
                  <a:srgbClr val="FFC000"/>
                </a:solidFill>
              </a:rPr>
              <a:t>      </a:t>
            </a:r>
            <a:r>
              <a:rPr lang="en-US" altLang="zh-CN" dirty="0" smtClean="0">
                <a:solidFill>
                  <a:srgbClr val="FFC000"/>
                </a:solidFill>
              </a:rPr>
              <a:t>);</a:t>
            </a:r>
            <a:endParaRPr lang="zh-CN" altLang="en-US" dirty="0" smtClean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15082" y="99988"/>
            <a:ext cx="3057229" cy="107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组件化、模块化</a:t>
            </a:r>
          </a:p>
          <a:p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46087" name="TextBox 13"/>
          <p:cNvSpPr txBox="1">
            <a:spLocks noChangeArrowheads="1"/>
          </p:cNvSpPr>
          <p:nvPr/>
        </p:nvSpPr>
        <p:spPr bwMode="auto">
          <a:xfrm>
            <a:off x="1057275" y="2671763"/>
            <a:ext cx="12144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algn="ctr"/>
            <a:r>
              <a:rPr lang="zh-CN" altLang="en-US" sz="7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57713" y="4243388"/>
            <a:ext cx="5719762" cy="830262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为什么不同性格的人有些表现却类似？</a:t>
            </a:r>
            <a:endParaRPr lang="en-US" altLang="zh-CN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书上还有什么内容？</a:t>
            </a:r>
            <a:endParaRPr lang="en-US" altLang="zh-CN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57275" y="4029075"/>
            <a:ext cx="1214437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sp>
        <p:nvSpPr>
          <p:cNvPr id="47111" name="TextBox 8"/>
          <p:cNvSpPr txBox="1">
            <a:spLocks noChangeArrowheads="1"/>
          </p:cNvSpPr>
          <p:nvPr/>
        </p:nvSpPr>
        <p:spPr bwMode="auto">
          <a:xfrm>
            <a:off x="271463" y="1276350"/>
            <a:ext cx="7981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为什么有时不同性格的人有些表现却类似？</a:t>
            </a:r>
          </a:p>
        </p:txBody>
      </p:sp>
      <p:sp>
        <p:nvSpPr>
          <p:cNvPr id="47112" name="TextBox 9"/>
          <p:cNvSpPr txBox="1">
            <a:spLocks noChangeArrowheads="1"/>
          </p:cNvSpPr>
          <p:nvPr/>
        </p:nvSpPr>
        <p:spPr bwMode="auto">
          <a:xfrm>
            <a:off x="914400" y="1990725"/>
            <a:ext cx="1177131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例如，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号（给予者）和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号（调停者）都表现出更在意他人的需求而不是自己的需求，都能讨好他人。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但是，两者的做法是不同的。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号性格的人在讨好他人时很挑剔，必须是一个他值得付出的人。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号性格就没那么明确，他们进入他人的内心，找到什么算什么。</a:t>
            </a:r>
          </a:p>
        </p:txBody>
      </p:sp>
      <p:sp>
        <p:nvSpPr>
          <p:cNvPr id="47113" name="TextBox 11"/>
          <p:cNvSpPr txBox="1">
            <a:spLocks noChangeArrowheads="1"/>
          </p:cNvSpPr>
          <p:nvPr/>
        </p:nvSpPr>
        <p:spPr bwMode="auto">
          <a:xfrm>
            <a:off x="271463" y="3763963"/>
            <a:ext cx="38782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书上还有什么内容？</a:t>
            </a:r>
          </a:p>
        </p:txBody>
      </p:sp>
      <p:sp>
        <p:nvSpPr>
          <p:cNvPr id="47114" name="TextBox 12"/>
          <p:cNvSpPr txBox="1">
            <a:spLocks noChangeArrowheads="1"/>
          </p:cNvSpPr>
          <p:nvPr/>
        </p:nvSpPr>
        <p:spPr bwMode="auto">
          <a:xfrm>
            <a:off x="914400" y="4419600"/>
            <a:ext cx="685323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对于各类性格更详细的剖析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关于不同性格之间相处的典型案例（工作方面、生活方面）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各类性格的代表人物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各类性格更详细的分析和比较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2888" y="2160588"/>
            <a:ext cx="4319587" cy="1543050"/>
          </a:xfrm>
        </p:spPr>
        <p:txBody>
          <a:bodyPr rtlCol="0">
            <a:normAutofit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九型人格</a:t>
            </a:r>
          </a:p>
        </p:txBody>
      </p:sp>
      <p:pic>
        <p:nvPicPr>
          <p:cNvPr id="1028" name="Picture 4" descr="http://www.xinlixue.com.cn/bookpic/200782165121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53228" y="1008162"/>
            <a:ext cx="3419086" cy="4752528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harsh" dir="t"/>
          </a:scene3d>
          <a:sp3d extrusionH="635000" contourW="12700">
            <a:bevelT w="82550" h="63500" prst="divot"/>
            <a:bevelB/>
            <a:contourClr>
              <a:schemeClr val="bg2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720181" y="3600450"/>
            <a:ext cx="9577065" cy="1440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113338" y="2952750"/>
            <a:ext cx="3024187" cy="503238"/>
          </a:xfrm>
          <a:prstGeom prst="rect">
            <a:avLst/>
          </a:prstGeom>
        </p:spPr>
        <p:txBody>
          <a:bodyPr lIns="123424" tIns="61711" rIns="123424" bIns="61711" anchor="ctr">
            <a:normAutofit fontScale="92500" lnSpcReduction="20000"/>
          </a:bodyPr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en-US" altLang="zh-CN" sz="3200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ENNEAGRAM</a:t>
            </a:r>
            <a:endParaRPr lang="zh-CN" altLang="en-US" sz="3200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88238" y="3816350"/>
            <a:ext cx="2787650" cy="2308225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作者：海伦</a:t>
            </a:r>
            <a:r>
              <a:rPr lang="en-US" altLang="zh-CN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帕尔默</a:t>
            </a:r>
            <a:endParaRPr lang="en-US" altLang="zh-CN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Author</a:t>
            </a:r>
            <a:r>
              <a:rPr lang="zh-CN" alt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Helen Palmer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译者：徐杨</a:t>
            </a:r>
            <a:endParaRPr lang="en-US" altLang="zh-CN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Translator</a:t>
            </a:r>
            <a:r>
              <a:rPr lang="zh-CN" alt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Xu</a:t>
            </a: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 Yang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制作：刘一舟</a:t>
            </a:r>
            <a:endParaRPr lang="en-US" altLang="zh-CN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PPT designer</a:t>
            </a:r>
            <a:r>
              <a:rPr lang="zh-CN" alt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Louiechot</a:t>
            </a:r>
            <a:endParaRPr lang="en-US" altLang="zh-CN" sz="16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审阅：</a:t>
            </a:r>
            <a:r>
              <a:rPr lang="en-US" altLang="zh-CN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Lonely Fish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PPT checker</a:t>
            </a:r>
            <a:r>
              <a:rPr lang="zh-CN" alt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Lonely Fish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20725" y="4960938"/>
            <a:ext cx="6122988" cy="15875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31" tIns="61715" rIns="123431" bIns="61715" anchor="ctr"/>
          <a:lstStyle/>
          <a:p>
            <a:pPr algn="ctr" defTabSz="1028587" eaLnBrk="0" hangingPunct="0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9788" y="5257800"/>
            <a:ext cx="4711700" cy="955675"/>
          </a:xfrm>
          <a:prstGeom prst="rect">
            <a:avLst/>
          </a:prstGeom>
        </p:spPr>
        <p:txBody>
          <a:bodyPr wrap="none" lIns="123431" tIns="61715" rIns="123431" bIns="61715">
            <a:spAutoFit/>
          </a:bodyPr>
          <a:lstStyle/>
          <a:p>
            <a:pPr defTabSz="10285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饮水思源，下载不忘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54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关注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61263" y="4960938"/>
            <a:ext cx="6122987" cy="15875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31" tIns="61715" rIns="123431" bIns="61715" anchor="ctr"/>
          <a:lstStyle/>
          <a:p>
            <a:pPr algn="ctr" defTabSz="1028587" eaLnBrk="0" hangingPunct="0">
              <a:defRPr/>
            </a:pPr>
            <a:endParaRPr lang="zh-CN" altLang="en-US"/>
          </a:p>
        </p:txBody>
      </p:sp>
      <p:pic>
        <p:nvPicPr>
          <p:cNvPr id="11" name="Picture 2" descr="http://tp2.sinaimg.cn/1915222345/180/1294476931/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3975" y="5173663"/>
            <a:ext cx="1800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4800600" y="1674813"/>
            <a:ext cx="4921250" cy="261778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lIns="123431" tIns="61715" rIns="123431" bIns="61715">
            <a:spAutoFit/>
          </a:bodyPr>
          <a:lstStyle/>
          <a:p>
            <a:pPr marL="462864" indent="-462864" defTabSz="1028587" eaLnBrk="0" hangingPunct="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2700" dirty="0">
                <a:solidFill>
                  <a:srgbClr val="953735"/>
                </a:solidFill>
                <a:latin typeface="微软雅黑" pitchFamily="34" charset="-122"/>
                <a:ea typeface="微软雅黑" pitchFamily="34" charset="-122"/>
              </a:rPr>
              <a:t>精品模板    行业案例</a:t>
            </a:r>
            <a:endParaRPr lang="zh-CN" altLang="zh-CN" sz="2700" dirty="0">
              <a:solidFill>
                <a:srgbClr val="953735"/>
              </a:solidFill>
              <a:latin typeface="微软雅黑" pitchFamily="34" charset="-122"/>
              <a:ea typeface="微软雅黑" pitchFamily="34" charset="-122"/>
            </a:endParaRPr>
          </a:p>
          <a:p>
            <a:pPr marL="462864" indent="-462864" defTabSz="1028587" eaLnBrk="0" hangingPunct="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2700" dirty="0">
                <a:solidFill>
                  <a:srgbClr val="953735"/>
                </a:solidFill>
                <a:latin typeface="微软雅黑" pitchFamily="34" charset="-122"/>
                <a:ea typeface="微软雅黑" pitchFamily="34" charset="-122"/>
              </a:rPr>
              <a:t>优质图表</a:t>
            </a:r>
            <a:endParaRPr lang="zh-CN" altLang="zh-CN" sz="2700" dirty="0">
              <a:solidFill>
                <a:srgbClr val="953735"/>
              </a:solidFill>
              <a:latin typeface="微软雅黑" pitchFamily="34" charset="-122"/>
              <a:ea typeface="微软雅黑" pitchFamily="34" charset="-122"/>
            </a:endParaRPr>
          </a:p>
          <a:p>
            <a:pPr marL="462864" indent="-462864" defTabSz="1028587" eaLnBrk="0" hangingPunct="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2700" dirty="0">
                <a:solidFill>
                  <a:srgbClr val="953735"/>
                </a:solidFill>
                <a:latin typeface="微软雅黑" pitchFamily="34" charset="-122"/>
                <a:ea typeface="微软雅黑" pitchFamily="34" charset="-122"/>
              </a:rPr>
              <a:t>创意图片</a:t>
            </a:r>
          </a:p>
          <a:p>
            <a:pPr marL="462864" indent="-462864" defTabSz="1028587" eaLnBrk="0" hangingPunct="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2700" dirty="0">
                <a:solidFill>
                  <a:srgbClr val="953735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700" dirty="0">
                <a:solidFill>
                  <a:srgbClr val="953735"/>
                </a:solidFill>
                <a:latin typeface="微软雅黑" pitchFamily="34" charset="-122"/>
                <a:ea typeface="微软雅黑" pitchFamily="34" charset="-122"/>
              </a:rPr>
              <a:t>教程</a:t>
            </a:r>
            <a:endParaRPr lang="en-US" altLang="zh-CN" sz="2700" dirty="0">
              <a:solidFill>
                <a:srgbClr val="95373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00600" y="1200150"/>
            <a:ext cx="4921250" cy="4953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31" tIns="61715" rIns="123431" bIns="61715" anchor="ctr"/>
          <a:lstStyle/>
          <a:p>
            <a:pPr algn="ctr" defTabSz="10285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我们只分享精品</a:t>
            </a:r>
          </a:p>
        </p:txBody>
      </p:sp>
      <p:sp>
        <p:nvSpPr>
          <p:cNvPr id="15" name="矩形 14"/>
          <p:cNvSpPr/>
          <p:nvPr/>
        </p:nvSpPr>
        <p:spPr>
          <a:xfrm>
            <a:off x="5400675" y="6721475"/>
            <a:ext cx="7570788" cy="493713"/>
          </a:xfrm>
          <a:prstGeom prst="rect">
            <a:avLst/>
          </a:prstGeom>
        </p:spPr>
        <p:txBody>
          <a:bodyPr wrap="none" lIns="123431" tIns="61715" rIns="123431" bIns="61715">
            <a:spAutoFit/>
          </a:bodyPr>
          <a:lstStyle/>
          <a:p>
            <a:pPr marL="385721" indent="-385721" defTabSz="1028587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来源于网络渠道，感谢作者的辛勤劳动，如作者不喜可私信本人删除！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161" name="Picture 5" descr="C:\Documents and Settings\user\桌面\PPT精选B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1550" y="2160588"/>
            <a:ext cx="2384425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839788" y="6000750"/>
            <a:ext cx="4749800" cy="371475"/>
          </a:xfrm>
          <a:prstGeom prst="rect">
            <a:avLst/>
          </a:prstGeom>
        </p:spPr>
        <p:txBody>
          <a:bodyPr wrap="none" lIns="123431" tIns="61715" rIns="123431" bIns="61715">
            <a:spAutoFit/>
          </a:bodyPr>
          <a:lstStyle/>
          <a:p>
            <a:pPr defTabSz="10285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我们会提供更多更好的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素材，让你不再烦恼！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80550" y="5260975"/>
            <a:ext cx="1970088" cy="539750"/>
          </a:xfrm>
          <a:prstGeom prst="rect">
            <a:avLst/>
          </a:prstGeom>
        </p:spPr>
        <p:txBody>
          <a:bodyPr wrap="none" lIns="123431" tIns="61715" rIns="123431" bIns="61715">
            <a:spAutoFit/>
          </a:bodyPr>
          <a:lstStyle/>
          <a:p>
            <a:pPr defTabSz="1028587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@PPT</a:t>
            </a:r>
            <a:r>
              <a:rPr lang="zh-CN" altLang="en-US" sz="27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精选</a:t>
            </a:r>
            <a:endParaRPr lang="en-US" altLang="zh-CN" sz="27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480550" y="5689600"/>
            <a:ext cx="4141788" cy="946150"/>
          </a:xfrm>
          <a:prstGeom prst="rect">
            <a:avLst/>
          </a:prstGeom>
        </p:spPr>
        <p:txBody>
          <a:bodyPr lIns="123431" tIns="61715" rIns="123431" bIns="61715">
            <a:spAutoFit/>
          </a:bodyPr>
          <a:lstStyle/>
          <a:p>
            <a:pPr defTabSz="1028587" eaLnBrk="0" fontAlgn="auto" hangingPunct="0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新浪微博最勤劳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分享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eaLnBrk="0" fontAlgn="auto" hangingPunct="0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hlinkClick r:id="rId4"/>
              </a:rPr>
              <a:t>http://www.1ppt.com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 </a:t>
            </a:r>
            <a:endParaRPr lang="zh-CN" altLang="en-US" sz="2200" dirty="0">
              <a:solidFill>
                <a:schemeClr val="tx1">
                  <a:lumMod val="95000"/>
                  <a:lumOff val="5000"/>
                </a:schemeClr>
              </a:solidFill>
              <a:ea typeface="+mn-ea"/>
            </a:endParaRPr>
          </a:p>
        </p:txBody>
      </p:sp>
      <p:pic>
        <p:nvPicPr>
          <p:cNvPr id="4109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9338" y="5270500"/>
            <a:ext cx="123031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  <p:bldP spid="7" grpId="0" animBg="1"/>
      <p:bldP spid="15" grpId="0"/>
      <p:bldP spid="17" grpId="0"/>
      <p:bldP spid="18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22463" y="4205288"/>
            <a:ext cx="12536487" cy="279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37" tIns="61718" rIns="123437" bIns="61718" anchor="ctr"/>
          <a:lstStyle/>
          <a:p>
            <a:pPr defTabSz="12343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模板下载：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  <a:hlinkClick r:id="rId2"/>
              </a:rPr>
              <a:t>www.1ppt.com/moban/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节日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www.1ppt.com/jieri/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pPr defTabSz="12343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素材下载：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        PPT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背景图片：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pPr defTabSz="12343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图表下载：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      PPT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作品下载：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pPr defTabSz="12343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      Word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www.1ppt.com/word/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    </a:t>
            </a:r>
          </a:p>
          <a:p>
            <a:pPr defTabSz="12343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Excel</a:t>
            </a:r>
            <a:r>
              <a:rPr lang="zh-CN" altLang="en-US" sz="2200" dirty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www.1ppt.com/excel/</a:t>
            </a:r>
            <a:r>
              <a:rPr lang="en-US" altLang="zh-CN" sz="2200" dirty="0">
                <a:solidFill>
                  <a:srgbClr val="EEECE1">
                    <a:lumMod val="25000"/>
                  </a:srgbClr>
                </a:solidFill>
              </a:rPr>
              <a:t> </a:t>
            </a:r>
            <a:endParaRPr lang="zh-CN" altLang="en-US" sz="2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400300"/>
            <a:ext cx="14401800" cy="233362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23437" tIns="61718" rIns="123437" bIns="61718" anchor="ctr"/>
          <a:lstStyle/>
          <a:p>
            <a:pPr defTabSz="123437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50180" name="Picture 8" descr="D:\hd-white-132\handdrawn-white131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483475" y="2998788"/>
            <a:ext cx="14049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113" descr="D:\hd-white-132\handdrawn-white71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62538" y="3000375"/>
            <a:ext cx="1350962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74688" y="2700338"/>
            <a:ext cx="4275137" cy="2039937"/>
          </a:xfrm>
          <a:prstGeom prst="rect">
            <a:avLst/>
          </a:prstGeom>
        </p:spPr>
        <p:txBody>
          <a:bodyPr lIns="123437" tIns="61718" rIns="123437" bIns="61718">
            <a:spAutoFit/>
          </a:bodyPr>
          <a:lstStyle/>
          <a:p>
            <a:pPr algn="r"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r>
              <a:rPr lang="zh-CN" altLang="en-US" sz="1900" b="1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可以在下列情况使用</a:t>
            </a:r>
          </a:p>
          <a:p>
            <a:pPr algn="r"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endParaRPr lang="en-US" altLang="zh-CN" sz="1600" kern="0" dirty="0">
              <a:solidFill>
                <a:srgbClr val="FFFFFF"/>
              </a:solidFill>
              <a:latin typeface="Calibri"/>
              <a:ea typeface="微软雅黑" pitchFamily="34" charset="-122"/>
              <a:cs typeface="宋体" charset="-122"/>
            </a:endParaRPr>
          </a:p>
          <a:p>
            <a:pPr algn="r"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不限次数的用于个人</a:t>
            </a:r>
            <a:r>
              <a:rPr lang="en-US" altLang="zh-CN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/</a:t>
            </a:r>
            <a:r>
              <a:rPr lang="zh-CN" altLang="en-US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公司、企业</a:t>
            </a:r>
          </a:p>
          <a:p>
            <a:pPr algn="r"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修改并编辑其中素材内容</a:t>
            </a:r>
          </a:p>
          <a:p>
            <a:pPr algn="r"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拷贝并使用其中内容</a:t>
            </a:r>
          </a:p>
        </p:txBody>
      </p:sp>
      <p:sp>
        <p:nvSpPr>
          <p:cNvPr id="8" name="矩形 7"/>
          <p:cNvSpPr/>
          <p:nvPr/>
        </p:nvSpPr>
        <p:spPr>
          <a:xfrm>
            <a:off x="9001125" y="2700338"/>
            <a:ext cx="4613275" cy="2039937"/>
          </a:xfrm>
          <a:prstGeom prst="rect">
            <a:avLst/>
          </a:prstGeom>
        </p:spPr>
        <p:txBody>
          <a:bodyPr lIns="123437" tIns="61718" rIns="123437" bIns="61718">
            <a:spAutoFit/>
          </a:bodyPr>
          <a:lstStyle/>
          <a:p>
            <a:pPr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r>
              <a:rPr lang="zh-CN" altLang="en-US" sz="1900" b="1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不可以在以下情况使用</a:t>
            </a:r>
          </a:p>
          <a:p>
            <a:pPr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endParaRPr lang="en-US" altLang="zh-CN" sz="1600" kern="0" dirty="0">
              <a:solidFill>
                <a:srgbClr val="FFFFFF"/>
              </a:solidFill>
              <a:latin typeface="Calibri"/>
              <a:ea typeface="微软雅黑" pitchFamily="34" charset="-122"/>
              <a:cs typeface="宋体" charset="-122"/>
            </a:endParaRPr>
          </a:p>
          <a:p>
            <a:pPr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用于任何形式的在线付费下载</a:t>
            </a:r>
          </a:p>
          <a:p>
            <a:pPr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收集整理我们免费资源后，刻录光碟销售</a:t>
            </a:r>
            <a:endParaRPr lang="zh-CN" altLang="en-GB" sz="1600" kern="0" dirty="0">
              <a:solidFill>
                <a:srgbClr val="FFFFFF"/>
              </a:solidFill>
              <a:latin typeface="Calibri"/>
              <a:ea typeface="微软雅黑" pitchFamily="34" charset="-122"/>
              <a:cs typeface="宋体" charset="-122"/>
            </a:endParaRPr>
          </a:p>
          <a:p>
            <a:pPr defTabSz="1234373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0000"/>
              </a:buClr>
              <a:buSzPct val="60000"/>
              <a:defRPr/>
            </a:pPr>
            <a:r>
              <a:rPr lang="zh-CN" altLang="en-GB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把我们的</a:t>
            </a:r>
            <a:r>
              <a:rPr lang="zh-CN" altLang="en-US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素材</a:t>
            </a:r>
            <a:r>
              <a:rPr lang="zh-CN" altLang="en-GB" sz="1600" kern="0" dirty="0">
                <a:solidFill>
                  <a:srgbClr val="FFFFFF"/>
                </a:solidFill>
                <a:latin typeface="Calibri"/>
                <a:ea typeface="微软雅黑" pitchFamily="34" charset="-122"/>
                <a:cs typeface="宋体" charset="-122"/>
              </a:rPr>
              <a:t>做为您个人作品</a:t>
            </a:r>
            <a:endParaRPr lang="zh-CN" altLang="en-US" sz="1600" kern="0" dirty="0">
              <a:solidFill>
                <a:srgbClr val="FFFFFF"/>
              </a:solidFill>
              <a:latin typeface="Calibri"/>
              <a:ea typeface="微软雅黑" pitchFamily="34" charset="-122"/>
              <a:cs typeface="宋体" charset="-122"/>
            </a:endParaRPr>
          </a:p>
        </p:txBody>
      </p:sp>
      <p:cxnSp>
        <p:nvCxnSpPr>
          <p:cNvPr id="50184" name="直接连接符 8"/>
          <p:cNvCxnSpPr>
            <a:cxnSpLocks noChangeShapeType="1"/>
          </p:cNvCxnSpPr>
          <p:nvPr/>
        </p:nvCxnSpPr>
        <p:spPr bwMode="auto">
          <a:xfrm rot="5400000">
            <a:off x="6149976" y="3600450"/>
            <a:ext cx="1649412" cy="1587"/>
          </a:xfrm>
          <a:prstGeom prst="line">
            <a:avLst/>
          </a:prstGeom>
          <a:noFill/>
          <a:ln w="3175" algn="ctr">
            <a:solidFill>
              <a:srgbClr val="FFFFFF"/>
            </a:solidFill>
            <a:prstDash val="sysDot"/>
            <a:round/>
            <a:headEnd/>
            <a:tailEnd/>
          </a:ln>
        </p:spPr>
      </p:cxnSp>
      <p:pic>
        <p:nvPicPr>
          <p:cNvPr id="50185" name="图片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344863" y="735013"/>
            <a:ext cx="750093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xinlixue.com.cn/bookpic/20078216512148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53228" y="1674883"/>
            <a:ext cx="3419086" cy="3419086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harsh" dir="t"/>
          </a:scene3d>
          <a:sp3d extrusionH="635000" contourW="12700">
            <a:bevelT w="82550" h="63500" prst="divot"/>
            <a:bevelB/>
            <a:contourClr>
              <a:schemeClr val="bg2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720181" y="720130"/>
            <a:ext cx="9577065" cy="1440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7488238" y="863600"/>
            <a:ext cx="2736850" cy="433388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endParaRPr lang="zh-CN" altLang="en-US" b="1" dirty="0">
              <a:ln w="28575">
                <a:noFill/>
              </a:ln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6480175" y="215900"/>
            <a:ext cx="2016125" cy="504825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图示 13"/>
          <p:cNvGraphicFramePr/>
          <p:nvPr/>
        </p:nvGraphicFramePr>
        <p:xfrm>
          <a:off x="2271678" y="2147700"/>
          <a:ext cx="6373942" cy="302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2946400" y="144463"/>
            <a:ext cx="903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9" name="TextBox 13"/>
          <p:cNvSpPr txBox="1">
            <a:spLocks noChangeArrowheads="1"/>
          </p:cNvSpPr>
          <p:nvPr/>
        </p:nvSpPr>
        <p:spPr bwMode="auto">
          <a:xfrm>
            <a:off x="1057275" y="2671763"/>
            <a:ext cx="1214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algn="ctr"/>
            <a:r>
              <a:rPr lang="en-US" altLang="zh-CN" sz="5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React </a:t>
            </a:r>
            <a:r>
              <a:rPr lang="zh-CN" altLang="en-US" sz="54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57713" y="4243388"/>
            <a:ext cx="3140075" cy="1200150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en-US" altLang="zh-C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为什么使用</a:t>
            </a:r>
            <a:r>
              <a:rPr lang="en-US" altLang="zh-C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en-US" altLang="zh-CN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有什么用？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057275" y="4029075"/>
            <a:ext cx="1214437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E:\麦穗计划\005-08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36204" y="3508185"/>
            <a:ext cx="3888432" cy="107567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5688013" y="1368425"/>
            <a:ext cx="30813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React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4963" y="2386013"/>
            <a:ext cx="8424862" cy="452437"/>
          </a:xfrm>
          <a:prstGeom prst="rect">
            <a:avLst/>
          </a:prstGeom>
          <a:noFill/>
        </p:spPr>
        <p:txBody>
          <a:bodyPr lIns="91431" tIns="45715" rIns="91431" bIns="45715">
            <a:spAutoFit/>
          </a:bodyPr>
          <a:lstStyle/>
          <a:p>
            <a:pPr marL="898425" lvl="1" indent="-384132"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“A </a:t>
            </a:r>
            <a:r>
              <a:rPr lang="en-US" cap="all" dirty="0">
                <a:solidFill>
                  <a:schemeClr val="bg1"/>
                </a:solidFill>
              </a:rPr>
              <a:t>JAVASCRIPT LIBRARY FOR BUILDING USER INTERFACES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6" name="TextBox 8">
            <a:hlinkClick r:id="rId4"/>
          </p:cNvPr>
          <p:cNvSpPr txBox="1">
            <a:spLocks noChangeArrowheads="1"/>
          </p:cNvSpPr>
          <p:nvPr/>
        </p:nvSpPr>
        <p:spPr bwMode="auto">
          <a:xfrm>
            <a:off x="11630025" y="5957888"/>
            <a:ext cx="64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why</a:t>
            </a:r>
            <a:endParaRPr lang="zh-CN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7" name="TextBox 8"/>
          <p:cNvSpPr txBox="1">
            <a:spLocks noChangeArrowheads="1"/>
          </p:cNvSpPr>
          <p:nvPr/>
        </p:nvSpPr>
        <p:spPr bwMode="auto">
          <a:xfrm>
            <a:off x="5400675" y="1439863"/>
            <a:ext cx="36861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为什么使用</a:t>
            </a: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React ?</a:t>
            </a:r>
            <a:endParaRPr lang="zh-CN" altLang="en-US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8" name="TextBox 11"/>
          <p:cNvSpPr txBox="1">
            <a:spLocks noChangeArrowheads="1"/>
          </p:cNvSpPr>
          <p:nvPr/>
        </p:nvSpPr>
        <p:spPr bwMode="auto">
          <a:xfrm>
            <a:off x="2128838" y="2314575"/>
            <a:ext cx="1004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7525" y="3028950"/>
            <a:ext cx="3490040" cy="2092871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操作（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算法）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组件化、</a:t>
            </a:r>
            <a:r>
              <a:rPr lang="zh-CN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模块化</a:t>
            </a:r>
            <a:endParaRPr lang="en-US" altLang="zh-CN" dirty="0" smtClean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单向</a:t>
            </a:r>
            <a:r>
              <a:rPr lang="zh-CN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数据流</a:t>
            </a:r>
            <a:r>
              <a:rPr lang="en-US" altLang="zh-CN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props,state</a:t>
            </a:r>
            <a:r>
              <a:rPr lang="en-US" altLang="zh-CN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1" name="TextBox 8"/>
          <p:cNvSpPr txBox="1">
            <a:spLocks noChangeArrowheads="1"/>
          </p:cNvSpPr>
          <p:nvPr/>
        </p:nvSpPr>
        <p:spPr bwMode="auto">
          <a:xfrm>
            <a:off x="5400675" y="1439863"/>
            <a:ext cx="32750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React </a:t>
            </a:r>
            <a:r>
              <a:rPr lang="zh-CN" altLang="en-US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有什么用</a:t>
            </a:r>
            <a:r>
              <a:rPr lang="en-US" altLang="zh-CN" sz="32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1775" y="2386013"/>
            <a:ext cx="3403600" cy="1292225"/>
          </a:xfrm>
          <a:prstGeom prst="rect">
            <a:avLst/>
          </a:prstGeom>
          <a:noFill/>
        </p:spPr>
        <p:txBody>
          <a:bodyPr lIns="91431" tIns="45715" rIns="91431" bIns="45715">
            <a:spAutoFit/>
          </a:bodyPr>
          <a:lstStyle/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前端开发（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开发（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en-US" altLang="zh-C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组件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1" name="TextBox 8"/>
          <p:cNvSpPr txBox="1">
            <a:spLocks noChangeArrowheads="1"/>
          </p:cNvSpPr>
          <p:nvPr/>
        </p:nvSpPr>
        <p:spPr bwMode="auto">
          <a:xfrm>
            <a:off x="6415082" y="99988"/>
            <a:ext cx="910809" cy="5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JSX</a:t>
            </a:r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042" y="2100252"/>
            <a:ext cx="12358774" cy="1938982"/>
          </a:xfrm>
          <a:prstGeom prst="rect">
            <a:avLst/>
          </a:prstGeom>
          <a:noFill/>
        </p:spPr>
        <p:txBody>
          <a:bodyPr wrap="square" lIns="91431" tIns="45715" rIns="91431" bIns="45715">
            <a:spAutoFit/>
          </a:bodyPr>
          <a:lstStyle/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What: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	(1)JSX</a:t>
            </a:r>
            <a:r>
              <a:rPr lang="zh-CN" altLang="en-US" dirty="0" smtClean="0">
                <a:solidFill>
                  <a:srgbClr val="00B050"/>
                </a:solidFill>
              </a:rPr>
              <a:t>就是</a:t>
            </a:r>
            <a:r>
              <a:rPr lang="en-US" dirty="0" err="1" smtClean="0">
                <a:solidFill>
                  <a:srgbClr val="00B050"/>
                </a:solidFill>
              </a:rPr>
              <a:t>Javascript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dirty="0" smtClean="0">
                <a:solidFill>
                  <a:srgbClr val="00B050"/>
                </a:solidFill>
              </a:rPr>
              <a:t>XML</a:t>
            </a:r>
            <a:r>
              <a:rPr lang="zh-CN" altLang="en-US" dirty="0" smtClean="0">
                <a:solidFill>
                  <a:srgbClr val="00B050"/>
                </a:solidFill>
              </a:rPr>
              <a:t>结合的一种格式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457200" indent="-457200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00B050"/>
              </a:solidFill>
            </a:endParaRPr>
          </a:p>
          <a:p>
            <a:pPr marL="457200" indent="-457200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	(2)</a:t>
            </a:r>
            <a:r>
              <a:rPr lang="en-US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是一个语法糖</a:t>
            </a:r>
            <a:r>
              <a:rPr lang="en-US" altLang="zh-CN" dirty="0" smtClean="0">
                <a:solidFill>
                  <a:srgbClr val="00B050"/>
                </a:solidFill>
              </a:rPr>
              <a:t>,</a:t>
            </a:r>
            <a:r>
              <a:rPr lang="zh-CN" altLang="en-US" dirty="0" smtClean="0">
                <a:solidFill>
                  <a:srgbClr val="00B050"/>
                </a:solidFill>
              </a:rPr>
              <a:t>实质上这只是一个语法</a:t>
            </a:r>
            <a:r>
              <a:rPr lang="zh-CN" altLang="en-US" dirty="0" smtClean="0">
                <a:solidFill>
                  <a:srgbClr val="00B050"/>
                </a:solidFill>
              </a:rPr>
              <a:t>糖。</a:t>
            </a:r>
            <a:r>
              <a:rPr lang="en-US" altLang="zh-CN" dirty="0" smtClean="0">
                <a:solidFill>
                  <a:srgbClr val="00B050"/>
                </a:solidFill>
              </a:rPr>
              <a:t>React</a:t>
            </a:r>
            <a:r>
              <a:rPr lang="zh-CN" altLang="en-US" dirty="0" smtClean="0">
                <a:solidFill>
                  <a:srgbClr val="00B050"/>
                </a:solidFill>
              </a:rPr>
              <a:t>发明了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，利用</a:t>
            </a:r>
            <a:r>
              <a:rPr lang="en-US" altLang="zh-CN" dirty="0" smtClean="0">
                <a:solidFill>
                  <a:srgbClr val="00B050"/>
                </a:solidFill>
              </a:rPr>
              <a:t>HTML</a:t>
            </a:r>
            <a:r>
              <a:rPr lang="zh-CN" altLang="en-US" dirty="0" smtClean="0">
                <a:solidFill>
                  <a:srgbClr val="00B050"/>
                </a:solidFill>
              </a:rPr>
              <a:t>语法来创建虚拟</a:t>
            </a:r>
            <a:r>
              <a:rPr lang="en-US" altLang="zh-CN" dirty="0" smtClean="0">
                <a:solidFill>
                  <a:srgbClr val="00B050"/>
                </a:solidFill>
              </a:rPr>
              <a:t>DOM</a:t>
            </a:r>
            <a:r>
              <a:rPr lang="zh-CN" altLang="en-US" dirty="0" smtClean="0">
                <a:solidFill>
                  <a:srgbClr val="00B050"/>
                </a:solidFill>
              </a:rPr>
              <a:t>。遇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457200" indent="-457200" defTabSz="10285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B050"/>
                </a:solidFill>
              </a:rPr>
              <a:t>到</a:t>
            </a:r>
            <a:r>
              <a:rPr lang="en-US" altLang="zh-CN" dirty="0" smtClean="0">
                <a:solidFill>
                  <a:srgbClr val="00B050"/>
                </a:solidFill>
              </a:rPr>
              <a:t>&lt;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</a:rPr>
              <a:t>JSX</a:t>
            </a:r>
            <a:r>
              <a:rPr lang="zh-CN" altLang="en-US" dirty="0" smtClean="0">
                <a:solidFill>
                  <a:srgbClr val="00B050"/>
                </a:solidFill>
              </a:rPr>
              <a:t>就当</a:t>
            </a:r>
            <a:r>
              <a:rPr lang="en-US" altLang="zh-CN" dirty="0" smtClean="0">
                <a:solidFill>
                  <a:srgbClr val="00B050"/>
                </a:solidFill>
              </a:rPr>
              <a:t>HTML</a:t>
            </a:r>
            <a:r>
              <a:rPr lang="zh-CN" altLang="en-US" dirty="0" smtClean="0">
                <a:solidFill>
                  <a:srgbClr val="00B050"/>
                </a:solidFill>
              </a:rPr>
              <a:t>解析，遇到</a:t>
            </a:r>
            <a:r>
              <a:rPr lang="en-US" altLang="zh-CN" dirty="0" smtClean="0">
                <a:solidFill>
                  <a:srgbClr val="00B050"/>
                </a:solidFill>
              </a:rPr>
              <a:t>{</a:t>
            </a:r>
            <a:r>
              <a:rPr lang="zh-CN" altLang="en-US" dirty="0" smtClean="0">
                <a:solidFill>
                  <a:srgbClr val="00B050"/>
                </a:solidFill>
              </a:rPr>
              <a:t>就当</a:t>
            </a:r>
            <a:r>
              <a:rPr lang="en-US" altLang="zh-CN" dirty="0" smtClean="0">
                <a:solidFill>
                  <a:srgbClr val="00B050"/>
                </a:solidFill>
              </a:rPr>
              <a:t>JavaScript</a:t>
            </a:r>
            <a:r>
              <a:rPr lang="zh-CN" altLang="en-US" dirty="0" smtClean="0">
                <a:solidFill>
                  <a:srgbClr val="00B050"/>
                </a:solidFill>
              </a:rPr>
              <a:t>解析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组件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1" name="TextBox 8"/>
          <p:cNvSpPr txBox="1">
            <a:spLocks noChangeArrowheads="1"/>
          </p:cNvSpPr>
          <p:nvPr/>
        </p:nvSpPr>
        <p:spPr bwMode="auto">
          <a:xfrm>
            <a:off x="557166" y="1028682"/>
            <a:ext cx="780965" cy="5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Ex:</a:t>
            </a:r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4422" y="953046"/>
            <a:ext cx="12501620" cy="6247854"/>
          </a:xfrm>
          <a:prstGeom prst="rect">
            <a:avLst/>
          </a:prstGeom>
          <a:noFill/>
        </p:spPr>
        <p:txBody>
          <a:bodyPr wrap="square" lIns="91431" tIns="45715" rIns="91431" bIns="45715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使用</a:t>
            </a:r>
            <a:r>
              <a:rPr lang="en-US" dirty="0" smtClean="0">
                <a:solidFill>
                  <a:srgbClr val="00B050"/>
                </a:solidFill>
              </a:rPr>
              <a:t>JSX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React.render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&lt;</a:t>
            </a:r>
            <a:r>
              <a:rPr lang="en-US" dirty="0" smtClean="0">
                <a:solidFill>
                  <a:srgbClr val="FFC000"/>
                </a:solidFill>
              </a:rPr>
              <a:t>div&gt;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	&lt;</a:t>
            </a:r>
            <a:r>
              <a:rPr lang="en-US" dirty="0" smtClean="0">
                <a:solidFill>
                  <a:srgbClr val="FFC000"/>
                </a:solidFill>
              </a:rPr>
              <a:t>div&gt;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		&lt;</a:t>
            </a:r>
            <a:r>
              <a:rPr lang="en-US" dirty="0" smtClean="0">
                <a:solidFill>
                  <a:srgbClr val="FFC000"/>
                </a:solidFill>
              </a:rPr>
              <a:t>div&gt;content&lt;/div&gt;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	&lt;/</a:t>
            </a:r>
            <a:r>
              <a:rPr lang="en-US" dirty="0" smtClean="0">
                <a:solidFill>
                  <a:srgbClr val="FFC000"/>
                </a:solidFill>
              </a:rPr>
              <a:t>div&gt;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&lt;/</a:t>
            </a:r>
            <a:r>
              <a:rPr lang="en-US" dirty="0" smtClean="0">
                <a:solidFill>
                  <a:srgbClr val="FFC000"/>
                </a:solidFill>
              </a:rPr>
              <a:t>div&gt;,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document.getElementById</a:t>
            </a:r>
            <a:r>
              <a:rPr lang="en-US" dirty="0" smtClean="0">
                <a:solidFill>
                  <a:srgbClr val="FFC000"/>
                </a:solidFill>
              </a:rPr>
              <a:t>('example')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);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不使用</a:t>
            </a:r>
            <a:r>
              <a:rPr lang="en-US" dirty="0" smtClean="0">
                <a:solidFill>
                  <a:srgbClr val="FF0000"/>
                </a:solidFill>
              </a:rPr>
              <a:t>JSX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React.render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React.createElement</a:t>
            </a:r>
            <a:r>
              <a:rPr lang="en-US" dirty="0" smtClean="0">
                <a:solidFill>
                  <a:srgbClr val="FFC000"/>
                </a:solidFill>
              </a:rPr>
              <a:t>('div', null,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	</a:t>
            </a:r>
            <a:r>
              <a:rPr lang="en-US" dirty="0" err="1" smtClean="0">
                <a:solidFill>
                  <a:srgbClr val="FFC000"/>
                </a:solidFill>
              </a:rPr>
              <a:t>React.createElement</a:t>
            </a:r>
            <a:r>
              <a:rPr lang="en-US" dirty="0" smtClean="0">
                <a:solidFill>
                  <a:srgbClr val="FFC000"/>
                </a:solidFill>
              </a:rPr>
              <a:t>('div', null,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		</a:t>
            </a:r>
            <a:r>
              <a:rPr lang="en-US" dirty="0" err="1" smtClean="0">
                <a:solidFill>
                  <a:srgbClr val="FFC000"/>
                </a:solidFill>
              </a:rPr>
              <a:t>React.createElement</a:t>
            </a:r>
            <a:r>
              <a:rPr lang="en-US" dirty="0" smtClean="0">
                <a:solidFill>
                  <a:srgbClr val="FFC000"/>
                </a:solidFill>
              </a:rPr>
              <a:t>('div', null, 'content')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			)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	),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document.getElementById</a:t>
            </a:r>
            <a:r>
              <a:rPr lang="en-US" dirty="0" smtClean="0">
                <a:solidFill>
                  <a:srgbClr val="FFC000"/>
                </a:solidFill>
              </a:rPr>
              <a:t>('example')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);</a:t>
            </a:r>
          </a:p>
          <a:p>
            <a:pPr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415082" y="99988"/>
            <a:ext cx="910809" cy="5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JSX</a:t>
            </a:r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135" y="720130"/>
            <a:ext cx="13897543" cy="720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 defTabSz="102858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1664950" y="792163"/>
            <a:ext cx="2736850" cy="431800"/>
          </a:xfrm>
          <a:prstGeom prst="rect">
            <a:avLst/>
          </a:prstGeom>
        </p:spPr>
        <p:txBody>
          <a:bodyPr lIns="123424" tIns="61711" rIns="123424" bIns="61711" anchor="ctr"/>
          <a:lstStyle/>
          <a:p>
            <a:pPr algn="ctr" defTabSz="1234238" fontAlgn="auto">
              <a:spcAft>
                <a:spcPts val="0"/>
              </a:spcAft>
              <a:defRPr/>
            </a:pPr>
            <a:r>
              <a:rPr lang="zh-CN" altLang="en-US" b="1" dirty="0">
                <a:ln w="28575">
                  <a:noFill/>
                </a:ln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组件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12025313" y="144463"/>
            <a:ext cx="2016125" cy="503237"/>
          </a:xfrm>
        </p:spPr>
        <p:txBody>
          <a:bodyPr rtlCol="0">
            <a:normAutofit fontScale="90000"/>
          </a:bodyPr>
          <a:lstStyle/>
          <a:p>
            <a:pPr defTabSz="1234238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n w="28575"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>
              <a:ln w="28575"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7298" y="2314566"/>
            <a:ext cx="8215340" cy="2954645"/>
          </a:xfrm>
          <a:prstGeom prst="rect">
            <a:avLst/>
          </a:prstGeom>
          <a:noFill/>
        </p:spPr>
        <p:txBody>
          <a:bodyPr wrap="square" lIns="91431" tIns="45715" rIns="91431" bIns="45715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Why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	1</a:t>
            </a:r>
            <a:r>
              <a:rPr lang="en-US" altLang="zh-CN" dirty="0" smtClean="0">
                <a:solidFill>
                  <a:srgbClr val="FFFF00"/>
                </a:solidFill>
              </a:rPr>
              <a:t>.</a:t>
            </a:r>
            <a:r>
              <a:rPr lang="zh-CN" altLang="en-US" dirty="0" smtClean="0">
                <a:solidFill>
                  <a:srgbClr val="00B050"/>
                </a:solidFill>
              </a:rPr>
              <a:t>方便</a:t>
            </a:r>
            <a:r>
              <a:rPr lang="en-US" altLang="zh-CN" dirty="0" smtClean="0">
                <a:solidFill>
                  <a:srgbClr val="00B050"/>
                </a:solidFill>
              </a:rPr>
              <a:t>DOM</a:t>
            </a:r>
            <a:r>
              <a:rPr lang="zh-CN" altLang="en-US" dirty="0" smtClean="0">
                <a:solidFill>
                  <a:srgbClr val="00B050"/>
                </a:solidFill>
              </a:rPr>
              <a:t>节点</a:t>
            </a:r>
            <a:r>
              <a:rPr lang="zh-CN" altLang="en-US" dirty="0" smtClean="0">
                <a:solidFill>
                  <a:srgbClr val="00B050"/>
                </a:solidFill>
              </a:rPr>
              <a:t>可视化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zh-CN" altLang="en-US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	2</a:t>
            </a:r>
            <a:r>
              <a:rPr lang="en-US" altLang="zh-CN" dirty="0" smtClean="0">
                <a:solidFill>
                  <a:srgbClr val="FFFF00"/>
                </a:solidFill>
              </a:rPr>
              <a:t>.</a:t>
            </a:r>
            <a:r>
              <a:rPr lang="zh-CN" altLang="en-US" dirty="0" smtClean="0">
                <a:solidFill>
                  <a:srgbClr val="00B050"/>
                </a:solidFill>
              </a:rPr>
              <a:t>方便创建变更</a:t>
            </a:r>
            <a:r>
              <a:rPr lang="en-US" altLang="zh-CN" dirty="0" smtClean="0">
                <a:solidFill>
                  <a:srgbClr val="00B050"/>
                </a:solidFill>
              </a:rPr>
              <a:t>DOM</a:t>
            </a:r>
            <a:r>
              <a:rPr lang="zh-CN" altLang="en-US" dirty="0" smtClean="0">
                <a:solidFill>
                  <a:srgbClr val="00B050"/>
                </a:solidFill>
              </a:rPr>
              <a:t>节点属性和内容</a:t>
            </a:r>
            <a:r>
              <a:rPr lang="zh-CN" altLang="en-US" dirty="0" smtClean="0">
                <a:solidFill>
                  <a:srgbClr val="00B050"/>
                </a:solidFill>
              </a:rPr>
              <a:t>；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zh-CN" altLang="en-US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	3</a:t>
            </a:r>
            <a:r>
              <a:rPr lang="en-US" altLang="zh-CN" dirty="0" smtClean="0">
                <a:solidFill>
                  <a:srgbClr val="FFFF00"/>
                </a:solidFill>
              </a:rPr>
              <a:t>.</a:t>
            </a:r>
            <a:r>
              <a:rPr lang="zh-CN" altLang="en-US" dirty="0" smtClean="0">
                <a:solidFill>
                  <a:srgbClr val="00B050"/>
                </a:solidFill>
              </a:rPr>
              <a:t>方便</a:t>
            </a:r>
            <a:r>
              <a:rPr lang="en-US" altLang="zh-CN" dirty="0" smtClean="0">
                <a:solidFill>
                  <a:srgbClr val="00B050"/>
                </a:solidFill>
              </a:rPr>
              <a:t>MXML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XAML</a:t>
            </a:r>
            <a:r>
              <a:rPr lang="zh-CN" altLang="en-US" dirty="0" smtClean="0">
                <a:solidFill>
                  <a:srgbClr val="00B050"/>
                </a:solidFill>
              </a:rPr>
              <a:t>的开发人员 </a:t>
            </a:r>
            <a:r>
              <a:rPr lang="en-US" altLang="zh-CN" dirty="0" smtClean="0">
                <a:solidFill>
                  <a:srgbClr val="00B050"/>
                </a:solidFill>
              </a:rPr>
              <a:t>- </a:t>
            </a:r>
            <a:r>
              <a:rPr lang="zh-CN" altLang="en-US" dirty="0" smtClean="0">
                <a:solidFill>
                  <a:srgbClr val="00B050"/>
                </a:solidFill>
              </a:rPr>
              <a:t>因为他们已经使用过类似的语法；</a:t>
            </a:r>
          </a:p>
          <a:p>
            <a:pPr defTabSz="102858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6415082" y="99988"/>
            <a:ext cx="910809" cy="5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JSX</a:t>
            </a:r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1989</TotalTime>
  <Words>854</Words>
  <Application>Microsoft Office PowerPoint</Application>
  <PresentationFormat>自定义</PresentationFormat>
  <Paragraphs>181</Paragraphs>
  <Slides>16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</vt:lpstr>
      <vt:lpstr>1_Office 主题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  <vt:lpstr>九型人格</vt:lpstr>
      <vt:lpstr>九型人格</vt:lpstr>
      <vt:lpstr>九型人格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Enneagram introduce</dc:title>
  <dc:subject>Enneagram</dc:subject>
  <dc:creator>Louiechot</dc:creator>
  <cp:keywords>psychology emmeagram</cp:keywords>
  <dc:description>Made by Liu Yizhou
2010.Aug. in Beijing</dc:description>
  <cp:lastModifiedBy>解佩旋</cp:lastModifiedBy>
  <cp:revision>451</cp:revision>
  <dcterms:created xsi:type="dcterms:W3CDTF">2010-08-07T06:10:21Z</dcterms:created>
  <dcterms:modified xsi:type="dcterms:W3CDTF">2017-02-06T05:08:00Z</dcterms:modified>
  <cp:category>psychology</cp:category>
</cp:coreProperties>
</file>