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740" r:id="rId3"/>
  </p:sldMasterIdLst>
  <p:notesMasterIdLst>
    <p:notesMasterId r:id="rId5"/>
  </p:notesMasterIdLst>
  <p:handoutMasterIdLst>
    <p:handoutMasterId r:id="rId6"/>
  </p:handoutMasterIdLst>
  <p:sldIdLst>
    <p:sldId id="257" r:id="rId4"/>
  </p:sldIdLst>
  <p:sldSz cx="30275213" cy="42803763"/>
  <p:notesSz cx="6858000" cy="9144000"/>
  <p:defaultTextStyle>
    <a:defPPr>
      <a:defRPr lang="en-US"/>
    </a:defPPr>
    <a:lvl1pPr marL="0" algn="l" defTabSz="4298918" rtl="0" eaLnBrk="1" latinLnBrk="0" hangingPunct="1">
      <a:defRPr sz="8449" kern="1200">
        <a:solidFill>
          <a:schemeClr val="tx1"/>
        </a:solidFill>
        <a:latin typeface="+mn-lt"/>
        <a:ea typeface="+mn-ea"/>
        <a:cs typeface="+mn-cs"/>
      </a:defRPr>
    </a:lvl1pPr>
    <a:lvl2pPr marL="2149460" algn="l" defTabSz="4298918" rtl="0" eaLnBrk="1" latinLnBrk="0" hangingPunct="1">
      <a:defRPr sz="8449" kern="1200">
        <a:solidFill>
          <a:schemeClr val="tx1"/>
        </a:solidFill>
        <a:latin typeface="+mn-lt"/>
        <a:ea typeface="+mn-ea"/>
        <a:cs typeface="+mn-cs"/>
      </a:defRPr>
    </a:lvl2pPr>
    <a:lvl3pPr marL="4298918" algn="l" defTabSz="4298918" rtl="0" eaLnBrk="1" latinLnBrk="0" hangingPunct="1">
      <a:defRPr sz="8449" kern="1200">
        <a:solidFill>
          <a:schemeClr val="tx1"/>
        </a:solidFill>
        <a:latin typeface="+mn-lt"/>
        <a:ea typeface="+mn-ea"/>
        <a:cs typeface="+mn-cs"/>
      </a:defRPr>
    </a:lvl3pPr>
    <a:lvl4pPr marL="6448378" algn="l" defTabSz="4298918" rtl="0" eaLnBrk="1" latinLnBrk="0" hangingPunct="1">
      <a:defRPr sz="8449" kern="1200">
        <a:solidFill>
          <a:schemeClr val="tx1"/>
        </a:solidFill>
        <a:latin typeface="+mn-lt"/>
        <a:ea typeface="+mn-ea"/>
        <a:cs typeface="+mn-cs"/>
      </a:defRPr>
    </a:lvl4pPr>
    <a:lvl5pPr marL="8597836" algn="l" defTabSz="4298918" rtl="0" eaLnBrk="1" latinLnBrk="0" hangingPunct="1">
      <a:defRPr sz="8449" kern="1200">
        <a:solidFill>
          <a:schemeClr val="tx1"/>
        </a:solidFill>
        <a:latin typeface="+mn-lt"/>
        <a:ea typeface="+mn-ea"/>
        <a:cs typeface="+mn-cs"/>
      </a:defRPr>
    </a:lvl5pPr>
    <a:lvl6pPr marL="10747296" algn="l" defTabSz="4298918" rtl="0" eaLnBrk="1" latinLnBrk="0" hangingPunct="1">
      <a:defRPr sz="8449" kern="1200">
        <a:solidFill>
          <a:schemeClr val="tx1"/>
        </a:solidFill>
        <a:latin typeface="+mn-lt"/>
        <a:ea typeface="+mn-ea"/>
        <a:cs typeface="+mn-cs"/>
      </a:defRPr>
    </a:lvl6pPr>
    <a:lvl7pPr marL="12896756" algn="l" defTabSz="4298918" rtl="0" eaLnBrk="1" latinLnBrk="0" hangingPunct="1">
      <a:defRPr sz="8449" kern="1200">
        <a:solidFill>
          <a:schemeClr val="tx1"/>
        </a:solidFill>
        <a:latin typeface="+mn-lt"/>
        <a:ea typeface="+mn-ea"/>
        <a:cs typeface="+mn-cs"/>
      </a:defRPr>
    </a:lvl7pPr>
    <a:lvl8pPr marL="15046214" algn="l" defTabSz="4298918" rtl="0" eaLnBrk="1" latinLnBrk="0" hangingPunct="1">
      <a:defRPr sz="8449" kern="1200">
        <a:solidFill>
          <a:schemeClr val="tx1"/>
        </a:solidFill>
        <a:latin typeface="+mn-lt"/>
        <a:ea typeface="+mn-ea"/>
        <a:cs typeface="+mn-cs"/>
      </a:defRPr>
    </a:lvl8pPr>
    <a:lvl9pPr marL="17195675" algn="l" defTabSz="4298918" rtl="0" eaLnBrk="1" latinLnBrk="0" hangingPunct="1">
      <a:defRPr sz="844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DD2DE"/>
    <a:srgbClr val="F3F5FA"/>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7F16F-393F-44E1-AC37-86B145001D3B}" v="2" dt="2021-12-07T01:59:29.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707" autoAdjust="0"/>
  </p:normalViewPr>
  <p:slideViewPr>
    <p:cSldViewPr snapToGrid="0" snapToObjects="1" showGuides="1">
      <p:cViewPr>
        <p:scale>
          <a:sx n="50" d="100"/>
          <a:sy n="50" d="100"/>
        </p:scale>
        <p:origin x="-251" y="-699"/>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12/6/2021</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4298918" rtl="0" eaLnBrk="1" latinLnBrk="0" hangingPunct="1">
      <a:defRPr sz="5709" kern="1200">
        <a:solidFill>
          <a:schemeClr val="tx1"/>
        </a:solidFill>
        <a:latin typeface="+mn-lt"/>
        <a:ea typeface="+mn-ea"/>
        <a:cs typeface="+mn-cs"/>
      </a:defRPr>
    </a:lvl1pPr>
    <a:lvl2pPr marL="2149460" algn="l" defTabSz="4298918" rtl="0" eaLnBrk="1" latinLnBrk="0" hangingPunct="1">
      <a:defRPr sz="5709" kern="1200">
        <a:solidFill>
          <a:schemeClr val="tx1"/>
        </a:solidFill>
        <a:latin typeface="+mn-lt"/>
        <a:ea typeface="+mn-ea"/>
        <a:cs typeface="+mn-cs"/>
      </a:defRPr>
    </a:lvl2pPr>
    <a:lvl3pPr marL="4298918" algn="l" defTabSz="4298918" rtl="0" eaLnBrk="1" latinLnBrk="0" hangingPunct="1">
      <a:defRPr sz="5709" kern="1200">
        <a:solidFill>
          <a:schemeClr val="tx1"/>
        </a:solidFill>
        <a:latin typeface="+mn-lt"/>
        <a:ea typeface="+mn-ea"/>
        <a:cs typeface="+mn-cs"/>
      </a:defRPr>
    </a:lvl3pPr>
    <a:lvl4pPr marL="6448378" algn="l" defTabSz="4298918" rtl="0" eaLnBrk="1" latinLnBrk="0" hangingPunct="1">
      <a:defRPr sz="5709" kern="1200">
        <a:solidFill>
          <a:schemeClr val="tx1"/>
        </a:solidFill>
        <a:latin typeface="+mn-lt"/>
        <a:ea typeface="+mn-ea"/>
        <a:cs typeface="+mn-cs"/>
      </a:defRPr>
    </a:lvl4pPr>
    <a:lvl5pPr marL="8597836" algn="l" defTabSz="4298918" rtl="0" eaLnBrk="1" latinLnBrk="0" hangingPunct="1">
      <a:defRPr sz="5709" kern="1200">
        <a:solidFill>
          <a:schemeClr val="tx1"/>
        </a:solidFill>
        <a:latin typeface="+mn-lt"/>
        <a:ea typeface="+mn-ea"/>
        <a:cs typeface="+mn-cs"/>
      </a:defRPr>
    </a:lvl5pPr>
    <a:lvl6pPr marL="10747296" algn="l" defTabSz="4298918" rtl="0" eaLnBrk="1" latinLnBrk="0" hangingPunct="1">
      <a:defRPr sz="5709" kern="1200">
        <a:solidFill>
          <a:schemeClr val="tx1"/>
        </a:solidFill>
        <a:latin typeface="+mn-lt"/>
        <a:ea typeface="+mn-ea"/>
        <a:cs typeface="+mn-cs"/>
      </a:defRPr>
    </a:lvl6pPr>
    <a:lvl7pPr marL="12896756" algn="l" defTabSz="4298918" rtl="0" eaLnBrk="1" latinLnBrk="0" hangingPunct="1">
      <a:defRPr sz="5709" kern="1200">
        <a:solidFill>
          <a:schemeClr val="tx1"/>
        </a:solidFill>
        <a:latin typeface="+mn-lt"/>
        <a:ea typeface="+mn-ea"/>
        <a:cs typeface="+mn-cs"/>
      </a:defRPr>
    </a:lvl7pPr>
    <a:lvl8pPr marL="15046214" algn="l" defTabSz="4298918" rtl="0" eaLnBrk="1" latinLnBrk="0" hangingPunct="1">
      <a:defRPr sz="5709" kern="1200">
        <a:solidFill>
          <a:schemeClr val="tx1"/>
        </a:solidFill>
        <a:latin typeface="+mn-lt"/>
        <a:ea typeface="+mn-ea"/>
        <a:cs typeface="+mn-cs"/>
      </a:defRPr>
    </a:lvl8pPr>
    <a:lvl9pPr marL="17195675" algn="l" defTabSz="4298918" rtl="0" eaLnBrk="1" latinLnBrk="0" hangingPunct="1">
      <a:defRPr sz="57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2" y="7640321"/>
            <a:ext cx="1390442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6951977"/>
            <a:ext cx="13893453"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0" y="18585459"/>
            <a:ext cx="13884679"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5752776" y="7007147"/>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752776" y="7792352"/>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754149" y="18567652"/>
            <a:ext cx="138225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5754325" y="19329612"/>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741700" y="33432578"/>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741925" y="34204184"/>
            <a:ext cx="1383473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2" y="19330021"/>
            <a:ext cx="13893452"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636210" y="5053661"/>
            <a:ext cx="22536521" cy="921608"/>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636210" y="3844458"/>
            <a:ext cx="22536521" cy="892801"/>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636210" y="1599655"/>
            <a:ext cx="22536521" cy="1947554"/>
          </a:xfrm>
          <a:prstGeom prst="rect">
            <a:avLst/>
          </a:prstGeom>
        </p:spPr>
        <p:txBody>
          <a:bodyPr lIns="95646" tIns="47823" rIns="95646" bIns="47823" anchor="t" anchorCtr="0">
            <a:normAutofit/>
          </a:bodyPr>
          <a:lstStyle>
            <a:lvl1pPr marL="0" indent="0" algn="l">
              <a:buFontTx/>
              <a:buNone/>
              <a:defRPr sz="96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28DD3CDA-61E7-4B67-BD66-0593AB1CC13C}"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267727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28DD3CDA-61E7-4B67-BD66-0593AB1CC13C}"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6744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D3CDA-61E7-4B67-BD66-0593AB1CC13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1210156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D3CDA-61E7-4B67-BD66-0593AB1CC13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3723974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0D6D35B-BF84-2543-92DA-0331C28060CB}"/>
              </a:ext>
            </a:extLst>
          </p:cNvPr>
          <p:cNvSpPr>
            <a:spLocks noGrp="1"/>
          </p:cNvSpPr>
          <p:nvPr>
            <p:ph type="body" sz="quarter" idx="10" hasCustomPrompt="1"/>
          </p:nvPr>
        </p:nvSpPr>
        <p:spPr>
          <a:xfrm>
            <a:off x="623692" y="7640321"/>
            <a:ext cx="1390442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0E67470E-2069-0247-A2C5-549920E25D22}"/>
              </a:ext>
            </a:extLst>
          </p:cNvPr>
          <p:cNvSpPr>
            <a:spLocks noGrp="1"/>
          </p:cNvSpPr>
          <p:nvPr>
            <p:ph type="body" sz="quarter" idx="11" hasCustomPrompt="1"/>
          </p:nvPr>
        </p:nvSpPr>
        <p:spPr>
          <a:xfrm>
            <a:off x="636214" y="6951977"/>
            <a:ext cx="13893453"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INTRODUCTION or ABSTRACT</a:t>
            </a:r>
          </a:p>
        </p:txBody>
      </p:sp>
      <p:sp>
        <p:nvSpPr>
          <p:cNvPr id="18" name="Text Placeholder 5">
            <a:extLst>
              <a:ext uri="{FF2B5EF4-FFF2-40B4-BE49-F238E27FC236}">
                <a16:creationId xmlns:a16="http://schemas.microsoft.com/office/drawing/2014/main" id="{EBF0BE94-5404-4541-8F90-23226B2C1A48}"/>
              </a:ext>
            </a:extLst>
          </p:cNvPr>
          <p:cNvSpPr>
            <a:spLocks noGrp="1"/>
          </p:cNvSpPr>
          <p:nvPr>
            <p:ph type="body" sz="quarter" idx="20" hasCustomPrompt="1"/>
          </p:nvPr>
        </p:nvSpPr>
        <p:spPr>
          <a:xfrm>
            <a:off x="636210" y="18585459"/>
            <a:ext cx="13884679"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OBJECTIVES</a:t>
            </a:r>
          </a:p>
        </p:txBody>
      </p:sp>
      <p:sp>
        <p:nvSpPr>
          <p:cNvPr id="19" name="Text Placeholder 5">
            <a:extLst>
              <a:ext uri="{FF2B5EF4-FFF2-40B4-BE49-F238E27FC236}">
                <a16:creationId xmlns:a16="http://schemas.microsoft.com/office/drawing/2014/main" id="{84F03BD7-4104-5C47-8D6D-A9132AF0BD0F}"/>
              </a:ext>
            </a:extLst>
          </p:cNvPr>
          <p:cNvSpPr>
            <a:spLocks noGrp="1"/>
          </p:cNvSpPr>
          <p:nvPr>
            <p:ph type="body" sz="quarter" idx="25" hasCustomPrompt="1"/>
          </p:nvPr>
        </p:nvSpPr>
        <p:spPr>
          <a:xfrm>
            <a:off x="15752776" y="7007147"/>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CONCLUSIONS</a:t>
            </a:r>
          </a:p>
        </p:txBody>
      </p:sp>
      <p:sp>
        <p:nvSpPr>
          <p:cNvPr id="21" name="Text Placeholder 3">
            <a:extLst>
              <a:ext uri="{FF2B5EF4-FFF2-40B4-BE49-F238E27FC236}">
                <a16:creationId xmlns:a16="http://schemas.microsoft.com/office/drawing/2014/main" id="{36B70753-7013-2A4C-BD90-5D59ACFC945E}"/>
              </a:ext>
            </a:extLst>
          </p:cNvPr>
          <p:cNvSpPr>
            <a:spLocks noGrp="1"/>
          </p:cNvSpPr>
          <p:nvPr>
            <p:ph type="body" sz="quarter" idx="26" hasCustomPrompt="1"/>
          </p:nvPr>
        </p:nvSpPr>
        <p:spPr>
          <a:xfrm>
            <a:off x="15752776" y="7792352"/>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2" name="Text Placeholder 5">
            <a:extLst>
              <a:ext uri="{FF2B5EF4-FFF2-40B4-BE49-F238E27FC236}">
                <a16:creationId xmlns:a16="http://schemas.microsoft.com/office/drawing/2014/main" id="{8AED06A5-20A9-0948-A134-5B15274F1A62}"/>
              </a:ext>
            </a:extLst>
          </p:cNvPr>
          <p:cNvSpPr>
            <a:spLocks noGrp="1"/>
          </p:cNvSpPr>
          <p:nvPr>
            <p:ph type="body" sz="quarter" idx="27" hasCustomPrompt="1"/>
          </p:nvPr>
        </p:nvSpPr>
        <p:spPr>
          <a:xfrm>
            <a:off x="15754149" y="18567652"/>
            <a:ext cx="138225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REFERENCES</a:t>
            </a:r>
          </a:p>
        </p:txBody>
      </p:sp>
      <p:sp>
        <p:nvSpPr>
          <p:cNvPr id="23" name="Text Placeholder 3">
            <a:extLst>
              <a:ext uri="{FF2B5EF4-FFF2-40B4-BE49-F238E27FC236}">
                <a16:creationId xmlns:a16="http://schemas.microsoft.com/office/drawing/2014/main" id="{ADFB2D5A-4385-504F-B4BD-D86C35819083}"/>
              </a:ext>
            </a:extLst>
          </p:cNvPr>
          <p:cNvSpPr>
            <a:spLocks noGrp="1"/>
          </p:cNvSpPr>
          <p:nvPr>
            <p:ph type="body" sz="quarter" idx="28" hasCustomPrompt="1"/>
          </p:nvPr>
        </p:nvSpPr>
        <p:spPr>
          <a:xfrm>
            <a:off x="15754325" y="19329612"/>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4" name="Text Placeholder 5">
            <a:extLst>
              <a:ext uri="{FF2B5EF4-FFF2-40B4-BE49-F238E27FC236}">
                <a16:creationId xmlns:a16="http://schemas.microsoft.com/office/drawing/2014/main" id="{404410FD-E3D6-A741-9BF5-3A48528295ED}"/>
              </a:ext>
            </a:extLst>
          </p:cNvPr>
          <p:cNvSpPr>
            <a:spLocks noGrp="1"/>
          </p:cNvSpPr>
          <p:nvPr>
            <p:ph type="body" sz="quarter" idx="29" hasCustomPrompt="1"/>
          </p:nvPr>
        </p:nvSpPr>
        <p:spPr>
          <a:xfrm>
            <a:off x="15741700" y="33432578"/>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ACKNOWLEDGEMENTS or  CONTACT</a:t>
            </a:r>
          </a:p>
        </p:txBody>
      </p:sp>
      <p:sp>
        <p:nvSpPr>
          <p:cNvPr id="31" name="Text Placeholder 3">
            <a:extLst>
              <a:ext uri="{FF2B5EF4-FFF2-40B4-BE49-F238E27FC236}">
                <a16:creationId xmlns:a16="http://schemas.microsoft.com/office/drawing/2014/main" id="{74643D01-9E90-AC49-B935-2B13A7A66D36}"/>
              </a:ext>
            </a:extLst>
          </p:cNvPr>
          <p:cNvSpPr>
            <a:spLocks noGrp="1"/>
          </p:cNvSpPr>
          <p:nvPr>
            <p:ph type="body" sz="quarter" idx="30" hasCustomPrompt="1"/>
          </p:nvPr>
        </p:nvSpPr>
        <p:spPr>
          <a:xfrm>
            <a:off x="15741925" y="34204184"/>
            <a:ext cx="1383473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32" name="Text Placeholder 3">
            <a:extLst>
              <a:ext uri="{FF2B5EF4-FFF2-40B4-BE49-F238E27FC236}">
                <a16:creationId xmlns:a16="http://schemas.microsoft.com/office/drawing/2014/main" id="{72FD442B-6CC3-7C4D-A0F4-DC7320293C69}"/>
              </a:ext>
            </a:extLst>
          </p:cNvPr>
          <p:cNvSpPr>
            <a:spLocks noGrp="1"/>
          </p:cNvSpPr>
          <p:nvPr>
            <p:ph type="body" sz="quarter" idx="96" hasCustomPrompt="1"/>
          </p:nvPr>
        </p:nvSpPr>
        <p:spPr>
          <a:xfrm>
            <a:off x="623692" y="19330021"/>
            <a:ext cx="13893452"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33" name="Text Placeholder 76">
            <a:extLst>
              <a:ext uri="{FF2B5EF4-FFF2-40B4-BE49-F238E27FC236}">
                <a16:creationId xmlns:a16="http://schemas.microsoft.com/office/drawing/2014/main" id="{9747FE7D-AC81-AD47-963F-F2E14AA9747F}"/>
              </a:ext>
            </a:extLst>
          </p:cNvPr>
          <p:cNvSpPr>
            <a:spLocks noGrp="1"/>
          </p:cNvSpPr>
          <p:nvPr>
            <p:ph type="body" sz="quarter" idx="150" hasCustomPrompt="1"/>
          </p:nvPr>
        </p:nvSpPr>
        <p:spPr>
          <a:xfrm>
            <a:off x="636210" y="5053661"/>
            <a:ext cx="22536521" cy="921608"/>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34" name="Text Placeholder 76">
            <a:extLst>
              <a:ext uri="{FF2B5EF4-FFF2-40B4-BE49-F238E27FC236}">
                <a16:creationId xmlns:a16="http://schemas.microsoft.com/office/drawing/2014/main" id="{B7EC434E-731B-884C-BB6B-DEFFF8EC666E}"/>
              </a:ext>
            </a:extLst>
          </p:cNvPr>
          <p:cNvSpPr>
            <a:spLocks noGrp="1"/>
          </p:cNvSpPr>
          <p:nvPr>
            <p:ph type="body" sz="quarter" idx="151" hasCustomPrompt="1"/>
          </p:nvPr>
        </p:nvSpPr>
        <p:spPr>
          <a:xfrm>
            <a:off x="636210" y="3844458"/>
            <a:ext cx="22536521" cy="892801"/>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35" name="Text Placeholder 76">
            <a:extLst>
              <a:ext uri="{FF2B5EF4-FFF2-40B4-BE49-F238E27FC236}">
                <a16:creationId xmlns:a16="http://schemas.microsoft.com/office/drawing/2014/main" id="{A82BFA58-0299-AF45-9301-1CF697C54D5F}"/>
              </a:ext>
            </a:extLst>
          </p:cNvPr>
          <p:cNvSpPr>
            <a:spLocks noGrp="1"/>
          </p:cNvSpPr>
          <p:nvPr>
            <p:ph type="body" sz="quarter" idx="153" hasCustomPrompt="1"/>
          </p:nvPr>
        </p:nvSpPr>
        <p:spPr>
          <a:xfrm>
            <a:off x="636210" y="1599655"/>
            <a:ext cx="22536521" cy="1947554"/>
          </a:xfrm>
          <a:prstGeom prst="rect">
            <a:avLst/>
          </a:prstGeom>
        </p:spPr>
        <p:txBody>
          <a:bodyPr lIns="95646" tIns="47823" rIns="95646" bIns="47823" anchor="t" anchorCtr="0">
            <a:normAutofit/>
          </a:bodyPr>
          <a:lstStyle>
            <a:lvl1pPr marL="0" indent="0" algn="l">
              <a:buFontTx/>
              <a:buNone/>
              <a:defRPr sz="96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cxnSp>
        <p:nvCxnSpPr>
          <p:cNvPr id="36" name="Straight Connector 35">
            <a:extLst>
              <a:ext uri="{FF2B5EF4-FFF2-40B4-BE49-F238E27FC236}">
                <a16:creationId xmlns:a16="http://schemas.microsoft.com/office/drawing/2014/main" id="{1215C6C6-5B51-A947-B2BE-0DCC315002FE}"/>
              </a:ext>
            </a:extLst>
          </p:cNvPr>
          <p:cNvCxnSpPr>
            <a:cxnSpLocks/>
          </p:cNvCxnSpPr>
          <p:nvPr userDrawn="1"/>
        </p:nvCxnSpPr>
        <p:spPr>
          <a:xfrm>
            <a:off x="15137607" y="6883733"/>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5195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0D6D35B-BF84-2543-92DA-0331C28060CB}"/>
              </a:ext>
            </a:extLst>
          </p:cNvPr>
          <p:cNvSpPr>
            <a:spLocks noGrp="1"/>
          </p:cNvSpPr>
          <p:nvPr>
            <p:ph type="body" sz="quarter" idx="10" hasCustomPrompt="1"/>
          </p:nvPr>
        </p:nvSpPr>
        <p:spPr>
          <a:xfrm>
            <a:off x="623692" y="7640321"/>
            <a:ext cx="1390442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0E67470E-2069-0247-A2C5-549920E25D22}"/>
              </a:ext>
            </a:extLst>
          </p:cNvPr>
          <p:cNvSpPr>
            <a:spLocks noGrp="1"/>
          </p:cNvSpPr>
          <p:nvPr>
            <p:ph type="body" sz="quarter" idx="11" hasCustomPrompt="1"/>
          </p:nvPr>
        </p:nvSpPr>
        <p:spPr>
          <a:xfrm>
            <a:off x="636214" y="6951977"/>
            <a:ext cx="13893453"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INTRODUCTION or ABSTRACT</a:t>
            </a:r>
          </a:p>
        </p:txBody>
      </p:sp>
      <p:sp>
        <p:nvSpPr>
          <p:cNvPr id="18" name="Text Placeholder 5">
            <a:extLst>
              <a:ext uri="{FF2B5EF4-FFF2-40B4-BE49-F238E27FC236}">
                <a16:creationId xmlns:a16="http://schemas.microsoft.com/office/drawing/2014/main" id="{EBF0BE94-5404-4541-8F90-23226B2C1A48}"/>
              </a:ext>
            </a:extLst>
          </p:cNvPr>
          <p:cNvSpPr>
            <a:spLocks noGrp="1"/>
          </p:cNvSpPr>
          <p:nvPr>
            <p:ph type="body" sz="quarter" idx="20" hasCustomPrompt="1"/>
          </p:nvPr>
        </p:nvSpPr>
        <p:spPr>
          <a:xfrm>
            <a:off x="636210" y="18585459"/>
            <a:ext cx="13884679"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OBJECTIVES</a:t>
            </a:r>
          </a:p>
        </p:txBody>
      </p:sp>
      <p:sp>
        <p:nvSpPr>
          <p:cNvPr id="19" name="Text Placeholder 5">
            <a:extLst>
              <a:ext uri="{FF2B5EF4-FFF2-40B4-BE49-F238E27FC236}">
                <a16:creationId xmlns:a16="http://schemas.microsoft.com/office/drawing/2014/main" id="{84F03BD7-4104-5C47-8D6D-A9132AF0BD0F}"/>
              </a:ext>
            </a:extLst>
          </p:cNvPr>
          <p:cNvSpPr>
            <a:spLocks noGrp="1"/>
          </p:cNvSpPr>
          <p:nvPr>
            <p:ph type="body" sz="quarter" idx="25" hasCustomPrompt="1"/>
          </p:nvPr>
        </p:nvSpPr>
        <p:spPr>
          <a:xfrm>
            <a:off x="15752776" y="7007147"/>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CONCLUSIONS</a:t>
            </a:r>
          </a:p>
        </p:txBody>
      </p:sp>
      <p:sp>
        <p:nvSpPr>
          <p:cNvPr id="21" name="Text Placeholder 3">
            <a:extLst>
              <a:ext uri="{FF2B5EF4-FFF2-40B4-BE49-F238E27FC236}">
                <a16:creationId xmlns:a16="http://schemas.microsoft.com/office/drawing/2014/main" id="{36B70753-7013-2A4C-BD90-5D59ACFC945E}"/>
              </a:ext>
            </a:extLst>
          </p:cNvPr>
          <p:cNvSpPr>
            <a:spLocks noGrp="1"/>
          </p:cNvSpPr>
          <p:nvPr>
            <p:ph type="body" sz="quarter" idx="26" hasCustomPrompt="1"/>
          </p:nvPr>
        </p:nvSpPr>
        <p:spPr>
          <a:xfrm>
            <a:off x="15752776" y="7792352"/>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2" name="Text Placeholder 5">
            <a:extLst>
              <a:ext uri="{FF2B5EF4-FFF2-40B4-BE49-F238E27FC236}">
                <a16:creationId xmlns:a16="http://schemas.microsoft.com/office/drawing/2014/main" id="{8AED06A5-20A9-0948-A134-5B15274F1A62}"/>
              </a:ext>
            </a:extLst>
          </p:cNvPr>
          <p:cNvSpPr>
            <a:spLocks noGrp="1"/>
          </p:cNvSpPr>
          <p:nvPr>
            <p:ph type="body" sz="quarter" idx="27" hasCustomPrompt="1"/>
          </p:nvPr>
        </p:nvSpPr>
        <p:spPr>
          <a:xfrm>
            <a:off x="15754149" y="18567652"/>
            <a:ext cx="138225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REFERENCES</a:t>
            </a:r>
          </a:p>
        </p:txBody>
      </p:sp>
      <p:sp>
        <p:nvSpPr>
          <p:cNvPr id="23" name="Text Placeholder 3">
            <a:extLst>
              <a:ext uri="{FF2B5EF4-FFF2-40B4-BE49-F238E27FC236}">
                <a16:creationId xmlns:a16="http://schemas.microsoft.com/office/drawing/2014/main" id="{ADFB2D5A-4385-504F-B4BD-D86C35819083}"/>
              </a:ext>
            </a:extLst>
          </p:cNvPr>
          <p:cNvSpPr>
            <a:spLocks noGrp="1"/>
          </p:cNvSpPr>
          <p:nvPr>
            <p:ph type="body" sz="quarter" idx="28" hasCustomPrompt="1"/>
          </p:nvPr>
        </p:nvSpPr>
        <p:spPr>
          <a:xfrm>
            <a:off x="15754325" y="19329612"/>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4" name="Text Placeholder 5">
            <a:extLst>
              <a:ext uri="{FF2B5EF4-FFF2-40B4-BE49-F238E27FC236}">
                <a16:creationId xmlns:a16="http://schemas.microsoft.com/office/drawing/2014/main" id="{404410FD-E3D6-A741-9BF5-3A48528295ED}"/>
              </a:ext>
            </a:extLst>
          </p:cNvPr>
          <p:cNvSpPr>
            <a:spLocks noGrp="1"/>
          </p:cNvSpPr>
          <p:nvPr>
            <p:ph type="body" sz="quarter" idx="29" hasCustomPrompt="1"/>
          </p:nvPr>
        </p:nvSpPr>
        <p:spPr>
          <a:xfrm>
            <a:off x="15741700" y="33432578"/>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ACKNOWLEDGEMENTS or  CONTACT</a:t>
            </a:r>
          </a:p>
        </p:txBody>
      </p:sp>
      <p:sp>
        <p:nvSpPr>
          <p:cNvPr id="31" name="Text Placeholder 3">
            <a:extLst>
              <a:ext uri="{FF2B5EF4-FFF2-40B4-BE49-F238E27FC236}">
                <a16:creationId xmlns:a16="http://schemas.microsoft.com/office/drawing/2014/main" id="{74643D01-9E90-AC49-B935-2B13A7A66D36}"/>
              </a:ext>
            </a:extLst>
          </p:cNvPr>
          <p:cNvSpPr>
            <a:spLocks noGrp="1"/>
          </p:cNvSpPr>
          <p:nvPr>
            <p:ph type="body" sz="quarter" idx="30" hasCustomPrompt="1"/>
          </p:nvPr>
        </p:nvSpPr>
        <p:spPr>
          <a:xfrm>
            <a:off x="15741925" y="34204184"/>
            <a:ext cx="1383473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32" name="Text Placeholder 3">
            <a:extLst>
              <a:ext uri="{FF2B5EF4-FFF2-40B4-BE49-F238E27FC236}">
                <a16:creationId xmlns:a16="http://schemas.microsoft.com/office/drawing/2014/main" id="{72FD442B-6CC3-7C4D-A0F4-DC7320293C69}"/>
              </a:ext>
            </a:extLst>
          </p:cNvPr>
          <p:cNvSpPr>
            <a:spLocks noGrp="1"/>
          </p:cNvSpPr>
          <p:nvPr>
            <p:ph type="body" sz="quarter" idx="96" hasCustomPrompt="1"/>
          </p:nvPr>
        </p:nvSpPr>
        <p:spPr>
          <a:xfrm>
            <a:off x="623692" y="19330021"/>
            <a:ext cx="13893452"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33" name="Text Placeholder 76">
            <a:extLst>
              <a:ext uri="{FF2B5EF4-FFF2-40B4-BE49-F238E27FC236}">
                <a16:creationId xmlns:a16="http://schemas.microsoft.com/office/drawing/2014/main" id="{9747FE7D-AC81-AD47-963F-F2E14AA9747F}"/>
              </a:ext>
            </a:extLst>
          </p:cNvPr>
          <p:cNvSpPr>
            <a:spLocks noGrp="1"/>
          </p:cNvSpPr>
          <p:nvPr>
            <p:ph type="body" sz="quarter" idx="150" hasCustomPrompt="1"/>
          </p:nvPr>
        </p:nvSpPr>
        <p:spPr>
          <a:xfrm>
            <a:off x="636210" y="5053661"/>
            <a:ext cx="22536521" cy="921608"/>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34" name="Text Placeholder 76">
            <a:extLst>
              <a:ext uri="{FF2B5EF4-FFF2-40B4-BE49-F238E27FC236}">
                <a16:creationId xmlns:a16="http://schemas.microsoft.com/office/drawing/2014/main" id="{B7EC434E-731B-884C-BB6B-DEFFF8EC666E}"/>
              </a:ext>
            </a:extLst>
          </p:cNvPr>
          <p:cNvSpPr>
            <a:spLocks noGrp="1"/>
          </p:cNvSpPr>
          <p:nvPr>
            <p:ph type="body" sz="quarter" idx="151" hasCustomPrompt="1"/>
          </p:nvPr>
        </p:nvSpPr>
        <p:spPr>
          <a:xfrm>
            <a:off x="636210" y="3844458"/>
            <a:ext cx="22536521" cy="892801"/>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35" name="Text Placeholder 76">
            <a:extLst>
              <a:ext uri="{FF2B5EF4-FFF2-40B4-BE49-F238E27FC236}">
                <a16:creationId xmlns:a16="http://schemas.microsoft.com/office/drawing/2014/main" id="{A82BFA58-0299-AF45-9301-1CF697C54D5F}"/>
              </a:ext>
            </a:extLst>
          </p:cNvPr>
          <p:cNvSpPr>
            <a:spLocks noGrp="1"/>
          </p:cNvSpPr>
          <p:nvPr>
            <p:ph type="body" sz="quarter" idx="153" hasCustomPrompt="1"/>
          </p:nvPr>
        </p:nvSpPr>
        <p:spPr>
          <a:xfrm>
            <a:off x="636210" y="1599655"/>
            <a:ext cx="22536521" cy="1947554"/>
          </a:xfrm>
          <a:prstGeom prst="rect">
            <a:avLst/>
          </a:prstGeom>
        </p:spPr>
        <p:txBody>
          <a:bodyPr lIns="95646" tIns="47823" rIns="95646" bIns="47823" anchor="t" anchorCtr="0">
            <a:normAutofit/>
          </a:bodyPr>
          <a:lstStyle>
            <a:lvl1pPr marL="0" indent="0" algn="l">
              <a:buFontTx/>
              <a:buNone/>
              <a:defRPr sz="96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cxnSp>
        <p:nvCxnSpPr>
          <p:cNvPr id="36" name="Straight Connector 35">
            <a:extLst>
              <a:ext uri="{FF2B5EF4-FFF2-40B4-BE49-F238E27FC236}">
                <a16:creationId xmlns:a16="http://schemas.microsoft.com/office/drawing/2014/main" id="{1215C6C6-5B51-A947-B2BE-0DCC315002FE}"/>
              </a:ext>
            </a:extLst>
          </p:cNvPr>
          <p:cNvCxnSpPr>
            <a:cxnSpLocks/>
          </p:cNvCxnSpPr>
          <p:nvPr userDrawn="1"/>
        </p:nvCxnSpPr>
        <p:spPr>
          <a:xfrm>
            <a:off x="15137607" y="6883733"/>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8999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DD3CDA-61E7-4B67-BD66-0593AB1CC13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219371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D3CDA-61E7-4B67-BD66-0593AB1CC13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303882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D3CDA-61E7-4B67-BD66-0593AB1CC13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277254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D3CDA-61E7-4B67-BD66-0593AB1CC13C}"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330207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D3CDA-61E7-4B67-BD66-0593AB1CC13C}"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201711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DD3CDA-61E7-4B67-BD66-0593AB1CC13C}"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395133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D3CDA-61E7-4B67-BD66-0593AB1CC13C}"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33E88-1D9A-4FFE-B566-4F79E293D06E}" type="slidenum">
              <a:rPr lang="en-US" smtClean="0"/>
              <a:t>‹#›</a:t>
            </a:fld>
            <a:endParaRPr lang="en-US"/>
          </a:p>
        </p:txBody>
      </p:sp>
    </p:spTree>
    <p:extLst>
      <p:ext uri="{BB962C8B-B14F-4D97-AF65-F5344CB8AC3E}">
        <p14:creationId xmlns:p14="http://schemas.microsoft.com/office/powerpoint/2010/main" val="90710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297638" y="41996961"/>
            <a:ext cx="3243644"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5" name="Table 4">
            <a:extLst>
              <a:ext uri="{FF2B5EF4-FFF2-40B4-BE49-F238E27FC236}">
                <a16:creationId xmlns:a16="http://schemas.microsoft.com/office/drawing/2014/main" id="{1047B911-F730-C048-8FBA-5DAF13A7A361}"/>
              </a:ext>
            </a:extLst>
          </p:cNvPr>
          <p:cNvGraphicFramePr>
            <a:graphicFrameLocks noGrp="1"/>
          </p:cNvGraphicFramePr>
          <p:nvPr userDrawn="1">
            <p:extLst>
              <p:ext uri="{D42A27DB-BD31-4B8C-83A1-F6EECF244321}">
                <p14:modId xmlns:p14="http://schemas.microsoft.com/office/powerpoint/2010/main" val="4047002406"/>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 name="Table 5">
            <a:extLst>
              <a:ext uri="{FF2B5EF4-FFF2-40B4-BE49-F238E27FC236}">
                <a16:creationId xmlns:a16="http://schemas.microsoft.com/office/drawing/2014/main" id="{FBFF652E-D5FB-6146-A89E-719EC88A984F}"/>
              </a:ext>
            </a:extLst>
          </p:cNvPr>
          <p:cNvGraphicFramePr>
            <a:graphicFrameLocks noGrp="1"/>
          </p:cNvGraphicFramePr>
          <p:nvPr userDrawn="1">
            <p:extLst>
              <p:ext uri="{D42A27DB-BD31-4B8C-83A1-F6EECF244321}">
                <p14:modId xmlns:p14="http://schemas.microsoft.com/office/powerpoint/2010/main" val="3508329640"/>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cxnSp>
        <p:nvCxnSpPr>
          <p:cNvPr id="7" name="Straight Connector 6">
            <a:extLst>
              <a:ext uri="{FF2B5EF4-FFF2-40B4-BE49-F238E27FC236}">
                <a16:creationId xmlns:a16="http://schemas.microsoft.com/office/drawing/2014/main" id="{1CB9AE10-324C-114F-9770-91B8D91A8F85}"/>
              </a:ext>
            </a:extLst>
          </p:cNvPr>
          <p:cNvCxnSpPr>
            <a:cxnSpLocks/>
          </p:cNvCxnSpPr>
          <p:nvPr userDrawn="1"/>
        </p:nvCxnSpPr>
        <p:spPr>
          <a:xfrm>
            <a:off x="15137607" y="6883733"/>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06FCDF62-B765-C048-B286-09A39C7ACBCA}"/>
              </a:ext>
            </a:extLst>
          </p:cNvPr>
          <p:cNvCxnSpPr/>
          <p:nvPr userDrawn="1"/>
        </p:nvCxnSpPr>
        <p:spPr>
          <a:xfrm>
            <a:off x="0" y="41670514"/>
            <a:ext cx="30275213" cy="0"/>
          </a:xfrm>
          <a:prstGeom prst="line">
            <a:avLst/>
          </a:prstGeom>
          <a:ln w="12700">
            <a:solidFill>
              <a:srgbClr val="CDD2DE"/>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297638" y="41996961"/>
            <a:ext cx="3243644"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cxnSp>
        <p:nvCxnSpPr>
          <p:cNvPr id="3" name="Straight Connector 2">
            <a:extLst>
              <a:ext uri="{FF2B5EF4-FFF2-40B4-BE49-F238E27FC236}">
                <a16:creationId xmlns:a16="http://schemas.microsoft.com/office/drawing/2014/main" id="{AF9E307D-FBD6-0049-B966-5B114BA70428}"/>
              </a:ext>
            </a:extLst>
          </p:cNvPr>
          <p:cNvCxnSpPr>
            <a:cxnSpLocks/>
          </p:cNvCxnSpPr>
          <p:nvPr userDrawn="1"/>
        </p:nvCxnSpPr>
        <p:spPr>
          <a:xfrm>
            <a:off x="15137607" y="6883733"/>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4" name="Straight Connector 3">
            <a:extLst>
              <a:ext uri="{FF2B5EF4-FFF2-40B4-BE49-F238E27FC236}">
                <a16:creationId xmlns:a16="http://schemas.microsoft.com/office/drawing/2014/main" id="{A3040114-F7CC-D141-8F28-8476671F1D46}"/>
              </a:ext>
            </a:extLst>
          </p:cNvPr>
          <p:cNvCxnSpPr/>
          <p:nvPr userDrawn="1"/>
        </p:nvCxnSpPr>
        <p:spPr>
          <a:xfrm>
            <a:off x="0" y="41670514"/>
            <a:ext cx="30275213" cy="0"/>
          </a:xfrm>
          <a:prstGeom prst="line">
            <a:avLst/>
          </a:prstGeom>
          <a:ln w="12700">
            <a:solidFill>
              <a:srgbClr val="CDD2D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33792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764DE79-268F-4C1A-8933-263129D2AF90}" type="datetimeFigureOut">
              <a:rPr lang="en-US" dirty="0"/>
              <a:t>12/6/2021</a:t>
            </a:fld>
            <a:endParaRPr lang="en-US"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8F63A3B-78C7-47BE-AE5E-E10140E04643}" type="slidenum">
              <a:rPr lang="en-US" dirty="0"/>
              <a:t>‹#›</a:t>
            </a:fld>
            <a:endParaRPr lang="en-US" dirty="0"/>
          </a:p>
        </p:txBody>
      </p:sp>
      <p:cxnSp>
        <p:nvCxnSpPr>
          <p:cNvPr id="7" name="Straight Connector 6">
            <a:extLst>
              <a:ext uri="{FF2B5EF4-FFF2-40B4-BE49-F238E27FC236}">
                <a16:creationId xmlns:a16="http://schemas.microsoft.com/office/drawing/2014/main" id="{77E4A5AE-6B4D-4DE3-93B3-E7413CDA6C2E}"/>
              </a:ext>
            </a:extLst>
          </p:cNvPr>
          <p:cNvCxnSpPr>
            <a:cxnSpLocks/>
          </p:cNvCxnSpPr>
          <p:nvPr userDrawn="1"/>
        </p:nvCxnSpPr>
        <p:spPr>
          <a:xfrm>
            <a:off x="15137607" y="6883733"/>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15B6FE93-0F65-43CA-9B92-DF23F97345A1}"/>
              </a:ext>
            </a:extLst>
          </p:cNvPr>
          <p:cNvCxnSpPr/>
          <p:nvPr userDrawn="1"/>
        </p:nvCxnSpPr>
        <p:spPr>
          <a:xfrm>
            <a:off x="0" y="41670514"/>
            <a:ext cx="30275213" cy="0"/>
          </a:xfrm>
          <a:prstGeom prst="line">
            <a:avLst/>
          </a:prstGeom>
          <a:ln w="12700">
            <a:solidFill>
              <a:srgbClr val="CDD2D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53194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c3155@georgetown.edu" TargetMode="External"/><Relationship Id="rId13" Type="http://schemas.openxmlformats.org/officeDocument/2006/relationships/hyperlink" Target="https://github.com/JieqLuo/561GroupProject" TargetMode="External"/><Relationship Id="rId18" Type="http://schemas.openxmlformats.org/officeDocument/2006/relationships/image" Target="../media/image13.png"/><Relationship Id="rId3" Type="http://schemas.openxmlformats.org/officeDocument/2006/relationships/hyperlink" Target="https://www.aaai.org/ocs/index.php/AAAI/AAAI11/paper/viewFile/3448/3876#:~:text=Newton%2DCG%20methods%20are%20a,of%20the%20full%20Hessian%20matrices" TargetMode="External"/><Relationship Id="rId7" Type="http://schemas.openxmlformats.org/officeDocument/2006/relationships/hyperlink" Target="https://arxiv.org/abs/1512.03385" TargetMode="External"/><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image" Target="../media/image19.png"/><Relationship Id="rId2" Type="http://schemas.openxmlformats.org/officeDocument/2006/relationships/image" Target="../media/image7.png"/><Relationship Id="rId16" Type="http://schemas.openxmlformats.org/officeDocument/2006/relationships/image" Target="../media/image11.png"/><Relationship Id="rId20" Type="http://schemas.openxmlformats.org/officeDocument/2006/relationships/image" Target="../media/image15.jpeg"/><Relationship Id="rId1" Type="http://schemas.openxmlformats.org/officeDocument/2006/relationships/slideLayout" Target="../slideLayouts/slideLayout14.xml"/><Relationship Id="rId6" Type="http://schemas.openxmlformats.org/officeDocument/2006/relationships/hyperlink" Target="https://www.csie.ntu.edu.tw/" TargetMode="External"/><Relationship Id="rId11" Type="http://schemas.openxmlformats.org/officeDocument/2006/relationships/hyperlink" Target="mailto:xw301@georgetown.edu" TargetMode="External"/><Relationship Id="rId24" Type="http://schemas.openxmlformats.org/officeDocument/2006/relationships/image" Target="../media/image18.png"/><Relationship Id="rId5" Type="http://schemas.openxmlformats.org/officeDocument/2006/relationships/hyperlink" Target="https://www.kaggle.com/zalando-research/fashionmnist" TargetMode="External"/><Relationship Id="rId15" Type="http://schemas.openxmlformats.org/officeDocument/2006/relationships/image" Target="../media/image10.png"/><Relationship Id="rId23" Type="http://schemas.openxmlformats.org/officeDocument/2006/relationships/image" Target="../media/image16.png"/><Relationship Id="rId10" Type="http://schemas.openxmlformats.org/officeDocument/2006/relationships/hyperlink" Target="mailto:jl2616@georgetown.edu" TargetMode="External"/><Relationship Id="rId19" Type="http://schemas.openxmlformats.org/officeDocument/2006/relationships/image" Target="../media/image14.png"/><Relationship Id="rId4" Type="http://schemas.openxmlformats.org/officeDocument/2006/relationships/hyperlink" Target="https://arxiv.org/pdf/1412.6980.pdf" TargetMode="External"/><Relationship Id="rId9" Type="http://schemas.openxmlformats.org/officeDocument/2006/relationships/hyperlink" Target="mailto:yc903@georgetown.edu" TargetMode="External"/><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15E0FF4E-045D-4E0B-BC55-B44270E35EC9}"/>
              </a:ext>
            </a:extLst>
          </p:cNvPr>
          <p:cNvSpPr>
            <a:spLocks noGrp="1"/>
          </p:cNvSpPr>
          <p:nvPr>
            <p:ph type="body" sz="quarter" idx="10"/>
          </p:nvPr>
        </p:nvSpPr>
        <p:spPr>
          <a:xfrm>
            <a:off x="623692" y="6757489"/>
            <a:ext cx="13904429" cy="3893937"/>
          </a:xfrm>
        </p:spPr>
        <p:txBody>
          <a:bodyPr/>
          <a:lstStyle/>
          <a:p>
            <a:pPr indent="457200">
              <a:lnSpc>
                <a:spcPct val="100000"/>
              </a:lnSpc>
              <a:spcBef>
                <a:spcPts val="1011"/>
              </a:spcBef>
            </a:pPr>
            <a:r>
              <a:rPr lang="en-US" sz="2400" dirty="0">
                <a:latin typeface="+mn-lt"/>
              </a:rPr>
              <a:t>This project study the difference between different machine learning models by applying them on the Fashion-MNIST dataset. The goal is to compare different classification methods used to predict the category of each image. PCA were performed before applying logistics regression and Support vector machine models. Same train-test split was used on the dataset for more direct comparison. Three machine learning algorithms were compared in this project, including:</a:t>
            </a:r>
          </a:p>
          <a:p>
            <a:pPr marL="1731933" lvl="1" indent="-457200"/>
            <a:r>
              <a:rPr lang="en-US" sz="2400" dirty="0">
                <a:solidFill>
                  <a:schemeClr val="tx2"/>
                </a:solidFill>
                <a:latin typeface="+mn-lt"/>
                <a:cs typeface="Times New Roman" panose="02020603050405020304" pitchFamily="18" charset="0"/>
              </a:rPr>
              <a:t>Logistic Regression</a:t>
            </a:r>
          </a:p>
          <a:p>
            <a:pPr marL="1731933" lvl="1" indent="-457200"/>
            <a:r>
              <a:rPr lang="en-US" sz="2400" dirty="0">
                <a:solidFill>
                  <a:schemeClr val="tx2"/>
                </a:solidFill>
                <a:latin typeface="+mn-lt"/>
                <a:cs typeface="Times New Roman" panose="02020603050405020304" pitchFamily="18" charset="0"/>
              </a:rPr>
              <a:t>Support Vector Machine</a:t>
            </a:r>
          </a:p>
          <a:p>
            <a:pPr marL="1731933" lvl="1" indent="-457200"/>
            <a:r>
              <a:rPr lang="en-US" sz="2400" dirty="0">
                <a:solidFill>
                  <a:schemeClr val="tx2"/>
                </a:solidFill>
                <a:latin typeface="+mn-lt"/>
                <a:cs typeface="Times New Roman" panose="02020603050405020304" pitchFamily="18" charset="0"/>
              </a:rPr>
              <a:t>Convolutional Neural Networks</a:t>
            </a:r>
          </a:p>
        </p:txBody>
      </p:sp>
      <p:sp>
        <p:nvSpPr>
          <p:cNvPr id="16" name="Text Placeholder 15">
            <a:extLst>
              <a:ext uri="{FF2B5EF4-FFF2-40B4-BE49-F238E27FC236}">
                <a16:creationId xmlns:a16="http://schemas.microsoft.com/office/drawing/2014/main" id="{9A7967F6-FBC4-4079-A094-97863487D8EC}"/>
              </a:ext>
            </a:extLst>
          </p:cNvPr>
          <p:cNvSpPr>
            <a:spLocks noGrp="1"/>
          </p:cNvSpPr>
          <p:nvPr>
            <p:ph type="body" sz="quarter" idx="11"/>
          </p:nvPr>
        </p:nvSpPr>
        <p:spPr>
          <a:xfrm>
            <a:off x="623691" y="6050615"/>
            <a:ext cx="13893453" cy="697033"/>
          </a:xfrm>
        </p:spPr>
        <p:txBody>
          <a:bodyPr/>
          <a:lstStyle/>
          <a:p>
            <a:r>
              <a:rPr lang="en-US" dirty="0"/>
              <a:t>INTRODUCTION</a:t>
            </a:r>
          </a:p>
        </p:txBody>
      </p:sp>
      <p:sp>
        <p:nvSpPr>
          <p:cNvPr id="17" name="Text Placeholder 16">
            <a:extLst>
              <a:ext uri="{FF2B5EF4-FFF2-40B4-BE49-F238E27FC236}">
                <a16:creationId xmlns:a16="http://schemas.microsoft.com/office/drawing/2014/main" id="{A7FCFF9A-6748-4F9C-8568-3A7AB1546852}"/>
              </a:ext>
            </a:extLst>
          </p:cNvPr>
          <p:cNvSpPr>
            <a:spLocks noGrp="1"/>
          </p:cNvSpPr>
          <p:nvPr>
            <p:ph type="body" sz="quarter" idx="20"/>
          </p:nvPr>
        </p:nvSpPr>
        <p:spPr>
          <a:xfrm>
            <a:off x="636209" y="12676343"/>
            <a:ext cx="13884679" cy="643172"/>
          </a:xfrm>
        </p:spPr>
        <p:txBody>
          <a:bodyPr/>
          <a:lstStyle/>
          <a:p>
            <a:r>
              <a:rPr lang="en-US" dirty="0"/>
              <a:t>DATA DESCRIPTION</a:t>
            </a:r>
          </a:p>
        </p:txBody>
      </p:sp>
      <p:sp>
        <p:nvSpPr>
          <p:cNvPr id="18" name="Text Placeholder 17">
            <a:extLst>
              <a:ext uri="{FF2B5EF4-FFF2-40B4-BE49-F238E27FC236}">
                <a16:creationId xmlns:a16="http://schemas.microsoft.com/office/drawing/2014/main" id="{FD7EB2E0-FC05-4446-BB3D-00A82DE10B93}"/>
              </a:ext>
            </a:extLst>
          </p:cNvPr>
          <p:cNvSpPr>
            <a:spLocks noGrp="1"/>
          </p:cNvSpPr>
          <p:nvPr>
            <p:ph type="body" sz="quarter" idx="25"/>
          </p:nvPr>
        </p:nvSpPr>
        <p:spPr>
          <a:xfrm>
            <a:off x="15453472" y="6045767"/>
            <a:ext cx="13827814" cy="697033"/>
          </a:xfrm>
        </p:spPr>
        <p:txBody>
          <a:bodyPr/>
          <a:lstStyle/>
          <a:p>
            <a:r>
              <a:rPr lang="en-US" dirty="0"/>
              <a:t>LOGISTIC REGRESSION</a:t>
            </a:r>
          </a:p>
        </p:txBody>
      </p:sp>
      <mc:AlternateContent xmlns:mc="http://schemas.openxmlformats.org/markup-compatibility/2006" xmlns:a14="http://schemas.microsoft.com/office/drawing/2010/main">
        <mc:Choice Requires="a14">
          <p:sp>
            <p:nvSpPr>
              <p:cNvPr id="19" name="Text Placeholder 18">
                <a:extLst>
                  <a:ext uri="{FF2B5EF4-FFF2-40B4-BE49-F238E27FC236}">
                    <a16:creationId xmlns:a16="http://schemas.microsoft.com/office/drawing/2014/main" id="{ED8BB715-1A92-4CC0-A11A-257B2CABB4A8}"/>
                  </a:ext>
                </a:extLst>
              </p:cNvPr>
              <p:cNvSpPr>
                <a:spLocks noGrp="1"/>
              </p:cNvSpPr>
              <p:nvPr>
                <p:ph type="body" sz="quarter" idx="26"/>
              </p:nvPr>
            </p:nvSpPr>
            <p:spPr>
              <a:xfrm>
                <a:off x="15340297" y="6620790"/>
                <a:ext cx="13827814" cy="6819994"/>
              </a:xfrm>
            </p:spPr>
            <p:txBody>
              <a:bodyPr/>
              <a:lstStyle/>
              <a:p>
                <a:pPr>
                  <a:lnSpc>
                    <a:spcPct val="100000"/>
                  </a:lnSpc>
                </a:pPr>
                <a:r>
                  <a:rPr lang="en-US" altLang="zh-CN" sz="2400" dirty="0">
                    <a:latin typeface="+mn-lt"/>
                  </a:rPr>
                  <a:t>     In </a:t>
                </a:r>
                <a:r>
                  <a:rPr lang="en-US" altLang="zh-CN" sz="2400" dirty="0" err="1">
                    <a:latin typeface="+mn-lt"/>
                  </a:rPr>
                  <a:t>sklearn</a:t>
                </a:r>
                <a:r>
                  <a:rPr lang="en-US" altLang="zh-CN" sz="2400" dirty="0">
                    <a:latin typeface="+mn-lt"/>
                  </a:rPr>
                  <a:t> package, the logistic regression model uses cross-entropy loss for multi class classification, and regularization is applied by default. Several solvers are available, The solver I used for this model is newton-cg, which supports only L2 regularization.</a:t>
                </a:r>
              </a:p>
              <a:p>
                <a:pPr>
                  <a:lnSpc>
                    <a:spcPct val="100000"/>
                  </a:lnSpc>
                </a:pPr>
                <a:r>
                  <a:rPr lang="en-US" altLang="zh-CN" sz="2400" dirty="0">
                    <a:latin typeface="+mn-lt"/>
                  </a:rPr>
                  <a:t>     The loss function of the logistics regression is:</a:t>
                </a:r>
                <a:endParaRPr lang="en-US" altLang="zh-CN" sz="2400" b="0" i="1" dirty="0">
                  <a:latin typeface="+mn-lt"/>
                </a:endParaRPr>
              </a:p>
              <a:p>
                <a:pPr>
                  <a:lnSpc>
                    <a:spcPct val="100000"/>
                  </a:lnSpc>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DengXian" panose="02010600030101010101" pitchFamily="2" charset="-122"/>
                          <a:cs typeface="Times New Roman" panose="02020603050405020304" pitchFamily="18" charset="0"/>
                        </a:rPr>
                        <m:t>𝐽</m:t>
                      </m:r>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m:rPr>
                              <m:sty m:val="p"/>
                            </m:rPr>
                            <a:rPr lang="en-US" sz="2400">
                              <a:effectLst/>
                              <a:latin typeface="Cambria Math" panose="02040503050406030204" pitchFamily="18" charset="0"/>
                              <a:ea typeface="DengXian" panose="02010600030101010101" pitchFamily="2" charset="-122"/>
                              <a:cs typeface="Times New Roman" panose="02020603050405020304" pitchFamily="18" charset="0"/>
                            </a:rPr>
                            <m:t>θ</m:t>
                          </m:r>
                        </m:e>
                      </m:d>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2400" i="1">
                              <a:effectLst/>
                              <a:latin typeface="Cambria Math" panose="02040503050406030204" pitchFamily="18" charset="0"/>
                              <a:ea typeface="DengXian" panose="02010600030101010101" pitchFamily="2" charset="-122"/>
                              <a:cs typeface="Times New Roman" panose="02020603050405020304" pitchFamily="18" charset="0"/>
                            </a:rPr>
                            <m:t>𝑚</m:t>
                          </m:r>
                        </m:den>
                      </m:f>
                      <m:nary>
                        <m:naryPr>
                          <m:chr m:val="∑"/>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𝑖</m:t>
                          </m:r>
                          <m:r>
                            <a:rPr lang="en-US" sz="2400" i="1">
                              <a:effectLst/>
                              <a:latin typeface="Cambria Math" panose="02040503050406030204" pitchFamily="18" charset="0"/>
                              <a:ea typeface="DengXian" panose="02010600030101010101" pitchFamily="2" charset="-122"/>
                              <a:cs typeface="Times New Roman" panose="02020603050405020304" pitchFamily="18" charset="0"/>
                            </a:rPr>
                            <m:t>=1</m:t>
                          </m:r>
                        </m:sub>
                        <m:sup>
                          <m:r>
                            <a:rPr lang="en-US" sz="2400" i="1">
                              <a:effectLst/>
                              <a:latin typeface="Cambria Math" panose="02040503050406030204" pitchFamily="18" charset="0"/>
                              <a:ea typeface="DengXian" panose="02010600030101010101" pitchFamily="2" charset="-122"/>
                              <a:cs typeface="Times New Roman" panose="02020603050405020304" pitchFamily="18" charset="0"/>
                            </a:rPr>
                            <m:t>𝑚</m:t>
                          </m:r>
                        </m:sup>
                        <m:e>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r>
                                <a:rPr lang="en-US" sz="2400" i="1">
                                  <a:effectLst/>
                                  <a:latin typeface="Cambria Math" panose="02040503050406030204" pitchFamily="18" charset="0"/>
                                  <a:ea typeface="DengXian" panose="02010600030101010101" pitchFamily="2" charset="-122"/>
                                  <a:cs typeface="Times New Roman" panose="02020603050405020304" pitchFamily="18" charset="0"/>
                                </a:rPr>
                                <m:t>𝑦𝑙𝑜𝑔</m:t>
                              </m:r>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𝑝𝑟𝑒𝑑</m:t>
                                      </m:r>
                                    </m:sub>
                                  </m:sSub>
                                </m:e>
                              </m:d>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DengXian" panose="02010600030101010101" pitchFamily="2" charset="-122"/>
                                      <a:cs typeface="Times New Roman" panose="02020603050405020304" pitchFamily="18" charset="0"/>
                                    </a:rPr>
                                    <m:t>1−</m:t>
                                  </m:r>
                                  <m:r>
                                    <a:rPr lang="en-US" sz="2400" i="1">
                                      <a:effectLst/>
                                      <a:latin typeface="Cambria Math" panose="02040503050406030204" pitchFamily="18" charset="0"/>
                                      <a:ea typeface="DengXian" panose="02010600030101010101" pitchFamily="2" charset="-122"/>
                                      <a:cs typeface="Times New Roman" panose="02020603050405020304" pitchFamily="18" charset="0"/>
                                    </a:rPr>
                                    <m:t>𝑦</m:t>
                                  </m:r>
                                </m:e>
                              </m:d>
                              <m:r>
                                <a:rPr lang="en-US" sz="2400" i="1">
                                  <a:effectLst/>
                                  <a:latin typeface="Cambria Math" panose="02040503050406030204" pitchFamily="18" charset="0"/>
                                  <a:ea typeface="DengXian" panose="02010600030101010101" pitchFamily="2" charset="-122"/>
                                  <a:cs typeface="Times New Roman" panose="02020603050405020304" pitchFamily="18" charset="0"/>
                                </a:rPr>
                                <m:t>𝑙𝑜𝑔</m:t>
                              </m:r>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DengXian" panose="02010600030101010101" pitchFamily="2" charset="-122"/>
                                      <a:cs typeface="Times New Roman" panose="02020603050405020304" pitchFamily="18" charset="0"/>
                                    </a:rPr>
                                    <m:t>1−</m:t>
                                  </m:r>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𝑝𝑟𝑒𝑑</m:t>
                                      </m:r>
                                    </m:sub>
                                  </m:sSub>
                                </m:e>
                              </m:d>
                            </m:e>
                          </m:d>
                        </m:e>
                      </m:nary>
                      <m:r>
                        <a:rPr lang="en-US" altLang="zh-CN" b="0" i="1" smtClean="0">
                          <a:latin typeface="Cambria Math" panose="02040503050406030204" pitchFamily="18" charset="0"/>
                        </a:rPr>
                        <m:t> </m:t>
                      </m:r>
                    </m:oMath>
                  </m:oMathPara>
                </a14:m>
                <a:endParaRPr lang="en-US" altLang="zh-CN" dirty="0">
                  <a:latin typeface="+mn-lt"/>
                </a:endParaRPr>
              </a:p>
              <a:p>
                <a:pPr>
                  <a:lnSpc>
                    <a:spcPct val="100000"/>
                  </a:lnSpc>
                </a:pPr>
                <a:r>
                  <a:rPr lang="en-US" sz="2400" dirty="0">
                    <a:latin typeface="+mn-lt"/>
                  </a:rPr>
                  <a:t>      It is a convex function, because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𝑝𝑟𝑒𝑑</m:t>
                        </m:r>
                      </m:sub>
                    </m:sSub>
                    <m:r>
                      <a:rPr lang="en-US" sz="2400" i="1">
                        <a:latin typeface="Cambria Math" panose="02040503050406030204" pitchFamily="18" charset="0"/>
                      </a:rPr>
                      <m:t>=</m:t>
                    </m:r>
                    <m:r>
                      <m:rPr>
                        <m:sty m:val="p"/>
                      </m:rPr>
                      <a:rPr lang="en-US" sz="2400">
                        <a:latin typeface="Cambria Math" panose="02040503050406030204" pitchFamily="18" charset="0"/>
                      </a:rPr>
                      <m:t>σ</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m:rPr>
                                <m:sty m:val="p"/>
                              </m:rPr>
                              <a:rPr lang="en-US" sz="2400">
                                <a:latin typeface="Cambria Math" panose="02040503050406030204" pitchFamily="18" charset="0"/>
                              </a:rPr>
                              <m:t>θ</m:t>
                            </m:r>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θ</m:t>
                            </m:r>
                          </m:e>
                          <m:sub>
                            <m:r>
                              <a:rPr lang="en-US" sz="2400" i="1">
                                <a:latin typeface="Cambria Math" panose="02040503050406030204" pitchFamily="18" charset="0"/>
                              </a:rPr>
                              <m:t>0</m:t>
                            </m:r>
                          </m:sub>
                        </m:sSub>
                      </m:e>
                    </m:d>
                  </m:oMath>
                </a14:m>
                <a:r>
                  <a:rPr lang="en-US" sz="2400" dirty="0">
                    <a:latin typeface="+mn-lt"/>
                  </a:rPr>
                  <a:t>is an affine function. And log(</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𝑝𝑟𝑒𝑑</m:t>
                        </m:r>
                      </m:sub>
                    </m:sSub>
                  </m:oMath>
                </a14:m>
                <a:r>
                  <a:rPr lang="en-US" sz="2400" dirty="0">
                    <a:latin typeface="+mn-lt"/>
                  </a:rPr>
                  <a:t>) is convex, similarly, log(1-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𝑝𝑟𝑒𝑑</m:t>
                        </m:r>
                      </m:sub>
                    </m:sSub>
                    <m:r>
                      <a:rPr lang="en-US" sz="2400" b="0" i="1" smtClean="0">
                        <a:latin typeface="Cambria Math" panose="02040503050406030204" pitchFamily="18" charset="0"/>
                      </a:rPr>
                      <m:t>)</m:t>
                    </m:r>
                  </m:oMath>
                </a14:m>
                <a:r>
                  <a:rPr lang="en-US" sz="2400" dirty="0">
                    <a:latin typeface="+mn-lt"/>
                  </a:rPr>
                  <a:t> is convex as well, therefore the loss function is convex.                                         </a:t>
                </a:r>
                <a:endParaRPr lang="en-US" sz="2400" dirty="0">
                  <a:solidFill>
                    <a:schemeClr val="bg1"/>
                  </a:solidFill>
                  <a:highlight>
                    <a:srgbClr val="FFFFFF"/>
                  </a:highlight>
                  <a:latin typeface="+mn-lt"/>
                </a:endParaRPr>
              </a:p>
              <a:p>
                <a:pPr>
                  <a:lnSpc>
                    <a:spcPct val="100000"/>
                  </a:lnSpc>
                </a:pPr>
                <a:r>
                  <a:rPr lang="en-US" sz="2400" dirty="0">
                    <a:solidFill>
                      <a:schemeClr val="bg1"/>
                    </a:solidFill>
                    <a:highlight>
                      <a:srgbClr val="FFFFFF"/>
                    </a:highlight>
                    <a:latin typeface="+mn-lt"/>
                  </a:rPr>
                  <a:t>     </a:t>
                </a:r>
                <a:r>
                  <a:rPr lang="en-US" sz="2400" dirty="0">
                    <a:latin typeface="+mn-lt"/>
                  </a:rPr>
                  <a:t>Optimization: The solver used in this model is “newton-cg” with L2 penalty: Newton-CG methods have two nested layers of iterations: an inner conjugate gradient (CG) procedure finds the Newton step, and an outer procedure modifies the Newton step to ensure global convergence.</a:t>
                </a:r>
              </a:p>
              <a:p>
                <a:pPr marL="0" marR="0" algn="just">
                  <a:lnSpc>
                    <a:spcPct val="100000"/>
                  </a:lnSpc>
                  <a:spcBef>
                    <a:spcPts val="0"/>
                  </a:spcBef>
                  <a:spcAft>
                    <a:spcPts val="0"/>
                  </a:spcAft>
                </a:pPr>
                <a:r>
                  <a:rPr lang="en-US" sz="2400" kern="100" dirty="0">
                    <a:latin typeface="+mn-lt"/>
                    <a:ea typeface="DengXian" panose="02010600030101010101" pitchFamily="2" charset="-122"/>
                    <a:cs typeface="Arial" panose="020B0604020202020204" pitchFamily="34" charset="0"/>
                  </a:rPr>
                  <a:t>     </a:t>
                </a:r>
              </a:p>
              <a:p>
                <a:pPr marL="0" marR="0" algn="just">
                  <a:lnSpc>
                    <a:spcPct val="100000"/>
                  </a:lnSpc>
                  <a:spcBef>
                    <a:spcPts val="0"/>
                  </a:spcBef>
                  <a:spcAft>
                    <a:spcPts val="0"/>
                  </a:spcAft>
                </a:pPr>
                <a:r>
                  <a:rPr lang="en-US" sz="2400" kern="100" dirty="0">
                    <a:effectLst/>
                    <a:latin typeface="+mn-lt"/>
                    <a:ea typeface="DengXian" panose="02010600030101010101" pitchFamily="2" charset="-122"/>
                    <a:cs typeface="Arial" panose="020B0604020202020204" pitchFamily="34" charset="0"/>
                  </a:rPr>
                  <a:t>     The validation accuracy of logistics regression </a:t>
                </a:r>
                <a:r>
                  <a:rPr lang="en-US" sz="2400" kern="100" dirty="0">
                    <a:latin typeface="+mn-lt"/>
                    <a:ea typeface="DengXian" panose="02010600030101010101" pitchFamily="2" charset="-122"/>
                    <a:cs typeface="Arial" panose="020B0604020202020204" pitchFamily="34" charset="0"/>
                  </a:rPr>
                  <a:t>model is over 84.85%</a:t>
                </a:r>
              </a:p>
            </p:txBody>
          </p:sp>
        </mc:Choice>
        <mc:Fallback xmlns="">
          <p:sp>
            <p:nvSpPr>
              <p:cNvPr id="19" name="Text Placeholder 18">
                <a:extLst>
                  <a:ext uri="{FF2B5EF4-FFF2-40B4-BE49-F238E27FC236}">
                    <a16:creationId xmlns:a16="http://schemas.microsoft.com/office/drawing/2014/main" id="{ED8BB715-1A92-4CC0-A11A-257B2CABB4A8}"/>
                  </a:ext>
                </a:extLst>
              </p:cNvPr>
              <p:cNvSpPr>
                <a:spLocks noGrp="1" noRot="1" noChangeAspect="1" noMove="1" noResize="1" noEditPoints="1" noAdjustHandles="1" noChangeArrowheads="1" noChangeShapeType="1" noTextEdit="1"/>
              </p:cNvSpPr>
              <p:nvPr>
                <p:ph type="body" sz="quarter" idx="26"/>
              </p:nvPr>
            </p:nvSpPr>
            <p:spPr>
              <a:xfrm>
                <a:off x="15340297" y="6620790"/>
                <a:ext cx="13827814" cy="6819994"/>
              </a:xfrm>
              <a:blipFill>
                <a:blip r:embed="rId2"/>
                <a:stretch>
                  <a:fillRect/>
                </a:stretch>
              </a:blipFill>
            </p:spPr>
            <p:txBody>
              <a:bodyPr/>
              <a:lstStyle/>
              <a:p>
                <a:r>
                  <a:rPr lang="en-US">
                    <a:noFill/>
                  </a:rPr>
                  <a:t> </a:t>
                </a:r>
              </a:p>
            </p:txBody>
          </p:sp>
        </mc:Fallback>
      </mc:AlternateContent>
      <p:sp>
        <p:nvSpPr>
          <p:cNvPr id="20" name="Text Placeholder 19">
            <a:extLst>
              <a:ext uri="{FF2B5EF4-FFF2-40B4-BE49-F238E27FC236}">
                <a16:creationId xmlns:a16="http://schemas.microsoft.com/office/drawing/2014/main" id="{60381E3D-E160-4908-8999-93FB6C23B245}"/>
              </a:ext>
            </a:extLst>
          </p:cNvPr>
          <p:cNvSpPr>
            <a:spLocks noGrp="1"/>
          </p:cNvSpPr>
          <p:nvPr>
            <p:ph type="body" sz="quarter" idx="27"/>
          </p:nvPr>
        </p:nvSpPr>
        <p:spPr>
          <a:xfrm>
            <a:off x="15458772" y="29076555"/>
            <a:ext cx="13822514" cy="697033"/>
          </a:xfrm>
        </p:spPr>
        <p:txBody>
          <a:bodyPr/>
          <a:lstStyle/>
          <a:p>
            <a:r>
              <a:rPr lang="en-US" dirty="0"/>
              <a:t>REFERENCES</a:t>
            </a:r>
          </a:p>
        </p:txBody>
      </p:sp>
      <p:sp>
        <p:nvSpPr>
          <p:cNvPr id="21" name="Text Placeholder 20">
            <a:extLst>
              <a:ext uri="{FF2B5EF4-FFF2-40B4-BE49-F238E27FC236}">
                <a16:creationId xmlns:a16="http://schemas.microsoft.com/office/drawing/2014/main" id="{AABE3FF3-78F6-480B-994E-AA9DA56E4737}"/>
              </a:ext>
            </a:extLst>
          </p:cNvPr>
          <p:cNvSpPr>
            <a:spLocks noGrp="1"/>
          </p:cNvSpPr>
          <p:nvPr>
            <p:ph type="body" sz="quarter" idx="28"/>
          </p:nvPr>
        </p:nvSpPr>
        <p:spPr>
          <a:xfrm>
            <a:off x="15534754" y="30065504"/>
            <a:ext cx="13827814" cy="6890142"/>
          </a:xfrm>
        </p:spPr>
        <p:txBody>
          <a:bodyPr/>
          <a:lstStyle/>
          <a:p>
            <a:pPr marL="457200" indent="-457200">
              <a:lnSpc>
                <a:spcPct val="100000"/>
              </a:lnSpc>
              <a:buAutoNum type="arabicPeriod"/>
            </a:pP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rPr>
              <a:t>Tsuboi: Fast Newton-CG Method for Batch Learning of Conditional Random Fields Tokyo (Japan): AAAI; c2011 [updated 2011 Jan 31; cited 2021 Dec 1]. Available from: </a:t>
            </a: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hlinkClick r:id="rId3"/>
              </a:rPr>
              <a:t>https://www.aaai.org/ocs/index.php/AAAI/AAAI11/paper/viewFile/3448/3876#:~:text=Newton%2DCG%20methods%20are%20a,of%20the%20full%20Hessian%20matrices</a:t>
            </a: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rPr>
              <a:t>.</a:t>
            </a:r>
          </a:p>
          <a:p>
            <a:pPr marL="457200" indent="-457200">
              <a:lnSpc>
                <a:spcPct val="100000"/>
              </a:lnSpc>
              <a:buAutoNum type="arabicPeriod"/>
            </a:pP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rPr>
              <a:t>D. P. </a:t>
            </a:r>
            <a:r>
              <a:rPr lang="en-US" sz="2400" kern="100" dirty="0" err="1">
                <a:solidFill>
                  <a:schemeClr val="tx1"/>
                </a:solidFill>
                <a:latin typeface="Calibri" panose="020F0502020204030204" pitchFamily="34" charset="0"/>
                <a:ea typeface="DengXian" panose="02010600030101010101" pitchFamily="2" charset="-122"/>
                <a:cs typeface="Arial" panose="020B0604020202020204" pitchFamily="34" charset="0"/>
              </a:rPr>
              <a:t>Kingma</a:t>
            </a: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rPr>
              <a:t>, J. Lei Ba, ADAM: A METHOD FOR STOCHASTIC OPTIMIZATION, the 3rd International Conference for Learning Representations, San Diego(CA), 2015.Available from: </a:t>
            </a: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hlinkClick r:id="rId4"/>
              </a:rPr>
              <a:t>https://arxiv.org/pdf/1412.6980.pdf</a:t>
            </a:r>
            <a:endPar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endParaRPr>
          </a:p>
          <a:p>
            <a:pPr marL="457200" indent="-457200">
              <a:lnSpc>
                <a:spcPct val="100000"/>
              </a:lnSpc>
              <a:buAutoNum type="arabicPeriod"/>
            </a:pP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rPr>
              <a:t>Fashion-MNIST Dataset, Zalando Research, 2018 Available from: </a:t>
            </a: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hlinkClick r:id="rId5"/>
              </a:rPr>
              <a:t>https://www.kaggle.com/zalando-research/fashionmnist</a:t>
            </a:r>
            <a:endPar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endParaRPr>
          </a:p>
          <a:p>
            <a:pPr marL="457200" indent="-457200">
              <a:lnSpc>
                <a:spcPct val="100000"/>
              </a:lnSpc>
              <a:buAutoNum type="arabicPeriod"/>
            </a:pP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rPr>
              <a:t>Chang C-C, Lin C-J. LIBSVM: A Library for Support Vector Machines. 2019 Nov 20. Available from: </a:t>
            </a: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hlinkClick r:id="rId6"/>
              </a:rPr>
              <a:t>https://www.csie.ntu.edu.tw</a:t>
            </a:r>
            <a:endPar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endParaRPr>
          </a:p>
          <a:p>
            <a:pPr marL="457200" indent="-457200">
              <a:lnSpc>
                <a:spcPct val="100000"/>
              </a:lnSpc>
              <a:buAutoNum type="arabicPeriod"/>
            </a:pPr>
            <a:r>
              <a:rPr lang="en-US" sz="2400" kern="100" dirty="0" err="1">
                <a:solidFill>
                  <a:schemeClr val="tx1"/>
                </a:solidFill>
                <a:latin typeface="Calibri" panose="020F0502020204030204" pitchFamily="34" charset="0"/>
                <a:ea typeface="DengXian" panose="02010600030101010101" pitchFamily="2" charset="-122"/>
                <a:cs typeface="Arial" panose="020B0604020202020204" pitchFamily="34" charset="0"/>
              </a:rPr>
              <a:t>Kaiming</a:t>
            </a: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rPr>
              <a:t> He, </a:t>
            </a:r>
            <a:r>
              <a:rPr lang="en-US" sz="2400" kern="100" dirty="0" err="1">
                <a:solidFill>
                  <a:schemeClr val="tx1"/>
                </a:solidFill>
                <a:latin typeface="Calibri" panose="020F0502020204030204" pitchFamily="34" charset="0"/>
                <a:ea typeface="DengXian" panose="02010600030101010101" pitchFamily="2" charset="-122"/>
                <a:cs typeface="Arial" panose="020B0604020202020204" pitchFamily="34" charset="0"/>
              </a:rPr>
              <a:t>Xiangyu</a:t>
            </a: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rPr>
              <a:t> Zhang, </a:t>
            </a:r>
            <a:r>
              <a:rPr lang="en-US" sz="2400" kern="100" dirty="0" err="1">
                <a:solidFill>
                  <a:schemeClr val="tx1"/>
                </a:solidFill>
                <a:latin typeface="Calibri" panose="020F0502020204030204" pitchFamily="34" charset="0"/>
                <a:ea typeface="DengXian" panose="02010600030101010101" pitchFamily="2" charset="-122"/>
                <a:cs typeface="Arial" panose="020B0604020202020204" pitchFamily="34" charset="0"/>
              </a:rPr>
              <a:t>Shaoqing</a:t>
            </a: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rPr>
              <a:t> Ren, Jian Sun. Deep Residual Learning for Image Recognition. 2015，arXiv:1512.03385 [cs.CV] Available from: </a:t>
            </a:r>
            <a:r>
              <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hlinkClick r:id="rId7"/>
              </a:rPr>
              <a:t>https://arxiv.org/abs/1512.03385</a:t>
            </a:r>
            <a:endParaRPr lang="en-US" sz="2400" kern="100" dirty="0">
              <a:solidFill>
                <a:schemeClr val="tx1"/>
              </a:solidFill>
              <a:latin typeface="Calibri" panose="020F0502020204030204" pitchFamily="34" charset="0"/>
              <a:ea typeface="DengXian" panose="02010600030101010101" pitchFamily="2" charset="-122"/>
              <a:cs typeface="Arial" panose="020B0604020202020204" pitchFamily="34" charset="0"/>
            </a:endParaRPr>
          </a:p>
        </p:txBody>
      </p:sp>
      <p:sp>
        <p:nvSpPr>
          <p:cNvPr id="22" name="Text Placeholder 21">
            <a:extLst>
              <a:ext uri="{FF2B5EF4-FFF2-40B4-BE49-F238E27FC236}">
                <a16:creationId xmlns:a16="http://schemas.microsoft.com/office/drawing/2014/main" id="{C0300D6A-930A-47F6-978B-C4EFF05CE1C2}"/>
              </a:ext>
            </a:extLst>
          </p:cNvPr>
          <p:cNvSpPr>
            <a:spLocks noGrp="1"/>
          </p:cNvSpPr>
          <p:nvPr>
            <p:ph type="body" sz="quarter" idx="29"/>
          </p:nvPr>
        </p:nvSpPr>
        <p:spPr>
          <a:xfrm>
            <a:off x="15458772" y="37216315"/>
            <a:ext cx="13827814" cy="712422"/>
          </a:xfrm>
        </p:spPr>
        <p:txBody>
          <a:bodyPr/>
          <a:lstStyle/>
          <a:p>
            <a:r>
              <a:rPr lang="en-US" sz="3600" dirty="0"/>
              <a:t>CONTACT</a:t>
            </a:r>
          </a:p>
        </p:txBody>
      </p:sp>
      <p:sp>
        <p:nvSpPr>
          <p:cNvPr id="23" name="Text Placeholder 22">
            <a:extLst>
              <a:ext uri="{FF2B5EF4-FFF2-40B4-BE49-F238E27FC236}">
                <a16:creationId xmlns:a16="http://schemas.microsoft.com/office/drawing/2014/main" id="{F837FADB-6E13-422A-9C26-4C2064DC15D9}"/>
              </a:ext>
            </a:extLst>
          </p:cNvPr>
          <p:cNvSpPr>
            <a:spLocks noGrp="1"/>
          </p:cNvSpPr>
          <p:nvPr>
            <p:ph type="body" sz="quarter" idx="30"/>
          </p:nvPr>
        </p:nvSpPr>
        <p:spPr>
          <a:xfrm>
            <a:off x="15722550" y="37954928"/>
            <a:ext cx="13834739" cy="6259200"/>
          </a:xfrm>
        </p:spPr>
        <p:txBody>
          <a:bodyPr/>
          <a:lstStyle/>
          <a:p>
            <a:r>
              <a:rPr lang="en-US" sz="3600" dirty="0"/>
              <a:t>Jiali Chen: </a:t>
            </a:r>
            <a:r>
              <a:rPr lang="en-US" sz="3600" b="1" dirty="0">
                <a:hlinkClick r:id="rId8"/>
              </a:rPr>
              <a:t>jc3155@georgetown.edu</a:t>
            </a:r>
            <a:endParaRPr lang="en-US" sz="3600" b="1" dirty="0"/>
          </a:p>
          <a:p>
            <a:r>
              <a:rPr lang="en-US" sz="3600" dirty="0"/>
              <a:t>Yongzhen Chen: </a:t>
            </a:r>
            <a:r>
              <a:rPr lang="en-US" sz="3600" b="1" dirty="0">
                <a:hlinkClick r:id="rId9"/>
              </a:rPr>
              <a:t>yc903@georgetown.edu</a:t>
            </a:r>
            <a:endParaRPr lang="en-US" sz="3600" b="1" dirty="0"/>
          </a:p>
          <a:p>
            <a:r>
              <a:rPr lang="en-US" sz="3600" dirty="0"/>
              <a:t>Jieqiao Luo: </a:t>
            </a:r>
            <a:r>
              <a:rPr lang="en-US" sz="3600" b="1" dirty="0">
                <a:hlinkClick r:id="rId10"/>
              </a:rPr>
              <a:t>jl2616@georgetown.edu</a:t>
            </a:r>
            <a:endParaRPr lang="en-US" sz="3600" b="1" dirty="0"/>
          </a:p>
          <a:p>
            <a:r>
              <a:rPr lang="en-US" sz="3600" dirty="0"/>
              <a:t>Robin Wang: </a:t>
            </a:r>
            <a:r>
              <a:rPr lang="en-US" sz="3600" b="1" dirty="0">
                <a:hlinkClick r:id="rId11"/>
              </a:rPr>
              <a:t>xw301@georgetown.edu</a:t>
            </a:r>
            <a:endParaRPr lang="en-US" sz="3600" b="1"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24" name="Text Placeholder 23">
                <a:extLst>
                  <a:ext uri="{FF2B5EF4-FFF2-40B4-BE49-F238E27FC236}">
                    <a16:creationId xmlns:a16="http://schemas.microsoft.com/office/drawing/2014/main" id="{55BEEAB6-132F-4782-AAE9-244197E796AD}"/>
                  </a:ext>
                </a:extLst>
              </p:cNvPr>
              <p:cNvSpPr>
                <a:spLocks noGrp="1"/>
              </p:cNvSpPr>
              <p:nvPr>
                <p:ph type="body" sz="quarter" idx="96"/>
              </p:nvPr>
            </p:nvSpPr>
            <p:spPr>
              <a:xfrm>
                <a:off x="636209" y="13382154"/>
                <a:ext cx="13893452" cy="2876607"/>
              </a:xfrm>
            </p:spPr>
            <p:txBody>
              <a:bodyPr/>
              <a:lstStyle/>
              <a:p>
                <a:pPr indent="457200">
                  <a:lnSpc>
                    <a:spcPct val="100000"/>
                  </a:lnSpc>
                  <a:spcBef>
                    <a:spcPts val="1011"/>
                  </a:spcBef>
                </a:pPr>
                <a:r>
                  <a:rPr lang="en-US" sz="2400" dirty="0">
                    <a:latin typeface="+mn-lt"/>
                  </a:rPr>
                  <a:t>Fashion MNIST data contains 60000 images of different clothing. There are 10 categories total, each with 6000 images and each image is 28 by 28 pixels. So, the shape of our data is (60000, 784). </a:t>
                </a:r>
              </a:p>
              <a:p>
                <a:pPr indent="457200">
                  <a:lnSpc>
                    <a:spcPct val="100000"/>
                  </a:lnSpc>
                  <a:spcBef>
                    <a:spcPts val="1011"/>
                  </a:spcBef>
                </a:pPr>
                <a:r>
                  <a:rPr lang="en-US" sz="2400" dirty="0">
                    <a:latin typeface="+mn-lt"/>
                  </a:rPr>
                  <a:t>The data is first split into 75% training set and 25% test set. Then they are standardized by </a:t>
                </a:r>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a:latin typeface="Cambria Math" panose="02040503050406030204" pitchFamily="18" charset="0"/>
                              </a:rPr>
                              <m:t>𝑥</m:t>
                            </m:r>
                          </m:e>
                          <m:sub>
                            <m:r>
                              <a:rPr lang="en-US" sz="2400">
                                <a:latin typeface="Cambria Math" panose="02040503050406030204" pitchFamily="18" charset="0"/>
                              </a:rPr>
                              <m:t>𝑖</m:t>
                            </m:r>
                          </m:sub>
                        </m:sSub>
                        <m:r>
                          <a:rPr lang="en-US" sz="2400">
                            <a:latin typeface="Cambria Math" panose="02040503050406030204" pitchFamily="18" charset="0"/>
                          </a:rPr>
                          <m:t>−</m:t>
                        </m:r>
                        <m:r>
                          <m:rPr>
                            <m:sty m:val="p"/>
                          </m:rPr>
                          <a:rPr lang="en-US" sz="2400">
                            <a:latin typeface="Cambria Math" panose="02040503050406030204" pitchFamily="18" charset="0"/>
                          </a:rPr>
                          <m:t>μ</m:t>
                        </m:r>
                      </m:num>
                      <m:den>
                        <m:r>
                          <m:rPr>
                            <m:sty m:val="p"/>
                          </m:rPr>
                          <a:rPr lang="en-US" sz="2400">
                            <a:latin typeface="Cambria Math" panose="02040503050406030204" pitchFamily="18" charset="0"/>
                          </a:rPr>
                          <m:t>σ</m:t>
                        </m:r>
                      </m:den>
                    </m:f>
                  </m:oMath>
                </a14:m>
                <a:r>
                  <a:rPr lang="en-US" sz="2400" dirty="0">
                    <a:latin typeface="+mn-lt"/>
                  </a:rPr>
                  <a:t> , so that each column has mean 0 and standard deviation 1. </a:t>
                </a:r>
              </a:p>
              <a:p>
                <a:r>
                  <a:rPr lang="en-US" sz="2400" dirty="0">
                    <a:latin typeface="+mn-lt"/>
                  </a:rPr>
                  <a:t>      </a:t>
                </a:r>
              </a:p>
            </p:txBody>
          </p:sp>
        </mc:Choice>
        <mc:Fallback xmlns="">
          <p:sp>
            <p:nvSpPr>
              <p:cNvPr id="24" name="Text Placeholder 23">
                <a:extLst>
                  <a:ext uri="{FF2B5EF4-FFF2-40B4-BE49-F238E27FC236}">
                    <a16:creationId xmlns:a16="http://schemas.microsoft.com/office/drawing/2014/main" id="{55BEEAB6-132F-4782-AAE9-244197E796AD}"/>
                  </a:ext>
                </a:extLst>
              </p:cNvPr>
              <p:cNvSpPr>
                <a:spLocks noGrp="1" noRot="1" noChangeAspect="1" noMove="1" noResize="1" noEditPoints="1" noAdjustHandles="1" noChangeArrowheads="1" noChangeShapeType="1" noTextEdit="1"/>
              </p:cNvSpPr>
              <p:nvPr>
                <p:ph type="body" sz="quarter" idx="96"/>
              </p:nvPr>
            </p:nvSpPr>
            <p:spPr>
              <a:xfrm>
                <a:off x="636209" y="13382154"/>
                <a:ext cx="13893452" cy="2876607"/>
              </a:xfrm>
              <a:blipFill>
                <a:blip r:embed="rId12"/>
                <a:stretch>
                  <a:fillRect/>
                </a:stretch>
              </a:blipFill>
            </p:spPr>
            <p:txBody>
              <a:bodyPr/>
              <a:lstStyle/>
              <a:p>
                <a:r>
                  <a:rPr lang="en-US">
                    <a:noFill/>
                  </a:rPr>
                  <a:t> </a:t>
                </a:r>
              </a:p>
            </p:txBody>
          </p:sp>
        </mc:Fallback>
      </mc:AlternateContent>
      <p:sp>
        <p:nvSpPr>
          <p:cNvPr id="25" name="Text Placeholder 24">
            <a:extLst>
              <a:ext uri="{FF2B5EF4-FFF2-40B4-BE49-F238E27FC236}">
                <a16:creationId xmlns:a16="http://schemas.microsoft.com/office/drawing/2014/main" id="{FAAA45C8-FD63-49C7-87DE-FB6F845BAF90}"/>
              </a:ext>
            </a:extLst>
          </p:cNvPr>
          <p:cNvSpPr>
            <a:spLocks noGrp="1"/>
          </p:cNvSpPr>
          <p:nvPr>
            <p:ph type="body" sz="quarter" idx="150"/>
          </p:nvPr>
        </p:nvSpPr>
        <p:spPr>
          <a:xfrm>
            <a:off x="636209" y="4005123"/>
            <a:ext cx="22536521" cy="1934303"/>
          </a:xfrm>
        </p:spPr>
        <p:txBody>
          <a:bodyPr>
            <a:normAutofit/>
          </a:bodyPr>
          <a:lstStyle/>
          <a:p>
            <a:r>
              <a:rPr lang="en-US" sz="4800" dirty="0"/>
              <a:t>Georgetown University </a:t>
            </a:r>
          </a:p>
          <a:p>
            <a:r>
              <a:rPr lang="en-US" sz="4800" dirty="0"/>
              <a:t>Project GitHub Link: </a:t>
            </a:r>
            <a:r>
              <a:rPr lang="en-US" sz="4800" dirty="0">
                <a:hlinkClick r:id="rId13"/>
              </a:rPr>
              <a:t>https://github.com/JieqLuo/561GroupProject</a:t>
            </a:r>
            <a:endParaRPr lang="en-US" sz="4800" dirty="0"/>
          </a:p>
          <a:p>
            <a:endParaRPr lang="en-US" sz="4800" dirty="0"/>
          </a:p>
        </p:txBody>
      </p:sp>
      <p:sp>
        <p:nvSpPr>
          <p:cNvPr id="26" name="Text Placeholder 25">
            <a:extLst>
              <a:ext uri="{FF2B5EF4-FFF2-40B4-BE49-F238E27FC236}">
                <a16:creationId xmlns:a16="http://schemas.microsoft.com/office/drawing/2014/main" id="{D5EDAEE4-2242-4E5E-BD43-3C0D3CE6CEE0}"/>
              </a:ext>
            </a:extLst>
          </p:cNvPr>
          <p:cNvSpPr>
            <a:spLocks noGrp="1"/>
          </p:cNvSpPr>
          <p:nvPr>
            <p:ph type="body" sz="quarter" idx="151"/>
          </p:nvPr>
        </p:nvSpPr>
        <p:spPr>
          <a:xfrm>
            <a:off x="623691" y="2672255"/>
            <a:ext cx="22536521" cy="1270777"/>
          </a:xfrm>
        </p:spPr>
        <p:txBody>
          <a:bodyPr>
            <a:noAutofit/>
          </a:bodyPr>
          <a:lstStyle/>
          <a:p>
            <a:r>
              <a:rPr lang="en-US" sz="7200" b="1" dirty="0"/>
              <a:t>Jiali Chen, </a:t>
            </a:r>
            <a:r>
              <a:rPr lang="en-US" sz="7200" b="1" dirty="0" err="1"/>
              <a:t>Yongzheng</a:t>
            </a:r>
            <a:r>
              <a:rPr lang="en-US" sz="7200" b="1" dirty="0"/>
              <a:t> Chen, Jieqiao Luo, Robin Wang</a:t>
            </a:r>
          </a:p>
        </p:txBody>
      </p:sp>
      <p:sp>
        <p:nvSpPr>
          <p:cNvPr id="27" name="Text Placeholder 26">
            <a:extLst>
              <a:ext uri="{FF2B5EF4-FFF2-40B4-BE49-F238E27FC236}">
                <a16:creationId xmlns:a16="http://schemas.microsoft.com/office/drawing/2014/main" id="{3E289333-BBA6-4CD3-AA38-78B46AD8C9E4}"/>
              </a:ext>
            </a:extLst>
          </p:cNvPr>
          <p:cNvSpPr>
            <a:spLocks noGrp="1"/>
          </p:cNvSpPr>
          <p:nvPr>
            <p:ph type="body" sz="quarter" idx="153"/>
          </p:nvPr>
        </p:nvSpPr>
        <p:spPr>
          <a:xfrm>
            <a:off x="655853" y="961296"/>
            <a:ext cx="28175858" cy="1765984"/>
          </a:xfrm>
        </p:spPr>
        <p:txBody>
          <a:bodyPr>
            <a:normAutofit/>
          </a:bodyPr>
          <a:lstStyle/>
          <a:p>
            <a:r>
              <a:rPr lang="en-US" sz="7800" b="1" dirty="0"/>
              <a:t>ML MODELS COMPARISON ON IMAGE CLASSIFICATION </a:t>
            </a:r>
          </a:p>
        </p:txBody>
      </p:sp>
      <p:sp>
        <p:nvSpPr>
          <p:cNvPr id="28" name="Text Placeholder 16">
            <a:extLst>
              <a:ext uri="{FF2B5EF4-FFF2-40B4-BE49-F238E27FC236}">
                <a16:creationId xmlns:a16="http://schemas.microsoft.com/office/drawing/2014/main" id="{E507882A-5B0D-4F6B-B5DE-D7DF79F5DEC3}"/>
              </a:ext>
            </a:extLst>
          </p:cNvPr>
          <p:cNvSpPr txBox="1">
            <a:spLocks/>
          </p:cNvSpPr>
          <p:nvPr/>
        </p:nvSpPr>
        <p:spPr>
          <a:xfrm>
            <a:off x="652286" y="20052272"/>
            <a:ext cx="13884679" cy="697033"/>
          </a:xfrm>
          <a:prstGeom prst="rect">
            <a:avLst/>
          </a:prstGeom>
          <a:solidFill>
            <a:schemeClr val="accent6"/>
          </a:solidFill>
        </p:spPr>
        <p:txBody>
          <a:bodyPr wrap="square" lIns="78446" tIns="78446" rIns="78446" bIns="78446" anchor="ctr" anchorCtr="0">
            <a:spAutoFit/>
          </a:bodyPr>
          <a:lstStyle>
            <a:lvl1pPr marL="0" indent="0" algn="l" defTabSz="3765366"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dirty="0"/>
              <a:t>PRINCIPAL COMPONENT ANALYSIS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F19E3BC-2257-4EEF-BBB1-58C86A8725DF}"/>
                  </a:ext>
                </a:extLst>
              </p:cNvPr>
              <p:cNvSpPr txBox="1"/>
              <p:nvPr/>
            </p:nvSpPr>
            <p:spPr>
              <a:xfrm>
                <a:off x="655853" y="21127560"/>
                <a:ext cx="13884679" cy="2314864"/>
              </a:xfrm>
              <a:prstGeom prst="rect">
                <a:avLst/>
              </a:prstGeom>
              <a:noFill/>
            </p:spPr>
            <p:txBody>
              <a:bodyPr wrap="square" rtlCol="0">
                <a:spAutoFit/>
              </a:bodyPr>
              <a:lstStyle/>
              <a:p>
                <a:r>
                  <a:rPr lang="en-US" sz="2400" dirty="0">
                    <a:solidFill>
                      <a:schemeClr val="tx2"/>
                    </a:solidFill>
                    <a:cs typeface="Times New Roman" panose="02020603050405020304" pitchFamily="18" charset="0"/>
                  </a:rPr>
                  <a:t>     The standardized matrix B has shape (45000, 784). The first step of PCA is computing the covariance matrix C, which equals to </a:t>
                </a:r>
                <a14:m>
                  <m:oMath xmlns:m="http://schemas.openxmlformats.org/officeDocument/2006/math">
                    <m:sSup>
                      <m:sSupPr>
                        <m:ctrlPr>
                          <a:rPr lang="en-US" sz="2400" i="1">
                            <a:solidFill>
                              <a:schemeClr val="tx2"/>
                            </a:solidFill>
                            <a:latin typeface="Cambria Math" panose="02040503050406030204" pitchFamily="18" charset="0"/>
                            <a:cs typeface="Times New Roman" panose="02020603050405020304" pitchFamily="18" charset="0"/>
                          </a:rPr>
                        </m:ctrlPr>
                      </m:sSupPr>
                      <m:e>
                        <m:r>
                          <a:rPr lang="en-US" sz="2400">
                            <a:solidFill>
                              <a:schemeClr val="tx2"/>
                            </a:solidFill>
                            <a:latin typeface="Cambria Math" panose="02040503050406030204" pitchFamily="18" charset="0"/>
                            <a:cs typeface="Times New Roman" panose="02020603050405020304" pitchFamily="18" charset="0"/>
                          </a:rPr>
                          <m:t>𝐵</m:t>
                        </m:r>
                      </m:e>
                      <m:sup>
                        <m:r>
                          <a:rPr lang="en-US" sz="2400">
                            <a:solidFill>
                              <a:schemeClr val="tx2"/>
                            </a:solidFill>
                            <a:latin typeface="Cambria Math" panose="02040503050406030204" pitchFamily="18" charset="0"/>
                            <a:cs typeface="Times New Roman" panose="02020603050405020304" pitchFamily="18" charset="0"/>
                          </a:rPr>
                          <m:t>𝑇</m:t>
                        </m:r>
                      </m:sup>
                    </m:sSup>
                    <m:r>
                      <a:rPr lang="en-US" sz="2400">
                        <a:solidFill>
                          <a:schemeClr val="tx2"/>
                        </a:solidFill>
                        <a:latin typeface="Cambria Math" panose="02040503050406030204" pitchFamily="18" charset="0"/>
                        <a:cs typeface="Times New Roman" panose="02020603050405020304" pitchFamily="18" charset="0"/>
                      </a:rPr>
                      <m:t>∗</m:t>
                    </m:r>
                    <m:r>
                      <a:rPr lang="en-US" sz="2400">
                        <a:solidFill>
                          <a:schemeClr val="tx2"/>
                        </a:solidFill>
                        <a:latin typeface="Cambria Math" panose="02040503050406030204" pitchFamily="18" charset="0"/>
                        <a:cs typeface="Times New Roman" panose="02020603050405020304" pitchFamily="18" charset="0"/>
                      </a:rPr>
                      <m:t>𝐵</m:t>
                    </m:r>
                  </m:oMath>
                </a14:m>
                <a:r>
                  <a:rPr lang="en-US" sz="2400" dirty="0">
                    <a:solidFill>
                      <a:schemeClr val="tx2"/>
                    </a:solidFill>
                    <a:cs typeface="Times New Roman" panose="02020603050405020304" pitchFamily="18" charset="0"/>
                  </a:rPr>
                  <a:t>, the shape of this covariance matrix is (784, 784). Then we compute the biggest eigenvalues and the corresponding eigenvectors of C. Now we get CV =VD , where D are my eigenvalues and V are my eigenvectors.  P=BV, the principal components equals B times eigenvectors . The eigenvalues here give an indication of the amount of the variance of this data set that these principal components capture. Since we want to capture 90% variance within data, we will keep the top 136 principal components.</a:t>
                </a:r>
              </a:p>
            </p:txBody>
          </p:sp>
        </mc:Choice>
        <mc:Fallback xmlns="">
          <p:sp>
            <p:nvSpPr>
              <p:cNvPr id="30" name="TextBox 29">
                <a:extLst>
                  <a:ext uri="{FF2B5EF4-FFF2-40B4-BE49-F238E27FC236}">
                    <a16:creationId xmlns:a16="http://schemas.microsoft.com/office/drawing/2014/main" id="{9F19E3BC-2257-4EEF-BBB1-58C86A8725DF}"/>
                  </a:ext>
                </a:extLst>
              </p:cNvPr>
              <p:cNvSpPr txBox="1">
                <a:spLocks noRot="1" noChangeAspect="1" noMove="1" noResize="1" noEditPoints="1" noAdjustHandles="1" noChangeArrowheads="1" noChangeShapeType="1" noTextEdit="1"/>
              </p:cNvSpPr>
              <p:nvPr/>
            </p:nvSpPr>
            <p:spPr>
              <a:xfrm>
                <a:off x="655853" y="21127560"/>
                <a:ext cx="13884679" cy="2314864"/>
              </a:xfrm>
              <a:prstGeom prst="rect">
                <a:avLst/>
              </a:prstGeom>
              <a:blipFill>
                <a:blip r:embed="rId14"/>
                <a:stretch>
                  <a:fillRect l="-703" t="-2105" r="-264" b="-4737"/>
                </a:stretch>
              </a:blipFill>
            </p:spPr>
            <p:txBody>
              <a:bodyPr/>
              <a:lstStyle/>
              <a:p>
                <a:r>
                  <a:rPr lang="en-US">
                    <a:noFill/>
                  </a:rPr>
                  <a:t> </a:t>
                </a:r>
              </a:p>
            </p:txBody>
          </p:sp>
        </mc:Fallback>
      </mc:AlternateContent>
      <p:sp>
        <p:nvSpPr>
          <p:cNvPr id="32" name="Text Placeholder 17">
            <a:extLst>
              <a:ext uri="{FF2B5EF4-FFF2-40B4-BE49-F238E27FC236}">
                <a16:creationId xmlns:a16="http://schemas.microsoft.com/office/drawing/2014/main" id="{684A9B5E-C16B-400D-8C46-A93F8829ABFA}"/>
              </a:ext>
            </a:extLst>
          </p:cNvPr>
          <p:cNvSpPr txBox="1">
            <a:spLocks/>
          </p:cNvSpPr>
          <p:nvPr/>
        </p:nvSpPr>
        <p:spPr>
          <a:xfrm>
            <a:off x="508706" y="29263832"/>
            <a:ext cx="13827814" cy="697033"/>
          </a:xfrm>
          <a:prstGeom prst="rect">
            <a:avLst/>
          </a:prstGeom>
          <a:solidFill>
            <a:schemeClr val="accent6"/>
          </a:solidFill>
        </p:spPr>
        <p:txBody>
          <a:bodyPr wrap="square" lIns="78446" tIns="78446" rIns="78446" bIns="78446" anchor="ctr" anchorCtr="0">
            <a:spAutoFit/>
          </a:bodyPr>
          <a:lstStyle>
            <a:lvl1pPr marL="0" indent="0" algn="l" defTabSz="3765366"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dirty="0"/>
              <a:t>SUPPORT VECTOR MACHINE</a:t>
            </a:r>
          </a:p>
        </p:txBody>
      </p:sp>
      <p:sp>
        <p:nvSpPr>
          <p:cNvPr id="35" name="Text Placeholder 18">
            <a:extLst>
              <a:ext uri="{FF2B5EF4-FFF2-40B4-BE49-F238E27FC236}">
                <a16:creationId xmlns:a16="http://schemas.microsoft.com/office/drawing/2014/main" id="{A6F7DB31-8891-48CB-B079-9911B9A15268}"/>
              </a:ext>
            </a:extLst>
          </p:cNvPr>
          <p:cNvSpPr txBox="1">
            <a:spLocks/>
          </p:cNvSpPr>
          <p:nvPr/>
        </p:nvSpPr>
        <p:spPr>
          <a:xfrm>
            <a:off x="15458772" y="14507284"/>
            <a:ext cx="13827814" cy="120858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3200" kern="1200">
                <a:solidFill>
                  <a:schemeClr val="tx2"/>
                </a:solidFill>
                <a:latin typeface="Helvetica" pitchFamily="2"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2400" kern="100" dirty="0">
                <a:solidFill>
                  <a:srgbClr val="4D5156"/>
                </a:solidFill>
                <a:effectLst/>
                <a:latin typeface="Arial" panose="020B0604020202020204" pitchFamily="34" charset="0"/>
                <a:ea typeface="DengXian" panose="02010600030101010101" pitchFamily="2" charset="-122"/>
                <a:cs typeface="Arial" panose="020B0604020202020204" pitchFamily="34" charset="0"/>
              </a:rPr>
              <a:t>For ResNet-50 model</a:t>
            </a:r>
            <a:r>
              <a:rPr lang="en-US" sz="2400" kern="100" dirty="0">
                <a:effectLst/>
                <a:latin typeface="Calibri" panose="020F0502020204030204" pitchFamily="34" charset="0"/>
                <a:ea typeface="DengXian" panose="02010600030101010101" pitchFamily="2" charset="-122"/>
                <a:cs typeface="Arial" panose="020B0604020202020204" pitchFamily="34" charset="0"/>
              </a:rPr>
              <a:t>, it is</a:t>
            </a:r>
            <a:r>
              <a:rPr lang="en-US" sz="2400" kern="100" dirty="0">
                <a:solidFill>
                  <a:srgbClr val="4D5156"/>
                </a:solidFill>
                <a:effectLst/>
                <a:latin typeface="Arial" panose="020B0604020202020204" pitchFamily="34" charset="0"/>
                <a:ea typeface="DengXian" panose="02010600030101010101" pitchFamily="2" charset="-122"/>
                <a:cs typeface="Arial" panose="020B0604020202020204" pitchFamily="34" charset="0"/>
              </a:rPr>
              <a:t> a convolutional neural network</a:t>
            </a:r>
            <a:endParaRPr lang="en-US" sz="2400" kern="100" dirty="0">
              <a:effectLst/>
              <a:latin typeface="Calibri" panose="020F0502020204030204" pitchFamily="34" charset="0"/>
              <a:ea typeface="DengXian" panose="02010600030101010101" pitchFamily="2" charset="-122"/>
              <a:cs typeface="Arial" panose="020B0604020202020204" pitchFamily="34" charset="0"/>
            </a:endParaRPr>
          </a:p>
          <a:p>
            <a:endParaRPr lang="en-US" sz="2400" dirty="0"/>
          </a:p>
        </p:txBody>
      </p:sp>
      <p:sp>
        <p:nvSpPr>
          <p:cNvPr id="36" name="Text Placeholder 17">
            <a:extLst>
              <a:ext uri="{FF2B5EF4-FFF2-40B4-BE49-F238E27FC236}">
                <a16:creationId xmlns:a16="http://schemas.microsoft.com/office/drawing/2014/main" id="{624E0603-96EC-4E87-804A-17DD404B0FBB}"/>
              </a:ext>
            </a:extLst>
          </p:cNvPr>
          <p:cNvSpPr txBox="1">
            <a:spLocks/>
          </p:cNvSpPr>
          <p:nvPr/>
        </p:nvSpPr>
        <p:spPr>
          <a:xfrm>
            <a:off x="15340297" y="13415262"/>
            <a:ext cx="13827814" cy="697033"/>
          </a:xfrm>
          <a:prstGeom prst="rect">
            <a:avLst/>
          </a:prstGeom>
          <a:solidFill>
            <a:schemeClr val="accent6"/>
          </a:solidFill>
        </p:spPr>
        <p:txBody>
          <a:bodyPr wrap="square" lIns="78446" tIns="78446" rIns="78446" bIns="78446" anchor="ctr" anchorCtr="0">
            <a:spAutoFit/>
          </a:bodyPr>
          <a:lstStyle>
            <a:lvl1pPr marL="0" indent="0" algn="l" defTabSz="3765366"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dirty="0"/>
              <a:t>CONVOLUTIONAL NEURAL NETWORKS</a:t>
            </a:r>
          </a:p>
        </p:txBody>
      </p:sp>
      <p:pic>
        <p:nvPicPr>
          <p:cNvPr id="37" name="Picture 36" descr="Diagram&#10;&#10;Description automatically generated">
            <a:extLst>
              <a:ext uri="{FF2B5EF4-FFF2-40B4-BE49-F238E27FC236}">
                <a16:creationId xmlns:a16="http://schemas.microsoft.com/office/drawing/2014/main" id="{7FF9117A-A9E4-41CF-BFA8-0C94F1287B22}"/>
              </a:ext>
            </a:extLst>
          </p:cNvPr>
          <p:cNvPicPr>
            <a:picLocks noChangeAspect="1"/>
          </p:cNvPicPr>
          <p:nvPr/>
        </p:nvPicPr>
        <p:blipFill>
          <a:blip r:embed="rId15"/>
          <a:stretch>
            <a:fillRect/>
          </a:stretch>
        </p:blipFill>
        <p:spPr>
          <a:xfrm>
            <a:off x="15340297" y="15111577"/>
            <a:ext cx="8052417" cy="3481731"/>
          </a:xfrm>
          <a:prstGeom prst="rect">
            <a:avLst/>
          </a:prstGeom>
        </p:spPr>
      </p:pic>
      <p:pic>
        <p:nvPicPr>
          <p:cNvPr id="38" name="Picture 37" descr="Text&#10;&#10;Description automatically generated with medium confidence">
            <a:extLst>
              <a:ext uri="{FF2B5EF4-FFF2-40B4-BE49-F238E27FC236}">
                <a16:creationId xmlns:a16="http://schemas.microsoft.com/office/drawing/2014/main" id="{20AE1324-CB48-4DE8-A6AA-491902E855C3}"/>
              </a:ext>
            </a:extLst>
          </p:cNvPr>
          <p:cNvPicPr>
            <a:picLocks noChangeAspect="1"/>
          </p:cNvPicPr>
          <p:nvPr/>
        </p:nvPicPr>
        <p:blipFill>
          <a:blip r:embed="rId16"/>
          <a:stretch>
            <a:fillRect/>
          </a:stretch>
        </p:blipFill>
        <p:spPr>
          <a:xfrm>
            <a:off x="23728254" y="15463979"/>
            <a:ext cx="6144651" cy="2803838"/>
          </a:xfrm>
          <a:prstGeom prst="rect">
            <a:avLst/>
          </a:prstGeom>
        </p:spPr>
      </p:pic>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2026108-93CB-49EC-8508-058202183623}"/>
                  </a:ext>
                </a:extLst>
              </p:cNvPr>
              <p:cNvSpPr txBox="1"/>
              <p:nvPr/>
            </p:nvSpPr>
            <p:spPr>
              <a:xfrm>
                <a:off x="15504585" y="18425141"/>
                <a:ext cx="13666034" cy="8681351"/>
              </a:xfrm>
              <a:prstGeom prst="rect">
                <a:avLst/>
              </a:prstGeom>
              <a:noFill/>
            </p:spPr>
            <p:txBody>
              <a:bodyPr wrap="square" rtlCol="0">
                <a:spAutoFit/>
              </a:bodyPr>
              <a:lstStyle/>
              <a:p>
                <a:pPr marL="342900" indent="-342900">
                  <a:buAutoNum type="arabicPeriod"/>
                </a:pPr>
                <a:r>
                  <a:rPr lang="en-US" sz="2400" kern="100" dirty="0">
                    <a:effectLst/>
                    <a:latin typeface="Calibri" panose="020F0502020204030204" pitchFamily="34" charset="0"/>
                    <a:ea typeface="DengXian" panose="02010600030101010101" pitchFamily="2" charset="-122"/>
                    <a:cs typeface="Arial" panose="020B0604020202020204" pitchFamily="34" charset="0"/>
                  </a:rPr>
                  <a:t>Solve degradation problem in propagate processing</a:t>
                </a:r>
              </a:p>
              <a:p>
                <a:pPr marL="342900" indent="-342900">
                  <a:buFontTx/>
                  <a:buAutoNum type="arabicPeriod"/>
                </a:pPr>
                <a:r>
                  <a:rPr lang="en-US" sz="2400" kern="100" dirty="0">
                    <a:effectLst/>
                    <a:latin typeface="Calibri" panose="020F0502020204030204" pitchFamily="34" charset="0"/>
                    <a:ea typeface="DengXian" panose="02010600030101010101" pitchFamily="2" charset="-122"/>
                    <a:cs typeface="Arial" panose="020B0604020202020204" pitchFamily="34" charset="0"/>
                  </a:rPr>
                  <a:t>Solve vanishing gradient by using identity mappings </a:t>
                </a:r>
              </a:p>
              <a:p>
                <a:endParaRPr lang="en-US" sz="2400" kern="100" dirty="0">
                  <a:effectLst/>
                  <a:latin typeface="Calibri" panose="020F0502020204030204" pitchFamily="34" charset="0"/>
                  <a:ea typeface="DengXian" panose="02010600030101010101" pitchFamily="2" charset="-122"/>
                  <a:cs typeface="Arial" panose="020B0604020202020204" pitchFamily="34" charset="0"/>
                </a:endParaRPr>
              </a:p>
              <a:p>
                <a:r>
                  <a:rPr lang="en-US" sz="2400" b="1" kern="100" dirty="0">
                    <a:latin typeface="Calibri" panose="020F0502020204030204" pitchFamily="34" charset="0"/>
                    <a:ea typeface="DengXian" panose="02010600030101010101" pitchFamily="2" charset="-122"/>
                    <a:cs typeface="Arial" panose="020B0604020202020204" pitchFamily="34" charset="0"/>
                  </a:rPr>
                  <a:t>Backpropagation:</a:t>
                </a:r>
              </a:p>
              <a:p>
                <a:endParaRPr lang="en-US" sz="2400" b="1" kern="100" dirty="0">
                  <a:effectLst/>
                  <a:latin typeface="Calibri" panose="020F0502020204030204" pitchFamily="34" charset="0"/>
                  <a:ea typeface="DengXian" panose="02010600030101010101" pitchFamily="2" charset="-122"/>
                  <a:cs typeface="Arial" panose="020B0604020202020204" pitchFamily="34" charset="0"/>
                </a:endParaRPr>
              </a:p>
              <a:p>
                <a:endParaRPr lang="en-US" sz="2400" b="1" kern="100" dirty="0">
                  <a:latin typeface="Calibri" panose="020F0502020204030204" pitchFamily="34" charset="0"/>
                  <a:ea typeface="DengXian" panose="02010600030101010101" pitchFamily="2" charset="-122"/>
                  <a:cs typeface="Arial" panose="020B0604020202020204" pitchFamily="34" charset="0"/>
                </a:endParaRPr>
              </a:p>
              <a:p>
                <a:endParaRPr lang="en-US" sz="2400" b="1" kern="100" dirty="0">
                  <a:effectLst/>
                  <a:latin typeface="Calibri" panose="020F0502020204030204" pitchFamily="34" charset="0"/>
                  <a:ea typeface="DengXian" panose="02010600030101010101" pitchFamily="2" charset="-122"/>
                  <a:cs typeface="Arial" panose="020B0604020202020204" pitchFamily="34" charset="0"/>
                </a:endParaRPr>
              </a:p>
              <a:p>
                <a:endParaRPr lang="en-US" sz="2400" kern="100" dirty="0">
                  <a:effectLst/>
                  <a:latin typeface="Calibri" panose="020F0502020204030204" pitchFamily="34" charset="0"/>
                  <a:ea typeface="DengXian" panose="02010600030101010101" pitchFamily="2" charset="-122"/>
                  <a:cs typeface="Arial" panose="020B0604020202020204" pitchFamily="34" charset="0"/>
                </a:endParaRPr>
              </a:p>
              <a:p>
                <a:endParaRPr lang="en-US" sz="2400" kern="100" dirty="0">
                  <a:effectLst/>
                  <a:latin typeface="Calibri" panose="020F0502020204030204" pitchFamily="34" charset="0"/>
                  <a:ea typeface="DengXian" panose="02010600030101010101" pitchFamily="2" charset="-122"/>
                  <a:cs typeface="Arial" panose="020B0604020202020204" pitchFamily="34" charset="0"/>
                </a:endParaRPr>
              </a:p>
              <a:p>
                <a:endParaRPr lang="en-US" sz="2400" kern="100" dirty="0">
                  <a:latin typeface="Calibri" panose="020F0502020204030204" pitchFamily="34" charset="0"/>
                  <a:ea typeface="DengXian" panose="02010600030101010101" pitchFamily="2" charset="-122"/>
                  <a:cs typeface="Arial" panose="020B0604020202020204" pitchFamily="34" charset="0"/>
                </a:endParaRPr>
              </a:p>
              <a:p>
                <a:r>
                  <a:rPr lang="en-US" sz="2400" kern="100" dirty="0">
                    <a:effectLst/>
                    <a:latin typeface="Calibri" panose="020F0502020204030204" pitchFamily="34" charset="0"/>
                    <a:ea typeface="DengXian" panose="02010600030101010101" pitchFamily="2" charset="-122"/>
                    <a:cs typeface="Arial" panose="020B0604020202020204" pitchFamily="34" charset="0"/>
                  </a:rPr>
                  <a:t>The loss function is categorical cross entropy:  </a:t>
                </a:r>
                <a14:m>
                  <m:oMath xmlns:m="http://schemas.openxmlformats.org/officeDocument/2006/math">
                    <m:r>
                      <a:rPr lang="en-US" sz="2400" b="1" i="1" smtClean="0">
                        <a:effectLst/>
                        <a:latin typeface="Cambria Math" panose="02040503050406030204" pitchFamily="18" charset="0"/>
                        <a:ea typeface="DengXian" panose="02010600030101010101" pitchFamily="2" charset="-122"/>
                        <a:cs typeface="Times New Roman" panose="02020603050405020304" pitchFamily="18" charset="0"/>
                      </a:rPr>
                      <m:t>𝑳𝑶𝑺𝑺</m:t>
                    </m:r>
                    <m:r>
                      <a:rPr lang="en-US" sz="2400" b="1" i="1" smtClean="0">
                        <a:effectLst/>
                        <a:latin typeface="Cambria Math" panose="02040503050406030204" pitchFamily="18" charset="0"/>
                        <a:ea typeface="DengXian" panose="02010600030101010101" pitchFamily="2" charset="-122"/>
                        <a:cs typeface="Times New Roman" panose="02020603050405020304" pitchFamily="18" charset="0"/>
                      </a:rPr>
                      <m:t>=−</m:t>
                    </m:r>
                    <m:nary>
                      <m:naryPr>
                        <m:chr m:val="∑"/>
                        <m:ctrlPr>
                          <a:rPr lang="en-US" sz="2400" b="1" i="1">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sz="2400" b="1" i="1">
                            <a:effectLst/>
                            <a:latin typeface="Cambria Math" panose="02040503050406030204" pitchFamily="18" charset="0"/>
                            <a:ea typeface="DengXian" panose="02010600030101010101" pitchFamily="2" charset="-122"/>
                            <a:cs typeface="Times New Roman" panose="02020603050405020304" pitchFamily="18" charset="0"/>
                          </a:rPr>
                          <m:t>𝒊</m:t>
                        </m:r>
                        <m:r>
                          <a:rPr lang="en-US" sz="2400" b="1" i="1">
                            <a:effectLst/>
                            <a:latin typeface="Cambria Math" panose="02040503050406030204" pitchFamily="18" charset="0"/>
                            <a:ea typeface="DengXian" panose="02010600030101010101" pitchFamily="2" charset="-122"/>
                            <a:cs typeface="Times New Roman" panose="02020603050405020304" pitchFamily="18" charset="0"/>
                          </a:rPr>
                          <m:t>=</m:t>
                        </m:r>
                        <m:r>
                          <a:rPr lang="en-US" sz="2400" b="1" i="1">
                            <a:effectLst/>
                            <a:latin typeface="Cambria Math" panose="02040503050406030204" pitchFamily="18" charset="0"/>
                            <a:ea typeface="DengXian" panose="02010600030101010101" pitchFamily="2" charset="-122"/>
                            <a:cs typeface="Times New Roman" panose="02020603050405020304" pitchFamily="18" charset="0"/>
                          </a:rPr>
                          <m:t>𝟏</m:t>
                        </m:r>
                      </m:sub>
                      <m:sup>
                        <m:r>
                          <a:rPr lang="en-US" sz="2400" b="1" i="1">
                            <a:effectLst/>
                            <a:latin typeface="Cambria Math" panose="02040503050406030204" pitchFamily="18" charset="0"/>
                            <a:ea typeface="DengXian" panose="02010600030101010101" pitchFamily="2" charset="-122"/>
                            <a:cs typeface="Times New Roman" panose="02020603050405020304" pitchFamily="18" charset="0"/>
                          </a:rPr>
                          <m:t>𝒐𝒖𝒕𝒑𝒖𝒕𝒔𝒊𝒛𝒆</m:t>
                        </m:r>
                      </m:sup>
                      <m:e>
                        <m:sSub>
                          <m:sSubPr>
                            <m:ctrlPr>
                              <a:rPr lang="en-US" sz="2400" b="1"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b="1" i="1">
                                <a:effectLst/>
                                <a:latin typeface="Cambria Math" panose="02040503050406030204" pitchFamily="18" charset="0"/>
                                <a:ea typeface="DengXian" panose="02010600030101010101" pitchFamily="2" charset="-122"/>
                                <a:cs typeface="Times New Roman" panose="02020603050405020304" pitchFamily="18" charset="0"/>
                              </a:rPr>
                              <m:t>𝒚</m:t>
                            </m:r>
                          </m:e>
                          <m:sub>
                            <m:r>
                              <a:rPr lang="en-US" sz="2400" b="1" i="1">
                                <a:effectLst/>
                                <a:latin typeface="Cambria Math" panose="02040503050406030204" pitchFamily="18" charset="0"/>
                                <a:ea typeface="DengXian" panose="02010600030101010101" pitchFamily="2" charset="-122"/>
                                <a:cs typeface="Times New Roman" panose="02020603050405020304" pitchFamily="18" charset="0"/>
                              </a:rPr>
                              <m:t>𝒊</m:t>
                            </m:r>
                          </m:sub>
                        </m:sSub>
                        <m:r>
                          <a:rPr lang="en-US" sz="2400" b="1" i="1">
                            <a:effectLst/>
                            <a:latin typeface="Cambria Math" panose="02040503050406030204" pitchFamily="18" charset="0"/>
                            <a:ea typeface="DengXian" panose="02010600030101010101" pitchFamily="2" charset="-122"/>
                            <a:cs typeface="Times New Roman" panose="02020603050405020304" pitchFamily="18" charset="0"/>
                          </a:rPr>
                          <m:t>𝒍𝒐𝒈</m:t>
                        </m:r>
                        <m:acc>
                          <m:accPr>
                            <m:chr m:val="̂"/>
                            <m:ctrlPr>
                              <a:rPr lang="en-US" sz="2400" b="1" i="1">
                                <a:effectLst/>
                                <a:latin typeface="Cambria Math" panose="02040503050406030204" pitchFamily="18" charset="0"/>
                                <a:ea typeface="DengXian" panose="02010600030101010101" pitchFamily="2" charset="-122"/>
                                <a:cs typeface="Times New Roman" panose="02020603050405020304" pitchFamily="18" charset="0"/>
                              </a:rPr>
                            </m:ctrlPr>
                          </m:accPr>
                          <m:e>
                            <m:sSub>
                              <m:sSubPr>
                                <m:ctrlPr>
                                  <a:rPr lang="en-US" sz="2400" b="1"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b="1" i="1">
                                    <a:effectLst/>
                                    <a:latin typeface="Cambria Math" panose="02040503050406030204" pitchFamily="18" charset="0"/>
                                    <a:ea typeface="DengXian" panose="02010600030101010101" pitchFamily="2" charset="-122"/>
                                    <a:cs typeface="Times New Roman" panose="02020603050405020304" pitchFamily="18" charset="0"/>
                                  </a:rPr>
                                  <m:t>𝒚</m:t>
                                </m:r>
                              </m:e>
                              <m:sub>
                                <m:r>
                                  <a:rPr lang="en-US" sz="2400" b="1" i="1">
                                    <a:effectLst/>
                                    <a:latin typeface="Cambria Math" panose="02040503050406030204" pitchFamily="18" charset="0"/>
                                    <a:ea typeface="DengXian" panose="02010600030101010101" pitchFamily="2" charset="-122"/>
                                    <a:cs typeface="Times New Roman" panose="02020603050405020304" pitchFamily="18" charset="0"/>
                                  </a:rPr>
                                  <m:t>𝒊</m:t>
                                </m:r>
                              </m:sub>
                            </m:sSub>
                          </m:e>
                        </m:acc>
                      </m:e>
                    </m:nary>
                  </m:oMath>
                </a14:m>
                <a:endParaRPr lang="en-US" sz="2400" b="1"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400" kern="100" dirty="0">
                  <a:latin typeface="Calibri" panose="020F0502020204030204" pitchFamily="34" charset="0"/>
                  <a:ea typeface="DengXian" panose="02010600030101010101" pitchFamily="2" charset="-122"/>
                  <a:cs typeface="Arial" panose="020B0604020202020204" pitchFamily="34" charset="0"/>
                </a:endParaRPr>
              </a:p>
              <a:p>
                <a:pPr marL="0" marR="0" algn="just">
                  <a:spcBef>
                    <a:spcPts val="0"/>
                  </a:spcBef>
                  <a:spcAft>
                    <a:spcPts val="0"/>
                  </a:spcAft>
                </a:pPr>
                <a:r>
                  <a:rPr lang="en-US" sz="2400" kern="100" dirty="0">
                    <a:effectLst/>
                    <a:latin typeface="Calibri" panose="020F0502020204030204" pitchFamily="34" charset="0"/>
                    <a:ea typeface="DengXian" panose="02010600030101010101" pitchFamily="2" charset="-122"/>
                    <a:cs typeface="Arial" panose="020B0604020202020204" pitchFamily="34" charset="0"/>
                  </a:rPr>
                  <a:t>Non-Convex but convergent for local minimum.</a:t>
                </a:r>
              </a:p>
              <a:p>
                <a:pPr marL="0" marR="0" algn="just">
                  <a:spcBef>
                    <a:spcPts val="0"/>
                  </a:spcBef>
                  <a:spcAft>
                    <a:spcPts val="0"/>
                  </a:spcAft>
                </a:pPr>
                <a:r>
                  <a:rPr lang="en-US" sz="2400" b="1" kern="100" dirty="0">
                    <a:effectLst/>
                    <a:latin typeface="Calibri" panose="020F0502020204030204" pitchFamily="34" charset="0"/>
                    <a:ea typeface="DengXian" panose="02010600030101010101" pitchFamily="2" charset="-122"/>
                    <a:cs typeface="Arial" panose="020B0604020202020204" pitchFamily="34" charset="0"/>
                  </a:rPr>
                  <a:t>Activation: Rectified linear unit (</a:t>
                </a:r>
                <a:r>
                  <a:rPr lang="en-US" sz="2400" b="1" kern="100" dirty="0" err="1">
                    <a:effectLst/>
                    <a:latin typeface="Calibri" panose="020F0502020204030204" pitchFamily="34" charset="0"/>
                    <a:ea typeface="DengXian" panose="02010600030101010101" pitchFamily="2" charset="-122"/>
                    <a:cs typeface="Arial" panose="020B0604020202020204" pitchFamily="34" charset="0"/>
                  </a:rPr>
                  <a:t>ReLU</a:t>
                </a:r>
                <a:r>
                  <a:rPr lang="en-US" sz="2400" b="1" kern="100" dirty="0">
                    <a:effectLst/>
                    <a:latin typeface="Calibri" panose="020F0502020204030204" pitchFamily="34" charset="0"/>
                    <a:ea typeface="DengXian" panose="02010600030101010101" pitchFamily="2" charset="-122"/>
                    <a:cs typeface="Arial" panose="020B0604020202020204" pitchFamily="34" charset="0"/>
                  </a:rPr>
                  <a:t>)</a:t>
                </a:r>
                <a:r>
                  <a:rPr lang="en-US" sz="2400" kern="100" dirty="0">
                    <a:effectLst/>
                    <a:latin typeface="Calibri" panose="020F0502020204030204" pitchFamily="34" charset="0"/>
                    <a:ea typeface="DengXian" panose="02010600030101010101" pitchFamily="2" charset="-122"/>
                    <a:cs typeface="Arial" panose="020B0604020202020204" pitchFamily="34" charset="0"/>
                  </a:rPr>
                  <a:t> function: max(0, x)</a:t>
                </a:r>
              </a:p>
              <a:p>
                <a:pPr marL="0" marR="0" algn="just">
                  <a:spcBef>
                    <a:spcPts val="0"/>
                  </a:spcBef>
                  <a:spcAft>
                    <a:spcPts val="0"/>
                  </a:spcAft>
                </a:pPr>
                <a:r>
                  <a:rPr lang="en-US" sz="2400" b="1" kern="100" dirty="0">
                    <a:effectLst/>
                    <a:latin typeface="Calibri" panose="020F0502020204030204" pitchFamily="34" charset="0"/>
                    <a:ea typeface="DengXian" panose="02010600030101010101" pitchFamily="2" charset="-122"/>
                    <a:cs typeface="Arial" panose="020B0604020202020204" pitchFamily="34" charset="0"/>
                  </a:rPr>
                  <a:t>Optimization approach:</a:t>
                </a:r>
                <a:r>
                  <a:rPr lang="en-US" sz="2400" kern="100" dirty="0">
                    <a:effectLst/>
                    <a:latin typeface="Calibri" panose="020F0502020204030204" pitchFamily="34" charset="0"/>
                    <a:ea typeface="DengXian" panose="02010600030101010101" pitchFamily="2" charset="-122"/>
                    <a:cs typeface="Arial" panose="020B0604020202020204" pitchFamily="34" charset="0"/>
                  </a:rPr>
                  <a:t> Adam (a first-order gradient-based algorithm for stochastic object function) used as optimization</a:t>
                </a:r>
              </a:p>
              <a:p>
                <a:pPr marL="0" marR="0" algn="just">
                  <a:spcBef>
                    <a:spcPts val="0"/>
                  </a:spcBef>
                  <a:spcAft>
                    <a:spcPts val="0"/>
                  </a:spcAft>
                </a:pPr>
                <a:r>
                  <a:rPr lang="en-US" sz="2400" kern="100" dirty="0">
                    <a:effectLst/>
                    <a:latin typeface="Calibri" panose="020F0502020204030204" pitchFamily="34" charset="0"/>
                    <a:ea typeface="DengXian" panose="02010600030101010101" pitchFamily="2" charset="-122"/>
                    <a:cs typeface="Arial" panose="020B0604020202020204" pitchFamily="34" charset="0"/>
                  </a:rPr>
                  <a:t>The validation accuracy of ResNet-50 </a:t>
                </a:r>
                <a:r>
                  <a:rPr lang="en-US" sz="2400" kern="100" dirty="0">
                    <a:latin typeface="Calibri" panose="020F0502020204030204" pitchFamily="34" charset="0"/>
                    <a:ea typeface="DengXian" panose="02010600030101010101" pitchFamily="2" charset="-122"/>
                    <a:cs typeface="Arial" panose="020B0604020202020204" pitchFamily="34" charset="0"/>
                  </a:rPr>
                  <a:t>convolutional neural network model is 91.3% </a:t>
                </a:r>
              </a:p>
              <a:p>
                <a:endParaRPr lang="en-US" sz="2400" kern="100" dirty="0">
                  <a:effectLst/>
                  <a:latin typeface="Calibri" panose="020F0502020204030204" pitchFamily="34" charset="0"/>
                  <a:ea typeface="DengXian" panose="02010600030101010101" pitchFamily="2" charset="-122"/>
                  <a:cs typeface="Arial" panose="020B0604020202020204" pitchFamily="34" charset="0"/>
                </a:endParaRPr>
              </a:p>
              <a:p>
                <a:endParaRPr lang="en-US" sz="1800" kern="100" dirty="0">
                  <a:effectLst/>
                  <a:latin typeface="Calibri" panose="020F0502020204030204" pitchFamily="34" charset="0"/>
                  <a:ea typeface="DengXian" panose="02010600030101010101" pitchFamily="2" charset="-122"/>
                  <a:cs typeface="Arial" panose="020B0604020202020204" pitchFamily="34" charset="0"/>
                </a:endParaRPr>
              </a:p>
              <a:p>
                <a:endParaRPr lang="en-US" sz="1800" kern="100" dirty="0">
                  <a:effectLst/>
                  <a:latin typeface="Calibri" panose="020F0502020204030204" pitchFamily="34" charset="0"/>
                  <a:ea typeface="DengXian" panose="02010600030101010101" pitchFamily="2" charset="-122"/>
                  <a:cs typeface="Arial" panose="020B0604020202020204" pitchFamily="34" charset="0"/>
                </a:endParaRPr>
              </a:p>
              <a:p>
                <a:endParaRPr lang="en-US" dirty="0"/>
              </a:p>
            </p:txBody>
          </p:sp>
        </mc:Choice>
        <mc:Fallback xmlns="">
          <p:sp>
            <p:nvSpPr>
              <p:cNvPr id="39" name="TextBox 38">
                <a:extLst>
                  <a:ext uri="{FF2B5EF4-FFF2-40B4-BE49-F238E27FC236}">
                    <a16:creationId xmlns:a16="http://schemas.microsoft.com/office/drawing/2014/main" id="{A2026108-93CB-49EC-8508-058202183623}"/>
                  </a:ext>
                </a:extLst>
              </p:cNvPr>
              <p:cNvSpPr txBox="1">
                <a:spLocks noRot="1" noChangeAspect="1" noMove="1" noResize="1" noEditPoints="1" noAdjustHandles="1" noChangeArrowheads="1" noChangeShapeType="1" noTextEdit="1"/>
              </p:cNvSpPr>
              <p:nvPr/>
            </p:nvSpPr>
            <p:spPr>
              <a:xfrm>
                <a:off x="15504585" y="18425141"/>
                <a:ext cx="13666034" cy="8681351"/>
              </a:xfrm>
              <a:prstGeom prst="rect">
                <a:avLst/>
              </a:prstGeom>
              <a:blipFill>
                <a:blip r:embed="rId17"/>
                <a:stretch>
                  <a:fillRect l="-714" t="-632" r="-714"/>
                </a:stretch>
              </a:blipFill>
            </p:spPr>
            <p:txBody>
              <a:bodyPr/>
              <a:lstStyle/>
              <a:p>
                <a:r>
                  <a:rPr lang="en-US">
                    <a:noFill/>
                  </a:rPr>
                  <a:t> </a:t>
                </a:r>
              </a:p>
            </p:txBody>
          </p:sp>
        </mc:Fallback>
      </mc:AlternateContent>
      <p:pic>
        <p:nvPicPr>
          <p:cNvPr id="54" name="Picture 53" descr="Graphical user interface, chart&#10;&#10;Description automatically generated">
            <a:extLst>
              <a:ext uri="{FF2B5EF4-FFF2-40B4-BE49-F238E27FC236}">
                <a16:creationId xmlns:a16="http://schemas.microsoft.com/office/drawing/2014/main" id="{2188F18F-8A95-4F34-B163-C947569EF93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8706" y="23924010"/>
            <a:ext cx="8218587" cy="4267866"/>
          </a:xfrm>
          <a:prstGeom prst="rect">
            <a:avLst/>
          </a:prstGeom>
        </p:spPr>
      </p:pic>
      <p:pic>
        <p:nvPicPr>
          <p:cNvPr id="58" name="Picture 57">
            <a:extLst>
              <a:ext uri="{FF2B5EF4-FFF2-40B4-BE49-F238E27FC236}">
                <a16:creationId xmlns:a16="http://schemas.microsoft.com/office/drawing/2014/main" id="{A9153FA4-9DA9-4DC9-88AC-2D09B1789FE2}"/>
              </a:ext>
            </a:extLst>
          </p:cNvPr>
          <p:cNvPicPr>
            <a:picLocks noChangeAspect="1"/>
          </p:cNvPicPr>
          <p:nvPr/>
        </p:nvPicPr>
        <p:blipFill>
          <a:blip r:embed="rId19"/>
          <a:stretch>
            <a:fillRect/>
          </a:stretch>
        </p:blipFill>
        <p:spPr>
          <a:xfrm>
            <a:off x="18483680" y="19324631"/>
            <a:ext cx="7349284" cy="2441284"/>
          </a:xfrm>
          <a:prstGeom prst="rect">
            <a:avLst/>
          </a:prstGeom>
        </p:spPr>
      </p:pic>
      <p:sp>
        <p:nvSpPr>
          <p:cNvPr id="59" name="Text Placeholder 15">
            <a:extLst>
              <a:ext uri="{FF2B5EF4-FFF2-40B4-BE49-F238E27FC236}">
                <a16:creationId xmlns:a16="http://schemas.microsoft.com/office/drawing/2014/main" id="{6E1B8DEC-6810-4820-A9FE-E1E7671A7173}"/>
              </a:ext>
            </a:extLst>
          </p:cNvPr>
          <p:cNvSpPr txBox="1">
            <a:spLocks/>
          </p:cNvSpPr>
          <p:nvPr/>
        </p:nvSpPr>
        <p:spPr>
          <a:xfrm>
            <a:off x="15458772" y="25026066"/>
            <a:ext cx="13893453" cy="643172"/>
          </a:xfrm>
          <a:prstGeom prst="rect">
            <a:avLst/>
          </a:prstGeom>
          <a:solidFill>
            <a:schemeClr val="accent6"/>
          </a:solidFill>
        </p:spPr>
        <p:txBody>
          <a:bodyPr vert="horz" wrap="square" lIns="78446" tIns="78446" rIns="78446" bIns="78446" rtlCol="0" anchor="ctr" anchorCtr="0">
            <a:spAutoFit/>
          </a:bodyPr>
          <a:lstStyle>
            <a:lvl1pPr marL="0" indent="0" algn="l" defTabSz="3027487" rtl="0" eaLnBrk="1" latinLnBrk="0" hangingPunct="1">
              <a:lnSpc>
                <a:spcPct val="90000"/>
              </a:lnSpc>
              <a:spcBef>
                <a:spcPts val="3311"/>
              </a:spcBef>
              <a:buFont typeface="Arial" panose="020B0604020202020204" pitchFamily="34" charset="0"/>
              <a:buNone/>
              <a:defRPr sz="3500" b="1" u="none" kern="1200" baseline="0">
                <a:solidFill>
                  <a:schemeClr val="bg1"/>
                </a:solidFill>
                <a:latin typeface="Helvetica" pitchFamily="2" charset="0"/>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en-US" dirty="0"/>
              <a:t>CONCLUSION</a:t>
            </a:r>
          </a:p>
        </p:txBody>
      </p:sp>
      <p:sp>
        <p:nvSpPr>
          <p:cNvPr id="60" name="Text Placeholder 23">
            <a:extLst>
              <a:ext uri="{FF2B5EF4-FFF2-40B4-BE49-F238E27FC236}">
                <a16:creationId xmlns:a16="http://schemas.microsoft.com/office/drawing/2014/main" id="{3091B715-9FC5-43F6-A30D-2ED41C59E050}"/>
              </a:ext>
            </a:extLst>
          </p:cNvPr>
          <p:cNvSpPr txBox="1">
            <a:spLocks/>
          </p:cNvSpPr>
          <p:nvPr/>
        </p:nvSpPr>
        <p:spPr>
          <a:xfrm>
            <a:off x="15504585" y="25794837"/>
            <a:ext cx="13893452" cy="2813641"/>
          </a:xfrm>
          <a:prstGeom prst="rect">
            <a:avLst/>
          </a:prstGeom>
        </p:spPr>
        <p:txBody>
          <a:bodyPr vert="horz" wrap="square" lIns="196113" tIns="196113" rIns="196113" bIns="196113" rtlCol="0">
            <a:spAutoFit/>
          </a:bodyPr>
          <a:lstStyle>
            <a:lvl1pPr marL="0" indent="0" algn="l" defTabSz="3027487" rtl="0" eaLnBrk="1" latinLnBrk="0" hangingPunct="1">
              <a:lnSpc>
                <a:spcPct val="90000"/>
              </a:lnSpc>
              <a:spcBef>
                <a:spcPts val="3311"/>
              </a:spcBef>
              <a:buFont typeface="Arial" panose="020B0604020202020204" pitchFamily="34" charset="0"/>
              <a:buNone/>
              <a:defRPr sz="3200" kern="1200">
                <a:solidFill>
                  <a:schemeClr val="tx2"/>
                </a:solidFill>
                <a:latin typeface="Helvetica" pitchFamily="2" charset="0"/>
                <a:ea typeface="+mn-ea"/>
                <a:cs typeface="Times New Roman" panose="02020603050405020304" pitchFamily="18" charset="0"/>
              </a:defRPr>
            </a:lvl1pPr>
            <a:lvl2pPr marL="1274733" indent="-490282" algn="l" defTabSz="3027487" rtl="0" eaLnBrk="1" latinLnBrk="0" hangingPunct="1">
              <a:lnSpc>
                <a:spcPct val="90000"/>
              </a:lnSpc>
              <a:spcBef>
                <a:spcPts val="1655"/>
              </a:spcBef>
              <a:buFont typeface="Arial" panose="020B0604020202020204" pitchFamily="34" charset="0"/>
              <a:buChar char="•"/>
              <a:defRPr sz="2200" kern="1200">
                <a:solidFill>
                  <a:schemeClr val="tx1"/>
                </a:solidFill>
                <a:latin typeface="Trebuchet MS" pitchFamily="34" charset="0"/>
                <a:ea typeface="+mn-ea"/>
                <a:cs typeface="+mn-cs"/>
              </a:defRPr>
            </a:lvl2pPr>
            <a:lvl3pPr marL="1765015" indent="-490282" algn="l" defTabSz="3027487" rtl="0" eaLnBrk="1" latinLnBrk="0" hangingPunct="1">
              <a:lnSpc>
                <a:spcPct val="90000"/>
              </a:lnSpc>
              <a:spcBef>
                <a:spcPts val="1655"/>
              </a:spcBef>
              <a:buFont typeface="Arial" panose="020B0604020202020204" pitchFamily="34" charset="0"/>
              <a:buChar char="•"/>
              <a:defRPr sz="2200" kern="1200">
                <a:solidFill>
                  <a:schemeClr val="tx1"/>
                </a:solidFill>
                <a:latin typeface="Trebuchet MS" pitchFamily="34" charset="0"/>
                <a:ea typeface="+mn-ea"/>
                <a:cs typeface="+mn-cs"/>
              </a:defRPr>
            </a:lvl3pPr>
            <a:lvl4pPr marL="2304325" indent="-539310" algn="l" defTabSz="3027487" rtl="0" eaLnBrk="1" latinLnBrk="0" hangingPunct="1">
              <a:lnSpc>
                <a:spcPct val="90000"/>
              </a:lnSpc>
              <a:spcBef>
                <a:spcPts val="1655"/>
              </a:spcBef>
              <a:buFont typeface="Arial" panose="020B0604020202020204" pitchFamily="34" charset="0"/>
              <a:buChar char="•"/>
              <a:defRPr sz="2200" kern="1200">
                <a:solidFill>
                  <a:schemeClr val="tx1"/>
                </a:solidFill>
                <a:latin typeface="Trebuchet MS" pitchFamily="34" charset="0"/>
                <a:ea typeface="+mn-ea"/>
                <a:cs typeface="+mn-cs"/>
              </a:defRPr>
            </a:lvl4pPr>
            <a:lvl5pPr marL="2696551" indent="-392226" algn="l" defTabSz="3027487" rtl="0" eaLnBrk="1" latinLnBrk="0" hangingPunct="1">
              <a:lnSpc>
                <a:spcPct val="90000"/>
              </a:lnSpc>
              <a:spcBef>
                <a:spcPts val="1655"/>
              </a:spcBef>
              <a:buFont typeface="Arial" panose="020B0604020202020204" pitchFamily="34" charset="0"/>
              <a:buChar char="•"/>
              <a:defRPr sz="2200" kern="1200">
                <a:solidFill>
                  <a:schemeClr val="tx1"/>
                </a:solidFill>
                <a:latin typeface="Trebuchet MS" pitchFamily="34" charset="0"/>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en-US" sz="2400" dirty="0">
                <a:latin typeface="+mn-lt"/>
              </a:rPr>
              <a:t>     ResNet-50 gives the highest accuracy </a:t>
            </a:r>
            <a:r>
              <a:rPr lang="en-US" sz="2400" b="1" dirty="0">
                <a:latin typeface="+mn-lt"/>
              </a:rPr>
              <a:t>91.3%, </a:t>
            </a:r>
            <a:r>
              <a:rPr lang="en-US" sz="2400" dirty="0">
                <a:latin typeface="+mn-lt"/>
              </a:rPr>
              <a:t>SVM has the second highest accuracy </a:t>
            </a:r>
            <a:r>
              <a:rPr lang="en-US" sz="2400" b="1" dirty="0">
                <a:latin typeface="+mn-lt"/>
              </a:rPr>
              <a:t>88.3%, </a:t>
            </a:r>
            <a:r>
              <a:rPr lang="en-US" sz="2400" dirty="0">
                <a:latin typeface="+mn-lt"/>
              </a:rPr>
              <a:t>Logistic regression has the third highest accuracy </a:t>
            </a:r>
            <a:r>
              <a:rPr lang="en-US" sz="2400" b="1" dirty="0">
                <a:latin typeface="+mn-lt"/>
              </a:rPr>
              <a:t>84.5%. </a:t>
            </a:r>
            <a:r>
              <a:rPr lang="en-US" sz="2400" dirty="0">
                <a:latin typeface="+mn-lt"/>
              </a:rPr>
              <a:t>Logistic regression and SVM both use reduced 136 features after using PCA. While ResNet-50 model achieves the highest accuracy, it also took 4 hours to run whereas the other two models only took a few minutes.  </a:t>
            </a:r>
          </a:p>
          <a:p>
            <a:r>
              <a:rPr lang="en-US" sz="2400" dirty="0">
                <a:latin typeface="+mn-lt"/>
              </a:rPr>
              <a:t>     Considering both accuracy and computational cost, we think</a:t>
            </a:r>
            <a:r>
              <a:rPr lang="en-US" sz="2400" b="1" dirty="0">
                <a:latin typeface="+mn-lt"/>
              </a:rPr>
              <a:t> SVM is the best model </a:t>
            </a:r>
            <a:r>
              <a:rPr lang="en-US" sz="2400" dirty="0">
                <a:latin typeface="+mn-lt"/>
              </a:rPr>
              <a:t>for this classification problem    </a:t>
            </a:r>
          </a:p>
        </p:txBody>
      </p:sp>
      <p:pic>
        <p:nvPicPr>
          <p:cNvPr id="7" name="Picture 6" descr="Work Flow&#10;&#10;Description automatically generated">
            <a:extLst>
              <a:ext uri="{FF2B5EF4-FFF2-40B4-BE49-F238E27FC236}">
                <a16:creationId xmlns:a16="http://schemas.microsoft.com/office/drawing/2014/main" id="{C3CDB380-0FF8-4D30-A00D-8FAE8255385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96200" y="8354875"/>
            <a:ext cx="4841318" cy="3596408"/>
          </a:xfrm>
          <a:prstGeom prst="rect">
            <a:avLst/>
          </a:prstGeom>
        </p:spPr>
      </p:pic>
      <mc:AlternateContent xmlns:mc="http://schemas.openxmlformats.org/markup-compatibility/2006" xmlns:a14="http://schemas.microsoft.com/office/drawing/2010/main">
        <mc:Choice Requires="a14">
          <p:sp>
            <p:nvSpPr>
              <p:cNvPr id="33" name="Text Placeholder 18">
                <a:extLst>
                  <a:ext uri="{FF2B5EF4-FFF2-40B4-BE49-F238E27FC236}">
                    <a16:creationId xmlns:a16="http://schemas.microsoft.com/office/drawing/2014/main" id="{E7FCEA80-1136-4B31-BF9E-E8F185AF907D}"/>
                  </a:ext>
                </a:extLst>
              </p:cNvPr>
              <p:cNvSpPr txBox="1">
                <a:spLocks/>
              </p:cNvSpPr>
              <p:nvPr/>
            </p:nvSpPr>
            <p:spPr>
              <a:xfrm>
                <a:off x="508706" y="30031911"/>
                <a:ext cx="13827814" cy="1203103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3200" kern="1200">
                    <a:solidFill>
                      <a:schemeClr val="tx2"/>
                    </a:solidFill>
                    <a:latin typeface="Helvetica" pitchFamily="2"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tLang="zh-CN" sz="2400" dirty="0">
                    <a:latin typeface="+mn-lt"/>
                  </a:rPr>
                  <a:t>     </a:t>
                </a:r>
                <a:r>
                  <a:rPr lang="zh-CN" altLang="zh-CN" sz="2400" dirty="0">
                    <a:latin typeface="+mn-lt"/>
                  </a:rPr>
                  <a:t>For the dataset T and Hyperplane(w,b), we define the geometric interval between sample points and Hyperplane is</a:t>
                </a:r>
                <a:r>
                  <a:rPr lang="en-US" altLang="zh-CN" sz="2400" dirty="0">
                    <a:latin typeface="+mn-lt"/>
                  </a:rPr>
                  <a:t>: </a:t>
                </a:r>
                <a:r>
                  <a:rPr lang="en-US" sz="1800" dirty="0">
                    <a:effectLst/>
                    <a:latin typeface="Arial" panose="020B0604020202020204" pitchFamily="34" charset="0"/>
                    <a:ea typeface="Arial" panose="020B0604020202020204" pitchFamily="34" charset="0"/>
                  </a:rPr>
                  <a:t> </a:t>
                </a:r>
                <a:endParaRPr lang="en-US" sz="1400" i="1" dirty="0">
                  <a:effectLst/>
                  <a:latin typeface="Cambria Math" panose="02040503050406030204" pitchFamily="18" charset="0"/>
                </a:endParaRPr>
              </a:p>
              <a:p>
                <a:r>
                  <a:rPr lang="en-US" sz="1400" dirty="0">
                    <a:effectLst/>
                  </a:rPr>
                  <a:t>	</a:t>
                </a:r>
                <a14:m>
                  <m:oMath xmlns:m="http://schemas.openxmlformats.org/officeDocument/2006/math">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𝛾</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 = </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𝑦</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f>
                      <m:fPr>
                        <m:ctrlPr>
                          <a:rPr lang="en-US" sz="2400" b="1" i="1">
                            <a:solidFill>
                              <a:schemeClr val="tx1"/>
                            </a:solidFill>
                            <a:latin typeface="Cambria Math" panose="02040503050406030204" pitchFamily="18" charset="0"/>
                            <a:ea typeface="DengXian" panose="02010600030101010101" pitchFamily="2" charset="-122"/>
                          </a:rPr>
                        </m:ctrlPr>
                      </m:fPr>
                      <m:num>
                        <m:r>
                          <a:rPr lang="en-US" sz="2400" b="1" i="1">
                            <a:solidFill>
                              <a:schemeClr val="tx1"/>
                            </a:solidFill>
                            <a:latin typeface="Cambria Math" panose="02040503050406030204" pitchFamily="18" charset="0"/>
                            <a:ea typeface="DengXian" panose="02010600030101010101" pitchFamily="2" charset="-122"/>
                          </a:rPr>
                          <m:t>𝜔</m:t>
                        </m:r>
                      </m:num>
                      <m:den>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r>
                                  <a:rPr lang="en-US" sz="2400" b="1" i="1">
                                    <a:solidFill>
                                      <a:schemeClr val="tx1"/>
                                    </a:solidFill>
                                    <a:latin typeface="Cambria Math" panose="02040503050406030204" pitchFamily="18" charset="0"/>
                                    <a:ea typeface="DengXian" panose="02010600030101010101" pitchFamily="2" charset="-122"/>
                                  </a:rPr>
                                  <m:t>𝜔</m:t>
                                </m:r>
                              </m:e>
                            </m:d>
                          </m:e>
                        </m:d>
                        <m:r>
                          <a:rPr lang="en-US" sz="2400" b="1" i="1">
                            <a:solidFill>
                              <a:schemeClr val="tx1"/>
                            </a:solidFill>
                            <a:latin typeface="Cambria Math" panose="02040503050406030204" pitchFamily="18" charset="0"/>
                            <a:ea typeface="DengXian" panose="02010600030101010101" pitchFamily="2" charset="-122"/>
                          </a:rPr>
                          <m:t>  </m:t>
                        </m:r>
                      </m:den>
                    </m:f>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𝑥</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f>
                      <m:fPr>
                        <m:ctrlPr>
                          <a:rPr lang="en-US" sz="2400" b="1" i="1">
                            <a:solidFill>
                              <a:schemeClr val="tx1"/>
                            </a:solidFill>
                            <a:latin typeface="Cambria Math" panose="02040503050406030204" pitchFamily="18" charset="0"/>
                            <a:ea typeface="DengXian" panose="02010600030101010101" pitchFamily="2" charset="-122"/>
                          </a:rPr>
                        </m:ctrlPr>
                      </m:fPr>
                      <m:num>
                        <m:r>
                          <a:rPr lang="en-US" sz="2400" b="1" i="1">
                            <a:solidFill>
                              <a:schemeClr val="tx1"/>
                            </a:solidFill>
                            <a:latin typeface="Cambria Math" panose="02040503050406030204" pitchFamily="18" charset="0"/>
                            <a:ea typeface="DengXian" panose="02010600030101010101" pitchFamily="2" charset="-122"/>
                          </a:rPr>
                          <m:t>𝑏</m:t>
                        </m:r>
                      </m:num>
                      <m:den>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r>
                                  <a:rPr lang="en-US" sz="2400" b="1" i="1">
                                    <a:solidFill>
                                      <a:schemeClr val="tx1"/>
                                    </a:solidFill>
                                    <a:latin typeface="Cambria Math" panose="02040503050406030204" pitchFamily="18" charset="0"/>
                                    <a:ea typeface="DengXian" panose="02010600030101010101" pitchFamily="2" charset="-122"/>
                                  </a:rPr>
                                  <m:t>𝜔</m:t>
                                </m:r>
                              </m:e>
                            </m:d>
                          </m:e>
                        </m:d>
                      </m:den>
                    </m:f>
                    <m:r>
                      <a:rPr lang="en-US" sz="2400" b="1" i="1">
                        <a:solidFill>
                          <a:schemeClr val="tx1"/>
                        </a:solidFill>
                        <a:latin typeface="Cambria Math" panose="02040503050406030204" pitchFamily="18" charset="0"/>
                        <a:ea typeface="DengXian" panose="02010600030101010101" pitchFamily="2" charset="-122"/>
                      </a:rPr>
                      <m:t>) </m:t>
                    </m:r>
                  </m:oMath>
                </a14:m>
                <a:r>
                  <a:rPr lang="zh-CN" altLang="en-US" sz="2400" dirty="0">
                    <a:latin typeface="+mn-lt"/>
                  </a:rPr>
                  <a:t>， </a:t>
                </a:r>
                <a:endParaRPr lang="en-US" altLang="zh-CN" sz="2400" dirty="0">
                  <a:latin typeface="+mn-lt"/>
                </a:endParaRPr>
              </a:p>
              <a:p>
                <a:r>
                  <a:rPr lang="en-US" altLang="zh-CN" sz="2400" dirty="0">
                    <a:latin typeface="+mn-lt"/>
                  </a:rPr>
                  <a:t>     T</a:t>
                </a:r>
                <a:r>
                  <a:rPr lang="zh-CN" altLang="zh-CN" sz="2400" dirty="0">
                    <a:latin typeface="+mn-lt"/>
                  </a:rPr>
                  <a:t>hen we define the smallest geometric interval as</a:t>
                </a:r>
                <a:r>
                  <a:rPr lang="en-US" altLang="zh-CN" sz="2400" dirty="0">
                    <a:latin typeface="+mn-lt"/>
                  </a:rPr>
                  <a:t> </a:t>
                </a:r>
                <a:endParaRPr lang="en-US" i="1" dirty="0"/>
              </a:p>
              <a:p>
                <a:r>
                  <a:rPr lang="en-US" dirty="0"/>
                  <a:t>	</a:t>
                </a:r>
                <a14:m>
                  <m:oMath xmlns:m="http://schemas.openxmlformats.org/officeDocument/2006/math">
                    <m:r>
                      <a:rPr lang="en-US" sz="2400" b="1" i="1">
                        <a:solidFill>
                          <a:schemeClr val="tx1"/>
                        </a:solidFill>
                        <a:latin typeface="Cambria Math" panose="02040503050406030204" pitchFamily="18" charset="0"/>
                        <a:ea typeface="DengXian" panose="02010600030101010101" pitchFamily="2" charset="-122"/>
                      </a:rPr>
                      <m:t>𝛾</m:t>
                    </m:r>
                    <m:r>
                      <a:rPr lang="en-US" sz="2400" b="1" i="1">
                        <a:solidFill>
                          <a:schemeClr val="tx1"/>
                        </a:solidFill>
                        <a:latin typeface="Cambria Math" panose="02040503050406030204" pitchFamily="18" charset="0"/>
                        <a:ea typeface="DengXian" panose="02010600030101010101" pitchFamily="2" charset="-122"/>
                      </a:rPr>
                      <m:t> = </m:t>
                    </m:r>
                    <m:limLow>
                      <m:limLowPr>
                        <m:ctrlPr>
                          <a:rPr lang="en-US" sz="2400" b="1" i="1">
                            <a:solidFill>
                              <a:schemeClr val="tx1"/>
                            </a:solidFill>
                            <a:latin typeface="Cambria Math" panose="02040503050406030204" pitchFamily="18" charset="0"/>
                            <a:ea typeface="DengXian" panose="02010600030101010101" pitchFamily="2" charset="-122"/>
                          </a:rPr>
                        </m:ctrlPr>
                      </m:limLowPr>
                      <m:e>
                        <m:r>
                          <a:rPr lang="en-US" sz="2400" b="1" i="1">
                            <a:solidFill>
                              <a:schemeClr val="tx1"/>
                            </a:solidFill>
                            <a:latin typeface="Cambria Math" panose="02040503050406030204" pitchFamily="18" charset="0"/>
                            <a:ea typeface="DengXian" panose="02010600030101010101" pitchFamily="2" charset="-122"/>
                          </a:rPr>
                          <m:t>𝑚𝑖𝑛</m:t>
                        </m:r>
                      </m:e>
                      <m:lim>
                        <m:r>
                          <a:rPr lang="en-US" sz="2400" b="1" i="1">
                            <a:solidFill>
                              <a:schemeClr val="tx1"/>
                            </a:solidFill>
                            <a:latin typeface="Cambria Math" panose="02040503050406030204" pitchFamily="18" charset="0"/>
                            <a:ea typeface="DengXian" panose="02010600030101010101" pitchFamily="2" charset="-122"/>
                          </a:rPr>
                          <m:t>𝑖</m:t>
                        </m:r>
                        <m:r>
                          <a:rPr lang="en-US" sz="2400" b="1" i="1">
                            <a:solidFill>
                              <a:schemeClr val="tx1"/>
                            </a:solidFill>
                            <a:latin typeface="Cambria Math" panose="02040503050406030204" pitchFamily="18" charset="0"/>
                            <a:ea typeface="DengXian" panose="02010600030101010101" pitchFamily="2" charset="-122"/>
                          </a:rPr>
                          <m:t> = 1,...,</m:t>
                        </m:r>
                        <m:r>
                          <a:rPr lang="en-US" sz="2400" b="1" i="1">
                            <a:solidFill>
                              <a:schemeClr val="tx1"/>
                            </a:solidFill>
                            <a:latin typeface="Cambria Math" panose="02040503050406030204" pitchFamily="18" charset="0"/>
                            <a:ea typeface="DengXian" panose="02010600030101010101" pitchFamily="2" charset="-122"/>
                          </a:rPr>
                          <m:t>𝑁</m:t>
                        </m:r>
                      </m:lim>
                    </m:limLow>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𝛾</m:t>
                        </m:r>
                      </m:e>
                      <m:sub>
                        <m:r>
                          <a:rPr lang="en-US" sz="2400" b="1" i="1">
                            <a:solidFill>
                              <a:schemeClr val="tx1"/>
                            </a:solidFill>
                            <a:latin typeface="Cambria Math" panose="02040503050406030204" pitchFamily="18" charset="0"/>
                            <a:ea typeface="DengXian" panose="02010600030101010101" pitchFamily="2" charset="-122"/>
                          </a:rPr>
                          <m:t>𝑖</m:t>
                        </m:r>
                      </m:sub>
                    </m:sSub>
                  </m:oMath>
                </a14:m>
                <a:r>
                  <a:rPr lang="en-US" altLang="zh-CN" sz="2400" b="1" i="1" dirty="0">
                    <a:solidFill>
                      <a:schemeClr val="tx1"/>
                    </a:solidFill>
                    <a:latin typeface="Cambria Math" panose="02040503050406030204" pitchFamily="18" charset="0"/>
                    <a:ea typeface="DengXian" panose="02010600030101010101" pitchFamily="2" charset="-122"/>
                  </a:rPr>
                  <a:t>, </a:t>
                </a:r>
              </a:p>
              <a:p>
                <a:r>
                  <a:rPr lang="en-US" altLang="zh-CN" sz="2400" dirty="0">
                    <a:latin typeface="+mn-lt"/>
                  </a:rPr>
                  <a:t>     O</a:t>
                </a:r>
                <a:r>
                  <a:rPr lang="zh-CN" altLang="zh-CN" sz="2400" dirty="0">
                    <a:latin typeface="+mn-lt"/>
                  </a:rPr>
                  <a:t>ur goal is to maximize the the smallest</a:t>
                </a:r>
                <a:r>
                  <a:rPr lang="en-US" altLang="zh-CN" sz="2400" dirty="0">
                    <a:latin typeface="+mn-lt"/>
                  </a:rPr>
                  <a:t> </a:t>
                </a:r>
                <a:r>
                  <a:rPr lang="zh-CN" altLang="zh-CN" sz="2400" dirty="0">
                    <a:latin typeface="+mn-lt"/>
                  </a:rPr>
                  <a:t>geometric interval, the optimization problem generated</a:t>
                </a:r>
                <a:r>
                  <a:rPr lang="zh-CN" altLang="en-US" sz="2400" dirty="0">
                    <a:latin typeface="+mn-lt"/>
                  </a:rPr>
                  <a:t>：</a:t>
                </a:r>
                <a:endParaRPr lang="en-US" i="1" dirty="0"/>
              </a:p>
              <a:p>
                <a:r>
                  <a:rPr lang="en-US" dirty="0"/>
                  <a:t>	</a:t>
                </a:r>
                <a14:m>
                  <m:oMath xmlns:m="http://schemas.openxmlformats.org/officeDocument/2006/math">
                    <m:limLow>
                      <m:limLowPr>
                        <m:ctrlPr>
                          <a:rPr lang="en-US" sz="2400" b="1" i="1">
                            <a:solidFill>
                              <a:schemeClr val="tx1"/>
                            </a:solidFill>
                            <a:latin typeface="Cambria Math" panose="02040503050406030204" pitchFamily="18" charset="0"/>
                            <a:ea typeface="DengXian" panose="02010600030101010101" pitchFamily="2" charset="-122"/>
                          </a:rPr>
                        </m:ctrlPr>
                      </m:limLowPr>
                      <m:e>
                        <m:r>
                          <a:rPr lang="en-US" sz="2400" b="1" i="1">
                            <a:solidFill>
                              <a:schemeClr val="tx1"/>
                            </a:solidFill>
                            <a:latin typeface="Cambria Math" panose="02040503050406030204" pitchFamily="18" charset="0"/>
                            <a:ea typeface="DengXian" panose="02010600030101010101" pitchFamily="2" charset="-122"/>
                          </a:rPr>
                          <m:t> </m:t>
                        </m:r>
                        <m:r>
                          <a:rPr lang="en-US" sz="2400" b="1" i="1">
                            <a:solidFill>
                              <a:schemeClr val="tx1"/>
                            </a:solidFill>
                            <a:latin typeface="Cambria Math" panose="02040503050406030204" pitchFamily="18" charset="0"/>
                            <a:ea typeface="DengXian" panose="02010600030101010101" pitchFamily="2" charset="-122"/>
                          </a:rPr>
                          <m:t>𝑚𝑎𝑥</m:t>
                        </m:r>
                      </m:e>
                      <m:lim>
                        <m:r>
                          <a:rPr lang="en-US" sz="2400" b="1" i="1">
                            <a:solidFill>
                              <a:schemeClr val="tx1"/>
                            </a:solidFill>
                            <a:latin typeface="Cambria Math" panose="02040503050406030204" pitchFamily="18" charset="0"/>
                            <a:ea typeface="DengXian" panose="02010600030101010101" pitchFamily="2" charset="-122"/>
                          </a:rPr>
                          <m:t>𝜔</m:t>
                        </m:r>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𝑏</m:t>
                        </m:r>
                      </m:lim>
                    </m:limLow>
                    <m:r>
                      <a:rPr lang="en-US" sz="2400" b="1" i="1">
                        <a:solidFill>
                          <a:schemeClr val="tx1"/>
                        </a:solidFill>
                        <a:latin typeface="Cambria Math" panose="02040503050406030204" pitchFamily="18" charset="0"/>
                        <a:ea typeface="DengXian" panose="02010600030101010101" pitchFamily="2" charset="-122"/>
                      </a:rPr>
                      <m:t>  </m:t>
                    </m:r>
                    <m:r>
                      <a:rPr lang="en-US" sz="2400" b="1" i="1">
                        <a:solidFill>
                          <a:schemeClr val="tx1"/>
                        </a:solidFill>
                        <a:latin typeface="Cambria Math" panose="02040503050406030204" pitchFamily="18" charset="0"/>
                        <a:ea typeface="DengXian" panose="02010600030101010101" pitchFamily="2" charset="-122"/>
                      </a:rPr>
                      <m:t>𝛾</m:t>
                    </m:r>
                  </m:oMath>
                </a14:m>
                <a:endParaRPr lang="en-US" altLang="zh-CN" sz="2400" b="1" i="1" dirty="0">
                  <a:solidFill>
                    <a:schemeClr val="tx1"/>
                  </a:solidFill>
                  <a:latin typeface="Cambria Math" panose="02040503050406030204" pitchFamily="18" charset="0"/>
                  <a:ea typeface="DengXian" panose="02010600030101010101" pitchFamily="2" charset="-122"/>
                </a:endParaRPr>
              </a:p>
              <a:p>
                <a:r>
                  <a:rPr lang="en-US" sz="2400" b="1" i="1" dirty="0">
                    <a:solidFill>
                      <a:schemeClr val="tx1"/>
                    </a:solidFill>
                    <a:latin typeface="Cambria Math" panose="02040503050406030204" pitchFamily="18" charset="0"/>
                    <a:ea typeface="DengXian" panose="02010600030101010101" pitchFamily="2" charset="-122"/>
                  </a:rPr>
                  <a:t>	</a:t>
                </a:r>
                <a14:m>
                  <m:oMath xmlns:m="http://schemas.openxmlformats.org/officeDocument/2006/math">
                    <m:r>
                      <a:rPr lang="en-US" sz="2400" b="1" i="1">
                        <a:solidFill>
                          <a:schemeClr val="tx1"/>
                        </a:solidFill>
                        <a:latin typeface="Cambria Math" panose="02040503050406030204" pitchFamily="18" charset="0"/>
                        <a:ea typeface="DengXian" panose="02010600030101010101" pitchFamily="2" charset="-122"/>
                      </a:rPr>
                      <m:t>𝑠</m:t>
                    </m:r>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𝑡</m:t>
                    </m:r>
                    <m:r>
                      <a:rPr lang="en-US" sz="2400" b="1" i="1">
                        <a:solidFill>
                          <a:schemeClr val="tx1"/>
                        </a:solidFill>
                        <a:latin typeface="Cambria Math" panose="02040503050406030204" pitchFamily="18" charset="0"/>
                        <a:ea typeface="DengXian" panose="02010600030101010101" pitchFamily="2" charset="-122"/>
                      </a:rPr>
                      <m:t>      </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𝑦</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f>
                      <m:fPr>
                        <m:ctrlPr>
                          <a:rPr lang="en-US" sz="2400" b="1" i="1">
                            <a:solidFill>
                              <a:schemeClr val="tx1"/>
                            </a:solidFill>
                            <a:latin typeface="Cambria Math" panose="02040503050406030204" pitchFamily="18" charset="0"/>
                            <a:ea typeface="DengXian" panose="02010600030101010101" pitchFamily="2" charset="-122"/>
                          </a:rPr>
                        </m:ctrlPr>
                      </m:fPr>
                      <m:num>
                        <m:r>
                          <a:rPr lang="en-US" sz="2400" b="1" i="1">
                            <a:solidFill>
                              <a:schemeClr val="tx1"/>
                            </a:solidFill>
                            <a:latin typeface="Cambria Math" panose="02040503050406030204" pitchFamily="18" charset="0"/>
                            <a:ea typeface="DengXian" panose="02010600030101010101" pitchFamily="2" charset="-122"/>
                          </a:rPr>
                          <m:t>𝜔</m:t>
                        </m:r>
                      </m:num>
                      <m:den>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r>
                                  <a:rPr lang="en-US" sz="2400" b="1" i="1">
                                    <a:solidFill>
                                      <a:schemeClr val="tx1"/>
                                    </a:solidFill>
                                    <a:latin typeface="Cambria Math" panose="02040503050406030204" pitchFamily="18" charset="0"/>
                                    <a:ea typeface="DengXian" panose="02010600030101010101" pitchFamily="2" charset="-122"/>
                                  </a:rPr>
                                  <m:t>𝜔</m:t>
                                </m:r>
                              </m:e>
                            </m:d>
                          </m:e>
                        </m:d>
                        <m:r>
                          <a:rPr lang="en-US" sz="2400" b="1" i="1">
                            <a:solidFill>
                              <a:schemeClr val="tx1"/>
                            </a:solidFill>
                            <a:latin typeface="Cambria Math" panose="02040503050406030204" pitchFamily="18" charset="0"/>
                            <a:ea typeface="DengXian" panose="02010600030101010101" pitchFamily="2" charset="-122"/>
                          </a:rPr>
                          <m:t>  </m:t>
                        </m:r>
                      </m:den>
                    </m:f>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𝑥</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f>
                      <m:fPr>
                        <m:ctrlPr>
                          <a:rPr lang="en-US" sz="2400" b="1" i="1">
                            <a:solidFill>
                              <a:schemeClr val="tx1"/>
                            </a:solidFill>
                            <a:latin typeface="Cambria Math" panose="02040503050406030204" pitchFamily="18" charset="0"/>
                            <a:ea typeface="DengXian" panose="02010600030101010101" pitchFamily="2" charset="-122"/>
                          </a:rPr>
                        </m:ctrlPr>
                      </m:fPr>
                      <m:num>
                        <m:r>
                          <a:rPr lang="en-US" sz="2400" b="1" i="1">
                            <a:solidFill>
                              <a:schemeClr val="tx1"/>
                            </a:solidFill>
                            <a:latin typeface="Cambria Math" panose="02040503050406030204" pitchFamily="18" charset="0"/>
                            <a:ea typeface="DengXian" panose="02010600030101010101" pitchFamily="2" charset="-122"/>
                          </a:rPr>
                          <m:t>𝑏</m:t>
                        </m:r>
                      </m:num>
                      <m:den>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r>
                                  <a:rPr lang="en-US" sz="2400" b="1" i="1">
                                    <a:solidFill>
                                      <a:schemeClr val="tx1"/>
                                    </a:solidFill>
                                    <a:latin typeface="Cambria Math" panose="02040503050406030204" pitchFamily="18" charset="0"/>
                                    <a:ea typeface="DengXian" panose="02010600030101010101" pitchFamily="2" charset="-122"/>
                                  </a:rPr>
                                  <m:t>𝜔</m:t>
                                </m:r>
                              </m:e>
                            </m:d>
                          </m:e>
                        </m:d>
                      </m:den>
                    </m:f>
                    <m:r>
                      <a:rPr lang="en-US" sz="2400" b="1" i="1">
                        <a:solidFill>
                          <a:schemeClr val="tx1"/>
                        </a:solidFill>
                        <a:latin typeface="Cambria Math" panose="02040503050406030204" pitchFamily="18" charset="0"/>
                        <a:ea typeface="DengXian" panose="02010600030101010101" pitchFamily="2" charset="-122"/>
                      </a:rPr>
                      <m:t>) ≥</m:t>
                    </m:r>
                    <m:r>
                      <a:rPr lang="en-US" sz="2400" b="1" i="1">
                        <a:solidFill>
                          <a:schemeClr val="tx1"/>
                        </a:solidFill>
                        <a:latin typeface="Cambria Math" panose="02040503050406030204" pitchFamily="18" charset="0"/>
                        <a:ea typeface="DengXian" panose="02010600030101010101" pitchFamily="2" charset="-122"/>
                      </a:rPr>
                      <m:t>𝛾</m:t>
                    </m:r>
                    <m:r>
                      <a:rPr lang="en-US" sz="2400" b="1" i="1">
                        <a:solidFill>
                          <a:schemeClr val="tx1"/>
                        </a:solidFill>
                        <a:latin typeface="Cambria Math" panose="02040503050406030204" pitchFamily="18" charset="0"/>
                        <a:ea typeface="DengXian" panose="02010600030101010101" pitchFamily="2" charset="-122"/>
                      </a:rPr>
                      <m:t>,   </m:t>
                    </m:r>
                    <m:r>
                      <a:rPr lang="en-US" sz="2400" b="1" i="1">
                        <a:solidFill>
                          <a:schemeClr val="tx1"/>
                        </a:solidFill>
                        <a:latin typeface="Cambria Math" panose="02040503050406030204" pitchFamily="18" charset="0"/>
                        <a:ea typeface="DengXian" panose="02010600030101010101" pitchFamily="2" charset="-122"/>
                      </a:rPr>
                      <m:t>𝑖</m:t>
                    </m:r>
                    <m:r>
                      <a:rPr lang="en-US" sz="2400" b="1" i="1">
                        <a:solidFill>
                          <a:schemeClr val="tx1"/>
                        </a:solidFill>
                        <a:latin typeface="Cambria Math" panose="02040503050406030204" pitchFamily="18" charset="0"/>
                        <a:ea typeface="DengXian" panose="02010600030101010101" pitchFamily="2" charset="-122"/>
                      </a:rPr>
                      <m:t> = 1,2,...,</m:t>
                    </m:r>
                    <m:r>
                      <a:rPr lang="en-US" sz="2400" b="1" i="1">
                        <a:solidFill>
                          <a:schemeClr val="tx1"/>
                        </a:solidFill>
                        <a:latin typeface="Cambria Math" panose="02040503050406030204" pitchFamily="18" charset="0"/>
                        <a:ea typeface="DengXian" panose="02010600030101010101" pitchFamily="2" charset="-122"/>
                      </a:rPr>
                      <m:t>𝑁</m:t>
                    </m:r>
                  </m:oMath>
                </a14:m>
                <a:endParaRPr lang="en-US" altLang="zh-CN" sz="2400" b="1" i="1" dirty="0">
                  <a:solidFill>
                    <a:schemeClr val="tx1"/>
                  </a:solidFill>
                  <a:latin typeface="Cambria Math" panose="02040503050406030204" pitchFamily="18" charset="0"/>
                  <a:ea typeface="DengXian" panose="02010600030101010101" pitchFamily="2" charset="-122"/>
                </a:endParaRPr>
              </a:p>
              <a:p>
                <a:r>
                  <a:rPr lang="en-US" altLang="zh-CN" sz="2400" dirty="0">
                    <a:latin typeface="+mn-lt"/>
                  </a:rPr>
                  <a:t>     </a:t>
                </a:r>
                <a:r>
                  <a:rPr lang="zh-CN" altLang="zh-CN" sz="2400" dirty="0">
                    <a:latin typeface="+mn-lt"/>
                  </a:rPr>
                  <a:t>Because of the relationship between geometric intervals and function intervals</a:t>
                </a:r>
                <a:r>
                  <a:rPr lang="zh-CN" altLang="en-US" sz="2400" dirty="0">
                    <a:latin typeface="+mn-lt"/>
                  </a:rPr>
                  <a:t>：</a:t>
                </a:r>
                <a:endParaRPr lang="en-US" altLang="zh-CN" sz="2400" dirty="0">
                  <a:latin typeface="+mn-lt"/>
                </a:endParaRPr>
              </a:p>
              <a:p>
                <a:r>
                  <a:rPr lang="en-US" sz="1800" dirty="0">
                    <a:effectLst/>
                    <a:ea typeface="Arial" panose="020B0604020202020204" pitchFamily="34" charset="0"/>
                    <a:cs typeface="Arial" panose="020B0604020202020204" pitchFamily="34" charset="0"/>
                  </a:rPr>
                  <a:t>	</a:t>
                </a:r>
                <a14:m>
                  <m:oMath xmlns:m="http://schemas.openxmlformats.org/officeDocument/2006/math">
                    <m:r>
                      <a:rPr lang="en-US" sz="2400" b="1" i="1">
                        <a:solidFill>
                          <a:schemeClr val="tx1"/>
                        </a:solidFill>
                        <a:latin typeface="Cambria Math" panose="02040503050406030204" pitchFamily="18" charset="0"/>
                        <a:ea typeface="DengXian" panose="02010600030101010101" pitchFamily="2" charset="-122"/>
                      </a:rPr>
                      <m:t>𝛾</m:t>
                    </m:r>
                    <m:r>
                      <a:rPr lang="en-US" sz="2400" b="1" i="1">
                        <a:solidFill>
                          <a:schemeClr val="tx1"/>
                        </a:solidFill>
                        <a:latin typeface="Cambria Math" panose="02040503050406030204" pitchFamily="18" charset="0"/>
                        <a:ea typeface="DengXian" panose="02010600030101010101" pitchFamily="2" charset="-122"/>
                      </a:rPr>
                      <m:t> = </m:t>
                    </m:r>
                    <m:f>
                      <m:fPr>
                        <m:ctrlPr>
                          <a:rPr lang="en-US" sz="2400" b="1" i="1">
                            <a:solidFill>
                              <a:schemeClr val="tx1"/>
                            </a:solidFill>
                            <a:latin typeface="Cambria Math" panose="02040503050406030204" pitchFamily="18" charset="0"/>
                            <a:ea typeface="DengXian" panose="02010600030101010101" pitchFamily="2" charset="-122"/>
                          </a:rPr>
                        </m:ctrlPr>
                      </m:fPr>
                      <m:num>
                        <m:acc>
                          <m:accPr>
                            <m:chr m:val="̂"/>
                            <m:ctrlPr>
                              <a:rPr lang="en-US" sz="2400" b="1" i="1">
                                <a:solidFill>
                                  <a:schemeClr val="tx1"/>
                                </a:solidFill>
                                <a:latin typeface="Cambria Math" panose="02040503050406030204" pitchFamily="18" charset="0"/>
                                <a:ea typeface="DengXian" panose="02010600030101010101" pitchFamily="2" charset="-122"/>
                              </a:rPr>
                            </m:ctrlPr>
                          </m:accPr>
                          <m:e>
                            <m:r>
                              <a:rPr lang="en-US" sz="2400" b="1" i="1">
                                <a:solidFill>
                                  <a:schemeClr val="tx1"/>
                                </a:solidFill>
                                <a:latin typeface="Cambria Math" panose="02040503050406030204" pitchFamily="18" charset="0"/>
                                <a:ea typeface="DengXian" panose="02010600030101010101" pitchFamily="2" charset="-122"/>
                              </a:rPr>
                              <m:t>𝛾</m:t>
                            </m:r>
                          </m:e>
                        </m:acc>
                      </m:num>
                      <m:den>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r>
                                  <a:rPr lang="en-US" sz="2400" b="1" i="1">
                                    <a:solidFill>
                                      <a:schemeClr val="tx1"/>
                                    </a:solidFill>
                                    <a:latin typeface="Cambria Math" panose="02040503050406030204" pitchFamily="18" charset="0"/>
                                    <a:ea typeface="DengXian" panose="02010600030101010101" pitchFamily="2" charset="-122"/>
                                  </a:rPr>
                                  <m:t>𝜔</m:t>
                                </m:r>
                              </m:e>
                            </m:d>
                          </m:e>
                        </m:d>
                      </m:den>
                    </m:f>
                  </m:oMath>
                </a14:m>
                <a:endParaRPr lang="en-US" altLang="zh-CN" sz="2400" b="1" i="1" dirty="0">
                  <a:solidFill>
                    <a:schemeClr val="tx1"/>
                  </a:solidFill>
                  <a:latin typeface="Cambria Math" panose="02040503050406030204" pitchFamily="18" charset="0"/>
                  <a:ea typeface="DengXian" panose="02010600030101010101" pitchFamily="2" charset="-122"/>
                </a:endParaRPr>
              </a:p>
              <a:p>
                <a:r>
                  <a:rPr lang="en-US" altLang="zh-CN" sz="2400" dirty="0">
                    <a:latin typeface="+mn-lt"/>
                  </a:rPr>
                  <a:t>     </a:t>
                </a:r>
                <a:r>
                  <a:rPr lang="zh-CN" altLang="zh-CN" sz="2400" dirty="0">
                    <a:latin typeface="+mn-lt"/>
                  </a:rPr>
                  <a:t>Then we set function interval to be 1,then we can change the problem to :</a:t>
                </a:r>
                <a:r>
                  <a:rPr lang="en-US" sz="1400" dirty="0">
                    <a:effectLst/>
                  </a:rPr>
                  <a:t> </a:t>
                </a:r>
              </a:p>
              <a:p>
                <a:r>
                  <a:rPr lang="en-US" sz="1400" dirty="0"/>
                  <a:t>	</a:t>
                </a:r>
                <a14:m>
                  <m:oMath xmlns:m="http://schemas.openxmlformats.org/officeDocument/2006/math">
                    <m:limLow>
                      <m:limLowPr>
                        <m:ctrlPr>
                          <a:rPr lang="en-US" sz="2400" b="1" i="1">
                            <a:solidFill>
                              <a:schemeClr val="tx1"/>
                            </a:solidFill>
                            <a:latin typeface="Cambria Math" panose="02040503050406030204" pitchFamily="18" charset="0"/>
                            <a:ea typeface="DengXian" panose="02010600030101010101" pitchFamily="2" charset="-122"/>
                          </a:rPr>
                        </m:ctrlPr>
                      </m:limLowPr>
                      <m:e>
                        <m:r>
                          <a:rPr lang="en-US" sz="2400" b="1" i="1">
                            <a:solidFill>
                              <a:schemeClr val="tx1"/>
                            </a:solidFill>
                            <a:latin typeface="Cambria Math" panose="02040503050406030204" pitchFamily="18" charset="0"/>
                            <a:ea typeface="DengXian" panose="02010600030101010101" pitchFamily="2" charset="-122"/>
                          </a:rPr>
                          <m:t>𝑚𝑖𝑛</m:t>
                        </m:r>
                      </m:e>
                      <m:lim>
                        <m:r>
                          <a:rPr lang="en-US" sz="2400" b="1" i="1">
                            <a:solidFill>
                              <a:schemeClr val="tx1"/>
                            </a:solidFill>
                            <a:latin typeface="Cambria Math" panose="02040503050406030204" pitchFamily="18" charset="0"/>
                            <a:ea typeface="DengXian" panose="02010600030101010101" pitchFamily="2" charset="-122"/>
                          </a:rPr>
                          <m:t>𝜔</m:t>
                        </m:r>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𝑏</m:t>
                        </m:r>
                      </m:lim>
                    </m:limLow>
                    <m:r>
                      <a:rPr lang="en-US" sz="2400" b="1" i="1">
                        <a:solidFill>
                          <a:schemeClr val="tx1"/>
                        </a:solidFill>
                        <a:latin typeface="Cambria Math" panose="02040503050406030204" pitchFamily="18" charset="0"/>
                        <a:ea typeface="DengXian" panose="02010600030101010101" pitchFamily="2" charset="-122"/>
                      </a:rPr>
                      <m:t> </m:t>
                    </m:r>
                    <m:f>
                      <m:fPr>
                        <m:ctrlPr>
                          <a:rPr lang="en-US" sz="2400" b="1" i="1">
                            <a:solidFill>
                              <a:schemeClr val="tx1"/>
                            </a:solidFill>
                            <a:latin typeface="Cambria Math" panose="02040503050406030204" pitchFamily="18" charset="0"/>
                            <a:ea typeface="DengXian" panose="02010600030101010101" pitchFamily="2" charset="-122"/>
                          </a:rPr>
                        </m:ctrlPr>
                      </m:fPr>
                      <m:num>
                        <m:r>
                          <a:rPr lang="en-US" sz="2400" b="1" i="1">
                            <a:solidFill>
                              <a:schemeClr val="tx1"/>
                            </a:solidFill>
                            <a:latin typeface="Cambria Math" panose="02040503050406030204" pitchFamily="18" charset="0"/>
                            <a:ea typeface="DengXian" panose="02010600030101010101" pitchFamily="2" charset="-122"/>
                          </a:rPr>
                          <m:t>1</m:t>
                        </m:r>
                      </m:num>
                      <m:den>
                        <m:r>
                          <a:rPr lang="en-US" sz="2400" b="1" i="1">
                            <a:solidFill>
                              <a:schemeClr val="tx1"/>
                            </a:solidFill>
                            <a:latin typeface="Cambria Math" panose="02040503050406030204" pitchFamily="18" charset="0"/>
                            <a:ea typeface="DengXian" panose="02010600030101010101" pitchFamily="2" charset="-122"/>
                          </a:rPr>
                          <m:t>2</m:t>
                        </m:r>
                      </m:den>
                    </m:f>
                    <m:r>
                      <a:rPr lang="en-US" sz="2400" b="1" i="1">
                        <a:solidFill>
                          <a:schemeClr val="tx1"/>
                        </a:solidFill>
                        <a:latin typeface="Cambria Math" panose="02040503050406030204" pitchFamily="18" charset="0"/>
                        <a:ea typeface="DengXian" panose="02010600030101010101" pitchFamily="2" charset="-122"/>
                      </a:rPr>
                      <m:t> </m:t>
                    </m:r>
                    <m:sSup>
                      <m:sSupPr>
                        <m:ctrlPr>
                          <a:rPr lang="en-US" sz="2400" b="1" i="1">
                            <a:solidFill>
                              <a:schemeClr val="tx1"/>
                            </a:solidFill>
                            <a:latin typeface="Cambria Math" panose="02040503050406030204" pitchFamily="18" charset="0"/>
                            <a:ea typeface="DengXian" panose="02010600030101010101" pitchFamily="2" charset="-122"/>
                          </a:rPr>
                        </m:ctrlPr>
                      </m:sSupPr>
                      <m:e>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r>
                                  <a:rPr lang="en-US" sz="2400" b="1" i="1">
                                    <a:solidFill>
                                      <a:schemeClr val="tx1"/>
                                    </a:solidFill>
                                    <a:latin typeface="Cambria Math" panose="02040503050406030204" pitchFamily="18" charset="0"/>
                                    <a:ea typeface="DengXian" panose="02010600030101010101" pitchFamily="2" charset="-122"/>
                                  </a:rPr>
                                  <m:t>𝜔</m:t>
                                </m:r>
                              </m:e>
                            </m:d>
                          </m:e>
                        </m:d>
                      </m:e>
                      <m:sup>
                        <m:r>
                          <a:rPr lang="en-US" sz="2400" b="1" i="1">
                            <a:solidFill>
                              <a:schemeClr val="tx1"/>
                            </a:solidFill>
                            <a:latin typeface="Cambria Math" panose="02040503050406030204" pitchFamily="18" charset="0"/>
                            <a:ea typeface="DengXian" panose="02010600030101010101" pitchFamily="2" charset="-122"/>
                          </a:rPr>
                          <m:t>2</m:t>
                        </m:r>
                      </m:sup>
                    </m:sSup>
                  </m:oMath>
                </a14:m>
                <a:endParaRPr lang="en-US" altLang="zh-CN" sz="2400" b="1" i="1" dirty="0">
                  <a:solidFill>
                    <a:schemeClr val="tx1"/>
                  </a:solidFill>
                  <a:latin typeface="Cambria Math" panose="02040503050406030204" pitchFamily="18" charset="0"/>
                  <a:ea typeface="DengXian" panose="02010600030101010101" pitchFamily="2" charset="-122"/>
                </a:endParaRPr>
              </a:p>
              <a:p>
                <a:r>
                  <a:rPr lang="en-US" sz="2400" b="1" i="1" dirty="0">
                    <a:solidFill>
                      <a:schemeClr val="tx1"/>
                    </a:solidFill>
                    <a:latin typeface="Cambria Math" panose="02040503050406030204" pitchFamily="18" charset="0"/>
                    <a:ea typeface="DengXian" panose="02010600030101010101" pitchFamily="2" charset="-122"/>
                  </a:rPr>
                  <a:t>	</a:t>
                </a:r>
                <a14:m>
                  <m:oMath xmlns:m="http://schemas.openxmlformats.org/officeDocument/2006/math">
                    <m:r>
                      <a:rPr lang="en-US" sz="2400" b="1" i="1">
                        <a:solidFill>
                          <a:schemeClr val="tx1"/>
                        </a:solidFill>
                        <a:latin typeface="Cambria Math" panose="02040503050406030204" pitchFamily="18" charset="0"/>
                        <a:ea typeface="DengXian" panose="02010600030101010101" pitchFamily="2" charset="-122"/>
                      </a:rPr>
                      <m:t>𝑠</m:t>
                    </m:r>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𝑡</m:t>
                    </m:r>
                    <m:r>
                      <a:rPr lang="en-US" sz="2400" b="1" i="1">
                        <a:solidFill>
                          <a:schemeClr val="tx1"/>
                        </a:solidFill>
                        <a:latin typeface="Cambria Math" panose="02040503050406030204" pitchFamily="18" charset="0"/>
                        <a:ea typeface="DengXian" panose="02010600030101010101" pitchFamily="2" charset="-122"/>
                      </a:rPr>
                      <m:t>        </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𝑦</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𝜔</m:t>
                    </m:r>
                    <m:r>
                      <a:rPr lang="en-US" sz="2400" b="1" i="1">
                        <a:solidFill>
                          <a:schemeClr val="tx1"/>
                        </a:solidFill>
                        <a:latin typeface="Cambria Math" panose="02040503050406030204" pitchFamily="18" charset="0"/>
                        <a:ea typeface="DengXian" panose="02010600030101010101" pitchFamily="2" charset="-122"/>
                      </a:rPr>
                      <m:t>∗</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𝑥</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𝑏</m:t>
                    </m:r>
                    <m:r>
                      <a:rPr lang="en-US" sz="2400" b="1" i="1">
                        <a:solidFill>
                          <a:schemeClr val="tx1"/>
                        </a:solidFill>
                        <a:latin typeface="Cambria Math" panose="02040503050406030204" pitchFamily="18" charset="0"/>
                        <a:ea typeface="DengXian" panose="02010600030101010101" pitchFamily="2" charset="-122"/>
                      </a:rPr>
                      <m:t>)−1≥0,   </m:t>
                    </m:r>
                    <m:r>
                      <a:rPr lang="en-US" sz="2400" b="1" i="1">
                        <a:solidFill>
                          <a:schemeClr val="tx1"/>
                        </a:solidFill>
                        <a:latin typeface="Cambria Math" panose="02040503050406030204" pitchFamily="18" charset="0"/>
                        <a:ea typeface="DengXian" panose="02010600030101010101" pitchFamily="2" charset="-122"/>
                      </a:rPr>
                      <m:t>𝑖</m:t>
                    </m:r>
                    <m:r>
                      <a:rPr lang="en-US" sz="2400" b="1" i="1">
                        <a:solidFill>
                          <a:schemeClr val="tx1"/>
                        </a:solidFill>
                        <a:latin typeface="Cambria Math" panose="02040503050406030204" pitchFamily="18" charset="0"/>
                        <a:ea typeface="DengXian" panose="02010600030101010101" pitchFamily="2" charset="-122"/>
                      </a:rPr>
                      <m:t> = 1,2,...,</m:t>
                    </m:r>
                    <m:r>
                      <a:rPr lang="en-US" sz="2400" b="1" i="1">
                        <a:solidFill>
                          <a:schemeClr val="tx1"/>
                        </a:solidFill>
                        <a:latin typeface="Cambria Math" panose="02040503050406030204" pitchFamily="18" charset="0"/>
                        <a:ea typeface="DengXian" panose="02010600030101010101" pitchFamily="2" charset="-122"/>
                      </a:rPr>
                      <m:t>𝑁</m:t>
                    </m:r>
                  </m:oMath>
                </a14:m>
                <a:endParaRPr lang="en-US" altLang="zh-CN" sz="2400" b="1" i="1" dirty="0">
                  <a:solidFill>
                    <a:schemeClr val="tx1"/>
                  </a:solidFill>
                  <a:latin typeface="Cambria Math" panose="02040503050406030204" pitchFamily="18" charset="0"/>
                  <a:ea typeface="DengXian" panose="02010600030101010101" pitchFamily="2" charset="-122"/>
                </a:endParaRPr>
              </a:p>
              <a:p>
                <a:r>
                  <a:rPr lang="en-US" altLang="zh-CN" sz="2400" dirty="0">
                    <a:latin typeface="+mn-lt"/>
                  </a:rPr>
                  <a:t>     </a:t>
                </a:r>
                <a:r>
                  <a:rPr lang="zh-CN" altLang="zh-CN" sz="2400" dirty="0">
                    <a:latin typeface="+mn-lt"/>
                  </a:rPr>
                  <a:t>This is a convex quadratic function,after we apply regularization and kernel function to other problem, the optimization function changes to</a:t>
                </a:r>
                <a:r>
                  <a:rPr lang="zh-CN" altLang="en-US" sz="2400" dirty="0">
                    <a:latin typeface="+mn-lt"/>
                  </a:rPr>
                  <a:t>：</a:t>
                </a:r>
                <a:endParaRPr lang="en-US" altLang="zh-CN" sz="2400" dirty="0">
                  <a:latin typeface="+mn-lt"/>
                </a:endParaRPr>
              </a:p>
              <a:p>
                <a:r>
                  <a:rPr lang="en-US" sz="1400" dirty="0"/>
                  <a:t>	</a:t>
                </a:r>
                <a14:m>
                  <m:oMath xmlns:m="http://schemas.openxmlformats.org/officeDocument/2006/math">
                    <m:limLow>
                      <m:limLowPr>
                        <m:ctrlPr>
                          <a:rPr lang="en-US" sz="2400" b="1" i="1">
                            <a:solidFill>
                              <a:schemeClr val="tx1"/>
                            </a:solidFill>
                            <a:latin typeface="Cambria Math" panose="02040503050406030204" pitchFamily="18" charset="0"/>
                            <a:ea typeface="DengXian" panose="02010600030101010101" pitchFamily="2" charset="-122"/>
                          </a:rPr>
                        </m:ctrlPr>
                      </m:limLowPr>
                      <m:e>
                        <m:r>
                          <a:rPr lang="en-US" sz="2400" b="1" i="1">
                            <a:solidFill>
                              <a:schemeClr val="tx1"/>
                            </a:solidFill>
                            <a:latin typeface="Cambria Math" panose="02040503050406030204" pitchFamily="18" charset="0"/>
                            <a:ea typeface="DengXian" panose="02010600030101010101" pitchFamily="2" charset="-122"/>
                          </a:rPr>
                          <m:t>𝑚𝑖𝑛</m:t>
                        </m:r>
                      </m:e>
                      <m:lim>
                        <m:r>
                          <a:rPr lang="en-US" sz="2400" b="1" i="1">
                            <a:solidFill>
                              <a:schemeClr val="tx1"/>
                            </a:solidFill>
                            <a:latin typeface="Cambria Math" panose="02040503050406030204" pitchFamily="18" charset="0"/>
                            <a:ea typeface="DengXian" panose="02010600030101010101" pitchFamily="2" charset="-122"/>
                          </a:rPr>
                          <m:t>𝜔</m:t>
                        </m:r>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𝑏</m:t>
                        </m:r>
                      </m:lim>
                    </m:limLow>
                    <m:r>
                      <a:rPr lang="en-US" sz="2400" b="1" i="1">
                        <a:solidFill>
                          <a:schemeClr val="tx1"/>
                        </a:solidFill>
                        <a:latin typeface="Cambria Math" panose="02040503050406030204" pitchFamily="18" charset="0"/>
                        <a:ea typeface="DengXian" panose="02010600030101010101" pitchFamily="2" charset="-122"/>
                      </a:rPr>
                      <m:t> </m:t>
                    </m:r>
                    <m:f>
                      <m:fPr>
                        <m:ctrlPr>
                          <a:rPr lang="en-US" sz="2400" b="1" i="1">
                            <a:solidFill>
                              <a:schemeClr val="tx1"/>
                            </a:solidFill>
                            <a:latin typeface="Cambria Math" panose="02040503050406030204" pitchFamily="18" charset="0"/>
                            <a:ea typeface="DengXian" panose="02010600030101010101" pitchFamily="2" charset="-122"/>
                          </a:rPr>
                        </m:ctrlPr>
                      </m:fPr>
                      <m:num>
                        <m:r>
                          <a:rPr lang="en-US" sz="2400" b="1" i="1">
                            <a:solidFill>
                              <a:schemeClr val="tx1"/>
                            </a:solidFill>
                            <a:latin typeface="Cambria Math" panose="02040503050406030204" pitchFamily="18" charset="0"/>
                            <a:ea typeface="DengXian" panose="02010600030101010101" pitchFamily="2" charset="-122"/>
                          </a:rPr>
                          <m:t>1</m:t>
                        </m:r>
                      </m:num>
                      <m:den>
                        <m:r>
                          <a:rPr lang="en-US" sz="2400" b="1" i="1">
                            <a:solidFill>
                              <a:schemeClr val="tx1"/>
                            </a:solidFill>
                            <a:latin typeface="Cambria Math" panose="02040503050406030204" pitchFamily="18" charset="0"/>
                            <a:ea typeface="DengXian" panose="02010600030101010101" pitchFamily="2" charset="-122"/>
                          </a:rPr>
                          <m:t>2</m:t>
                        </m:r>
                      </m:den>
                    </m:f>
                    <m:r>
                      <a:rPr lang="en-US" sz="2400" b="1" i="1">
                        <a:solidFill>
                          <a:schemeClr val="tx1"/>
                        </a:solidFill>
                        <a:latin typeface="Cambria Math" panose="02040503050406030204" pitchFamily="18" charset="0"/>
                        <a:ea typeface="DengXian" panose="02010600030101010101" pitchFamily="2" charset="-122"/>
                      </a:rPr>
                      <m:t> </m:t>
                    </m:r>
                    <m:sSup>
                      <m:sSupPr>
                        <m:ctrlPr>
                          <a:rPr lang="en-US" sz="2400" b="1" i="1">
                            <a:solidFill>
                              <a:schemeClr val="tx1"/>
                            </a:solidFill>
                            <a:latin typeface="Cambria Math" panose="02040503050406030204" pitchFamily="18" charset="0"/>
                            <a:ea typeface="DengXian" panose="02010600030101010101" pitchFamily="2" charset="-122"/>
                          </a:rPr>
                        </m:ctrlPr>
                      </m:sSupPr>
                      <m:e>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d>
                              <m:dPr>
                                <m:begChr m:val="|"/>
                                <m:endChr m:val="|"/>
                                <m:ctrlPr>
                                  <a:rPr lang="en-US" sz="2400" b="1" i="1">
                                    <a:solidFill>
                                      <a:schemeClr val="tx1"/>
                                    </a:solidFill>
                                    <a:latin typeface="Cambria Math" panose="02040503050406030204" pitchFamily="18" charset="0"/>
                                    <a:ea typeface="DengXian" panose="02010600030101010101" pitchFamily="2" charset="-122"/>
                                  </a:rPr>
                                </m:ctrlPr>
                              </m:dPr>
                              <m:e>
                                <m:r>
                                  <a:rPr lang="en-US" sz="2400" b="1" i="1">
                                    <a:solidFill>
                                      <a:schemeClr val="tx1"/>
                                    </a:solidFill>
                                    <a:latin typeface="Cambria Math" panose="02040503050406030204" pitchFamily="18" charset="0"/>
                                    <a:ea typeface="DengXian" panose="02010600030101010101" pitchFamily="2" charset="-122"/>
                                  </a:rPr>
                                  <m:t>𝜔</m:t>
                                </m:r>
                              </m:e>
                            </m:d>
                          </m:e>
                        </m:d>
                      </m:e>
                      <m:sup>
                        <m:r>
                          <a:rPr lang="en-US" sz="2400" b="1" i="1">
                            <a:solidFill>
                              <a:schemeClr val="tx1"/>
                            </a:solidFill>
                            <a:latin typeface="Cambria Math" panose="02040503050406030204" pitchFamily="18" charset="0"/>
                            <a:ea typeface="DengXian" panose="02010600030101010101" pitchFamily="2" charset="-122"/>
                          </a:rPr>
                          <m:t>2</m:t>
                        </m:r>
                      </m:sup>
                    </m:sSup>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𝐶</m:t>
                    </m:r>
                    <m:nary>
                      <m:naryPr>
                        <m:chr m:val="∑"/>
                        <m:ctrlPr>
                          <a:rPr lang="en-US" sz="2400" b="1" i="1">
                            <a:solidFill>
                              <a:schemeClr val="tx1"/>
                            </a:solidFill>
                            <a:latin typeface="Cambria Math" panose="02040503050406030204" pitchFamily="18" charset="0"/>
                            <a:ea typeface="DengXian" panose="02010600030101010101" pitchFamily="2" charset="-122"/>
                          </a:rPr>
                        </m:ctrlPr>
                      </m:naryPr>
                      <m:sub>
                        <m:r>
                          <a:rPr lang="en-US" sz="2400" b="1" i="1">
                            <a:solidFill>
                              <a:schemeClr val="tx1"/>
                            </a:solidFill>
                            <a:latin typeface="Cambria Math" panose="02040503050406030204" pitchFamily="18" charset="0"/>
                            <a:ea typeface="DengXian" panose="02010600030101010101" pitchFamily="2" charset="-122"/>
                          </a:rPr>
                          <m:t>𝑖</m:t>
                        </m:r>
                        <m:r>
                          <a:rPr lang="en-US" sz="2400" b="1" i="1">
                            <a:solidFill>
                              <a:schemeClr val="tx1"/>
                            </a:solidFill>
                            <a:latin typeface="Cambria Math" panose="02040503050406030204" pitchFamily="18" charset="0"/>
                            <a:ea typeface="DengXian" panose="02010600030101010101" pitchFamily="2" charset="-122"/>
                          </a:rPr>
                          <m:t> = 1</m:t>
                        </m:r>
                      </m:sub>
                      <m:sup>
                        <m:r>
                          <a:rPr lang="en-US" sz="2400" b="1" i="1">
                            <a:solidFill>
                              <a:schemeClr val="tx1"/>
                            </a:solidFill>
                            <a:latin typeface="Cambria Math" panose="02040503050406030204" pitchFamily="18" charset="0"/>
                            <a:ea typeface="DengXian" panose="02010600030101010101" pitchFamily="2" charset="-122"/>
                          </a:rPr>
                          <m:t>𝑛</m:t>
                        </m:r>
                      </m:sup>
                      <m:e/>
                    </m:nary>
                    <m:r>
                      <a:rPr lang="en-US" sz="2400" b="1" i="1">
                        <a:solidFill>
                          <a:schemeClr val="tx1"/>
                        </a:solidFill>
                        <a:latin typeface="Cambria Math" panose="02040503050406030204" pitchFamily="18" charset="0"/>
                        <a:ea typeface="DengXian" panose="02010600030101010101" pitchFamily="2" charset="-122"/>
                      </a:rPr>
                      <m:t>(</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𝜁</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oMath>
                </a14:m>
                <a:endParaRPr lang="en-US" altLang="zh-CN" sz="2400" b="1" i="1" dirty="0">
                  <a:solidFill>
                    <a:schemeClr val="tx1"/>
                  </a:solidFill>
                  <a:latin typeface="Cambria Math" panose="02040503050406030204" pitchFamily="18" charset="0"/>
                  <a:ea typeface="DengXian" panose="02010600030101010101" pitchFamily="2" charset="-122"/>
                </a:endParaRPr>
              </a:p>
              <a:p>
                <a:r>
                  <a:rPr lang="en-US" sz="2400" b="1" i="1" dirty="0">
                    <a:solidFill>
                      <a:schemeClr val="tx1"/>
                    </a:solidFill>
                    <a:latin typeface="Cambria Math" panose="02040503050406030204" pitchFamily="18" charset="0"/>
                    <a:ea typeface="DengXian" panose="02010600030101010101" pitchFamily="2" charset="-122"/>
                  </a:rPr>
                  <a:t>	</a:t>
                </a:r>
                <a14:m>
                  <m:oMath xmlns:m="http://schemas.openxmlformats.org/officeDocument/2006/math">
                    <m:r>
                      <a:rPr lang="en-US" sz="2400" b="1" i="1">
                        <a:solidFill>
                          <a:schemeClr val="tx1"/>
                        </a:solidFill>
                        <a:latin typeface="Cambria Math" panose="02040503050406030204" pitchFamily="18" charset="0"/>
                        <a:ea typeface="DengXian" panose="02010600030101010101" pitchFamily="2" charset="-122"/>
                      </a:rPr>
                      <m:t>𝑠</m:t>
                    </m:r>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𝑡</m:t>
                    </m:r>
                    <m:r>
                      <a:rPr lang="en-US" sz="2400" b="1" i="1">
                        <a:solidFill>
                          <a:schemeClr val="tx1"/>
                        </a:solidFill>
                        <a:latin typeface="Cambria Math" panose="02040503050406030204" pitchFamily="18" charset="0"/>
                        <a:ea typeface="DengXian" panose="02010600030101010101" pitchFamily="2" charset="-122"/>
                      </a:rPr>
                      <m:t>       </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𝑦</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𝜔</m:t>
                    </m:r>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𝛷</m:t>
                    </m:r>
                    <m:r>
                      <a:rPr lang="en-US" sz="2400" b="1" i="1">
                        <a:solidFill>
                          <a:schemeClr val="tx1"/>
                        </a:solidFill>
                        <a:latin typeface="Cambria Math" panose="02040503050406030204" pitchFamily="18" charset="0"/>
                        <a:ea typeface="DengXian" panose="02010600030101010101" pitchFamily="2" charset="-122"/>
                      </a:rPr>
                      <m:t>(</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𝑥</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𝑏</m:t>
                    </m:r>
                    <m:r>
                      <a:rPr lang="en-US" sz="2400" b="1" i="1">
                        <a:solidFill>
                          <a:schemeClr val="tx1"/>
                        </a:solidFill>
                        <a:latin typeface="Cambria Math" panose="02040503050406030204" pitchFamily="18" charset="0"/>
                        <a:ea typeface="DengXian" panose="02010600030101010101" pitchFamily="2" charset="-122"/>
                      </a:rPr>
                      <m:t>) ≥1 − </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𝜁</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  </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𝑦</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𝜔</m:t>
                    </m:r>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𝛷</m:t>
                    </m:r>
                    <m:r>
                      <a:rPr lang="en-US" sz="2400" b="1" i="1">
                        <a:solidFill>
                          <a:schemeClr val="tx1"/>
                        </a:solidFill>
                        <a:latin typeface="Cambria Math" panose="02040503050406030204" pitchFamily="18" charset="0"/>
                        <a:ea typeface="DengXian" panose="02010600030101010101" pitchFamily="2" charset="-122"/>
                      </a:rPr>
                      <m:t>(</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𝑥</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m:t>
                    </m:r>
                    <m:r>
                      <a:rPr lang="en-US" sz="2400" b="1" i="1">
                        <a:solidFill>
                          <a:schemeClr val="tx1"/>
                        </a:solidFill>
                        <a:latin typeface="Cambria Math" panose="02040503050406030204" pitchFamily="18" charset="0"/>
                        <a:ea typeface="DengXian" panose="02010600030101010101" pitchFamily="2" charset="-122"/>
                      </a:rPr>
                      <m:t>𝑏</m:t>
                    </m:r>
                    <m:r>
                      <a:rPr lang="en-US" sz="2400" b="1" i="1">
                        <a:solidFill>
                          <a:schemeClr val="tx1"/>
                        </a:solidFill>
                        <a:latin typeface="Cambria Math" panose="02040503050406030204" pitchFamily="18" charset="0"/>
                        <a:ea typeface="DengXian" panose="02010600030101010101" pitchFamily="2" charset="-122"/>
                      </a:rPr>
                      <m:t>) ≤1+</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𝜁</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 </m:t>
                    </m:r>
                  </m:oMath>
                </a14:m>
                <a:endParaRPr lang="en-US" altLang="zh-CN" sz="2400" b="1" i="1" dirty="0">
                  <a:solidFill>
                    <a:schemeClr val="tx1"/>
                  </a:solidFill>
                  <a:latin typeface="Cambria Math" panose="02040503050406030204" pitchFamily="18" charset="0"/>
                  <a:ea typeface="DengXian" panose="02010600030101010101" pitchFamily="2" charset="-122"/>
                </a:endParaRPr>
              </a:p>
              <a:p>
                <a:r>
                  <a:rPr lang="en-US" altLang="zh-CN" sz="2400" dirty="0">
                    <a:latin typeface="+mn-lt"/>
                  </a:rPr>
                  <a:t>     </a:t>
                </a:r>
                <a:r>
                  <a:rPr lang="zh-CN" altLang="zh-CN" sz="2400" dirty="0">
                    <a:latin typeface="+mn-lt"/>
                  </a:rPr>
                  <a:t>The scikit-learn uses coordinate descent as optimizer, after the calculation we will get</a:t>
                </a:r>
                <a:endParaRPr lang="en-US" altLang="zh-CN" sz="2400" dirty="0">
                  <a:latin typeface="+mn-lt"/>
                </a:endParaRPr>
              </a:p>
              <a:p>
                <a:r>
                  <a:rPr lang="en-US" sz="2400" dirty="0">
                    <a:effectLst/>
                    <a:latin typeface="+mn-lt"/>
                  </a:rPr>
                  <a:t>	</a:t>
                </a:r>
                <a14:m>
                  <m:oMath xmlns:m="http://schemas.openxmlformats.org/officeDocument/2006/math">
                    <m:sSup>
                      <m:sSupPr>
                        <m:ctrlPr>
                          <a:rPr lang="en-US" sz="2400" b="1" i="1">
                            <a:solidFill>
                              <a:schemeClr val="tx1"/>
                            </a:solidFill>
                            <a:latin typeface="Cambria Math" panose="02040503050406030204" pitchFamily="18" charset="0"/>
                            <a:ea typeface="DengXian" panose="02010600030101010101" pitchFamily="2" charset="-122"/>
                          </a:rPr>
                        </m:ctrlPr>
                      </m:sSupPr>
                      <m:e>
                        <m:r>
                          <a:rPr lang="en-US" sz="2400" b="1" i="1">
                            <a:solidFill>
                              <a:schemeClr val="tx1"/>
                            </a:solidFill>
                            <a:latin typeface="Cambria Math" panose="02040503050406030204" pitchFamily="18" charset="0"/>
                            <a:ea typeface="DengXian" panose="02010600030101010101" pitchFamily="2" charset="-122"/>
                          </a:rPr>
                          <m:t>𝜔</m:t>
                        </m:r>
                      </m:e>
                      <m:sup>
                        <m:r>
                          <a:rPr lang="en-US" sz="2400" b="1" i="1">
                            <a:solidFill>
                              <a:schemeClr val="tx1"/>
                            </a:solidFill>
                            <a:latin typeface="Cambria Math" panose="02040503050406030204" pitchFamily="18" charset="0"/>
                            <a:ea typeface="DengXian" panose="02010600030101010101" pitchFamily="2" charset="-122"/>
                          </a:rPr>
                          <m:t>∗</m:t>
                        </m:r>
                      </m:sup>
                    </m:sSup>
                    <m:r>
                      <a:rPr lang="en-US" sz="2400" b="1" i="1">
                        <a:solidFill>
                          <a:schemeClr val="tx1"/>
                        </a:solidFill>
                        <a:latin typeface="Cambria Math" panose="02040503050406030204" pitchFamily="18" charset="0"/>
                        <a:ea typeface="DengXian" panose="02010600030101010101" pitchFamily="2" charset="-122"/>
                      </a:rPr>
                      <m:t>𝑥</m:t>
                    </m:r>
                    <m:r>
                      <a:rPr lang="en-US" sz="2400" b="1" i="1">
                        <a:solidFill>
                          <a:schemeClr val="tx1"/>
                        </a:solidFill>
                        <a:latin typeface="Cambria Math" panose="02040503050406030204" pitchFamily="18" charset="0"/>
                        <a:ea typeface="DengXian" panose="02010600030101010101" pitchFamily="2" charset="-122"/>
                      </a:rPr>
                      <m:t> + </m:t>
                    </m:r>
                    <m:r>
                      <a:rPr lang="en-US" sz="2400" b="1" i="1">
                        <a:solidFill>
                          <a:schemeClr val="tx1"/>
                        </a:solidFill>
                        <a:latin typeface="Cambria Math" panose="02040503050406030204" pitchFamily="18" charset="0"/>
                        <a:ea typeface="DengXian" panose="02010600030101010101" pitchFamily="2" charset="-122"/>
                      </a:rPr>
                      <m:t>𝑏</m:t>
                    </m:r>
                    <m:r>
                      <a:rPr lang="en-US" sz="2400" b="1" i="1">
                        <a:solidFill>
                          <a:schemeClr val="tx1"/>
                        </a:solidFill>
                        <a:latin typeface="Cambria Math" panose="02040503050406030204" pitchFamily="18" charset="0"/>
                        <a:ea typeface="DengXian" panose="02010600030101010101" pitchFamily="2" charset="-122"/>
                      </a:rPr>
                      <m:t> = 0</m:t>
                    </m:r>
                  </m:oMath>
                </a14:m>
                <a:endParaRPr lang="en-US" sz="2400" b="1" i="1" dirty="0">
                  <a:solidFill>
                    <a:schemeClr val="tx1"/>
                  </a:solidFill>
                  <a:latin typeface="Cambria Math" panose="02040503050406030204" pitchFamily="18" charset="0"/>
                  <a:ea typeface="DengXian" panose="02010600030101010101" pitchFamily="2" charset="-122"/>
                </a:endParaRPr>
              </a:p>
              <a:p>
                <a:r>
                  <a:rPr lang="zh-CN" altLang="zh-CN" sz="2400" dirty="0">
                    <a:latin typeface="+mn-lt"/>
                  </a:rPr>
                  <a:t>and our decision function</a:t>
                </a:r>
                <a:r>
                  <a:rPr lang="zh-CN" altLang="en-US" sz="2400" dirty="0">
                    <a:latin typeface="+mn-lt"/>
                  </a:rPr>
                  <a:t>：</a:t>
                </a:r>
                <a:endParaRPr lang="en-US" sz="1800" i="1" dirty="0">
                  <a:effectLst/>
                  <a:latin typeface="Cambria Math" panose="02040503050406030204" pitchFamily="18" charset="0"/>
                  <a:ea typeface="Arial" panose="020B0604020202020204" pitchFamily="34" charset="0"/>
                  <a:cs typeface="Arial" panose="020B0604020202020204" pitchFamily="34" charset="0"/>
                </a:endParaRPr>
              </a:p>
              <a:p>
                <a:r>
                  <a:rPr lang="en-US" sz="1800" dirty="0">
                    <a:effectLst/>
                    <a:ea typeface="Arial" panose="020B0604020202020204" pitchFamily="34" charset="0"/>
                    <a:cs typeface="Arial" panose="020B0604020202020204" pitchFamily="34" charset="0"/>
                  </a:rPr>
                  <a:t>	</a:t>
                </a:r>
                <a14:m>
                  <m:oMath xmlns:m="http://schemas.openxmlformats.org/officeDocument/2006/math">
                    <m:r>
                      <a:rPr lang="en-US" sz="2400" b="1" i="1">
                        <a:solidFill>
                          <a:schemeClr val="tx1"/>
                        </a:solidFill>
                        <a:latin typeface="Cambria Math" panose="02040503050406030204" pitchFamily="18" charset="0"/>
                        <a:ea typeface="DengXian" panose="02010600030101010101" pitchFamily="2" charset="-122"/>
                      </a:rPr>
                      <m:t>𝑠𝑔𝑛</m:t>
                    </m:r>
                    <m:r>
                      <a:rPr lang="en-US" sz="2400" b="1" i="1">
                        <a:solidFill>
                          <a:schemeClr val="tx1"/>
                        </a:solidFill>
                        <a:latin typeface="Cambria Math" panose="02040503050406030204" pitchFamily="18" charset="0"/>
                        <a:ea typeface="DengXian" panose="02010600030101010101" pitchFamily="2" charset="-122"/>
                      </a:rPr>
                      <m:t>(</m:t>
                    </m:r>
                    <m:sSup>
                      <m:sSupPr>
                        <m:ctrlPr>
                          <a:rPr lang="en-US" sz="2400" b="1" i="1">
                            <a:solidFill>
                              <a:schemeClr val="tx1"/>
                            </a:solidFill>
                            <a:latin typeface="Cambria Math" panose="02040503050406030204" pitchFamily="18" charset="0"/>
                            <a:ea typeface="DengXian" panose="02010600030101010101" pitchFamily="2" charset="-122"/>
                          </a:rPr>
                        </m:ctrlPr>
                      </m:sSupPr>
                      <m:e>
                        <m:r>
                          <a:rPr lang="en-US" sz="2400" b="1" i="1">
                            <a:solidFill>
                              <a:schemeClr val="tx1"/>
                            </a:solidFill>
                            <a:latin typeface="Cambria Math" panose="02040503050406030204" pitchFamily="18" charset="0"/>
                            <a:ea typeface="DengXian" panose="02010600030101010101" pitchFamily="2" charset="-122"/>
                          </a:rPr>
                          <m:t>𝜔</m:t>
                        </m:r>
                      </m:e>
                      <m:sup>
                        <m:r>
                          <a:rPr lang="en-US" sz="2400" b="1" i="1">
                            <a:solidFill>
                              <a:schemeClr val="tx1"/>
                            </a:solidFill>
                            <a:latin typeface="Cambria Math" panose="02040503050406030204" pitchFamily="18" charset="0"/>
                            <a:ea typeface="DengXian" panose="02010600030101010101" pitchFamily="2" charset="-122"/>
                          </a:rPr>
                          <m:t>𝑇</m:t>
                        </m:r>
                      </m:sup>
                    </m:sSup>
                    <m:r>
                      <a:rPr lang="en-US" sz="2400" b="1" i="1">
                        <a:solidFill>
                          <a:schemeClr val="tx1"/>
                        </a:solidFill>
                        <a:latin typeface="Cambria Math" panose="02040503050406030204" pitchFamily="18" charset="0"/>
                        <a:ea typeface="DengXian" panose="02010600030101010101" pitchFamily="2" charset="-122"/>
                      </a:rPr>
                      <m:t>𝛷</m:t>
                    </m:r>
                    <m:r>
                      <a:rPr lang="en-US" sz="2400" b="1" i="1">
                        <a:solidFill>
                          <a:schemeClr val="tx1"/>
                        </a:solidFill>
                        <a:latin typeface="Cambria Math" panose="02040503050406030204" pitchFamily="18" charset="0"/>
                        <a:ea typeface="DengXian" panose="02010600030101010101" pitchFamily="2" charset="-122"/>
                      </a:rPr>
                      <m:t>(</m:t>
                    </m:r>
                    <m:sSub>
                      <m:sSubPr>
                        <m:ctrlPr>
                          <a:rPr lang="en-US" sz="2400" b="1" i="1">
                            <a:solidFill>
                              <a:schemeClr val="tx1"/>
                            </a:solidFill>
                            <a:latin typeface="Cambria Math" panose="02040503050406030204" pitchFamily="18" charset="0"/>
                            <a:ea typeface="DengXian" panose="02010600030101010101" pitchFamily="2" charset="-122"/>
                          </a:rPr>
                        </m:ctrlPr>
                      </m:sSubPr>
                      <m:e>
                        <m:r>
                          <a:rPr lang="en-US" sz="2400" b="1" i="1">
                            <a:solidFill>
                              <a:schemeClr val="tx1"/>
                            </a:solidFill>
                            <a:latin typeface="Cambria Math" panose="02040503050406030204" pitchFamily="18" charset="0"/>
                            <a:ea typeface="DengXian" panose="02010600030101010101" pitchFamily="2" charset="-122"/>
                          </a:rPr>
                          <m:t>𝑥</m:t>
                        </m:r>
                      </m:e>
                      <m:sub>
                        <m:r>
                          <a:rPr lang="en-US" sz="2400" b="1" i="1">
                            <a:solidFill>
                              <a:schemeClr val="tx1"/>
                            </a:solidFill>
                            <a:latin typeface="Cambria Math" panose="02040503050406030204" pitchFamily="18" charset="0"/>
                            <a:ea typeface="DengXian" panose="02010600030101010101" pitchFamily="2" charset="-122"/>
                          </a:rPr>
                          <m:t>𝑖</m:t>
                        </m:r>
                      </m:sub>
                    </m:sSub>
                    <m:r>
                      <a:rPr lang="en-US" sz="2400" b="1" i="1">
                        <a:solidFill>
                          <a:schemeClr val="tx1"/>
                        </a:solidFill>
                        <a:latin typeface="Cambria Math" panose="02040503050406030204" pitchFamily="18" charset="0"/>
                        <a:ea typeface="DengXian" panose="02010600030101010101" pitchFamily="2" charset="-122"/>
                      </a:rPr>
                      <m:t>)+ </m:t>
                    </m:r>
                    <m:r>
                      <a:rPr lang="en-US" sz="2400" b="1" i="1">
                        <a:solidFill>
                          <a:schemeClr val="tx1"/>
                        </a:solidFill>
                        <a:latin typeface="Cambria Math" panose="02040503050406030204" pitchFamily="18" charset="0"/>
                        <a:ea typeface="DengXian" panose="02010600030101010101" pitchFamily="2" charset="-122"/>
                      </a:rPr>
                      <m:t>𝑏</m:t>
                    </m:r>
                    <m:r>
                      <a:rPr lang="en-US" sz="2400" b="1" i="1">
                        <a:solidFill>
                          <a:schemeClr val="tx1"/>
                        </a:solidFill>
                        <a:latin typeface="Cambria Math" panose="02040503050406030204" pitchFamily="18" charset="0"/>
                        <a:ea typeface="DengXian" panose="02010600030101010101" pitchFamily="2" charset="-122"/>
                      </a:rPr>
                      <m:t>)</m:t>
                    </m:r>
                  </m:oMath>
                </a14:m>
                <a:endParaRPr lang="en-US" altLang="zh-CN" sz="2400" b="1" i="1" dirty="0">
                  <a:solidFill>
                    <a:schemeClr val="tx1"/>
                  </a:solidFill>
                  <a:latin typeface="Cambria Math" panose="02040503050406030204" pitchFamily="18" charset="0"/>
                  <a:ea typeface="DengXian" panose="02010600030101010101" pitchFamily="2" charset="-122"/>
                </a:endParaRPr>
              </a:p>
              <a:p>
                <a:r>
                  <a:rPr lang="en-US" altLang="zh-CN" sz="2400" dirty="0">
                    <a:latin typeface="+mn-lt"/>
                  </a:rPr>
                  <a:t>     </a:t>
                </a:r>
                <a:r>
                  <a:rPr lang="zh-CN" altLang="zh-CN" sz="2400" dirty="0">
                    <a:latin typeface="+mn-lt"/>
                  </a:rPr>
                  <a:t>In this dataset, the accuracy of this method is </a:t>
                </a:r>
                <a:r>
                  <a:rPr lang="zh-CN" altLang="zh-CN" sz="2400" b="1" dirty="0">
                    <a:latin typeface="+mn-lt"/>
                  </a:rPr>
                  <a:t>88.32%</a:t>
                </a:r>
              </a:p>
            </p:txBody>
          </p:sp>
        </mc:Choice>
        <mc:Fallback xmlns="">
          <p:sp>
            <p:nvSpPr>
              <p:cNvPr id="33" name="Text Placeholder 18">
                <a:extLst>
                  <a:ext uri="{FF2B5EF4-FFF2-40B4-BE49-F238E27FC236}">
                    <a16:creationId xmlns:a16="http://schemas.microsoft.com/office/drawing/2014/main" id="{E7FCEA80-1136-4B31-BF9E-E8F185AF907D}"/>
                  </a:ext>
                </a:extLst>
              </p:cNvPr>
              <p:cNvSpPr txBox="1">
                <a:spLocks noRot="1" noChangeAspect="1" noMove="1" noResize="1" noEditPoints="1" noAdjustHandles="1" noChangeArrowheads="1" noChangeShapeType="1" noTextEdit="1"/>
              </p:cNvSpPr>
              <p:nvPr/>
            </p:nvSpPr>
            <p:spPr>
              <a:xfrm>
                <a:off x="508706" y="30031911"/>
                <a:ext cx="13827814" cy="12031036"/>
              </a:xfrm>
              <a:prstGeom prst="rect">
                <a:avLst/>
              </a:prstGeom>
              <a:blipFill>
                <a:blip r:embed="rId22"/>
                <a:stretch>
                  <a:fillRect r="-309"/>
                </a:stretch>
              </a:blipFill>
            </p:spPr>
            <p:txBody>
              <a:bodyPr/>
              <a:lstStyle/>
              <a:p>
                <a:r>
                  <a:rPr lang="en-US">
                    <a:noFill/>
                  </a:rPr>
                  <a:t> </a:t>
                </a:r>
              </a:p>
            </p:txBody>
          </p:sp>
        </mc:Fallback>
      </mc:AlternateContent>
      <p:pic>
        <p:nvPicPr>
          <p:cNvPr id="47" name="Picture 46" descr="A picture containing text&#10;&#10;Description automatically generated">
            <a:extLst>
              <a:ext uri="{FF2B5EF4-FFF2-40B4-BE49-F238E27FC236}">
                <a16:creationId xmlns:a16="http://schemas.microsoft.com/office/drawing/2014/main" id="{27429AE9-C4A7-48ED-8485-E57F60E1BD35}"/>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417852" y="15770161"/>
            <a:ext cx="9828337" cy="3717675"/>
          </a:xfrm>
          <a:prstGeom prst="rect">
            <a:avLst/>
          </a:prstGeom>
        </p:spPr>
      </p:pic>
      <p:sp>
        <p:nvSpPr>
          <p:cNvPr id="3" name="TextBox 2">
            <a:extLst>
              <a:ext uri="{FF2B5EF4-FFF2-40B4-BE49-F238E27FC236}">
                <a16:creationId xmlns:a16="http://schemas.microsoft.com/office/drawing/2014/main" id="{C6D68CD7-4A8B-4612-BF99-69947871EFC5}"/>
              </a:ext>
            </a:extLst>
          </p:cNvPr>
          <p:cNvSpPr txBox="1"/>
          <p:nvPr/>
        </p:nvSpPr>
        <p:spPr>
          <a:xfrm>
            <a:off x="7945159" y="11899755"/>
            <a:ext cx="4343400" cy="461665"/>
          </a:xfrm>
          <a:prstGeom prst="rect">
            <a:avLst/>
          </a:prstGeom>
          <a:noFill/>
        </p:spPr>
        <p:txBody>
          <a:bodyPr wrap="square" rtlCol="0">
            <a:spAutoFit/>
          </a:bodyPr>
          <a:lstStyle/>
          <a:p>
            <a:pPr algn="ctr"/>
            <a:r>
              <a:rPr lang="en-US" sz="2400" b="1" dirty="0"/>
              <a:t>Fig. 1 W</a:t>
            </a:r>
            <a:r>
              <a:rPr lang="en-US" altLang="zh-CN" sz="2400" b="1" dirty="0"/>
              <a:t>orkflow</a:t>
            </a:r>
            <a:endParaRPr lang="en-US" sz="2400" b="1" dirty="0"/>
          </a:p>
        </p:txBody>
      </p:sp>
      <p:sp>
        <p:nvSpPr>
          <p:cNvPr id="48" name="TextBox 47">
            <a:extLst>
              <a:ext uri="{FF2B5EF4-FFF2-40B4-BE49-F238E27FC236}">
                <a16:creationId xmlns:a16="http://schemas.microsoft.com/office/drawing/2014/main" id="{F1033144-5522-4D31-AFED-C9AEAEC3359E}"/>
              </a:ext>
            </a:extLst>
          </p:cNvPr>
          <p:cNvSpPr txBox="1"/>
          <p:nvPr/>
        </p:nvSpPr>
        <p:spPr>
          <a:xfrm>
            <a:off x="5160320" y="19392407"/>
            <a:ext cx="4343400" cy="461665"/>
          </a:xfrm>
          <a:prstGeom prst="rect">
            <a:avLst/>
          </a:prstGeom>
          <a:noFill/>
        </p:spPr>
        <p:txBody>
          <a:bodyPr wrap="square" rtlCol="0">
            <a:spAutoFit/>
          </a:bodyPr>
          <a:lstStyle/>
          <a:p>
            <a:pPr algn="ctr"/>
            <a:r>
              <a:rPr lang="en-US" sz="2400" b="1" dirty="0"/>
              <a:t>Fig. 2 Class examples from data</a:t>
            </a:r>
          </a:p>
        </p:txBody>
      </p:sp>
      <p:sp>
        <p:nvSpPr>
          <p:cNvPr id="49" name="TextBox 48">
            <a:extLst>
              <a:ext uri="{FF2B5EF4-FFF2-40B4-BE49-F238E27FC236}">
                <a16:creationId xmlns:a16="http://schemas.microsoft.com/office/drawing/2014/main" id="{14075758-7CAC-4F59-A5CF-56BB8C869162}"/>
              </a:ext>
            </a:extLst>
          </p:cNvPr>
          <p:cNvSpPr txBox="1"/>
          <p:nvPr/>
        </p:nvSpPr>
        <p:spPr>
          <a:xfrm>
            <a:off x="2446299" y="28146813"/>
            <a:ext cx="4343400" cy="461665"/>
          </a:xfrm>
          <a:prstGeom prst="rect">
            <a:avLst/>
          </a:prstGeom>
          <a:noFill/>
        </p:spPr>
        <p:txBody>
          <a:bodyPr wrap="square" rtlCol="0">
            <a:spAutoFit/>
          </a:bodyPr>
          <a:lstStyle/>
          <a:p>
            <a:pPr algn="ctr"/>
            <a:r>
              <a:rPr lang="en-US" sz="2400" b="1" dirty="0"/>
              <a:t>Fig. 3 Variance Explained by PCA</a:t>
            </a:r>
          </a:p>
        </p:txBody>
      </p:sp>
      <p:sp>
        <p:nvSpPr>
          <p:cNvPr id="50" name="TextBox 49">
            <a:extLst>
              <a:ext uri="{FF2B5EF4-FFF2-40B4-BE49-F238E27FC236}">
                <a16:creationId xmlns:a16="http://schemas.microsoft.com/office/drawing/2014/main" id="{785D9E5B-7F5B-4E9B-81C4-FADE018A3A81}"/>
              </a:ext>
            </a:extLst>
          </p:cNvPr>
          <p:cNvSpPr txBox="1"/>
          <p:nvPr/>
        </p:nvSpPr>
        <p:spPr>
          <a:xfrm>
            <a:off x="8968227" y="28191876"/>
            <a:ext cx="5368293" cy="461665"/>
          </a:xfrm>
          <a:prstGeom prst="rect">
            <a:avLst/>
          </a:prstGeom>
          <a:noFill/>
        </p:spPr>
        <p:txBody>
          <a:bodyPr wrap="square" rtlCol="0">
            <a:spAutoFit/>
          </a:bodyPr>
          <a:lstStyle/>
          <a:p>
            <a:pPr algn="ctr"/>
            <a:r>
              <a:rPr lang="en-US" sz="2400" b="1" dirty="0"/>
              <a:t>Fig. 4 Raw image vs. Compressed image</a:t>
            </a:r>
          </a:p>
        </p:txBody>
      </p:sp>
      <p:pic>
        <p:nvPicPr>
          <p:cNvPr id="4" name="Picture 3" descr="A picture containing text, metalware, gear&#10;&#10;Description automatically generated">
            <a:extLst>
              <a:ext uri="{FF2B5EF4-FFF2-40B4-BE49-F238E27FC236}">
                <a16:creationId xmlns:a16="http://schemas.microsoft.com/office/drawing/2014/main" id="{F1FF7302-E2D5-4182-93B8-F27A5837486B}"/>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8797500" y="24940482"/>
            <a:ext cx="2740658" cy="2568821"/>
          </a:xfrm>
          <a:prstGeom prst="rect">
            <a:avLst/>
          </a:prstGeom>
        </p:spPr>
      </p:pic>
      <p:pic>
        <p:nvPicPr>
          <p:cNvPr id="6" name="Picture 5" descr="A close-up of a person&#10;&#10;Description automatically generated with low confidence">
            <a:extLst>
              <a:ext uri="{FF2B5EF4-FFF2-40B4-BE49-F238E27FC236}">
                <a16:creationId xmlns:a16="http://schemas.microsoft.com/office/drawing/2014/main" id="{A66E1F8E-A824-4ED2-BDDF-5FE84DBB6133}"/>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1797027" y="24962434"/>
            <a:ext cx="2539493" cy="2524915"/>
          </a:xfrm>
          <a:prstGeom prst="rect">
            <a:avLst/>
          </a:prstGeom>
        </p:spPr>
      </p:pic>
    </p:spTree>
    <p:extLst>
      <p:ext uri="{BB962C8B-B14F-4D97-AF65-F5344CB8AC3E}">
        <p14:creationId xmlns:p14="http://schemas.microsoft.com/office/powerpoint/2010/main" val="3008761780"/>
      </p:ext>
    </p:extLst>
  </p:cSld>
  <p:clrMapOvr>
    <a:masterClrMapping/>
  </p:clrMapOvr>
</p:sld>
</file>

<file path=ppt/theme/theme1.xml><?xml version="1.0" encoding="utf-8"?>
<a:theme xmlns:a="http://schemas.openxmlformats.org/drawingml/2006/main" name="30x4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1922</TotalTime>
  <Words>1231</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Helvetica Light</vt:lpstr>
      <vt:lpstr>Arial</vt:lpstr>
      <vt:lpstr>Arial Black</vt:lpstr>
      <vt:lpstr>Calibri</vt:lpstr>
      <vt:lpstr>Calibri Light</vt:lpstr>
      <vt:lpstr>Cambria Math</vt:lpstr>
      <vt:lpstr>Helvetica</vt:lpstr>
      <vt:lpstr>Trebuchet MS</vt:lpstr>
      <vt:lpstr>30x40 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Xu Wang</cp:lastModifiedBy>
  <cp:revision>232</cp:revision>
  <dcterms:created xsi:type="dcterms:W3CDTF">2012-02-10T00:10:15Z</dcterms:created>
  <dcterms:modified xsi:type="dcterms:W3CDTF">2021-12-07T02:01:05Z</dcterms:modified>
  <cp:category>Research poster templates</cp:category>
</cp:coreProperties>
</file>