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93" r:id="rId3"/>
    <p:sldId id="300" r:id="rId4"/>
    <p:sldId id="294" r:id="rId5"/>
    <p:sldId id="295" r:id="rId6"/>
    <p:sldId id="296" r:id="rId7"/>
    <p:sldId id="299" r:id="rId8"/>
    <p:sldId id="301" r:id="rId9"/>
    <p:sldId id="297" r:id="rId10"/>
    <p:sldId id="302" r:id="rId11"/>
    <p:sldId id="298" r:id="rId12"/>
    <p:sldId id="303" r:id="rId13"/>
    <p:sldId id="304" r:id="rId14"/>
    <p:sldId id="307" r:id="rId15"/>
    <p:sldId id="306" r:id="rId16"/>
    <p:sldId id="261" r:id="rId1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0"/>
    <p:restoredTop sz="87211"/>
  </p:normalViewPr>
  <p:slideViewPr>
    <p:cSldViewPr snapToGrid="0" snapToObjects="1">
      <p:cViewPr varScale="1">
        <p:scale>
          <a:sx n="111" d="100"/>
          <a:sy n="111" d="100"/>
        </p:scale>
        <p:origin x="11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DB65B-E9A1-B74E-9086-1235FC9BD52F}" type="datetimeFigureOut">
              <a:rPr lang="en-CH" smtClean="0"/>
              <a:t>21.03.2024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7BC39-F1A2-124B-9C5E-E2AD379E15DA}" type="slidenum">
              <a:rPr lang="en-CH" smtClean="0"/>
              <a:t>‹#›</a:t>
            </a:fld>
            <a:endParaRPr lang="en-CH"/>
          </a:p>
        </p:txBody>
      </p:sp>
    </p:spTree>
    <p:extLst>
      <p:ext uri="{BB962C8B-B14F-4D97-AF65-F5344CB8AC3E}">
        <p14:creationId xmlns:p14="http://schemas.microsoft.com/office/powerpoint/2010/main" val="347778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BF7BC39-F1A2-124B-9C5E-E2AD379E15DA}" type="slidenum">
              <a:rPr lang="en-CH" smtClean="0"/>
              <a:t>1</a:t>
            </a:fld>
            <a:endParaRPr lang="en-CH"/>
          </a:p>
        </p:txBody>
      </p:sp>
    </p:spTree>
    <p:extLst>
      <p:ext uri="{BB962C8B-B14F-4D97-AF65-F5344CB8AC3E}">
        <p14:creationId xmlns:p14="http://schemas.microsoft.com/office/powerpoint/2010/main" val="2199230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BF7BC39-F1A2-124B-9C5E-E2AD379E15DA}" type="slidenum">
              <a:rPr lang="en-CH" smtClean="0"/>
              <a:t>10</a:t>
            </a:fld>
            <a:endParaRPr lang="en-CH"/>
          </a:p>
        </p:txBody>
      </p:sp>
    </p:spTree>
    <p:extLst>
      <p:ext uri="{BB962C8B-B14F-4D97-AF65-F5344CB8AC3E}">
        <p14:creationId xmlns:p14="http://schemas.microsoft.com/office/powerpoint/2010/main" val="197282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During the two months of my work</a:t>
            </a:r>
          </a:p>
          <a:p>
            <a:r>
              <a:rPr lang="en-CH" dirty="0"/>
              <a:t>, Bilge and I work and meet 1-2 times a week to make sure the results we come up with align with what we expected, and also that the annotation results are interrpretable and make sense. And here are the list of deliverables that we previously agreed on</a:t>
            </a:r>
          </a:p>
        </p:txBody>
      </p:sp>
      <p:sp>
        <p:nvSpPr>
          <p:cNvPr id="4" name="Slide Number Placeholder 3"/>
          <p:cNvSpPr>
            <a:spLocks noGrp="1"/>
          </p:cNvSpPr>
          <p:nvPr>
            <p:ph type="sldNum" sz="quarter" idx="5"/>
          </p:nvPr>
        </p:nvSpPr>
        <p:spPr/>
        <p:txBody>
          <a:bodyPr/>
          <a:lstStyle/>
          <a:p>
            <a:fld id="{EBF7BC39-F1A2-124B-9C5E-E2AD379E15DA}" type="slidenum">
              <a:rPr lang="en-CH" smtClean="0"/>
              <a:t>11</a:t>
            </a:fld>
            <a:endParaRPr lang="en-CH"/>
          </a:p>
        </p:txBody>
      </p:sp>
    </p:spTree>
    <p:extLst>
      <p:ext uri="{BB962C8B-B14F-4D97-AF65-F5344CB8AC3E}">
        <p14:creationId xmlns:p14="http://schemas.microsoft.com/office/powerpoint/2010/main" val="3072617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Randomly selected 2 groups and do a DESeq </a:t>
            </a:r>
          </a:p>
        </p:txBody>
      </p:sp>
      <p:sp>
        <p:nvSpPr>
          <p:cNvPr id="4" name="Slide Number Placeholder 3"/>
          <p:cNvSpPr>
            <a:spLocks noGrp="1"/>
          </p:cNvSpPr>
          <p:nvPr>
            <p:ph type="sldNum" sz="quarter" idx="5"/>
          </p:nvPr>
        </p:nvSpPr>
        <p:spPr/>
        <p:txBody>
          <a:bodyPr/>
          <a:lstStyle/>
          <a:p>
            <a:fld id="{EBF7BC39-F1A2-124B-9C5E-E2AD379E15DA}" type="slidenum">
              <a:rPr lang="en-CH" smtClean="0"/>
              <a:t>12</a:t>
            </a:fld>
            <a:endParaRPr lang="en-CH"/>
          </a:p>
        </p:txBody>
      </p:sp>
    </p:spTree>
    <p:extLst>
      <p:ext uri="{BB962C8B-B14F-4D97-AF65-F5344CB8AC3E}">
        <p14:creationId xmlns:p14="http://schemas.microsoft.com/office/powerpoint/2010/main" val="4197666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BF7BC39-F1A2-124B-9C5E-E2AD379E15DA}" type="slidenum">
              <a:rPr lang="en-CH" smtClean="0"/>
              <a:t>13</a:t>
            </a:fld>
            <a:endParaRPr lang="en-CH"/>
          </a:p>
        </p:txBody>
      </p:sp>
    </p:spTree>
    <p:extLst>
      <p:ext uri="{BB962C8B-B14F-4D97-AF65-F5344CB8AC3E}">
        <p14:creationId xmlns:p14="http://schemas.microsoft.com/office/powerpoint/2010/main" val="2191445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BF7BC39-F1A2-124B-9C5E-E2AD379E15DA}" type="slidenum">
              <a:rPr lang="en-CH" smtClean="0"/>
              <a:t>14</a:t>
            </a:fld>
            <a:endParaRPr lang="en-CH"/>
          </a:p>
        </p:txBody>
      </p:sp>
    </p:spTree>
    <p:extLst>
      <p:ext uri="{BB962C8B-B14F-4D97-AF65-F5344CB8AC3E}">
        <p14:creationId xmlns:p14="http://schemas.microsoft.com/office/powerpoint/2010/main" val="934546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BF7BC39-F1A2-124B-9C5E-E2AD379E15DA}" type="slidenum">
              <a:rPr lang="en-CH" smtClean="0"/>
              <a:t>15</a:t>
            </a:fld>
            <a:endParaRPr lang="en-CH"/>
          </a:p>
        </p:txBody>
      </p:sp>
    </p:spTree>
    <p:extLst>
      <p:ext uri="{BB962C8B-B14F-4D97-AF65-F5344CB8AC3E}">
        <p14:creationId xmlns:p14="http://schemas.microsoft.com/office/powerpoint/2010/main" val="234525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During the two months of my work</a:t>
            </a:r>
          </a:p>
          <a:p>
            <a:r>
              <a:rPr lang="en-CH" dirty="0"/>
              <a:t>, Bilge and I work and meet 1-2 times a week to make sure the results we come up with align with what we expected, and also that the annotation results are interrpretable and make sense. And here are the list of deliverables that we previously agreed on</a:t>
            </a:r>
          </a:p>
        </p:txBody>
      </p:sp>
      <p:sp>
        <p:nvSpPr>
          <p:cNvPr id="4" name="Slide Number Placeholder 3"/>
          <p:cNvSpPr>
            <a:spLocks noGrp="1"/>
          </p:cNvSpPr>
          <p:nvPr>
            <p:ph type="sldNum" sz="quarter" idx="5"/>
          </p:nvPr>
        </p:nvSpPr>
        <p:spPr/>
        <p:txBody>
          <a:bodyPr/>
          <a:lstStyle/>
          <a:p>
            <a:fld id="{EBF7BC39-F1A2-124B-9C5E-E2AD379E15DA}" type="slidenum">
              <a:rPr lang="en-CH" smtClean="0"/>
              <a:t>2</a:t>
            </a:fld>
            <a:endParaRPr lang="en-CH"/>
          </a:p>
        </p:txBody>
      </p:sp>
    </p:spTree>
    <p:extLst>
      <p:ext uri="{BB962C8B-B14F-4D97-AF65-F5344CB8AC3E}">
        <p14:creationId xmlns:p14="http://schemas.microsoft.com/office/powerpoint/2010/main" val="325153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During the two months of my work</a:t>
            </a:r>
          </a:p>
          <a:p>
            <a:r>
              <a:rPr lang="en-CH" dirty="0"/>
              <a:t>, Bilge and I work and meet 1-2 times a week to make sure the results we come up with align with what we expected, and also that the annotation results are interrpretable and make sense. And here are the list of deliverables that we previously agreed on</a:t>
            </a:r>
          </a:p>
        </p:txBody>
      </p:sp>
      <p:sp>
        <p:nvSpPr>
          <p:cNvPr id="4" name="Slide Number Placeholder 3"/>
          <p:cNvSpPr>
            <a:spLocks noGrp="1"/>
          </p:cNvSpPr>
          <p:nvPr>
            <p:ph type="sldNum" sz="quarter" idx="5"/>
          </p:nvPr>
        </p:nvSpPr>
        <p:spPr/>
        <p:txBody>
          <a:bodyPr/>
          <a:lstStyle/>
          <a:p>
            <a:fld id="{EBF7BC39-F1A2-124B-9C5E-E2AD379E15DA}" type="slidenum">
              <a:rPr lang="en-CH" smtClean="0"/>
              <a:t>3</a:t>
            </a:fld>
            <a:endParaRPr lang="en-CH"/>
          </a:p>
        </p:txBody>
      </p:sp>
    </p:spTree>
    <p:extLst>
      <p:ext uri="{BB962C8B-B14F-4D97-AF65-F5344CB8AC3E}">
        <p14:creationId xmlns:p14="http://schemas.microsoft.com/office/powerpoint/2010/main" val="343991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During the two months of my work</a:t>
            </a:r>
          </a:p>
          <a:p>
            <a:r>
              <a:rPr lang="en-CH" dirty="0"/>
              <a:t>, Bilge and I work and meet 1-2 times a week to make sure the results we come up with align with what we expected, and also that the annotation results are interrpretable and make sense. And here are the list of deliverables that we previously agreed on</a:t>
            </a:r>
          </a:p>
        </p:txBody>
      </p:sp>
      <p:sp>
        <p:nvSpPr>
          <p:cNvPr id="4" name="Slide Number Placeholder 3"/>
          <p:cNvSpPr>
            <a:spLocks noGrp="1"/>
          </p:cNvSpPr>
          <p:nvPr>
            <p:ph type="sldNum" sz="quarter" idx="5"/>
          </p:nvPr>
        </p:nvSpPr>
        <p:spPr/>
        <p:txBody>
          <a:bodyPr/>
          <a:lstStyle/>
          <a:p>
            <a:fld id="{EBF7BC39-F1A2-124B-9C5E-E2AD379E15DA}" type="slidenum">
              <a:rPr lang="en-CH" smtClean="0"/>
              <a:t>4</a:t>
            </a:fld>
            <a:endParaRPr lang="en-CH"/>
          </a:p>
        </p:txBody>
      </p:sp>
    </p:spTree>
    <p:extLst>
      <p:ext uri="{BB962C8B-B14F-4D97-AF65-F5344CB8AC3E}">
        <p14:creationId xmlns:p14="http://schemas.microsoft.com/office/powerpoint/2010/main" val="1125397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During the two months of my work</a:t>
            </a:r>
          </a:p>
          <a:p>
            <a:r>
              <a:rPr lang="en-CH" dirty="0"/>
              <a:t>, Bilge and I work and meet 1-2 times a week to make sure the results we come up with align with what we expected, and also that the annotation results are interrpretable and make sense. And here are the list of deliverables that we previously agreed on</a:t>
            </a:r>
          </a:p>
        </p:txBody>
      </p:sp>
      <p:sp>
        <p:nvSpPr>
          <p:cNvPr id="4" name="Slide Number Placeholder 3"/>
          <p:cNvSpPr>
            <a:spLocks noGrp="1"/>
          </p:cNvSpPr>
          <p:nvPr>
            <p:ph type="sldNum" sz="quarter" idx="5"/>
          </p:nvPr>
        </p:nvSpPr>
        <p:spPr/>
        <p:txBody>
          <a:bodyPr/>
          <a:lstStyle/>
          <a:p>
            <a:fld id="{EBF7BC39-F1A2-124B-9C5E-E2AD379E15DA}" type="slidenum">
              <a:rPr lang="en-CH" smtClean="0"/>
              <a:t>5</a:t>
            </a:fld>
            <a:endParaRPr lang="en-CH"/>
          </a:p>
        </p:txBody>
      </p:sp>
    </p:spTree>
    <p:extLst>
      <p:ext uri="{BB962C8B-B14F-4D97-AF65-F5344CB8AC3E}">
        <p14:creationId xmlns:p14="http://schemas.microsoft.com/office/powerpoint/2010/main" val="213017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During the two months of my work</a:t>
            </a:r>
          </a:p>
          <a:p>
            <a:r>
              <a:rPr lang="en-CH" dirty="0"/>
              <a:t>, Bilge and I work and meet 1-2 times a week to make sure the results we come up with align with what we expected, and also that the annotation results are interrpretable and make sense. And here are the list of deliverables that we previously agreed on</a:t>
            </a:r>
          </a:p>
        </p:txBody>
      </p:sp>
      <p:sp>
        <p:nvSpPr>
          <p:cNvPr id="4" name="Slide Number Placeholder 3"/>
          <p:cNvSpPr>
            <a:spLocks noGrp="1"/>
          </p:cNvSpPr>
          <p:nvPr>
            <p:ph type="sldNum" sz="quarter" idx="5"/>
          </p:nvPr>
        </p:nvSpPr>
        <p:spPr/>
        <p:txBody>
          <a:bodyPr/>
          <a:lstStyle/>
          <a:p>
            <a:fld id="{EBF7BC39-F1A2-124B-9C5E-E2AD379E15DA}" type="slidenum">
              <a:rPr lang="en-CH" smtClean="0"/>
              <a:t>6</a:t>
            </a:fld>
            <a:endParaRPr lang="en-CH"/>
          </a:p>
        </p:txBody>
      </p:sp>
    </p:spTree>
    <p:extLst>
      <p:ext uri="{BB962C8B-B14F-4D97-AF65-F5344CB8AC3E}">
        <p14:creationId xmlns:p14="http://schemas.microsoft.com/office/powerpoint/2010/main" val="128782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During the two months of my work</a:t>
            </a:r>
          </a:p>
          <a:p>
            <a:r>
              <a:rPr lang="en-CH" dirty="0"/>
              <a:t>, Bilge and I work and meet 1-2 times a week to make sure the results we come up with align with what we expected, and also that the annotation results are interrpretable and make sense. And here are the list of deliverables that we previously agreed on</a:t>
            </a:r>
          </a:p>
        </p:txBody>
      </p:sp>
      <p:sp>
        <p:nvSpPr>
          <p:cNvPr id="4" name="Slide Number Placeholder 3"/>
          <p:cNvSpPr>
            <a:spLocks noGrp="1"/>
          </p:cNvSpPr>
          <p:nvPr>
            <p:ph type="sldNum" sz="quarter" idx="5"/>
          </p:nvPr>
        </p:nvSpPr>
        <p:spPr/>
        <p:txBody>
          <a:bodyPr/>
          <a:lstStyle/>
          <a:p>
            <a:fld id="{EBF7BC39-F1A2-124B-9C5E-E2AD379E15DA}" type="slidenum">
              <a:rPr lang="en-CH" smtClean="0"/>
              <a:t>7</a:t>
            </a:fld>
            <a:endParaRPr lang="en-CH"/>
          </a:p>
        </p:txBody>
      </p:sp>
    </p:spTree>
    <p:extLst>
      <p:ext uri="{BB962C8B-B14F-4D97-AF65-F5344CB8AC3E}">
        <p14:creationId xmlns:p14="http://schemas.microsoft.com/office/powerpoint/2010/main" val="136847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During the two months of my work</a:t>
            </a:r>
          </a:p>
          <a:p>
            <a:r>
              <a:rPr lang="en-CH" dirty="0"/>
              <a:t>, Bilge and I work and meet 1-2 times a week to make sure the results we come up with align with what we expected, and also that the annotation results are interrpretable and make sense. And here are the list of deliverables that we previously agreed on</a:t>
            </a:r>
          </a:p>
        </p:txBody>
      </p:sp>
      <p:sp>
        <p:nvSpPr>
          <p:cNvPr id="4" name="Slide Number Placeholder 3"/>
          <p:cNvSpPr>
            <a:spLocks noGrp="1"/>
          </p:cNvSpPr>
          <p:nvPr>
            <p:ph type="sldNum" sz="quarter" idx="5"/>
          </p:nvPr>
        </p:nvSpPr>
        <p:spPr/>
        <p:txBody>
          <a:bodyPr/>
          <a:lstStyle/>
          <a:p>
            <a:fld id="{EBF7BC39-F1A2-124B-9C5E-E2AD379E15DA}" type="slidenum">
              <a:rPr lang="en-CH" smtClean="0"/>
              <a:t>8</a:t>
            </a:fld>
            <a:endParaRPr lang="en-CH"/>
          </a:p>
        </p:txBody>
      </p:sp>
    </p:spTree>
    <p:extLst>
      <p:ext uri="{BB962C8B-B14F-4D97-AF65-F5344CB8AC3E}">
        <p14:creationId xmlns:p14="http://schemas.microsoft.com/office/powerpoint/2010/main" val="2110281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BF7BC39-F1A2-124B-9C5E-E2AD379E15DA}" type="slidenum">
              <a:rPr lang="en-CH" smtClean="0"/>
              <a:t>9</a:t>
            </a:fld>
            <a:endParaRPr lang="en-CH"/>
          </a:p>
        </p:txBody>
      </p:sp>
    </p:spTree>
    <p:extLst>
      <p:ext uri="{BB962C8B-B14F-4D97-AF65-F5344CB8AC3E}">
        <p14:creationId xmlns:p14="http://schemas.microsoft.com/office/powerpoint/2010/main" val="263338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4DDD-B65F-C341-935C-FCB7F0516D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7537FA64-4959-DA4C-8260-79F54F5E4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0AF3201-AA27-2E4F-8396-7FB6A40133BE}"/>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5" name="Footer Placeholder 4">
            <a:extLst>
              <a:ext uri="{FF2B5EF4-FFF2-40B4-BE49-F238E27FC236}">
                <a16:creationId xmlns:a16="http://schemas.microsoft.com/office/drawing/2014/main" id="{5354A366-7997-2C4A-9214-498678D443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418228D-0C66-3448-A71C-79133EB5826A}"/>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189173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DF04-7D37-CC47-A86A-F744F4109444}"/>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C5981A8-EFBB-8C48-BAB9-168F43FC04C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DCFEA9E-0638-994E-B82E-0E6C74A08E9A}"/>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5" name="Footer Placeholder 4">
            <a:extLst>
              <a:ext uri="{FF2B5EF4-FFF2-40B4-BE49-F238E27FC236}">
                <a16:creationId xmlns:a16="http://schemas.microsoft.com/office/drawing/2014/main" id="{C25F08CF-B031-1648-8471-7BC6433DF68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0FFD973-1E4B-F541-BFC8-398865A1BCD5}"/>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390809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9B71A-3C59-C849-B620-2D2315458F0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09EF7B01-A065-3A49-8B91-B6355C6CB4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C0A22B5-C8F4-CC45-A991-DB9098BACB68}"/>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5" name="Footer Placeholder 4">
            <a:extLst>
              <a:ext uri="{FF2B5EF4-FFF2-40B4-BE49-F238E27FC236}">
                <a16:creationId xmlns:a16="http://schemas.microsoft.com/office/drawing/2014/main" id="{31B49CC6-3C13-884E-A9F3-8CA25F24DAC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F439F1E-2E76-6042-961E-36AD50279FC0}"/>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247692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EAAA-7480-CD41-B558-23858277BFA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C389C763-D401-4F42-A083-100D3C9131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5CFD999-9448-9146-8BCB-003D420E974A}"/>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5" name="Footer Placeholder 4">
            <a:extLst>
              <a:ext uri="{FF2B5EF4-FFF2-40B4-BE49-F238E27FC236}">
                <a16:creationId xmlns:a16="http://schemas.microsoft.com/office/drawing/2014/main" id="{EEC6B43B-A523-5447-BF33-9CCB12C1CE9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06A1755-1D74-C840-A6C1-AEAAA9AB32FC}"/>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76014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3A3F-92F9-664D-BC11-CFA6715E68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893367F-FD6A-0B41-AA90-D8B8EDE4E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2BAA1C-5588-ED40-961D-A48D09B2F8E5}"/>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5" name="Footer Placeholder 4">
            <a:extLst>
              <a:ext uri="{FF2B5EF4-FFF2-40B4-BE49-F238E27FC236}">
                <a16:creationId xmlns:a16="http://schemas.microsoft.com/office/drawing/2014/main" id="{F399CF5C-9B3F-FE48-9274-27308DEC87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48FD844-E322-D142-BC42-FE484EBCB02D}"/>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190652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3EE0-DC98-D04E-AEC9-BB9BE9B5DD7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ED30E9-73A4-DB47-84D9-255EE8B670B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483E807-5AD5-A945-9CE3-FE47B9EA1F8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7A5738BE-73F3-4244-98B9-7FA58290E788}"/>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6" name="Footer Placeholder 5">
            <a:extLst>
              <a:ext uri="{FF2B5EF4-FFF2-40B4-BE49-F238E27FC236}">
                <a16:creationId xmlns:a16="http://schemas.microsoft.com/office/drawing/2014/main" id="{14642160-2D8A-7541-B4EC-030401BA640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542F199-AB3D-6841-832F-F744D9B3F968}"/>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261040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5F64-4FE1-7B44-B3D5-B92DD0DB65E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F8F8BA5-AB80-8A44-B013-3DE8754FC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6F89771-67E0-6344-A015-7B63D37850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97E906B-22B3-9D4C-B724-8269E8407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BDA05-7B2C-514E-857A-3F8A450652C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88F7DF9C-3061-A64E-B6E7-40AF1F636BC7}"/>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8" name="Footer Placeholder 7">
            <a:extLst>
              <a:ext uri="{FF2B5EF4-FFF2-40B4-BE49-F238E27FC236}">
                <a16:creationId xmlns:a16="http://schemas.microsoft.com/office/drawing/2014/main" id="{A597E03A-AF52-F749-B3A0-A3AE1157BDA8}"/>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C83795E3-1800-E044-80B4-C33FF3C96E86}"/>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114267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91E7-F78B-B74A-9D62-795E855FA17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CE37A542-A660-ED45-A48A-B6ABC035229B}"/>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4" name="Footer Placeholder 3">
            <a:extLst>
              <a:ext uri="{FF2B5EF4-FFF2-40B4-BE49-F238E27FC236}">
                <a16:creationId xmlns:a16="http://schemas.microsoft.com/office/drawing/2014/main" id="{37E90D35-641F-9143-9596-00BA2C29E87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168C9EF-B667-8246-9185-051F5326D835}"/>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379015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48059-0D04-9545-8B5A-9DC431F56410}"/>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3" name="Footer Placeholder 2">
            <a:extLst>
              <a:ext uri="{FF2B5EF4-FFF2-40B4-BE49-F238E27FC236}">
                <a16:creationId xmlns:a16="http://schemas.microsoft.com/office/drawing/2014/main" id="{A31638D1-986B-E94C-81A2-015A943E848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B0D2AFEF-6CAC-EE4E-A863-B7261C3DA91C}"/>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169534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D046-DF70-744D-8951-B9328DBB70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9F7E970-7375-644F-B187-DD8762C06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FBA7DD3-53E4-CB43-AFCF-5D53956E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E850B-BA05-FA47-AC27-4B1E407244B4}"/>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6" name="Footer Placeholder 5">
            <a:extLst>
              <a:ext uri="{FF2B5EF4-FFF2-40B4-BE49-F238E27FC236}">
                <a16:creationId xmlns:a16="http://schemas.microsoft.com/office/drawing/2014/main" id="{EBC91990-75BA-7147-B47E-7937D6036BB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7D5A04F-499A-5840-862E-95C4ACF0DE93}"/>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192206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D90A-58B5-EF4F-A56D-391444B3DF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2A133D5-1955-244B-B187-F820575A1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B1FBA07E-B0A4-474B-9B71-144E68355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00BF52-A8EB-7347-9FF9-2DD171279312}"/>
              </a:ext>
            </a:extLst>
          </p:cNvPr>
          <p:cNvSpPr>
            <a:spLocks noGrp="1"/>
          </p:cNvSpPr>
          <p:nvPr>
            <p:ph type="dt" sz="half" idx="10"/>
          </p:nvPr>
        </p:nvSpPr>
        <p:spPr/>
        <p:txBody>
          <a:bodyPr/>
          <a:lstStyle/>
          <a:p>
            <a:fld id="{ED015CE0-A25D-F940-A5F8-73DFF519266A}" type="datetimeFigureOut">
              <a:rPr lang="en-CH" smtClean="0"/>
              <a:t>21.03.2024</a:t>
            </a:fld>
            <a:endParaRPr lang="en-CH"/>
          </a:p>
        </p:txBody>
      </p:sp>
      <p:sp>
        <p:nvSpPr>
          <p:cNvPr id="6" name="Footer Placeholder 5">
            <a:extLst>
              <a:ext uri="{FF2B5EF4-FFF2-40B4-BE49-F238E27FC236}">
                <a16:creationId xmlns:a16="http://schemas.microsoft.com/office/drawing/2014/main" id="{344C46CD-2F7E-F242-8B8C-353A9411C83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C8B82D0-D9FF-1A48-BE22-9742A763DF20}"/>
              </a:ext>
            </a:extLst>
          </p:cNvPr>
          <p:cNvSpPr>
            <a:spLocks noGrp="1"/>
          </p:cNvSpPr>
          <p:nvPr>
            <p:ph type="sldNum" sz="quarter" idx="12"/>
          </p:nvPr>
        </p:nvSpPr>
        <p:spPr/>
        <p:txBody>
          <a:bodyPr/>
          <a:lstStyle/>
          <a:p>
            <a:fld id="{E5850079-F48E-9D44-BA62-B141983B41F7}" type="slidenum">
              <a:rPr lang="en-CH" smtClean="0"/>
              <a:t>‹#›</a:t>
            </a:fld>
            <a:endParaRPr lang="en-CH"/>
          </a:p>
        </p:txBody>
      </p:sp>
    </p:spTree>
    <p:extLst>
      <p:ext uri="{BB962C8B-B14F-4D97-AF65-F5344CB8AC3E}">
        <p14:creationId xmlns:p14="http://schemas.microsoft.com/office/powerpoint/2010/main" val="16510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A74C9-E450-394B-A4E7-504532FD3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5FAE2CE-0C60-B44F-9569-AC95F81D39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69E45EC-39E5-C245-9F8E-A6ADA6854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15CE0-A25D-F940-A5F8-73DFF519266A}" type="datetimeFigureOut">
              <a:rPr lang="en-CH" smtClean="0"/>
              <a:t>21.03.2024</a:t>
            </a:fld>
            <a:endParaRPr lang="en-CH"/>
          </a:p>
        </p:txBody>
      </p:sp>
      <p:sp>
        <p:nvSpPr>
          <p:cNvPr id="5" name="Footer Placeholder 4">
            <a:extLst>
              <a:ext uri="{FF2B5EF4-FFF2-40B4-BE49-F238E27FC236}">
                <a16:creationId xmlns:a16="http://schemas.microsoft.com/office/drawing/2014/main" id="{83175804-F3F3-C943-BB85-7B6EB4EA7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0E3AA4A-F7B7-F64C-925B-2B2CC67DA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50079-F48E-9D44-BA62-B141983B41F7}" type="slidenum">
              <a:rPr lang="en-CH" smtClean="0"/>
              <a:t>‹#›</a:t>
            </a:fld>
            <a:endParaRPr lang="en-CH"/>
          </a:p>
        </p:txBody>
      </p:sp>
    </p:spTree>
    <p:extLst>
      <p:ext uri="{BB962C8B-B14F-4D97-AF65-F5344CB8AC3E}">
        <p14:creationId xmlns:p14="http://schemas.microsoft.com/office/powerpoint/2010/main" val="233397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BCB5-CE72-9748-982A-376345C36181}"/>
              </a:ext>
            </a:extLst>
          </p:cNvPr>
          <p:cNvSpPr>
            <a:spLocks noGrp="1"/>
          </p:cNvSpPr>
          <p:nvPr>
            <p:ph type="ctrTitle"/>
          </p:nvPr>
        </p:nvSpPr>
        <p:spPr/>
        <p:txBody>
          <a:bodyPr>
            <a:normAutofit/>
          </a:bodyPr>
          <a:lstStyle/>
          <a:p>
            <a:pPr algn="l"/>
            <a:r>
              <a:rPr lang="en-GB" b="1" dirty="0">
                <a:latin typeface="Cambria" panose="02040503050406030204" pitchFamily="18" charset="0"/>
                <a:ea typeface="Apple Symbols" panose="02000000000000000000" pitchFamily="2" charset="-79"/>
                <a:cs typeface="Arial" panose="020B0604020202020204" pitchFamily="34" charset="0"/>
              </a:rPr>
              <a:t>Microglial Bulk Analysis: </a:t>
            </a:r>
            <a:r>
              <a:rPr lang="en-GB" b="1" dirty="0" err="1">
                <a:latin typeface="Cambria" panose="02040503050406030204" pitchFamily="18" charset="0"/>
                <a:ea typeface="Apple Symbols" panose="02000000000000000000" pitchFamily="2" charset="-79"/>
                <a:cs typeface="Arial" panose="020B0604020202020204" pitchFamily="34" charset="0"/>
              </a:rPr>
              <a:t>Gpnmb</a:t>
            </a:r>
            <a:r>
              <a:rPr lang="en-GB" b="1" dirty="0">
                <a:latin typeface="Cambria" panose="02040503050406030204" pitchFamily="18" charset="0"/>
                <a:ea typeface="Apple Symbols" panose="02000000000000000000" pitchFamily="2" charset="-79"/>
                <a:cs typeface="Arial" panose="020B0604020202020204" pitchFamily="34" charset="0"/>
              </a:rPr>
              <a:t> KO vs WT</a:t>
            </a:r>
            <a:endParaRPr lang="en-CH" dirty="0">
              <a:latin typeface="Cambria" panose="02040503050406030204" pitchFamily="18" charset="0"/>
              <a:ea typeface="Apple Symbols" panose="02000000000000000000" pitchFamily="2" charset="-79"/>
              <a:cs typeface="Arial" panose="020B0604020202020204" pitchFamily="34" charset="0"/>
            </a:endParaRPr>
          </a:p>
        </p:txBody>
      </p:sp>
      <p:sp>
        <p:nvSpPr>
          <p:cNvPr id="3" name="Subtitle 2">
            <a:extLst>
              <a:ext uri="{FF2B5EF4-FFF2-40B4-BE49-F238E27FC236}">
                <a16:creationId xmlns:a16="http://schemas.microsoft.com/office/drawing/2014/main" id="{5997C989-60B9-2E4F-B024-2B2FBC032485}"/>
              </a:ext>
            </a:extLst>
          </p:cNvPr>
          <p:cNvSpPr>
            <a:spLocks noGrp="1"/>
          </p:cNvSpPr>
          <p:nvPr>
            <p:ph type="subTitle" idx="1"/>
          </p:nvPr>
        </p:nvSpPr>
        <p:spPr>
          <a:xfrm>
            <a:off x="1524000" y="4540188"/>
            <a:ext cx="9144000" cy="1655762"/>
          </a:xfrm>
        </p:spPr>
        <p:txBody>
          <a:bodyPr>
            <a:normAutofit/>
          </a:bodyPr>
          <a:lstStyle/>
          <a:p>
            <a:pPr algn="l"/>
            <a:r>
              <a:rPr lang="en-CH" sz="2000" b="1" dirty="0">
                <a:latin typeface="Helvetica" pitchFamily="2" charset="0"/>
                <a:cs typeface="Calibri" panose="020F0502020204030204" pitchFamily="34" charset="0"/>
              </a:rPr>
              <a:t>Jieran Sun</a:t>
            </a:r>
          </a:p>
          <a:p>
            <a:pPr algn="l"/>
            <a:r>
              <a:rPr lang="en-CH" sz="2000" b="1" dirty="0">
                <a:latin typeface="Helvetica" pitchFamily="2" charset="0"/>
                <a:cs typeface="Calibri" panose="020F0502020204030204" pitchFamily="34" charset="0"/>
              </a:rPr>
              <a:t>0</a:t>
            </a:r>
            <a:r>
              <a:rPr lang="en-US" altLang="zh-CN" sz="2000" b="1" dirty="0">
                <a:latin typeface="Helvetica" pitchFamily="2" charset="0"/>
                <a:cs typeface="Calibri" panose="020F0502020204030204" pitchFamily="34" charset="0"/>
              </a:rPr>
              <a:t>3</a:t>
            </a:r>
            <a:r>
              <a:rPr lang="en-CH" sz="2000" b="1" dirty="0">
                <a:latin typeface="Helvetica" pitchFamily="2" charset="0"/>
                <a:cs typeface="Calibri" panose="020F0502020204030204" pitchFamily="34" charset="0"/>
              </a:rPr>
              <a:t>/0</a:t>
            </a:r>
            <a:r>
              <a:rPr lang="en-US" altLang="zh-CN" sz="2000" b="1" dirty="0">
                <a:latin typeface="Helvetica" pitchFamily="2" charset="0"/>
                <a:cs typeface="Calibri" panose="020F0502020204030204" pitchFamily="34" charset="0"/>
              </a:rPr>
              <a:t>1</a:t>
            </a:r>
            <a:r>
              <a:rPr lang="en-CH" sz="2000" b="1" dirty="0">
                <a:latin typeface="Helvetica" pitchFamily="2" charset="0"/>
                <a:cs typeface="Calibri" panose="020F0502020204030204" pitchFamily="34" charset="0"/>
              </a:rPr>
              <a:t>/202</a:t>
            </a:r>
            <a:r>
              <a:rPr lang="en-US" altLang="zh-CN" sz="2000" b="1" dirty="0">
                <a:latin typeface="Helvetica" pitchFamily="2" charset="0"/>
                <a:cs typeface="Calibri" panose="020F0502020204030204" pitchFamily="34" charset="0"/>
              </a:rPr>
              <a:t>4</a:t>
            </a:r>
            <a:endParaRPr lang="en-CH" sz="2000" b="1" dirty="0">
              <a:latin typeface="Helvetica" pitchFamily="2" charset="0"/>
              <a:cs typeface="Calibri" panose="020F0502020204030204" pitchFamily="34" charset="0"/>
            </a:endParaRPr>
          </a:p>
        </p:txBody>
      </p:sp>
    </p:spTree>
    <p:extLst>
      <p:ext uri="{BB962C8B-B14F-4D97-AF65-F5344CB8AC3E}">
        <p14:creationId xmlns:p14="http://schemas.microsoft.com/office/powerpoint/2010/main" val="200635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a:xfrm>
            <a:off x="838199" y="279175"/>
            <a:ext cx="10515600" cy="1325563"/>
          </a:xfrm>
        </p:spPr>
        <p:txBody>
          <a:bodyPr/>
          <a:lstStyle/>
          <a:p>
            <a:r>
              <a:rPr lang="en-CH" b="1" dirty="0">
                <a:latin typeface="Helvetica" pitchFamily="2" charset="0"/>
              </a:rPr>
              <a:t>Results: DESeq Key Genes</a:t>
            </a: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6146" name="Picture 2">
            <a:extLst>
              <a:ext uri="{FF2B5EF4-FFF2-40B4-BE49-F238E27FC236}">
                <a16:creationId xmlns:a16="http://schemas.microsoft.com/office/drawing/2014/main" id="{581A1C93-B6F8-544E-92D5-1695D423A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264" y="1235902"/>
            <a:ext cx="9099470" cy="562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41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86957E7-FA28-1C45-A1E3-DFC213134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3771"/>
            <a:ext cx="12192000" cy="43957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p:txBody>
          <a:bodyPr/>
          <a:lstStyle/>
          <a:p>
            <a:r>
              <a:rPr lang="en-CH" b="1" dirty="0">
                <a:latin typeface="Helvetica" pitchFamily="2" charset="0"/>
              </a:rPr>
              <a:t>Results: Deconvolution</a:t>
            </a: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sp>
        <p:nvSpPr>
          <p:cNvPr id="4" name="Rectangle 3">
            <a:extLst>
              <a:ext uri="{FF2B5EF4-FFF2-40B4-BE49-F238E27FC236}">
                <a16:creationId xmlns:a16="http://schemas.microsoft.com/office/drawing/2014/main" id="{E05A7413-2867-9047-A516-1435F22CAE97}"/>
              </a:ext>
            </a:extLst>
          </p:cNvPr>
          <p:cNvSpPr/>
          <p:nvPr/>
        </p:nvSpPr>
        <p:spPr>
          <a:xfrm>
            <a:off x="251791" y="2451652"/>
            <a:ext cx="1855305" cy="13477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TextBox 4">
            <a:extLst>
              <a:ext uri="{FF2B5EF4-FFF2-40B4-BE49-F238E27FC236}">
                <a16:creationId xmlns:a16="http://schemas.microsoft.com/office/drawing/2014/main" id="{822CC903-0792-3F4E-BAED-78EB33D41DEB}"/>
              </a:ext>
            </a:extLst>
          </p:cNvPr>
          <p:cNvSpPr txBox="1"/>
          <p:nvPr/>
        </p:nvSpPr>
        <p:spPr>
          <a:xfrm>
            <a:off x="124894" y="2118071"/>
            <a:ext cx="896525" cy="369332"/>
          </a:xfrm>
          <a:prstGeom prst="rect">
            <a:avLst/>
          </a:prstGeom>
          <a:noFill/>
        </p:spPr>
        <p:txBody>
          <a:bodyPr wrap="square" rtlCol="0">
            <a:spAutoFit/>
          </a:bodyPr>
          <a:lstStyle/>
          <a:p>
            <a:r>
              <a:rPr lang="en-CH" b="1" dirty="0">
                <a:solidFill>
                  <a:schemeClr val="accent1"/>
                </a:solidFill>
                <a:latin typeface="Helvetica" pitchFamily="2" charset="0"/>
              </a:rPr>
              <a:t>WT</a:t>
            </a:r>
          </a:p>
        </p:txBody>
      </p:sp>
    </p:spTree>
    <p:extLst>
      <p:ext uri="{BB962C8B-B14F-4D97-AF65-F5344CB8AC3E}">
        <p14:creationId xmlns:p14="http://schemas.microsoft.com/office/powerpoint/2010/main" val="344434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a:xfrm>
            <a:off x="838199" y="279175"/>
            <a:ext cx="10515600" cy="1325563"/>
          </a:xfrm>
        </p:spPr>
        <p:txBody>
          <a:bodyPr/>
          <a:lstStyle/>
          <a:p>
            <a:r>
              <a:rPr lang="en-CH" b="1" dirty="0">
                <a:latin typeface="Helvetica" pitchFamily="2" charset="0"/>
              </a:rPr>
              <a:t>Results: DESeq Random Groups</a:t>
            </a:r>
          </a:p>
        </p:txBody>
      </p:sp>
      <p:pic>
        <p:nvPicPr>
          <p:cNvPr id="5" name="Picture 6">
            <a:extLst>
              <a:ext uri="{FF2B5EF4-FFF2-40B4-BE49-F238E27FC236}">
                <a16:creationId xmlns:a16="http://schemas.microsoft.com/office/drawing/2014/main" id="{7BCBC4C5-1B6A-7741-820D-767576722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734046" cy="292158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623F3BF-57D3-B949-B365-1721FAF09A2E}"/>
              </a:ext>
            </a:extLst>
          </p:cNvPr>
          <p:cNvSpPr txBox="1">
            <a:spLocks/>
          </p:cNvSpPr>
          <p:nvPr/>
        </p:nvSpPr>
        <p:spPr>
          <a:xfrm>
            <a:off x="110170" y="4379133"/>
            <a:ext cx="4734046" cy="1170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sz="2000" dirty="0">
                <a:latin typeface="Helvetica" pitchFamily="2" charset="0"/>
              </a:rPr>
              <a:t>Group1: 21, 23, 25, 27, 29</a:t>
            </a:r>
          </a:p>
          <a:p>
            <a:pPr>
              <a:lnSpc>
                <a:spcPct val="114000"/>
              </a:lnSpc>
            </a:pPr>
            <a:r>
              <a:rPr lang="en-US" sz="2000" dirty="0">
                <a:latin typeface="Helvetica" pitchFamily="2" charset="0"/>
              </a:rPr>
              <a:t>Group2: 22, 24, 26, 28, 30</a:t>
            </a:r>
          </a:p>
          <a:p>
            <a:pPr marL="0" indent="0">
              <a:lnSpc>
                <a:spcPct val="114000"/>
              </a:lnSpc>
              <a:buFont typeface="Arial" panose="020B0604020202020204" pitchFamily="34" charset="0"/>
              <a:buNone/>
            </a:pPr>
            <a:endParaRPr lang="en-US" sz="2000" dirty="0">
              <a:latin typeface="Helvetica" pitchFamily="2" charset="0"/>
            </a:endParaRPr>
          </a:p>
        </p:txBody>
      </p:sp>
      <p:pic>
        <p:nvPicPr>
          <p:cNvPr id="1026" name="Picture 2">
            <a:extLst>
              <a:ext uri="{FF2B5EF4-FFF2-40B4-BE49-F238E27FC236}">
                <a16:creationId xmlns:a16="http://schemas.microsoft.com/office/drawing/2014/main" id="{930659EA-0A15-0945-B881-E56AF1961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128" y="1724626"/>
            <a:ext cx="7446702" cy="460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7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a:xfrm>
            <a:off x="838199" y="279175"/>
            <a:ext cx="10515600" cy="1325563"/>
          </a:xfrm>
        </p:spPr>
        <p:txBody>
          <a:bodyPr/>
          <a:lstStyle/>
          <a:p>
            <a:r>
              <a:rPr lang="en-CH" b="1" dirty="0">
                <a:latin typeface="Helvetica" pitchFamily="2" charset="0"/>
              </a:rPr>
              <a:t>Results: DESeq Key Genes (Random) </a:t>
            </a: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2050" name="Picture 2">
            <a:extLst>
              <a:ext uri="{FF2B5EF4-FFF2-40B4-BE49-F238E27FC236}">
                <a16:creationId xmlns:a16="http://schemas.microsoft.com/office/drawing/2014/main" id="{CBA5D28F-864D-CB4A-BE30-8CF0F4C88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839" y="1250205"/>
            <a:ext cx="9076320" cy="560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332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a:xfrm>
            <a:off x="838199" y="279175"/>
            <a:ext cx="10515600" cy="1325563"/>
          </a:xfrm>
        </p:spPr>
        <p:txBody>
          <a:bodyPr/>
          <a:lstStyle/>
          <a:p>
            <a:r>
              <a:rPr lang="en-CH" b="1" dirty="0">
                <a:latin typeface="Helvetica" pitchFamily="2" charset="0"/>
              </a:rPr>
              <a:t>Results: DESeq subset groups</a:t>
            </a:r>
          </a:p>
        </p:txBody>
      </p:sp>
      <p:pic>
        <p:nvPicPr>
          <p:cNvPr id="5" name="Picture 6">
            <a:extLst>
              <a:ext uri="{FF2B5EF4-FFF2-40B4-BE49-F238E27FC236}">
                <a16:creationId xmlns:a16="http://schemas.microsoft.com/office/drawing/2014/main" id="{7BCBC4C5-1B6A-7741-820D-767576722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734046" cy="292158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623F3BF-57D3-B949-B365-1721FAF09A2E}"/>
              </a:ext>
            </a:extLst>
          </p:cNvPr>
          <p:cNvSpPr txBox="1">
            <a:spLocks/>
          </p:cNvSpPr>
          <p:nvPr/>
        </p:nvSpPr>
        <p:spPr>
          <a:xfrm>
            <a:off x="110170" y="4379133"/>
            <a:ext cx="4734046" cy="1170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sz="2000" dirty="0">
                <a:latin typeface="Helvetica" pitchFamily="2" charset="0"/>
              </a:rPr>
              <a:t>Group1: 22, 24, 25</a:t>
            </a:r>
          </a:p>
          <a:p>
            <a:pPr>
              <a:lnSpc>
                <a:spcPct val="114000"/>
              </a:lnSpc>
            </a:pPr>
            <a:r>
              <a:rPr lang="en-US" sz="2000" dirty="0">
                <a:latin typeface="Helvetica" pitchFamily="2" charset="0"/>
              </a:rPr>
              <a:t>Group2: 26, 28, 29</a:t>
            </a:r>
          </a:p>
        </p:txBody>
      </p:sp>
      <p:pic>
        <p:nvPicPr>
          <p:cNvPr id="3074" name="Picture 2">
            <a:extLst>
              <a:ext uri="{FF2B5EF4-FFF2-40B4-BE49-F238E27FC236}">
                <a16:creationId xmlns:a16="http://schemas.microsoft.com/office/drawing/2014/main" id="{49659812-20AD-8742-BD47-2C67EECD2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291" y="1604738"/>
            <a:ext cx="7727709" cy="477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95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a:xfrm>
            <a:off x="838199" y="279175"/>
            <a:ext cx="10515600" cy="1325563"/>
          </a:xfrm>
        </p:spPr>
        <p:txBody>
          <a:bodyPr/>
          <a:lstStyle/>
          <a:p>
            <a:r>
              <a:rPr lang="en-CH" b="1" dirty="0">
                <a:latin typeface="Helvetica" pitchFamily="2" charset="0"/>
              </a:rPr>
              <a:t>Results: DESeq </a:t>
            </a:r>
            <a:r>
              <a:rPr lang="en-CH" b="1">
                <a:latin typeface="Helvetica" pitchFamily="2" charset="0"/>
              </a:rPr>
              <a:t>Key Genes (Subset)</a:t>
            </a:r>
            <a:endParaRPr lang="en-CH" b="1" dirty="0">
              <a:latin typeface="Helvetica" pitchFamily="2" charset="0"/>
            </a:endParaRP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4098" name="Picture 2">
            <a:extLst>
              <a:ext uri="{FF2B5EF4-FFF2-40B4-BE49-F238E27FC236}">
                <a16:creationId xmlns:a16="http://schemas.microsoft.com/office/drawing/2014/main" id="{75390631-E34E-A040-BEA0-B8BE081F0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9" y="1328870"/>
            <a:ext cx="8948999" cy="552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65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95996F-0210-464F-B1A7-E22CA1DC6958}"/>
              </a:ext>
            </a:extLst>
          </p:cNvPr>
          <p:cNvSpPr txBox="1">
            <a:spLocks/>
          </p:cNvSpPr>
          <p:nvPr/>
        </p:nvSpPr>
        <p:spPr>
          <a:xfrm>
            <a:off x="923692"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b="1" dirty="0">
                <a:latin typeface="Cambria" panose="02040503050406030204" pitchFamily="18" charset="0"/>
              </a:rPr>
              <a:t>Thank you.</a:t>
            </a:r>
          </a:p>
        </p:txBody>
      </p:sp>
    </p:spTree>
    <p:extLst>
      <p:ext uri="{BB962C8B-B14F-4D97-AF65-F5344CB8AC3E}">
        <p14:creationId xmlns:p14="http://schemas.microsoft.com/office/powerpoint/2010/main" val="53210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a:xfrm>
            <a:off x="573157" y="365126"/>
            <a:ext cx="10515600" cy="1325563"/>
          </a:xfrm>
        </p:spPr>
        <p:txBody>
          <a:bodyPr/>
          <a:lstStyle/>
          <a:p>
            <a:r>
              <a:rPr lang="en-CH" b="1">
                <a:latin typeface="Helvetica" pitchFamily="2" charset="0"/>
              </a:rPr>
              <a:t>Workflow</a:t>
            </a:r>
            <a:endParaRPr lang="en-CH" b="1" dirty="0">
              <a:latin typeface="Helvetica" pitchFamily="2" charset="0"/>
            </a:endParaRP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573157" y="1470770"/>
            <a:ext cx="10780644" cy="2881312"/>
          </a:xfrm>
        </p:spPr>
        <p:txBody>
          <a:bodyPr>
            <a:normAutofit/>
          </a:bodyPr>
          <a:lstStyle/>
          <a:p>
            <a:pPr marL="0" indent="0">
              <a:lnSpc>
                <a:spcPct val="114000"/>
              </a:lnSpc>
              <a:buNone/>
            </a:pPr>
            <a:r>
              <a:rPr lang="en-US" sz="2000" b="1" dirty="0">
                <a:latin typeface="Helvetica" pitchFamily="2" charset="0"/>
              </a:rPr>
              <a:t>DE-seq:</a:t>
            </a:r>
          </a:p>
          <a:p>
            <a:pPr>
              <a:lnSpc>
                <a:spcPct val="114000"/>
              </a:lnSpc>
            </a:pPr>
            <a:r>
              <a:rPr lang="en-US" sz="2000" dirty="0" err="1">
                <a:latin typeface="Helvetica" pitchFamily="2" charset="0"/>
              </a:rPr>
              <a:t>EdgeR</a:t>
            </a:r>
            <a:r>
              <a:rPr lang="en-US" sz="2000" dirty="0">
                <a:latin typeface="Helvetica" pitchFamily="2" charset="0"/>
              </a:rPr>
              <a:t> </a:t>
            </a:r>
            <a:r>
              <a:rPr lang="en-US" sz="2000" dirty="0" err="1">
                <a:latin typeface="Helvetica" pitchFamily="2" charset="0"/>
              </a:rPr>
              <a:t>Qusai</a:t>
            </a:r>
            <a:r>
              <a:rPr lang="en-US" sz="2000" dirty="0">
                <a:latin typeface="Helvetica" pitchFamily="2" charset="0"/>
              </a:rPr>
              <a:t>-Likelihood</a:t>
            </a:r>
          </a:p>
          <a:p>
            <a:pPr>
              <a:lnSpc>
                <a:spcPct val="114000"/>
              </a:lnSpc>
            </a:pPr>
            <a:r>
              <a:rPr lang="en-US" sz="2000" dirty="0">
                <a:latin typeface="Helvetica" pitchFamily="2" charset="0"/>
              </a:rPr>
              <a:t>DESeq2 pipeline: </a:t>
            </a:r>
          </a:p>
          <a:p>
            <a:pPr marL="0" indent="0">
              <a:lnSpc>
                <a:spcPct val="114000"/>
              </a:lnSpc>
              <a:buNone/>
            </a:pPr>
            <a:r>
              <a:rPr lang="en-US" sz="2000" b="1" dirty="0">
                <a:latin typeface="Helvetica" pitchFamily="2" charset="0"/>
              </a:rPr>
              <a:t>Deconvolution:</a:t>
            </a:r>
          </a:p>
          <a:p>
            <a:pPr>
              <a:lnSpc>
                <a:spcPct val="114000"/>
              </a:lnSpc>
            </a:pPr>
            <a:r>
              <a:rPr lang="en-US" sz="2000" dirty="0" err="1">
                <a:latin typeface="Helvetica" pitchFamily="2" charset="0"/>
              </a:rPr>
              <a:t>MuSiC</a:t>
            </a:r>
            <a:r>
              <a:rPr lang="en-US" sz="2000" dirty="0">
                <a:latin typeface="Helvetica" pitchFamily="2" charset="0"/>
              </a:rPr>
              <a:t> workflow: Previously-obtained single cell cluster labels</a:t>
            </a:r>
          </a:p>
          <a:p>
            <a:pPr marL="0" indent="0">
              <a:lnSpc>
                <a:spcPct val="114000"/>
              </a:lnSpc>
              <a:buNone/>
            </a:pPr>
            <a:r>
              <a:rPr lang="en-US" sz="2000" b="1" dirty="0">
                <a:latin typeface="Helvetica" pitchFamily="2" charset="0"/>
              </a:rPr>
              <a:t>Metadata:</a:t>
            </a:r>
          </a:p>
          <a:p>
            <a:pPr>
              <a:lnSpc>
                <a:spcPct val="114000"/>
              </a:lnSpc>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7" name="Picture 6" descr="A table with text and images&#10;&#10;Description automatically generated with medium confidence">
            <a:extLst>
              <a:ext uri="{FF2B5EF4-FFF2-40B4-BE49-F238E27FC236}">
                <a16:creationId xmlns:a16="http://schemas.microsoft.com/office/drawing/2014/main" id="{EB7A0600-32E4-464F-8FFD-10F7DE3E92ED}"/>
              </a:ext>
            </a:extLst>
          </p:cNvPr>
          <p:cNvPicPr>
            <a:picLocks noChangeAspect="1"/>
          </p:cNvPicPr>
          <p:nvPr/>
        </p:nvPicPr>
        <p:blipFill rotWithShape="1">
          <a:blip r:embed="rId3"/>
          <a:srcRect t="1851" r="494" b="703"/>
          <a:stretch/>
        </p:blipFill>
        <p:spPr>
          <a:xfrm>
            <a:off x="2728486" y="4174418"/>
            <a:ext cx="6204941" cy="24256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243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a:xfrm>
            <a:off x="573157" y="365126"/>
            <a:ext cx="10515600" cy="1325563"/>
          </a:xfrm>
        </p:spPr>
        <p:txBody>
          <a:bodyPr/>
          <a:lstStyle/>
          <a:p>
            <a:r>
              <a:rPr lang="en-GB" b="1" dirty="0" err="1">
                <a:latin typeface="Helvetica" pitchFamily="2" charset="0"/>
              </a:rPr>
              <a:t>Gpnmb</a:t>
            </a:r>
            <a:r>
              <a:rPr lang="en-GB" b="1" dirty="0">
                <a:latin typeface="Helvetica" pitchFamily="2" charset="0"/>
              </a:rPr>
              <a:t>: the Gene </a:t>
            </a:r>
            <a:endParaRPr lang="en-CH" b="1" dirty="0">
              <a:latin typeface="Helvetica" pitchFamily="2" charset="0"/>
            </a:endParaRP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705678" y="2359770"/>
            <a:ext cx="10780644" cy="2881312"/>
          </a:xfrm>
        </p:spPr>
        <p:txBody>
          <a:bodyPr>
            <a:normAutofit/>
          </a:bodyPr>
          <a:lstStyle/>
          <a:p>
            <a:pPr>
              <a:lnSpc>
                <a:spcPct val="150000"/>
              </a:lnSpc>
            </a:pPr>
            <a:r>
              <a:rPr lang="en-US" sz="2000" dirty="0">
                <a:latin typeface="Helvetica" pitchFamily="2" charset="0"/>
              </a:rPr>
              <a:t>Encoding a type I transmembrane glycoprotein which shows homology to the pMEL17 precursor, a melanocyte-specific protein. </a:t>
            </a:r>
          </a:p>
          <a:p>
            <a:pPr>
              <a:lnSpc>
                <a:spcPct val="150000"/>
              </a:lnSpc>
            </a:pPr>
            <a:r>
              <a:rPr lang="en-US" sz="2000" dirty="0">
                <a:latin typeface="Helvetica" pitchFamily="2" charset="0"/>
              </a:rPr>
              <a:t>GPNMB shows expression in the lowly metastatic human melanoma cell lines and xenografts but does not show expression in the highly metastatic cell lines. </a:t>
            </a:r>
          </a:p>
          <a:p>
            <a:pPr>
              <a:lnSpc>
                <a:spcPct val="150000"/>
              </a:lnSpc>
            </a:pPr>
            <a:r>
              <a:rPr lang="en-US" sz="2000" dirty="0">
                <a:latin typeface="Helvetica" pitchFamily="2" charset="0"/>
              </a:rPr>
              <a:t>GPNMB may be involved in growth delay and reduction of metastatic potential.</a:t>
            </a:r>
          </a:p>
        </p:txBody>
      </p:sp>
    </p:spTree>
    <p:extLst>
      <p:ext uri="{BB962C8B-B14F-4D97-AF65-F5344CB8AC3E}">
        <p14:creationId xmlns:p14="http://schemas.microsoft.com/office/powerpoint/2010/main" val="409193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p:txBody>
          <a:bodyPr/>
          <a:lstStyle/>
          <a:p>
            <a:r>
              <a:rPr lang="en-CH" b="1" dirty="0">
                <a:latin typeface="Helvetica" pitchFamily="2" charset="0"/>
              </a:rPr>
              <a:t>Preprocessing: Quality Control</a:t>
            </a: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2050" name="Picture 2">
            <a:extLst>
              <a:ext uri="{FF2B5EF4-FFF2-40B4-BE49-F238E27FC236}">
                <a16:creationId xmlns:a16="http://schemas.microsoft.com/office/drawing/2014/main" id="{232F82C0-08EA-8F45-A7C0-FA4AFA84A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86" y="2072509"/>
            <a:ext cx="5906814" cy="36453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3F8B13E-258C-994B-88FA-8898BADB7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72509"/>
            <a:ext cx="5906814" cy="364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1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p:txBody>
          <a:bodyPr/>
          <a:lstStyle/>
          <a:p>
            <a:r>
              <a:rPr lang="en-CH" b="1" dirty="0">
                <a:latin typeface="Helvetica" pitchFamily="2" charset="0"/>
              </a:rPr>
              <a:t>Sneak peek: MDS</a:t>
            </a: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3078" name="Picture 6">
            <a:extLst>
              <a:ext uri="{FF2B5EF4-FFF2-40B4-BE49-F238E27FC236}">
                <a16:creationId xmlns:a16="http://schemas.microsoft.com/office/drawing/2014/main" id="{301B5515-9C7B-F64E-BC62-73766FEAC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1371600"/>
            <a:ext cx="8890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9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p:txBody>
          <a:bodyPr/>
          <a:lstStyle/>
          <a:p>
            <a:r>
              <a:rPr lang="en-CH" b="1" dirty="0">
                <a:latin typeface="Helvetica" pitchFamily="2" charset="0"/>
              </a:rPr>
              <a:t>Results: EdgeR</a:t>
            </a: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4102" name="Picture 6">
            <a:extLst>
              <a:ext uri="{FF2B5EF4-FFF2-40B4-BE49-F238E27FC236}">
                <a16:creationId xmlns:a16="http://schemas.microsoft.com/office/drawing/2014/main" id="{B39FCADC-853D-5F4D-BEC9-4F05AE91E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865" y="0"/>
            <a:ext cx="68500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06F4EA5-D832-4E47-8D5D-5E2846D534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5813"/>
            <a:ext cx="6878865" cy="344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63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p:txBody>
          <a:bodyPr/>
          <a:lstStyle/>
          <a:p>
            <a:r>
              <a:rPr lang="en-CH" b="1" dirty="0">
                <a:latin typeface="Helvetica" pitchFamily="2" charset="0"/>
              </a:rPr>
              <a:t>Results: EdgeR Variant</a:t>
            </a: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4104" name="Picture 8">
            <a:extLst>
              <a:ext uri="{FF2B5EF4-FFF2-40B4-BE49-F238E27FC236}">
                <a16:creationId xmlns:a16="http://schemas.microsoft.com/office/drawing/2014/main" id="{D06F4EA5-D832-4E47-8D5D-5E2846D53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42347"/>
            <a:ext cx="6616699" cy="3315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3C1E2D4-D6D8-1D49-AD23-B1DA6DE1F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6700" y="3428355"/>
            <a:ext cx="5575300" cy="344075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F67BA67-B81F-EE49-9509-1DC49F2E0941}"/>
              </a:ext>
            </a:extLst>
          </p:cNvPr>
          <p:cNvSpPr txBox="1">
            <a:spLocks/>
          </p:cNvSpPr>
          <p:nvPr/>
        </p:nvSpPr>
        <p:spPr>
          <a:xfrm>
            <a:off x="573157" y="1917111"/>
            <a:ext cx="10780644" cy="1170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sz="2000" dirty="0">
                <a:latin typeface="Helvetica" pitchFamily="2" charset="0"/>
              </a:rPr>
              <a:t>Remove </a:t>
            </a:r>
            <a:r>
              <a:rPr lang="en-US" sz="2000" dirty="0" err="1">
                <a:latin typeface="Helvetica" pitchFamily="2" charset="0"/>
              </a:rPr>
              <a:t>Gpnmb</a:t>
            </a:r>
            <a:r>
              <a:rPr lang="en-US" sz="2000" dirty="0">
                <a:latin typeface="Helvetica" pitchFamily="2" charset="0"/>
              </a:rPr>
              <a:t>: No differentially expressed genes</a:t>
            </a:r>
          </a:p>
          <a:p>
            <a:pPr>
              <a:lnSpc>
                <a:spcPct val="114000"/>
              </a:lnSpc>
            </a:pPr>
            <a:r>
              <a:rPr lang="en-US" sz="2000" dirty="0">
                <a:latin typeface="Helvetica" pitchFamily="2" charset="0"/>
              </a:rPr>
              <a:t>Remove sample 28: No differentially expressed genes (</a:t>
            </a:r>
            <a:r>
              <a:rPr lang="en-US" sz="2000" dirty="0" err="1">
                <a:latin typeface="Helvetica" pitchFamily="2" charset="0"/>
              </a:rPr>
              <a:t>Gpnmb</a:t>
            </a:r>
            <a:r>
              <a:rPr lang="en-US" sz="2000" dirty="0">
                <a:latin typeface="Helvetica" pitchFamily="2" charset="0"/>
              </a:rPr>
              <a:t>: FDR = 0.06)</a:t>
            </a:r>
          </a:p>
          <a:p>
            <a:pPr marL="0" indent="0">
              <a:lnSpc>
                <a:spcPct val="114000"/>
              </a:lnSpc>
              <a:buFont typeface="Arial" panose="020B0604020202020204" pitchFamily="34" charset="0"/>
              <a:buNone/>
            </a:pPr>
            <a:endParaRPr lang="en-US" sz="2000" dirty="0">
              <a:latin typeface="Helvetica" pitchFamily="2" charset="0"/>
            </a:endParaRPr>
          </a:p>
        </p:txBody>
      </p:sp>
    </p:spTree>
    <p:extLst>
      <p:ext uri="{BB962C8B-B14F-4D97-AF65-F5344CB8AC3E}">
        <p14:creationId xmlns:p14="http://schemas.microsoft.com/office/powerpoint/2010/main" val="90542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p:txBody>
          <a:bodyPr/>
          <a:lstStyle/>
          <a:p>
            <a:r>
              <a:rPr lang="en-CH" b="1" dirty="0">
                <a:latin typeface="Helvetica" pitchFamily="2" charset="0"/>
              </a:rPr>
              <a:t>Results: Key Genes</a:t>
            </a:r>
          </a:p>
        </p:txBody>
      </p:sp>
      <p:sp>
        <p:nvSpPr>
          <p:cNvPr id="3" name="Content Placeholder 2">
            <a:extLst>
              <a:ext uri="{FF2B5EF4-FFF2-40B4-BE49-F238E27FC236}">
                <a16:creationId xmlns:a16="http://schemas.microsoft.com/office/drawing/2014/main" id="{EE22F297-E3CC-F745-AFFF-C6DB252F6B89}"/>
              </a:ext>
            </a:extLst>
          </p:cNvPr>
          <p:cNvSpPr>
            <a:spLocks noGrp="1"/>
          </p:cNvSpPr>
          <p:nvPr>
            <p:ph idx="1"/>
          </p:nvPr>
        </p:nvSpPr>
        <p:spPr>
          <a:xfrm>
            <a:off x="838199" y="1690688"/>
            <a:ext cx="10780644" cy="4888137"/>
          </a:xfrm>
        </p:spPr>
        <p:txBody>
          <a:bodyPr>
            <a:normAutofit/>
          </a:bodyPr>
          <a:lstStyle/>
          <a:p>
            <a:pPr marL="0" indent="0">
              <a:lnSpc>
                <a:spcPct val="114000"/>
              </a:lnSpc>
              <a:buNone/>
            </a:pPr>
            <a:endParaRPr lang="en-US" sz="2000" dirty="0">
              <a:latin typeface="Helvetica" pitchFamily="2" charset="0"/>
            </a:endParaRPr>
          </a:p>
          <a:p>
            <a:pPr marL="0" indent="0">
              <a:lnSpc>
                <a:spcPct val="114000"/>
              </a:lnSpc>
              <a:buNone/>
            </a:pPr>
            <a:endParaRPr lang="en-US" sz="2000" dirty="0">
              <a:latin typeface="Helvetica" pitchFamily="2" charset="0"/>
            </a:endParaRPr>
          </a:p>
        </p:txBody>
      </p:sp>
      <p:pic>
        <p:nvPicPr>
          <p:cNvPr id="9220" name="Picture 4">
            <a:extLst>
              <a:ext uri="{FF2B5EF4-FFF2-40B4-BE49-F238E27FC236}">
                <a16:creationId xmlns:a16="http://schemas.microsoft.com/office/drawing/2014/main" id="{535A43F8-850E-9340-83F7-9CBE1FC89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3" y="1489300"/>
            <a:ext cx="11640793" cy="508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73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50B-94B6-0744-97E5-42D0E76512BB}"/>
              </a:ext>
            </a:extLst>
          </p:cNvPr>
          <p:cNvSpPr>
            <a:spLocks noGrp="1"/>
          </p:cNvSpPr>
          <p:nvPr>
            <p:ph type="title"/>
          </p:nvPr>
        </p:nvSpPr>
        <p:spPr>
          <a:xfrm>
            <a:off x="838199" y="279175"/>
            <a:ext cx="10515600" cy="1325563"/>
          </a:xfrm>
        </p:spPr>
        <p:txBody>
          <a:bodyPr/>
          <a:lstStyle/>
          <a:p>
            <a:r>
              <a:rPr lang="en-CH" b="1" dirty="0">
                <a:latin typeface="Helvetica" pitchFamily="2" charset="0"/>
              </a:rPr>
              <a:t>Results: DESeq</a:t>
            </a:r>
          </a:p>
        </p:txBody>
      </p:sp>
      <p:pic>
        <p:nvPicPr>
          <p:cNvPr id="5122" name="Picture 2">
            <a:extLst>
              <a:ext uri="{FF2B5EF4-FFF2-40B4-BE49-F238E27FC236}">
                <a16:creationId xmlns:a16="http://schemas.microsoft.com/office/drawing/2014/main" id="{05349D4C-9F04-C549-B3C1-B92E7AB2A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969" y="1628911"/>
            <a:ext cx="7353031" cy="45430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12949A0C-50A5-DB46-8A8E-121E5DE2B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4734046" cy="292158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014282A-FD57-B346-A1AE-F182517396CA}"/>
              </a:ext>
            </a:extLst>
          </p:cNvPr>
          <p:cNvSpPr txBox="1">
            <a:spLocks/>
          </p:cNvSpPr>
          <p:nvPr/>
        </p:nvSpPr>
        <p:spPr>
          <a:xfrm>
            <a:off x="110170" y="4379133"/>
            <a:ext cx="4734046" cy="1170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sz="2000" dirty="0">
                <a:latin typeface="Helvetica" pitchFamily="2" charset="0"/>
              </a:rPr>
              <a:t>WT vs KO </a:t>
            </a:r>
          </a:p>
          <a:p>
            <a:pPr marL="0" indent="0">
              <a:lnSpc>
                <a:spcPct val="114000"/>
              </a:lnSpc>
              <a:buFont typeface="Arial" panose="020B0604020202020204" pitchFamily="34" charset="0"/>
              <a:buNone/>
            </a:pPr>
            <a:endParaRPr lang="en-US" sz="2000" dirty="0">
              <a:latin typeface="Helvetica" pitchFamily="2" charset="0"/>
            </a:endParaRPr>
          </a:p>
        </p:txBody>
      </p:sp>
    </p:spTree>
    <p:extLst>
      <p:ext uri="{BB962C8B-B14F-4D97-AF65-F5344CB8AC3E}">
        <p14:creationId xmlns:p14="http://schemas.microsoft.com/office/powerpoint/2010/main" val="69962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10581</TotalTime>
  <Words>696</Words>
  <Application>Microsoft Macintosh PowerPoint</Application>
  <PresentationFormat>Widescreen</PresentationFormat>
  <Paragraphs>67</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Helvetica</vt:lpstr>
      <vt:lpstr>Office Theme</vt:lpstr>
      <vt:lpstr>Microglial Bulk Analysis: Gpnmb KO vs WT</vt:lpstr>
      <vt:lpstr>Workflow</vt:lpstr>
      <vt:lpstr>Gpnmb: the Gene </vt:lpstr>
      <vt:lpstr>Preprocessing: Quality Control</vt:lpstr>
      <vt:lpstr>Sneak peek: MDS</vt:lpstr>
      <vt:lpstr>Results: EdgeR</vt:lpstr>
      <vt:lpstr>Results: EdgeR Variant</vt:lpstr>
      <vt:lpstr>Results: Key Genes</vt:lpstr>
      <vt:lpstr>Results: DESeq</vt:lpstr>
      <vt:lpstr>Results: DESeq Key Genes</vt:lpstr>
      <vt:lpstr>Results: Deconvolution</vt:lpstr>
      <vt:lpstr>Results: DESeq Random Groups</vt:lpstr>
      <vt:lpstr>Results: DESeq Key Genes (Random) </vt:lpstr>
      <vt:lpstr>Results: DESeq subset groups</vt:lpstr>
      <vt:lpstr>Results: DESeq Key Genes (Subset)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Reconstructing molecular cell state landscape during human CNS development </dc:title>
  <dc:creator>Sun  Jieran</dc:creator>
  <cp:lastModifiedBy>Sun  Jieran</cp:lastModifiedBy>
  <cp:revision>38</cp:revision>
  <dcterms:created xsi:type="dcterms:W3CDTF">2022-04-27T09:35:09Z</dcterms:created>
  <dcterms:modified xsi:type="dcterms:W3CDTF">2024-03-21T09:33:16Z</dcterms:modified>
</cp:coreProperties>
</file>