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92" r:id="rId13"/>
    <p:sldId id="273" r:id="rId14"/>
    <p:sldId id="274" r:id="rId15"/>
    <p:sldId id="293" r:id="rId16"/>
    <p:sldId id="275" r:id="rId17"/>
    <p:sldId id="286" r:id="rId18"/>
    <p:sldId id="276" r:id="rId19"/>
    <p:sldId id="289" r:id="rId20"/>
    <p:sldId id="277" r:id="rId21"/>
    <p:sldId id="278" r:id="rId22"/>
    <p:sldId id="279" r:id="rId23"/>
    <p:sldId id="280" r:id="rId24"/>
    <p:sldId id="281" r:id="rId25"/>
    <p:sldId id="282" r:id="rId26"/>
    <p:sldId id="294" r:id="rId27"/>
    <p:sldId id="284" r:id="rId28"/>
    <p:sldId id="285" r:id="rId29"/>
    <p:sldId id="290" r:id="rId30"/>
    <p:sldId id="291" r:id="rId31"/>
    <p:sldId id="262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나눔스퀘어" panose="020B0600000101010101" pitchFamily="50" charset="-127"/>
      <p:regular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 ExtraBold" panose="020B0600000101010101" pitchFamily="50" charset="-127"/>
      <p:bold r:id="rId37"/>
    </p:embeddedFont>
    <p:embeddedFont>
      <p:font typeface="나눔스퀘어라운드 ExtraBold" panose="020B0600000101010101" pitchFamily="50" charset="-12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3317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FD7"/>
    <a:srgbClr val="71BBC8"/>
    <a:srgbClr val="70BCC8"/>
    <a:srgbClr val="56AAB8"/>
    <a:srgbClr val="50A7B6"/>
    <a:srgbClr val="217583"/>
    <a:srgbClr val="3D9AA8"/>
    <a:srgbClr val="F7F7F7"/>
    <a:srgbClr val="69667F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0054" autoAdjust="0"/>
  </p:normalViewPr>
  <p:slideViewPr>
    <p:cSldViewPr snapToGrid="0" showGuides="1">
      <p:cViewPr varScale="1">
        <p:scale>
          <a:sx n="57" d="100"/>
          <a:sy n="57" d="100"/>
        </p:scale>
        <p:origin x="1204" y="32"/>
      </p:cViewPr>
      <p:guideLst>
        <p:guide orient="horz" pos="2160"/>
        <p:guide orient="horz" pos="33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E06C-E18C-49F9-A0E3-79114A4CCF2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A9FF-87FA-4590-8819-7028A77C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3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A9FF-87FA-4590-8819-7028A77C6C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9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3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모델의 좀 더 상세한 요약은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함수 이용</a:t>
            </a:r>
            <a:r>
              <a:rPr lang="en-US" altLang="ko-KR" sz="1200" dirty="0"/>
              <a:t>, </a:t>
            </a:r>
            <a:r>
              <a:rPr lang="ko-KR" altLang="en-US" sz="1200" dirty="0"/>
              <a:t>각 노드의 </a:t>
            </a:r>
            <a:r>
              <a:rPr lang="en-US" altLang="ko-KR" sz="1200" dirty="0"/>
              <a:t>MSE</a:t>
            </a:r>
            <a:r>
              <a:rPr lang="ko-KR" altLang="en-US" sz="1200" dirty="0"/>
              <a:t>와 속성 중요도의 전체적인 측정을 포함하고 있음</a:t>
            </a:r>
            <a:endParaRPr lang="en-US" altLang="ko-KR" sz="1200" dirty="0"/>
          </a:p>
          <a:p>
            <a:r>
              <a:rPr lang="en-US" altLang="ko-KR" sz="1200" dirty="0"/>
              <a:t>Surrogate : </a:t>
            </a:r>
            <a:r>
              <a:rPr lang="ko-KR" altLang="en-US" sz="1200" dirty="0"/>
              <a:t>대리의</a:t>
            </a:r>
            <a:r>
              <a:rPr lang="en-US" altLang="ko-KR" sz="1200" dirty="0"/>
              <a:t>, </a:t>
            </a:r>
            <a:r>
              <a:rPr lang="ko-KR" altLang="en-US" sz="1200" dirty="0"/>
              <a:t>대용의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3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8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1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2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7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97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model tree has several advantages: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flexibility to handle mixed attributes, a simplified tree structure, and a good potential for processing big 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2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1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A9FF-87FA-4590-8819-7028A77C6C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6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1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9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1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A9FF-87FA-4590-8819-7028A77C6C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3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A9FF-87FA-4590-8819-7028A77C6C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2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A9FF-87FA-4590-8819-7028A77C6C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1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A9FF-87FA-4590-8819-7028A77C6C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5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0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5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FAF7-14E6-43DC-B5E0-C931D393C6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2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8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4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2D7D-D5B4-414D-A60B-9110D351C27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E2D0-5787-48EA-9EDB-DEC49471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5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1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B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1BBE60-0F47-417B-9872-46C3E693FAB0}"/>
              </a:ext>
            </a:extLst>
          </p:cNvPr>
          <p:cNvGrpSpPr/>
          <p:nvPr/>
        </p:nvGrpSpPr>
        <p:grpSpPr>
          <a:xfrm>
            <a:off x="2411786" y="2659558"/>
            <a:ext cx="7888944" cy="2592237"/>
            <a:chOff x="2494911" y="2714900"/>
            <a:chExt cx="7888944" cy="2592237"/>
          </a:xfrm>
        </p:grpSpPr>
        <p:sp>
          <p:nvSpPr>
            <p:cNvPr id="134" name="TextBox 133"/>
            <p:cNvSpPr txBox="1"/>
            <p:nvPr/>
          </p:nvSpPr>
          <p:spPr>
            <a:xfrm>
              <a:off x="8665115" y="4106808"/>
              <a:ext cx="1718740" cy="120032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 곽진주</a:t>
              </a:r>
              <a:endParaRPr lang="en-US" altLang="ko-KR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   박지은</a:t>
              </a:r>
              <a:endParaRPr lang="en-US" altLang="ko-KR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     </a:t>
              </a:r>
              <a:r>
                <a:rPr lang="ko-KR" altLang="en-US" sz="2400" spc="-15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임경룡</a:t>
              </a:r>
              <a:r>
                <a:rPr lang="ko-KR" altLang="en-US" sz="2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2494911" y="2714900"/>
              <a:ext cx="7589495" cy="1200329"/>
              <a:chOff x="3404062" y="2462581"/>
              <a:chExt cx="7589495" cy="1200329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3404062" y="2462581"/>
                <a:ext cx="7368427" cy="1200329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Regression Tree</a:t>
                </a:r>
                <a:endParaRPr lang="ko-KR" altLang="en-US" sz="7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6200000">
                <a:off x="10772489" y="3232023"/>
                <a:ext cx="221068" cy="221068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76F546-856E-48DB-BCFD-B214B5B96622}"/>
              </a:ext>
            </a:extLst>
          </p:cNvPr>
          <p:cNvCxnSpPr>
            <a:cxnSpLocks/>
          </p:cNvCxnSpPr>
          <p:nvPr/>
        </p:nvCxnSpPr>
        <p:spPr>
          <a:xfrm>
            <a:off x="2520176" y="3939956"/>
            <a:ext cx="75673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5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5464C7C-C0C5-4A0E-9F6A-02C94D7DC7CB}"/>
                  </a:ext>
                </a:extLst>
              </p:cNvPr>
              <p:cNvSpPr txBox="1"/>
              <p:nvPr/>
            </p:nvSpPr>
            <p:spPr>
              <a:xfrm>
                <a:off x="604813" y="1430440"/>
                <a:ext cx="5133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데이터를 </a:t>
                </a:r>
                <a:r>
                  <a:rPr lang="en-US" altLang="ko-KR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</a:t>
                </a:r>
                <a:r>
                  <a:rPr lang="ko-KR" altLang="en-US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개로 분할 </a:t>
                </a:r>
                <a:r>
                  <a:rPr lang="en-US" altLang="ko-KR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en-US" altLang="ko-KR" sz="2000" b="1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217583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217583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5464C7C-C0C5-4A0E-9F6A-02C94D7DC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3" y="1430440"/>
                <a:ext cx="5133169" cy="400110"/>
              </a:xfrm>
              <a:prstGeom prst="rect">
                <a:avLst/>
              </a:prstGeom>
              <a:blipFill>
                <a:blip r:embed="rId3"/>
                <a:stretch>
                  <a:fillRect l="-1188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/>
              <p:nvPr/>
            </p:nvSpPr>
            <p:spPr>
              <a:xfrm>
                <a:off x="710188" y="1941381"/>
                <a:ext cx="3521092" cy="1045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pt-B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pt-BR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pt-BR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altLang="ko-KR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8" y="1941381"/>
                <a:ext cx="3521092" cy="1045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" descr="diamond, jewerly, luxury, stone icon">
            <a:extLst>
              <a:ext uri="{FF2B5EF4-FFF2-40B4-BE49-F238E27FC236}">
                <a16:creationId xmlns:a16="http://schemas.microsoft.com/office/drawing/2014/main" id="{97EBCF92-CD05-4EBD-AEC0-E4743B69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D3D52-75AB-4101-8A66-532FF77B1EB8}"/>
              </a:ext>
            </a:extLst>
          </p:cNvPr>
          <p:cNvGrpSpPr/>
          <p:nvPr/>
        </p:nvGrpSpPr>
        <p:grpSpPr>
          <a:xfrm>
            <a:off x="6706515" y="4679481"/>
            <a:ext cx="5278809" cy="1270150"/>
            <a:chOff x="6858423" y="4707711"/>
            <a:chExt cx="5278809" cy="12701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A476E4-2544-48BC-B54D-0836FAC3B8C1}"/>
                </a:ext>
              </a:extLst>
            </p:cNvPr>
            <p:cNvGrpSpPr/>
            <p:nvPr/>
          </p:nvGrpSpPr>
          <p:grpSpPr>
            <a:xfrm>
              <a:off x="6858423" y="4707711"/>
              <a:ext cx="4946325" cy="530866"/>
              <a:chOff x="6858423" y="4707711"/>
              <a:chExt cx="4946325" cy="5308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EC74471-F098-43C0-B04A-4B179B80A8A9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316" y="4750679"/>
                    <a:ext cx="3497432" cy="4449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ave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altLang="ko-KR" sz="28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28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EC74471-F098-43C0-B04A-4B179B80A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7316" y="4750679"/>
                    <a:ext cx="3497432" cy="4449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9A8B8AB0-9F16-49B8-83FE-CA03113223A0}"/>
                  </a:ext>
                </a:extLst>
              </p:cNvPr>
              <p:cNvSpPr/>
              <p:nvPr/>
            </p:nvSpPr>
            <p:spPr>
              <a:xfrm>
                <a:off x="6858423" y="4707711"/>
                <a:ext cx="941027" cy="530866"/>
              </a:xfrm>
              <a:prstGeom prst="rightArrow">
                <a:avLst/>
              </a:prstGeom>
              <a:solidFill>
                <a:srgbClr val="70BCC8"/>
              </a:solidFill>
              <a:ln>
                <a:solidFill>
                  <a:srgbClr val="70BC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E4A294C-0B0D-4ADF-A2D5-5E7084196734}"/>
                </a:ext>
              </a:extLst>
            </p:cNvPr>
            <p:cNvSpPr txBox="1"/>
            <p:nvPr/>
          </p:nvSpPr>
          <p:spPr>
            <a:xfrm>
              <a:off x="8043228" y="5269975"/>
              <a:ext cx="40940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21758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평균일 때 오류가 최소구나</a:t>
              </a:r>
              <a:r>
                <a:rPr lang="en-US" altLang="ko-KR" sz="2000" dirty="0">
                  <a:solidFill>
                    <a:srgbClr val="21758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  <a:p>
              <a:pPr algn="ctr"/>
              <a:r>
                <a:rPr lang="ko-KR" altLang="en-US" sz="2000" dirty="0" err="1">
                  <a:solidFill>
                    <a:srgbClr val="21758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대표값으로</a:t>
              </a:r>
              <a:r>
                <a:rPr lang="ko-KR" altLang="en-US" sz="2000" dirty="0">
                  <a:solidFill>
                    <a:srgbClr val="21758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평균을 씀</a:t>
              </a:r>
              <a:r>
                <a:rPr lang="en-US" altLang="ko-KR" sz="2000" dirty="0">
                  <a:solidFill>
                    <a:srgbClr val="21758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9A13B7C-05AB-4193-BF7E-CEA824F57C7A}"/>
              </a:ext>
            </a:extLst>
          </p:cNvPr>
          <p:cNvSpPr txBox="1"/>
          <p:nvPr/>
        </p:nvSpPr>
        <p:spPr>
          <a:xfrm>
            <a:off x="636461" y="3341021"/>
            <a:ext cx="823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최상의 분할은 다음 비용함수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(cost function)</a:t>
            </a:r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최소로 해야함</a:t>
            </a:r>
            <a:endParaRPr lang="en-US" altLang="ko-KR" sz="2000" dirty="0">
              <a:solidFill>
                <a:srgbClr val="2175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4B49EF2-DEC5-4F0F-874E-B115EA4FBF45}"/>
                  </a:ext>
                </a:extLst>
              </p:cNvPr>
              <p:cNvSpPr/>
              <p:nvPr/>
            </p:nvSpPr>
            <p:spPr>
              <a:xfrm>
                <a:off x="604813" y="3767163"/>
                <a:ext cx="3182858" cy="1138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altLang="ko-KR" sz="2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4B49EF2-DEC5-4F0F-874E-B115EA4FB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3" y="3767163"/>
                <a:ext cx="3182858" cy="1138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DEE82D-CA10-40CB-910D-04089EDCCEEA}"/>
                  </a:ext>
                </a:extLst>
              </p:cNvPr>
              <p:cNvSpPr/>
              <p:nvPr/>
            </p:nvSpPr>
            <p:spPr>
              <a:xfrm>
                <a:off x="580717" y="4844121"/>
                <a:ext cx="5273303" cy="136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altLang="ko-KR" sz="2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pt-BR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pt-BR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DEE82D-CA10-40CB-910D-04089EDCC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7" y="4844121"/>
                <a:ext cx="5273303" cy="1363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9231985-1398-4193-9990-66508A2C02B5}"/>
                  </a:ext>
                </a:extLst>
              </p:cNvPr>
              <p:cNvSpPr/>
              <p:nvPr/>
            </p:nvSpPr>
            <p:spPr>
              <a:xfrm>
                <a:off x="5876567" y="1917980"/>
                <a:ext cx="3550972" cy="1138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9231985-1398-4193-9990-66508A2C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567" y="1917980"/>
                <a:ext cx="3550972" cy="1138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7EF2DA7B-1CD0-4C57-8477-23CD33C58CD3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0B4E9F4-6B74-4E4B-B249-5069D0BE263D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6FE80F6-1C3E-47A3-8DD1-8B40335E279F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D61C8364-EA9B-469B-87C6-A32B2F5C8865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3328313-CDF4-44CF-AD3A-5AD26FA9A1C7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22D02349-E328-44D5-8397-A6EFCEF19805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6ECB8D-1D4C-4B77-BD6E-A746E63596D8}"/>
              </a:ext>
            </a:extLst>
          </p:cNvPr>
          <p:cNvGrpSpPr/>
          <p:nvPr/>
        </p:nvGrpSpPr>
        <p:grpSpPr>
          <a:xfrm>
            <a:off x="2215377" y="2151831"/>
            <a:ext cx="2306886" cy="3242276"/>
            <a:chOff x="2215377" y="2185284"/>
            <a:chExt cx="2306886" cy="3242276"/>
          </a:xfrm>
        </p:grpSpPr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E3379EE8-E63B-418E-8991-677FF436CBD5}"/>
                </a:ext>
              </a:extLst>
            </p:cNvPr>
            <p:cNvSpPr/>
            <p:nvPr/>
          </p:nvSpPr>
          <p:spPr>
            <a:xfrm>
              <a:off x="2215377" y="2185284"/>
              <a:ext cx="1981683" cy="691729"/>
            </a:xfrm>
            <a:prstGeom prst="frame">
              <a:avLst>
                <a:gd name="adj1" fmla="val 4317"/>
              </a:avLst>
            </a:prstGeom>
            <a:solidFill>
              <a:srgbClr val="50A7B6"/>
            </a:solidFill>
            <a:ln w="12700">
              <a:solidFill>
                <a:srgbClr val="50A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3757B9E1-FCC8-45CA-9938-DB01F31F3CC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57870" y="3563166"/>
              <a:ext cx="2497750" cy="1231037"/>
            </a:xfrm>
            <a:prstGeom prst="curvedConnector3">
              <a:avLst/>
            </a:prstGeom>
            <a:ln w="19050">
              <a:solidFill>
                <a:srgbClr val="50A7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CEE0332-9E84-43E7-BA72-F94D002188F3}"/>
              </a:ext>
            </a:extLst>
          </p:cNvPr>
          <p:cNvSpPr txBox="1"/>
          <p:nvPr/>
        </p:nvSpPr>
        <p:spPr>
          <a:xfrm>
            <a:off x="2914685" y="714730"/>
            <a:ext cx="63626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</a:t>
            </a:r>
          </a:p>
        </p:txBody>
      </p:sp>
    </p:spTree>
    <p:extLst>
      <p:ext uri="{BB962C8B-B14F-4D97-AF65-F5344CB8AC3E}">
        <p14:creationId xmlns:p14="http://schemas.microsoft.com/office/powerpoint/2010/main" val="24671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4" grpId="0"/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/>
              <p:nvPr/>
            </p:nvSpPr>
            <p:spPr>
              <a:xfrm>
                <a:off x="594001" y="2004108"/>
                <a:ext cx="2904706" cy="835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1" y="2004108"/>
                <a:ext cx="2904706" cy="835100"/>
              </a:xfrm>
              <a:prstGeom prst="rect">
                <a:avLst/>
              </a:prstGeom>
              <a:blipFill>
                <a:blip r:embed="rId2"/>
                <a:stretch>
                  <a:fillRect l="-419" r="-1887" b="-10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BCBA41-6133-40F1-98F1-AF2A46538567}"/>
              </a:ext>
            </a:extLst>
          </p:cNvPr>
          <p:cNvGrpSpPr/>
          <p:nvPr/>
        </p:nvGrpSpPr>
        <p:grpSpPr>
          <a:xfrm>
            <a:off x="476052" y="3153077"/>
            <a:ext cx="7783093" cy="2123168"/>
            <a:chOff x="4895849" y="3231190"/>
            <a:chExt cx="7783093" cy="2123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C66E7B0-8CDE-4330-A106-9C20A258F9B9}"/>
                    </a:ext>
                  </a:extLst>
                </p:cNvPr>
                <p:cNvSpPr/>
                <p:nvPr/>
              </p:nvSpPr>
              <p:spPr>
                <a:xfrm>
                  <a:off x="4895849" y="3231190"/>
                  <a:ext cx="7783093" cy="1050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pt-B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func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func>
                          </m:e>
                        </m:d>
                      </m:oMath>
                    </m:oMathPara>
                  </a14:m>
                  <a:endPara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C66E7B0-8CDE-4330-A106-9C20A258F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849" y="3231190"/>
                  <a:ext cx="7783093" cy="10502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C2DFF17-3A06-4718-B508-4FE342744F6F}"/>
                    </a:ext>
                  </a:extLst>
                </p:cNvPr>
                <p:cNvSpPr/>
                <p:nvPr/>
              </p:nvSpPr>
              <p:spPr>
                <a:xfrm>
                  <a:off x="4929302" y="4304134"/>
                  <a:ext cx="6874702" cy="1050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pt-B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ko-KR" altLang="en-US" sz="24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ko-KR" altLang="en-US" sz="24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oMath>
                    </m:oMathPara>
                  </a14:m>
                  <a:endPara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C2DFF17-3A06-4718-B508-4FE342744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302" y="4304134"/>
                  <a:ext cx="6874702" cy="10502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7583A49-B52F-48F2-9712-61E29981468A}"/>
                  </a:ext>
                </a:extLst>
              </p:cNvPr>
              <p:cNvSpPr/>
              <p:nvPr/>
            </p:nvSpPr>
            <p:spPr>
              <a:xfrm>
                <a:off x="607845" y="5523536"/>
                <a:ext cx="67369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ave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altLang="ko-KR" sz="20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ave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altLang="ko-KR" sz="20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7583A49-B52F-48F2-9712-61E29981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5" y="5523536"/>
                <a:ext cx="6736972" cy="400110"/>
              </a:xfrm>
              <a:prstGeom prst="rect">
                <a:avLst/>
              </a:prstGeom>
              <a:blipFill>
                <a:blip r:embed="rId6"/>
                <a:stretch>
                  <a:fillRect l="-995" t="-1060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1" name="Picture 2" descr="diamond, jewerly, luxury, stone icon">
            <a:extLst>
              <a:ext uri="{FF2B5EF4-FFF2-40B4-BE49-F238E27FC236}">
                <a16:creationId xmlns:a16="http://schemas.microsoft.com/office/drawing/2014/main" id="{F6FD4C7A-8D8C-40F1-8489-A3A439B0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E7794679-ACF9-49CD-915E-8E695F3FFFAE}"/>
              </a:ext>
            </a:extLst>
          </p:cNvPr>
          <p:cNvSpPr txBox="1"/>
          <p:nvPr/>
        </p:nvSpPr>
        <p:spPr>
          <a:xfrm>
            <a:off x="8555298" y="4813915"/>
            <a:ext cx="3228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400" u="sng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en-US" altLang="ko-KR" sz="2400" u="sng" dirty="0">
              <a:solidFill>
                <a:srgbClr val="21758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실행되는 단계만 생각해서 </a:t>
            </a:r>
            <a:r>
              <a:rPr lang="en-US" altLang="ko-KR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RSS</a:t>
            </a:r>
            <a:r>
              <a:rPr lang="ko-KR" altLang="en-US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최소화</a:t>
            </a:r>
            <a:r>
              <a:rPr lang="en-US" altLang="ko-KR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미래의 어떠한 최적의 조합이 나오는지에 대한 고려는 </a:t>
            </a:r>
            <a:r>
              <a:rPr lang="en-US" altLang="ko-KR" dirty="0">
                <a:solidFill>
                  <a:srgbClr val="2175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5459C9C-F822-4C8C-9A10-5448658DAF40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2A9A605E-EE44-49B1-BAD5-DB5A247822A2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B51DD965-5671-4BA6-86F7-AF3AE7E1641F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358A9524-D2CA-4BA4-BAD1-7B88871DF725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035C070-B2A7-43B0-896F-EF14C56B0E85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A8E5B08B-8904-470B-9143-E37816DC8F9D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57E4386-4F0E-446E-9BF4-5DB6B7CBDAAC}"/>
              </a:ext>
            </a:extLst>
          </p:cNvPr>
          <p:cNvSpPr txBox="1"/>
          <p:nvPr/>
        </p:nvSpPr>
        <p:spPr>
          <a:xfrm>
            <a:off x="569855" y="1388126"/>
            <a:ext cx="616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 분할변수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(j)</a:t>
            </a:r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000" dirty="0" err="1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분할점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(s)</a:t>
            </a:r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어떻게 결정하지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680F29-C9FA-4057-9D8C-422DA65B5675}"/>
              </a:ext>
            </a:extLst>
          </p:cNvPr>
          <p:cNvSpPr txBox="1"/>
          <p:nvPr/>
        </p:nvSpPr>
        <p:spPr>
          <a:xfrm>
            <a:off x="2273484" y="714730"/>
            <a:ext cx="764504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분할변수와 </a:t>
            </a:r>
            <a:r>
              <a:rPr lang="ko-KR" altLang="en-US" spc="600" dirty="0" err="1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분할점</a:t>
            </a:r>
            <a:endParaRPr lang="ko-KR" altLang="en-US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/>
              <p:nvPr/>
            </p:nvSpPr>
            <p:spPr>
              <a:xfrm>
                <a:off x="7405349" y="1440964"/>
                <a:ext cx="1653594" cy="487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349" y="1440964"/>
                <a:ext cx="1653594" cy="487056"/>
              </a:xfrm>
              <a:prstGeom prst="rect">
                <a:avLst/>
              </a:prstGeom>
              <a:blipFill>
                <a:blip r:embed="rId2"/>
                <a:stretch>
                  <a:fillRect l="-1845" r="-3321" b="-1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BCBA41-6133-40F1-98F1-AF2A46538567}"/>
              </a:ext>
            </a:extLst>
          </p:cNvPr>
          <p:cNvGrpSpPr/>
          <p:nvPr/>
        </p:nvGrpSpPr>
        <p:grpSpPr>
          <a:xfrm>
            <a:off x="7224276" y="2211612"/>
            <a:ext cx="4542205" cy="1476182"/>
            <a:chOff x="4895849" y="3231190"/>
            <a:chExt cx="5647993" cy="1919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C66E7B0-8CDE-4330-A106-9C20A258F9B9}"/>
                    </a:ext>
                  </a:extLst>
                </p:cNvPr>
                <p:cNvSpPr/>
                <p:nvPr/>
              </p:nvSpPr>
              <p:spPr>
                <a:xfrm>
                  <a:off x="4895849" y="3231190"/>
                  <a:ext cx="5647993" cy="8466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pt-BR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li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ko-KR" altLang="en-US" sz="1400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func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ko-KR" altLang="en-US" sz="1400" b="1" i="1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func>
                          </m:e>
                        </m:d>
                      </m:oMath>
                    </m:oMathPara>
                  </a14:m>
                  <a:endPara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C66E7B0-8CDE-4330-A106-9C20A258F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849" y="3231190"/>
                  <a:ext cx="5647993" cy="846640"/>
                </a:xfrm>
                <a:prstGeom prst="rect">
                  <a:avLst/>
                </a:prstGeom>
                <a:blipFill>
                  <a:blip r:embed="rId3"/>
                  <a:stretch>
                    <a:fillRect t="-109346" r="-5235" b="-1514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C2DFF17-3A06-4718-B508-4FE342744F6F}"/>
                    </a:ext>
                  </a:extLst>
                </p:cNvPr>
                <p:cNvSpPr/>
                <p:nvPr/>
              </p:nvSpPr>
              <p:spPr>
                <a:xfrm>
                  <a:off x="4929301" y="4304134"/>
                  <a:ext cx="5057513" cy="8466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pt-BR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li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ko-KR" altLang="en-US" sz="14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sSub>
                                  <m:sSub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ko-KR" altLang="en-US" sz="14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sSub>
                                  <m:sSub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oMath>
                    </m:oMathPara>
                  </a14:m>
                  <a:endPara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C2DFF17-3A06-4718-B508-4FE342744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301" y="4304134"/>
                  <a:ext cx="5057513" cy="846640"/>
                </a:xfrm>
                <a:prstGeom prst="rect">
                  <a:avLst/>
                </a:prstGeom>
                <a:blipFill>
                  <a:blip r:embed="rId4"/>
                  <a:stretch>
                    <a:fillRect t="-109346" r="-5689" b="-1514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1" name="Picture 2" descr="diamond, jewerly, luxury, stone icon">
            <a:extLst>
              <a:ext uri="{FF2B5EF4-FFF2-40B4-BE49-F238E27FC236}">
                <a16:creationId xmlns:a16="http://schemas.microsoft.com/office/drawing/2014/main" id="{F6FD4C7A-8D8C-40F1-8489-A3A439B0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5459C9C-F822-4C8C-9A10-5448658DAF40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2A9A605E-EE44-49B1-BAD5-DB5A247822A2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B51DD965-5671-4BA6-86F7-AF3AE7E1641F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358A9524-D2CA-4BA4-BAD1-7B88871DF725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035C070-B2A7-43B0-896F-EF14C56B0E85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A8E5B08B-8904-470B-9143-E37816DC8F9D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57E4386-4F0E-446E-9BF4-5DB6B7CBDAAC}"/>
              </a:ext>
            </a:extLst>
          </p:cNvPr>
          <p:cNvSpPr txBox="1"/>
          <p:nvPr/>
        </p:nvSpPr>
        <p:spPr>
          <a:xfrm>
            <a:off x="569855" y="1388126"/>
            <a:ext cx="3852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분할변수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(j)</a:t>
            </a:r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000" dirty="0" err="1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분할점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(s) </a:t>
            </a:r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풀어보자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680F29-C9FA-4057-9D8C-422DA65B5675}"/>
              </a:ext>
            </a:extLst>
          </p:cNvPr>
          <p:cNvSpPr txBox="1"/>
          <p:nvPr/>
        </p:nvSpPr>
        <p:spPr>
          <a:xfrm>
            <a:off x="2273484" y="714730"/>
            <a:ext cx="764504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분할변수와 </a:t>
            </a:r>
            <a:r>
              <a:rPr lang="ko-KR" altLang="en-US" spc="600" dirty="0" err="1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분할점</a:t>
            </a:r>
            <a:endParaRPr lang="ko-KR" altLang="en-US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3">
                <a:extLst>
                  <a:ext uri="{FF2B5EF4-FFF2-40B4-BE49-F238E27FC236}">
                    <a16:creationId xmlns:a16="http://schemas.microsoft.com/office/drawing/2014/main" id="{6382D5D8-2F2A-43A3-8515-22B7C45D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353105"/>
                  </p:ext>
                </p:extLst>
              </p:nvPr>
            </p:nvGraphicFramePr>
            <p:xfrm>
              <a:off x="674751" y="2071816"/>
              <a:ext cx="2217711" cy="18239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9237">
                      <a:extLst>
                        <a:ext uri="{9D8B030D-6E8A-4147-A177-3AD203B41FA5}">
                          <a16:colId xmlns:a16="http://schemas.microsoft.com/office/drawing/2014/main" val="2967625042"/>
                        </a:ext>
                      </a:extLst>
                    </a:gridCol>
                    <a:gridCol w="739237">
                      <a:extLst>
                        <a:ext uri="{9D8B030D-6E8A-4147-A177-3AD203B41FA5}">
                          <a16:colId xmlns:a16="http://schemas.microsoft.com/office/drawing/2014/main" val="1915711971"/>
                        </a:ext>
                      </a:extLst>
                    </a:gridCol>
                    <a:gridCol w="739237">
                      <a:extLst>
                        <a:ext uri="{9D8B030D-6E8A-4147-A177-3AD203B41FA5}">
                          <a16:colId xmlns:a16="http://schemas.microsoft.com/office/drawing/2014/main" val="3837113056"/>
                        </a:ext>
                      </a:extLst>
                    </a:gridCol>
                  </a:tblGrid>
                  <a:tr h="607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98CF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98CF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rgbClr val="98CF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35664"/>
                      </a:ext>
                    </a:extLst>
                  </a:tr>
                  <a:tr h="607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2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5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9782208"/>
                      </a:ext>
                    </a:extLst>
                  </a:tr>
                  <a:tr h="607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3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6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7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7379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3">
                <a:extLst>
                  <a:ext uri="{FF2B5EF4-FFF2-40B4-BE49-F238E27FC236}">
                    <a16:creationId xmlns:a16="http://schemas.microsoft.com/office/drawing/2014/main" id="{6382D5D8-2F2A-43A3-8515-22B7C45D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353105"/>
                  </p:ext>
                </p:extLst>
              </p:nvPr>
            </p:nvGraphicFramePr>
            <p:xfrm>
              <a:off x="674751" y="2071816"/>
              <a:ext cx="2217711" cy="18239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9237">
                      <a:extLst>
                        <a:ext uri="{9D8B030D-6E8A-4147-A177-3AD203B41FA5}">
                          <a16:colId xmlns:a16="http://schemas.microsoft.com/office/drawing/2014/main" val="2967625042"/>
                        </a:ext>
                      </a:extLst>
                    </a:gridCol>
                    <a:gridCol w="739237">
                      <a:extLst>
                        <a:ext uri="{9D8B030D-6E8A-4147-A177-3AD203B41FA5}">
                          <a16:colId xmlns:a16="http://schemas.microsoft.com/office/drawing/2014/main" val="1915711971"/>
                        </a:ext>
                      </a:extLst>
                    </a:gridCol>
                    <a:gridCol w="739237">
                      <a:extLst>
                        <a:ext uri="{9D8B030D-6E8A-4147-A177-3AD203B41FA5}">
                          <a16:colId xmlns:a16="http://schemas.microsoft.com/office/drawing/2014/main" val="3837113056"/>
                        </a:ext>
                      </a:extLst>
                    </a:gridCol>
                  </a:tblGrid>
                  <a:tr h="6079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20" t="-1000" r="-200820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53" t="-1000" r="-102479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000" r="-1639" b="-2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35664"/>
                      </a:ext>
                    </a:extLst>
                  </a:tr>
                  <a:tr h="607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2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5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1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9782208"/>
                      </a:ext>
                    </a:extLst>
                  </a:tr>
                  <a:tr h="607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3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6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나눔스퀘어 ExtraBold" panose="020B0600000101010101" pitchFamily="50" charset="-127"/>
                              <a:ea typeface="나눔스퀘어 ExtraBold" panose="020B0600000101010101" pitchFamily="50" charset="-127"/>
                            </a:rPr>
                            <a:t>7</a:t>
                          </a:r>
                          <a:endParaRPr lang="ko-KR" altLang="en-US" sz="1800" dirty="0"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7379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032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464C7C-C0C5-4A0E-9F6A-02C94D7DC7CB}"/>
              </a:ext>
            </a:extLst>
          </p:cNvPr>
          <p:cNvSpPr txBox="1"/>
          <p:nvPr/>
        </p:nvSpPr>
        <p:spPr>
          <a:xfrm>
            <a:off x="551342" y="1885485"/>
            <a:ext cx="10037045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과적합을 방지하기 위해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트리를 가지치기 하는 과정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 function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패널티를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주는 것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= 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Complexity Penalty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1" name="Picture 2" descr="diamond, jewerly, luxury, stone icon">
            <a:extLst>
              <a:ext uri="{FF2B5EF4-FFF2-40B4-BE49-F238E27FC236}">
                <a16:creationId xmlns:a16="http://schemas.microsoft.com/office/drawing/2014/main" id="{F6FD4C7A-8D8C-40F1-8489-A3A439B0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BE03D3-31CB-4EC3-8860-D2CA1147EDA3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94F901C-3CA8-4161-8DF5-EB90A207833C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CD24451-179A-4205-83FB-70C3181A3F33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59E1DA7-8B04-4F87-92AA-F675463290F0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E5F55D00-58B6-478B-870B-1856EA4E1D48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37044CA-EC6A-4089-A858-EA73DA05E0EC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E727CCB-ECED-4027-A9D3-C76D8DB43003}"/>
                  </a:ext>
                </a:extLst>
              </p:cNvPr>
              <p:cNvSpPr/>
              <p:nvPr/>
            </p:nvSpPr>
            <p:spPr>
              <a:xfrm>
                <a:off x="549498" y="5859439"/>
                <a:ext cx="9293945" cy="424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*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패널티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모델의 복잡성을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트리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끝노드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개수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크기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텀을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넣어서 그 값을 줄이는 것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영향은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결정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E727CCB-ECED-4027-A9D3-C76D8DB43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8" y="5859439"/>
                <a:ext cx="9293945" cy="424860"/>
              </a:xfrm>
              <a:prstGeom prst="rect">
                <a:avLst/>
              </a:prstGeom>
              <a:blipFill>
                <a:blip r:embed="rId3"/>
                <a:stretch>
                  <a:fillRect l="-328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51E592E-1F3C-4AAC-B2D5-0BC142135F16}"/>
                  </a:ext>
                </a:extLst>
              </p:cNvPr>
              <p:cNvSpPr txBox="1"/>
              <p:nvPr/>
            </p:nvSpPr>
            <p:spPr>
              <a:xfrm>
                <a:off x="1561939" y="3195978"/>
                <a:ext cx="2731389" cy="36933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ko-KR" altLang="pt-BR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51E592E-1F3C-4AAC-B2D5-0BC142135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39" y="3195978"/>
                <a:ext cx="2731389" cy="369332"/>
              </a:xfrm>
              <a:prstGeom prst="rect">
                <a:avLst/>
              </a:prstGeom>
              <a:blipFill>
                <a:blip r:embed="rId4"/>
                <a:stretch>
                  <a:fillRect l="-2009" t="-1639" r="-3571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액자 142">
            <a:extLst>
              <a:ext uri="{FF2B5EF4-FFF2-40B4-BE49-F238E27FC236}">
                <a16:creationId xmlns:a16="http://schemas.microsoft.com/office/drawing/2014/main" id="{39EB081F-BFDF-4BE1-ABFF-9EF47B83B740}"/>
              </a:ext>
            </a:extLst>
          </p:cNvPr>
          <p:cNvSpPr/>
          <p:nvPr/>
        </p:nvSpPr>
        <p:spPr>
          <a:xfrm>
            <a:off x="3581469" y="3070940"/>
            <a:ext cx="782525" cy="708533"/>
          </a:xfrm>
          <a:prstGeom prst="frame">
            <a:avLst>
              <a:gd name="adj1" fmla="val 6703"/>
            </a:avLst>
          </a:prstGeom>
          <a:solidFill>
            <a:srgbClr val="50A7B6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3AFD33D4-52DC-4427-A761-1FC390370EFE}"/>
              </a:ext>
            </a:extLst>
          </p:cNvPr>
          <p:cNvCxnSpPr>
            <a:cxnSpLocks/>
            <a:stCxn id="148" idx="2"/>
            <a:endCxn id="143" idx="3"/>
          </p:cNvCxnSpPr>
          <p:nvPr/>
        </p:nvCxnSpPr>
        <p:spPr>
          <a:xfrm rot="5400000">
            <a:off x="4311640" y="2902778"/>
            <a:ext cx="574783" cy="470074"/>
          </a:xfrm>
          <a:prstGeom prst="bentConnector2">
            <a:avLst/>
          </a:prstGeom>
          <a:ln w="47625">
            <a:solidFill>
              <a:srgbClr val="50A7B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6380A15-5D78-4824-8984-A344BD88CE8E}"/>
              </a:ext>
            </a:extLst>
          </p:cNvPr>
          <p:cNvSpPr/>
          <p:nvPr/>
        </p:nvSpPr>
        <p:spPr>
          <a:xfrm>
            <a:off x="4492022" y="2804705"/>
            <a:ext cx="684092" cy="45719"/>
          </a:xfrm>
          <a:prstGeom prst="rect">
            <a:avLst/>
          </a:prstGeom>
          <a:solidFill>
            <a:srgbClr val="50A7B6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0A1D6C-B011-44E8-9AE3-1DEC491B1280}"/>
              </a:ext>
            </a:extLst>
          </p:cNvPr>
          <p:cNvSpPr txBox="1"/>
          <p:nvPr/>
        </p:nvSpPr>
        <p:spPr>
          <a:xfrm>
            <a:off x="549498" y="1426783"/>
            <a:ext cx="616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Pruning</a:t>
            </a:r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무엇이고 왜 해주는 거지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E97C12-BEA3-41F1-BA39-2175F0F03DB4}"/>
              </a:ext>
            </a:extLst>
          </p:cNvPr>
          <p:cNvSpPr txBox="1"/>
          <p:nvPr/>
        </p:nvSpPr>
        <p:spPr>
          <a:xfrm>
            <a:off x="2794460" y="714730"/>
            <a:ext cx="660309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Pruning</a:t>
            </a:r>
            <a:endParaRPr lang="ko-KR" altLang="en-US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572D4-FDFA-42D7-8DE7-991A154E6622}"/>
              </a:ext>
            </a:extLst>
          </p:cNvPr>
          <p:cNvSpPr txBox="1"/>
          <p:nvPr/>
        </p:nvSpPr>
        <p:spPr>
          <a:xfrm>
            <a:off x="6535883" y="3642517"/>
            <a:ext cx="346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Cost Complexity Pruning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4DF8AF-2850-46AD-A930-2FF48A9D0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744" y="4066895"/>
            <a:ext cx="7522855" cy="16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464C7C-C0C5-4A0E-9F6A-02C94D7DC7CB}"/>
              </a:ext>
            </a:extLst>
          </p:cNvPr>
          <p:cNvSpPr txBox="1"/>
          <p:nvPr/>
        </p:nvSpPr>
        <p:spPr>
          <a:xfrm>
            <a:off x="546090" y="1507642"/>
            <a:ext cx="9958908" cy="364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계층적 구조로 인해 중간에 에러가 발생하면 다음 단계로 에러가 계속 전파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데이터의 미세한 변동에도 최종 결과에 크게 영향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적은 개수의 노이즈에도 크게 영향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나무의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최종노드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개수를 늘리면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1" name="Picture 2" descr="diamond, jewerly, luxury, stone icon">
            <a:extLst>
              <a:ext uri="{FF2B5EF4-FFF2-40B4-BE49-F238E27FC236}">
                <a16:creationId xmlns:a16="http://schemas.microsoft.com/office/drawing/2014/main" id="{F6FD4C7A-8D8C-40F1-8489-A3A439B0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D004BCF-9D0D-4B22-8DD5-1101F41E3BE9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B80811C-002E-4BD7-A097-C56446F1D280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B69AF36-C5B0-4165-B945-071A78DC4C2A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BDE4762-ED0D-4EFB-A697-8898AAE605B4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632F10B-31CE-4E73-B42D-B489170F6879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5E0CE0A-0D96-4D7F-9806-34A6C88A2DE1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B4497D-23EE-4700-AA15-FA75857882DE}"/>
              </a:ext>
            </a:extLst>
          </p:cNvPr>
          <p:cNvSpPr/>
          <p:nvPr/>
        </p:nvSpPr>
        <p:spPr>
          <a:xfrm>
            <a:off x="0" y="1678898"/>
            <a:ext cx="12192000" cy="3899152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트리 모델의 단점을 보완한 방법</a:t>
            </a:r>
            <a:r>
              <a:rPr lang="en-US" altLang="ko-KR" sz="32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algn="ctr"/>
            <a:endParaRPr lang="en-US" altLang="ko-KR" sz="3200" dirty="0">
              <a:solidFill>
                <a:srgbClr val="F7F7F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200" b="1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32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Random Forest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BB31D1-909D-46E1-8C1A-D8B382A41DA6}"/>
              </a:ext>
            </a:extLst>
          </p:cNvPr>
          <p:cNvSpPr txBox="1"/>
          <p:nvPr/>
        </p:nvSpPr>
        <p:spPr>
          <a:xfrm>
            <a:off x="2219783" y="714730"/>
            <a:ext cx="775244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트리 모델의 한계</a:t>
            </a:r>
          </a:p>
        </p:txBody>
      </p:sp>
    </p:spTree>
    <p:extLst>
      <p:ext uri="{BB962C8B-B14F-4D97-AF65-F5344CB8AC3E}">
        <p14:creationId xmlns:p14="http://schemas.microsoft.com/office/powerpoint/2010/main" val="32297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21592" y="1273051"/>
            <a:ext cx="11295493" cy="5041952"/>
            <a:chOff x="186587" y="1068293"/>
            <a:chExt cx="9469072" cy="4512452"/>
          </a:xfrm>
        </p:grpSpPr>
        <p:sp>
          <p:nvSpPr>
            <p:cNvPr id="8" name="직사각형 7"/>
            <p:cNvSpPr/>
            <p:nvPr/>
          </p:nvSpPr>
          <p:spPr>
            <a:xfrm>
              <a:off x="639612" y="1068293"/>
              <a:ext cx="9016047" cy="451245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6587" y="1346477"/>
              <a:ext cx="1715314" cy="536828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83099" y="1698909"/>
            <a:ext cx="1184940" cy="4001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설명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40240" y="2300248"/>
            <a:ext cx="9911519" cy="4031873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트리와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트리를 사용한 대구 지역 아파트 가격 추정</a:t>
            </a:r>
          </a:p>
          <a:p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매매 가격에 영향을 미치는 건축 연도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면적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아파트 기본 정보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및 근린생활시설에 대한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정보와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매매 가격을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담은 총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5,891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아파트 표본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SalePrice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매매 가격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YearBuilt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건축 연도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YrSold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매매일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MonthSold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매매일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Size.sqf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면적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(square foot,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평방 피트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/ Floor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… /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N_SchoolNearBy.Total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근처 학교 총계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목표변수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“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SalePrice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원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추측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 과정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marL="177800" indent="-177800">
              <a:buAutoNum type="arabicPeriod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탐색 및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training/test data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AutoNum type="arabicPeriod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회귀 트리 모델 생성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(CART algorithm)</a:t>
            </a:r>
          </a:p>
          <a:p>
            <a:pPr marL="177800" indent="-177800">
              <a:buAutoNum type="arabicPeriod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가지치기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(pruning)</a:t>
            </a:r>
          </a:p>
          <a:p>
            <a:pPr marL="177800" indent="-177800">
              <a:buAutoNum type="arabicPeriod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성능 평가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(using MAE)</a:t>
            </a:r>
          </a:p>
          <a:p>
            <a:pPr marL="177800" indent="-177800">
              <a:buAutoNum type="arabicPeriod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성능 향상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트리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(M5P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algorithm)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 rot="16200000">
            <a:off x="1034144" y="2397594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rot="16200000">
            <a:off x="1034143" y="4097832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 rot="16200000">
            <a:off x="6048701" y="3882007"/>
            <a:ext cx="94593" cy="94593"/>
          </a:xfrm>
          <a:prstGeom prst="ellipse">
            <a:avLst/>
          </a:prstGeom>
          <a:noFill/>
          <a:ln w="38100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5578721" y="682459"/>
            <a:ext cx="36000" cy="36000"/>
          </a:xfrm>
          <a:prstGeom prst="ellipse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C666262-63A8-431B-BCA5-E376827C2BB3}"/>
              </a:ext>
            </a:extLst>
          </p:cNvPr>
          <p:cNvSpPr/>
          <p:nvPr/>
        </p:nvSpPr>
        <p:spPr>
          <a:xfrm rot="16200000">
            <a:off x="1034144" y="2888679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485DDEA-C238-4CA3-BAF9-DC89E95EB3C2}"/>
              </a:ext>
            </a:extLst>
          </p:cNvPr>
          <p:cNvSpPr/>
          <p:nvPr/>
        </p:nvSpPr>
        <p:spPr>
          <a:xfrm rot="16200000">
            <a:off x="1034142" y="4599017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9A7A364-9E54-4914-BDE2-E71EEAA3A95D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96764A8-676B-4E7E-8E90-FD750D6CDEA6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4A4BBA7-2657-4E80-83C3-94CF605ACA4E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5F0FB3D2-FF48-49CC-B1CC-94F9FF49BBA8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6B82DFAF-51C9-43CE-A65D-14AA73BE14A8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E3137D7-B3F7-40CB-B6D3-79DD9265F28C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EBE8D46-019D-4535-8AE5-8D09E9FA2F9C}"/>
              </a:ext>
            </a:extLst>
          </p:cNvPr>
          <p:cNvSpPr txBox="1"/>
          <p:nvPr/>
        </p:nvSpPr>
        <p:spPr>
          <a:xfrm>
            <a:off x="4933663" y="669760"/>
            <a:ext cx="232467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</a:t>
            </a:r>
            <a:endParaRPr lang="ko-KR" altLang="en-US" sz="1100" spc="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89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26D655-9A8B-42EE-90B1-AD040F878D37}"/>
              </a:ext>
            </a:extLst>
          </p:cNvPr>
          <p:cNvGrpSpPr/>
          <p:nvPr/>
        </p:nvGrpSpPr>
        <p:grpSpPr>
          <a:xfrm>
            <a:off x="7102935" y="4163569"/>
            <a:ext cx="1418978" cy="381880"/>
            <a:chOff x="7527286" y="4555822"/>
            <a:chExt cx="1418978" cy="38188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C93B3A6-00D6-4008-B4A1-9D95F14831EC}"/>
                </a:ext>
              </a:extLst>
            </p:cNvPr>
            <p:cNvSpPr/>
            <p:nvPr/>
          </p:nvSpPr>
          <p:spPr>
            <a:xfrm>
              <a:off x="7543992" y="4555822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FFE50D0-4CD9-4512-A6BE-12F40F4D35D9}"/>
                </a:ext>
              </a:extLst>
            </p:cNvPr>
            <p:cNvSpPr/>
            <p:nvPr/>
          </p:nvSpPr>
          <p:spPr>
            <a:xfrm>
              <a:off x="7527286" y="4584517"/>
              <a:ext cx="1418978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목표 변수의 분포</a:t>
              </a: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F3B3C774-BE09-479A-845D-AF409F8A1315}"/>
              </a:ext>
            </a:extLst>
          </p:cNvPr>
          <p:cNvSpPr/>
          <p:nvPr/>
        </p:nvSpPr>
        <p:spPr>
          <a:xfrm rot="16200000">
            <a:off x="7124707" y="4686975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50F730D-32D6-4D49-826F-81D6F2BCB394}"/>
              </a:ext>
            </a:extLst>
          </p:cNvPr>
          <p:cNvSpPr/>
          <p:nvPr/>
        </p:nvSpPr>
        <p:spPr>
          <a:xfrm rot="16200000">
            <a:off x="7129417" y="5741688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EF4E31-BA1E-492E-94CE-A02EBE913DD2}"/>
              </a:ext>
            </a:extLst>
          </p:cNvPr>
          <p:cNvSpPr/>
          <p:nvPr/>
        </p:nvSpPr>
        <p:spPr>
          <a:xfrm>
            <a:off x="7224010" y="4583612"/>
            <a:ext cx="4717040" cy="181588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모델은 전처리가 필요 없으나 보다 더 나은 모델 성능을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위해 목표 변수의 분포를 살펴봄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아파트 간의 가격에서 별 차이가 없거나 양봉 분포일 경우 모델에 대해 문제가 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아파트 가격의 분포는 왼쪽으로 다소 치우쳐져 있으나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대체적으로 종 모양의 분포를 보여 모델링하기 괜찮은 데이터로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보임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D2406-3B2E-4DED-97B9-CBB73789C84A}"/>
              </a:ext>
            </a:extLst>
          </p:cNvPr>
          <p:cNvGrpSpPr/>
          <p:nvPr/>
        </p:nvGrpSpPr>
        <p:grpSpPr>
          <a:xfrm>
            <a:off x="7145544" y="1273215"/>
            <a:ext cx="4734565" cy="2360981"/>
            <a:chOff x="7145544" y="1095338"/>
            <a:chExt cx="4561869" cy="329252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A6852CC-4FA5-4CD5-8AE7-B772C4CE1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04"/>
            <a:stretch/>
          </p:blipFill>
          <p:spPr>
            <a:xfrm>
              <a:off x="7145883" y="1273215"/>
              <a:ext cx="4561530" cy="311464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850C773-28E9-4DF5-93FD-CA7DD69A9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5544" y="1095338"/>
              <a:ext cx="4561531" cy="175707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BBB204E1-36E8-4A53-941F-07E2D93A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889" y="3684314"/>
            <a:ext cx="4740053" cy="29232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3E65BD-CE2C-4CF3-9D98-6952AE4F7728}"/>
              </a:ext>
            </a:extLst>
          </p:cNvPr>
          <p:cNvGrpSpPr/>
          <p:nvPr/>
        </p:nvGrpSpPr>
        <p:grpSpPr>
          <a:xfrm>
            <a:off x="340303" y="4152845"/>
            <a:ext cx="6510402" cy="2138590"/>
            <a:chOff x="331642" y="4196390"/>
            <a:chExt cx="6510402" cy="195935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EC45A08-FB1F-4817-9D1D-708BB0F1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602" y="4196390"/>
              <a:ext cx="6496499" cy="11253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D20618D-F85D-4A76-997D-91985D291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6207"/>
            <a:stretch/>
          </p:blipFill>
          <p:spPr>
            <a:xfrm>
              <a:off x="331642" y="5325712"/>
              <a:ext cx="6510402" cy="17366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BE0237D-A993-4A2A-BB51-D99E2BC67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10" t="-1" b="-374"/>
            <a:stretch/>
          </p:blipFill>
          <p:spPr>
            <a:xfrm>
              <a:off x="331642" y="5494924"/>
              <a:ext cx="6500459" cy="660822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39C4038-93F1-40CB-82CB-C901A1D190BD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472A622-0223-4248-B918-8081805EB02C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E99A9F-A6CE-4C76-A8E9-6AED7E4904E9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C7F70BE-C1BF-4A56-BB07-B738458BC14E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B07DAC1-680E-40B6-9F53-1651390877AF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7FFD464-B32D-4280-89A0-93642D6F9B81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C9F59C6-5F77-44A6-944B-3EC77745FA52}"/>
              </a:ext>
            </a:extLst>
          </p:cNvPr>
          <p:cNvSpPr txBox="1"/>
          <p:nvPr/>
        </p:nvSpPr>
        <p:spPr>
          <a:xfrm>
            <a:off x="3030098" y="669760"/>
            <a:ext cx="613180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탐색 및 분할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9E7063-0F30-44D1-A336-8303178BE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03" y="1282944"/>
            <a:ext cx="6496499" cy="26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26D655-9A8B-42EE-90B1-AD040F878D37}"/>
              </a:ext>
            </a:extLst>
          </p:cNvPr>
          <p:cNvGrpSpPr/>
          <p:nvPr/>
        </p:nvGrpSpPr>
        <p:grpSpPr>
          <a:xfrm>
            <a:off x="351098" y="1284366"/>
            <a:ext cx="2218929" cy="481288"/>
            <a:chOff x="7577445" y="4555822"/>
            <a:chExt cx="2218929" cy="37914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C93B3A6-00D6-4008-B4A1-9D95F14831EC}"/>
                </a:ext>
              </a:extLst>
            </p:cNvPr>
            <p:cNvSpPr/>
            <p:nvPr/>
          </p:nvSpPr>
          <p:spPr>
            <a:xfrm>
              <a:off x="7577445" y="4555822"/>
              <a:ext cx="2190023" cy="379143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FFE50D0-4CD9-4512-A6BE-12F40F4D35D9}"/>
                </a:ext>
              </a:extLst>
            </p:cNvPr>
            <p:cNvSpPr/>
            <p:nvPr/>
          </p:nvSpPr>
          <p:spPr>
            <a:xfrm>
              <a:off x="7606351" y="4602085"/>
              <a:ext cx="2190023" cy="290948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의사결정나무의 특징 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39C4038-93F1-40CB-82CB-C901A1D190BD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472A622-0223-4248-B918-8081805EB02C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E99A9F-A6CE-4C76-A8E9-6AED7E4904E9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C7F70BE-C1BF-4A56-BB07-B738458BC14E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B07DAC1-680E-40B6-9F53-1651390877AF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7FFD464-B32D-4280-89A0-93642D6F9B81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C9F59C6-5F77-44A6-944B-3EC77745FA52}"/>
              </a:ext>
            </a:extLst>
          </p:cNvPr>
          <p:cNvSpPr txBox="1"/>
          <p:nvPr/>
        </p:nvSpPr>
        <p:spPr>
          <a:xfrm>
            <a:off x="3030098" y="669760"/>
            <a:ext cx="613180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탐색 및 분할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0B19D-FF39-46F7-B335-3CBD435B831B}"/>
              </a:ext>
            </a:extLst>
          </p:cNvPr>
          <p:cNvSpPr/>
          <p:nvPr/>
        </p:nvSpPr>
        <p:spPr>
          <a:xfrm>
            <a:off x="250950" y="1843503"/>
            <a:ext cx="10817743" cy="58477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 학습 모델의 다른 종류와 비교해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의사결정나무의 장점 중 하나는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(Pre-processing)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 많은 데이터 타입을 다룰 수 있는데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속성의 정규화나 표준화가 필요 없음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의미함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B41E96-7CEF-4410-90DF-81CAFD6ABDFE}"/>
              </a:ext>
            </a:extLst>
          </p:cNvPr>
          <p:cNvGrpSpPr/>
          <p:nvPr/>
        </p:nvGrpSpPr>
        <p:grpSpPr>
          <a:xfrm>
            <a:off x="348405" y="2614968"/>
            <a:ext cx="6911037" cy="3709187"/>
            <a:chOff x="348405" y="2648421"/>
            <a:chExt cx="6911037" cy="3709187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3B3C774-BE09-479A-845D-AF409F8A1315}"/>
                </a:ext>
              </a:extLst>
            </p:cNvPr>
            <p:cNvSpPr/>
            <p:nvPr/>
          </p:nvSpPr>
          <p:spPr>
            <a:xfrm rot="16200000">
              <a:off x="348405" y="3417849"/>
              <a:ext cx="94593" cy="94593"/>
            </a:xfrm>
            <a:prstGeom prst="ellipse">
              <a:avLst/>
            </a:prstGeom>
            <a:noFill/>
            <a:ln w="38100">
              <a:solidFill>
                <a:srgbClr val="50A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EB99BB2-5E18-47EC-9DBE-D7118B38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" y="2648421"/>
              <a:ext cx="525396" cy="52539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13CECA-404C-4933-9431-7E2CA4719452}"/>
                </a:ext>
              </a:extLst>
            </p:cNvPr>
            <p:cNvSpPr/>
            <p:nvPr/>
          </p:nvSpPr>
          <p:spPr>
            <a:xfrm>
              <a:off x="909245" y="2787941"/>
              <a:ext cx="1789350" cy="369332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정규화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표준화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?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6DA680D-6691-4FDD-8FE2-7ACE0656C97A}"/>
                </a:ext>
              </a:extLst>
            </p:cNvPr>
            <p:cNvSpPr/>
            <p:nvPr/>
          </p:nvSpPr>
          <p:spPr>
            <a:xfrm>
              <a:off x="479356" y="3310620"/>
              <a:ext cx="6780086" cy="3046988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스케일링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(;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크기 조정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)(Data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Scaling)</a:t>
              </a:r>
            </a:p>
            <a:p>
              <a:pPr marL="177800" indent="-17780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속성별 단위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(scale)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다를 경우 속성의 영향이 제대로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반영되기 어렵기 때문에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속성의 크기를 변환하여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상대적 크기를 같게 함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정규화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(Normalization)</a:t>
              </a:r>
            </a:p>
            <a:p>
              <a:pPr marL="177800" indent="-17780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최소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최대 정규화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(min-max normalization)</a:t>
              </a:r>
            </a:p>
            <a:p>
              <a:pPr marL="177800" indent="-17780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모든 속성의 값을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사이 범위의 값으로 변환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buFontTx/>
                <a:buChar char="-"/>
              </a:pP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표준화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(Standardization)</a:t>
              </a:r>
            </a:p>
            <a:p>
              <a:pPr marL="177800" indent="-177800">
                <a:buFontTx/>
                <a:buChar char="-"/>
              </a:pP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점수 표준화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(z score standardization)</a:t>
              </a:r>
            </a:p>
            <a:p>
              <a:pPr marL="177800" indent="-17780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정규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분포의 특성을 기반으로 하여 평균에서 얼마나 떨어져 있는지의 관점에서 각 속성의 값을 조정함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ACFFB4B-1870-4B98-BFF4-1943E167B651}"/>
                </a:ext>
              </a:extLst>
            </p:cNvPr>
            <p:cNvSpPr/>
            <p:nvPr/>
          </p:nvSpPr>
          <p:spPr>
            <a:xfrm rot="16200000">
              <a:off x="358856" y="4394367"/>
              <a:ext cx="94593" cy="94593"/>
            </a:xfrm>
            <a:prstGeom prst="ellipse">
              <a:avLst/>
            </a:prstGeom>
            <a:noFill/>
            <a:ln w="38100">
              <a:solidFill>
                <a:srgbClr val="50A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D117ACC-9FA6-4A10-B3A1-DD9747236BEA}"/>
                </a:ext>
              </a:extLst>
            </p:cNvPr>
            <p:cNvSpPr/>
            <p:nvPr/>
          </p:nvSpPr>
          <p:spPr>
            <a:xfrm rot="16200000">
              <a:off x="358156" y="5370885"/>
              <a:ext cx="94593" cy="94593"/>
            </a:xfrm>
            <a:prstGeom prst="ellipse">
              <a:avLst/>
            </a:prstGeom>
            <a:noFill/>
            <a:ln w="38100">
              <a:solidFill>
                <a:srgbClr val="50A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F3D58A-C8DB-41E3-9683-C8602CFEB55D}"/>
              </a:ext>
            </a:extLst>
          </p:cNvPr>
          <p:cNvGrpSpPr/>
          <p:nvPr/>
        </p:nvGrpSpPr>
        <p:grpSpPr>
          <a:xfrm>
            <a:off x="8025600" y="4261470"/>
            <a:ext cx="3815304" cy="2049200"/>
            <a:chOff x="8025600" y="4294923"/>
            <a:chExt cx="3815304" cy="20492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3B98A3C-7641-4F62-B2B1-ACB53E502E72}"/>
                </a:ext>
              </a:extLst>
            </p:cNvPr>
            <p:cNvSpPr/>
            <p:nvPr/>
          </p:nvSpPr>
          <p:spPr>
            <a:xfrm>
              <a:off x="9723803" y="4912267"/>
              <a:ext cx="2117101" cy="276999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(min-max normalization)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584B383-479C-431F-81E9-BC370B8B6F85}"/>
                    </a:ext>
                  </a:extLst>
                </p:cNvPr>
                <p:cNvSpPr/>
                <p:nvPr/>
              </p:nvSpPr>
              <p:spPr>
                <a:xfrm>
                  <a:off x="8025600" y="5378411"/>
                  <a:ext cx="2117101" cy="619400"/>
                </a:xfrm>
                <a:prstGeom prst="rect">
                  <a:avLst/>
                </a:prstGeom>
                <a:scene3d>
                  <a:camera prst="obliqueTopLef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 −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584B383-479C-431F-81E9-BC370B8B6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600" y="5378411"/>
                  <a:ext cx="2117101" cy="61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669705C-CD07-4947-A020-97F21552E3D2}"/>
                    </a:ext>
                  </a:extLst>
                </p:cNvPr>
                <p:cNvSpPr/>
                <p:nvPr/>
              </p:nvSpPr>
              <p:spPr>
                <a:xfrm>
                  <a:off x="8177216" y="4294923"/>
                  <a:ext cx="2473236" cy="544188"/>
                </a:xfrm>
                <a:prstGeom prst="rect">
                  <a:avLst/>
                </a:prstGeom>
                <a:scene3d>
                  <a:camera prst="obliqueTopLef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sz="20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669705C-CD07-4947-A020-97F21552E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216" y="4294923"/>
                  <a:ext cx="2473236" cy="5441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3EB2EDB-C754-4E8A-B123-B59B292CF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7326" y="4881941"/>
              <a:ext cx="3319200" cy="8024"/>
            </a:xfrm>
            <a:prstGeom prst="line">
              <a:avLst/>
            </a:prstGeom>
            <a:ln w="41275">
              <a:solidFill>
                <a:srgbClr val="56A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8CEC69-B19B-4145-A8F9-C5E4A2F910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9530" y="6047949"/>
              <a:ext cx="3319200" cy="8024"/>
            </a:xfrm>
            <a:prstGeom prst="line">
              <a:avLst/>
            </a:prstGeom>
            <a:ln w="41275">
              <a:solidFill>
                <a:srgbClr val="56A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42581C0-22FE-4A07-A720-793485D2F872}"/>
                </a:ext>
              </a:extLst>
            </p:cNvPr>
            <p:cNvSpPr/>
            <p:nvPr/>
          </p:nvSpPr>
          <p:spPr>
            <a:xfrm>
              <a:off x="9723802" y="6067124"/>
              <a:ext cx="2117101" cy="276999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(z score standardization)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3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EA7430-ED62-4831-8E97-1F8170B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6" y="1632115"/>
            <a:ext cx="5971899" cy="15459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49CFACB-1E77-486E-AE85-23209A5B6CA2}"/>
              </a:ext>
            </a:extLst>
          </p:cNvPr>
          <p:cNvSpPr/>
          <p:nvPr/>
        </p:nvSpPr>
        <p:spPr>
          <a:xfrm>
            <a:off x="258916" y="1227288"/>
            <a:ext cx="6218886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(dv ~ iv, data = , subset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na.action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, *control =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rpart.control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…)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4C693CF-4934-4E57-BD20-155C819BD20D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AACFCA5-6642-4360-B0B9-2C5DAB76E17C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23A94B-DB45-42A6-B12B-98D6198FB618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35BF6EE-E1BF-4E91-AB89-9BED642B9370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08F4976B-31EB-45B7-A4EF-0818F0124792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43632FF-923B-4F10-98D7-D331EC31AD3F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C971EAF-ABE7-4CE9-ACC5-A541E12F0B9F}"/>
              </a:ext>
            </a:extLst>
          </p:cNvPr>
          <p:cNvSpPr txBox="1"/>
          <p:nvPr/>
        </p:nvSpPr>
        <p:spPr>
          <a:xfrm>
            <a:off x="3030099" y="669760"/>
            <a:ext cx="613180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모델 생성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B489ED-B0E7-4FB3-B934-50A577601424}"/>
              </a:ext>
            </a:extLst>
          </p:cNvPr>
          <p:cNvGrpSpPr/>
          <p:nvPr/>
        </p:nvGrpSpPr>
        <p:grpSpPr>
          <a:xfrm>
            <a:off x="6669837" y="1359468"/>
            <a:ext cx="5197887" cy="4797350"/>
            <a:chOff x="6669835" y="1080581"/>
            <a:chExt cx="5197887" cy="4797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A04955-6671-4DB8-BCFA-37B18BB6E758}"/>
                </a:ext>
              </a:extLst>
            </p:cNvPr>
            <p:cNvSpPr/>
            <p:nvPr/>
          </p:nvSpPr>
          <p:spPr>
            <a:xfrm>
              <a:off x="6669835" y="1372685"/>
              <a:ext cx="5197887" cy="4505246"/>
            </a:xfrm>
            <a:prstGeom prst="rect">
              <a:avLst/>
            </a:prstGeom>
            <a:noFill/>
            <a:ln w="1905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6AE20E-7336-45A8-A8EA-1631C6CE0C99}"/>
                </a:ext>
              </a:extLst>
            </p:cNvPr>
            <p:cNvSpPr/>
            <p:nvPr/>
          </p:nvSpPr>
          <p:spPr>
            <a:xfrm>
              <a:off x="6669836" y="1324697"/>
              <a:ext cx="5169483" cy="455323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control =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rpart.control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모델의 파라미터 조정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minsplit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분할을 위해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splitting node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있어야 하는 관측치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 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개수의 최솟값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minbucket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leaf node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있어야 하는 관측치 개수의 최솟값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cp : complexity parameter.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노드에 필요한 모델의 최소한의 향상도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maxcompete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결과에 남아있는 경쟁 분할의 수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           (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어떤 분할 기준이 선택되었는지 알 수 있음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maxsurrogate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결과에 남아있는 대리 분할의 수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usesurrogate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분할 과정에서 대리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분할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사용하는 방법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            (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분할 규칙에서 누락된 </a:t>
              </a:r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관찰값에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대한 처리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Xval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교차검증의 수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Surrogatestyle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최선의 대리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분할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선택을 통제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maxdepth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root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leaf node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까지의 최대 깊이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  <a:p>
              <a:pPr marL="177800" indent="-1778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설명은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rpart.control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6" name="Picture 6" descr="colorful, document, office, paper, school icon">
              <a:extLst>
                <a:ext uri="{FF2B5EF4-FFF2-40B4-BE49-F238E27FC236}">
                  <a16:creationId xmlns:a16="http://schemas.microsoft.com/office/drawing/2014/main" id="{AEBF1B8F-444C-4432-AD4B-EC4BDA19A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8405" y="1080581"/>
              <a:ext cx="677761" cy="54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1E3A573-EE4B-4FBC-B69B-82CA7B0063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54" t="5776" r="1191" b="8730"/>
          <a:stretch/>
        </p:blipFill>
        <p:spPr>
          <a:xfrm>
            <a:off x="324275" y="3466286"/>
            <a:ext cx="5971899" cy="27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B0CAF7-9438-42FB-9756-02D34BC7D2F9}"/>
              </a:ext>
            </a:extLst>
          </p:cNvPr>
          <p:cNvGrpSpPr/>
          <p:nvPr/>
        </p:nvGrpSpPr>
        <p:grpSpPr>
          <a:xfrm>
            <a:off x="6352147" y="1281600"/>
            <a:ext cx="1368717" cy="365452"/>
            <a:chOff x="338584" y="3159885"/>
            <a:chExt cx="1368717" cy="38188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615A01-46A2-4BA4-86E7-CC37C5C09819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96ED55E-A47E-43F6-BE62-4E2D346801E2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0FD4A-48AB-428C-8A5E-F81C2488F4CC}"/>
              </a:ext>
            </a:extLst>
          </p:cNvPr>
          <p:cNvSpPr/>
          <p:nvPr/>
        </p:nvSpPr>
        <p:spPr>
          <a:xfrm>
            <a:off x="6466805" y="1679731"/>
            <a:ext cx="5413104" cy="2677656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4125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표본이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root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시작해서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1329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</a:t>
            </a:r>
            <a:endParaRPr lang="en-US" altLang="ko-KR" sz="1400" dirty="0">
              <a:highlight>
                <a:srgbClr val="B7DDE3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en-US" altLang="ko-KR" sz="1400" dirty="0" err="1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 802, 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 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2796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en-US" altLang="ko-KR" sz="1400" dirty="0" err="1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&gt;= 802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해당됨</a:t>
            </a:r>
            <a:endParaRPr lang="en-US" altLang="ko-KR" sz="1400" dirty="0">
              <a:highlight>
                <a:srgbClr val="B7DDE3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트리의 첫 분할 기준으로 사용되었기 때문에 이 속성은</a:t>
            </a:r>
            <a:endParaRPr lang="en-US" altLang="ko-KR" sz="14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아파트 가격의 가장 중요한 요소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할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tabLst>
                <a:tab pos="2152650" algn="l"/>
              </a:tabLst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yval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의미함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tabLst>
                <a:tab pos="2152650" algn="l"/>
              </a:tabLst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802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N_Parkinglot.Basement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 1,052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아파트 표본의</a:t>
            </a:r>
            <a:endParaRPr lang="en-US" altLang="ko-KR" sz="1400" dirty="0">
              <a:highlight>
                <a:srgbClr val="F5E6AC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tabLst>
                <a:tab pos="2152650" algn="l"/>
              </a:tabLst>
            </a:pP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가격을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114,186.10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예측함</a:t>
            </a:r>
            <a:endParaRPr lang="en-US" altLang="ko-KR" sz="1400" dirty="0">
              <a:highlight>
                <a:srgbClr val="F5E6AC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표시된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terminal(leaf)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의미함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회귀 트리 모델은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terminal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D1F81A1-8ED2-4D62-B84E-7B9D644D6027}"/>
              </a:ext>
            </a:extLst>
          </p:cNvPr>
          <p:cNvSpPr/>
          <p:nvPr/>
        </p:nvSpPr>
        <p:spPr>
          <a:xfrm rot="16200000">
            <a:off x="6356614" y="1782481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C0FBA83-F3AB-4E4B-8936-C8D7CC21DC39}"/>
              </a:ext>
            </a:extLst>
          </p:cNvPr>
          <p:cNvSpPr/>
          <p:nvPr/>
        </p:nvSpPr>
        <p:spPr>
          <a:xfrm rot="16200000">
            <a:off x="6348199" y="2423393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DA537ED-0537-4526-9905-AEBF00C629D6}"/>
              </a:ext>
            </a:extLst>
          </p:cNvPr>
          <p:cNvSpPr/>
          <p:nvPr/>
        </p:nvSpPr>
        <p:spPr>
          <a:xfrm rot="16200000">
            <a:off x="6350801" y="3064305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D996C01-18DB-46B8-B835-F5C67A0A8FF8}"/>
              </a:ext>
            </a:extLst>
          </p:cNvPr>
          <p:cNvSpPr/>
          <p:nvPr/>
        </p:nvSpPr>
        <p:spPr>
          <a:xfrm rot="16200000">
            <a:off x="6363033" y="3925235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4C693CF-4934-4E57-BD20-155C819BD20D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AACFCA5-6642-4360-B0B9-2C5DAB76E17C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23A94B-DB45-42A6-B12B-98D6198FB618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35BF6EE-E1BF-4E91-AB89-9BED642B9370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08F4976B-31EB-45B7-A4EF-0818F0124792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43632FF-923B-4F10-98D7-D331EC31AD3F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C971EAF-ABE7-4CE9-ACC5-A541E12F0B9F}"/>
              </a:ext>
            </a:extLst>
          </p:cNvPr>
          <p:cNvSpPr txBox="1"/>
          <p:nvPr/>
        </p:nvSpPr>
        <p:spPr>
          <a:xfrm>
            <a:off x="3030099" y="669760"/>
            <a:ext cx="613180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모델 생성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186EC5-9B20-4232-B8AD-28A95392FF39}"/>
              </a:ext>
            </a:extLst>
          </p:cNvPr>
          <p:cNvGrpSpPr/>
          <p:nvPr/>
        </p:nvGrpSpPr>
        <p:grpSpPr>
          <a:xfrm>
            <a:off x="345544" y="1268949"/>
            <a:ext cx="5750456" cy="5001450"/>
            <a:chOff x="6444343" y="1286911"/>
            <a:chExt cx="5555893" cy="493132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AF00696-FE34-44AE-8402-D65F8CA97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4343" y="1286911"/>
              <a:ext cx="5555893" cy="4931323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46F65F-E345-4B77-ADB2-C6520FEBB028}"/>
                </a:ext>
              </a:extLst>
            </p:cNvPr>
            <p:cNvSpPr/>
            <p:nvPr/>
          </p:nvSpPr>
          <p:spPr>
            <a:xfrm>
              <a:off x="6532945" y="2365077"/>
              <a:ext cx="1034733" cy="195484"/>
            </a:xfrm>
            <a:prstGeom prst="rect">
              <a:avLst/>
            </a:prstGeom>
            <a:solidFill>
              <a:srgbClr val="70BCC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28CA79-9771-4F72-A1C5-E00286325414}"/>
                </a:ext>
              </a:extLst>
            </p:cNvPr>
            <p:cNvSpPr/>
            <p:nvPr/>
          </p:nvSpPr>
          <p:spPr>
            <a:xfrm>
              <a:off x="6851646" y="2748716"/>
              <a:ext cx="5067451" cy="189354"/>
            </a:xfrm>
            <a:prstGeom prst="rect">
              <a:avLst/>
            </a:prstGeom>
            <a:solidFill>
              <a:srgbClr val="F5E6A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F6C4F2-88C5-4EF2-AD2A-25A05E3C7228}"/>
                </a:ext>
              </a:extLst>
            </p:cNvPr>
            <p:cNvSpPr/>
            <p:nvPr/>
          </p:nvSpPr>
          <p:spPr>
            <a:xfrm>
              <a:off x="6674546" y="2560561"/>
              <a:ext cx="1866587" cy="188155"/>
            </a:xfrm>
            <a:prstGeom prst="rect">
              <a:avLst/>
            </a:prstGeom>
            <a:solidFill>
              <a:srgbClr val="70BCC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102DDC1-0BE3-4352-9306-0502144C3FDF}"/>
                </a:ext>
              </a:extLst>
            </p:cNvPr>
            <p:cNvSpPr/>
            <p:nvPr/>
          </p:nvSpPr>
          <p:spPr>
            <a:xfrm>
              <a:off x="6675075" y="3830093"/>
              <a:ext cx="1866587" cy="189354"/>
            </a:xfrm>
            <a:prstGeom prst="rect">
              <a:avLst/>
            </a:prstGeom>
            <a:solidFill>
              <a:srgbClr val="70BCC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15DA6D-DC02-46AF-936C-DE6593197E82}"/>
                </a:ext>
              </a:extLst>
            </p:cNvPr>
            <p:cNvSpPr/>
            <p:nvPr/>
          </p:nvSpPr>
          <p:spPr>
            <a:xfrm>
              <a:off x="6892923" y="1996740"/>
              <a:ext cx="2027744" cy="178983"/>
            </a:xfrm>
            <a:prstGeom prst="rect">
              <a:avLst/>
            </a:prstGeom>
            <a:solidFill>
              <a:srgbClr val="F5E6A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45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8824" y="682062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7618" y="2724150"/>
            <a:ext cx="2050561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75290" y="3732892"/>
            <a:ext cx="3258967" cy="0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22" name="타원 21"/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DF673C-FDD9-4A59-929C-27E25FDB5DE9}"/>
              </a:ext>
            </a:extLst>
          </p:cNvPr>
          <p:cNvGrpSpPr/>
          <p:nvPr/>
        </p:nvGrpSpPr>
        <p:grpSpPr>
          <a:xfrm>
            <a:off x="6599038" y="1636955"/>
            <a:ext cx="3854922" cy="3855969"/>
            <a:chOff x="6599038" y="1636955"/>
            <a:chExt cx="3854922" cy="3855969"/>
          </a:xfrm>
        </p:grpSpPr>
        <p:sp>
          <p:nvSpPr>
            <p:cNvPr id="96" name="직사각형 95"/>
            <p:cNvSpPr/>
            <p:nvPr/>
          </p:nvSpPr>
          <p:spPr>
            <a:xfrm>
              <a:off x="6599038" y="1646015"/>
              <a:ext cx="1869548" cy="1869548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49248" y="1636955"/>
              <a:ext cx="471604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70BCC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dirty="0">
                <a:solidFill>
                  <a:srgbClr val="70B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6757642" y="2272014"/>
              <a:ext cx="454957" cy="0"/>
            </a:xfrm>
            <a:prstGeom prst="line">
              <a:avLst/>
            </a:prstGeom>
            <a:ln w="38100">
              <a:solidFill>
                <a:srgbClr val="70B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659907" y="2378623"/>
              <a:ext cx="1653017" cy="70788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의사결정트리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간단 복습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567456" y="3623376"/>
              <a:ext cx="1869548" cy="1869548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664602" y="3639925"/>
              <a:ext cx="471604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70BCC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600" dirty="0">
                <a:solidFill>
                  <a:srgbClr val="70B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8743016" y="4274984"/>
              <a:ext cx="454957" cy="0"/>
            </a:xfrm>
            <a:prstGeom prst="line">
              <a:avLst/>
            </a:prstGeom>
            <a:ln w="38100">
              <a:solidFill>
                <a:srgbClr val="70B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8633305" y="4360496"/>
              <a:ext cx="1418978" cy="400110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예제 실습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584412" y="1646015"/>
              <a:ext cx="1869548" cy="1869548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664602" y="1636955"/>
              <a:ext cx="471604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70BCC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dirty="0">
                <a:solidFill>
                  <a:srgbClr val="70B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8743016" y="2272014"/>
              <a:ext cx="454957" cy="0"/>
            </a:xfrm>
            <a:prstGeom prst="line">
              <a:avLst/>
            </a:prstGeom>
            <a:ln w="38100">
              <a:solidFill>
                <a:srgbClr val="70B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8653451" y="2370600"/>
              <a:ext cx="1653017" cy="400110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회귀트리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개요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599038" y="3623376"/>
              <a:ext cx="1869548" cy="1869548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01038" y="3653468"/>
              <a:ext cx="471604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70BCC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3600" dirty="0">
                <a:solidFill>
                  <a:srgbClr val="70B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779452" y="4288527"/>
              <a:ext cx="454957" cy="0"/>
            </a:xfrm>
            <a:prstGeom prst="line">
              <a:avLst/>
            </a:prstGeom>
            <a:ln w="38100">
              <a:solidFill>
                <a:srgbClr val="70B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6671058" y="4392707"/>
              <a:ext cx="1887055" cy="70788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회귀트리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 프로세스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76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509035A-4312-4725-93E4-93A99A9F9E69}"/>
              </a:ext>
            </a:extLst>
          </p:cNvPr>
          <p:cNvSpPr/>
          <p:nvPr/>
        </p:nvSpPr>
        <p:spPr>
          <a:xfrm>
            <a:off x="6802072" y="1279806"/>
            <a:ext cx="4226931" cy="30777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37BF5F-1B29-4A56-9D5C-18A737A8D827}"/>
              </a:ext>
            </a:extLst>
          </p:cNvPr>
          <p:cNvSpPr/>
          <p:nvPr/>
        </p:nvSpPr>
        <p:spPr>
          <a:xfrm>
            <a:off x="6891701" y="1750326"/>
            <a:ext cx="4992970" cy="2677656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 importance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속성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중요도를 보여주며 앞의 결과와 마찬가지로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중요한 속성임을 알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2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표본은 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1,329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CP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0.03, 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아파트 가격을 </a:t>
            </a:r>
            <a:r>
              <a:rPr lang="en-US" altLang="ko-KR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122,626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예측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(=node 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해당하는 표본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1,329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평균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tabLst>
                <a:tab pos="1524000" algn="l"/>
              </a:tabLst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다시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4(left)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5(right)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tabLst>
                <a:tab pos="1524000" algn="l"/>
              </a:tabLst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기준이 되는 변수는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N_Parkinglot.Basement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N_Parkinglot.Basement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 1052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4(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5)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5A7881-58B3-47F5-B6DE-8B018004492B}"/>
              </a:ext>
            </a:extLst>
          </p:cNvPr>
          <p:cNvSpPr/>
          <p:nvPr/>
        </p:nvSpPr>
        <p:spPr>
          <a:xfrm rot="16200000">
            <a:off x="6785244" y="1846433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388744A-4B94-42E0-8901-4AAB72A1A605}"/>
              </a:ext>
            </a:extLst>
          </p:cNvPr>
          <p:cNvSpPr/>
          <p:nvPr/>
        </p:nvSpPr>
        <p:spPr>
          <a:xfrm rot="16200000">
            <a:off x="6785244" y="2504032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1C6AA76-88BD-454A-974F-21C7F585971B}"/>
              </a:ext>
            </a:extLst>
          </p:cNvPr>
          <p:cNvSpPr/>
          <p:nvPr/>
        </p:nvSpPr>
        <p:spPr>
          <a:xfrm rot="16200000">
            <a:off x="6785244" y="3161631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771DEEE-34D5-4035-933A-94A6866D5A52}"/>
              </a:ext>
            </a:extLst>
          </p:cNvPr>
          <p:cNvGrpSpPr/>
          <p:nvPr/>
        </p:nvGrpSpPr>
        <p:grpSpPr>
          <a:xfrm>
            <a:off x="6787936" y="1282557"/>
            <a:ext cx="1368717" cy="381880"/>
            <a:chOff x="338584" y="3159885"/>
            <a:chExt cx="1368717" cy="38188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244E93B-083E-4DE5-A9E1-14016B5D708D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9B6DE7E-5651-4438-96F4-5DC0981BC1E9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AF0296-7E80-4F69-806B-D7DB54939FC3}"/>
              </a:ext>
            </a:extLst>
          </p:cNvPr>
          <p:cNvGrpSpPr/>
          <p:nvPr/>
        </p:nvGrpSpPr>
        <p:grpSpPr>
          <a:xfrm>
            <a:off x="332297" y="1279807"/>
            <a:ext cx="6186015" cy="4980629"/>
            <a:chOff x="332297" y="1279807"/>
            <a:chExt cx="6186015" cy="498062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81CA978-2E7A-4DD8-80A1-3B949222CAB8}"/>
                </a:ext>
              </a:extLst>
            </p:cNvPr>
            <p:cNvGrpSpPr/>
            <p:nvPr/>
          </p:nvGrpSpPr>
          <p:grpSpPr>
            <a:xfrm>
              <a:off x="332297" y="1279807"/>
              <a:ext cx="6186015" cy="4980629"/>
              <a:chOff x="332297" y="1279807"/>
              <a:chExt cx="6186015" cy="498062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FF18474-73B0-4231-9D94-0B5371F14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42" y="1279807"/>
                <a:ext cx="6172769" cy="315245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9AA3311-E89F-41AA-816C-AD807483C8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0694"/>
              <a:stretch/>
            </p:blipFill>
            <p:spPr>
              <a:xfrm>
                <a:off x="332297" y="4412057"/>
                <a:ext cx="6186015" cy="1848379"/>
              </a:xfrm>
              <a:prstGeom prst="rect">
                <a:avLst/>
              </a:prstGeom>
            </p:spPr>
          </p:pic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7B1B589-6153-43D9-9CC4-CB565DE1B5DF}"/>
                </a:ext>
              </a:extLst>
            </p:cNvPr>
            <p:cNvSpPr/>
            <p:nvPr/>
          </p:nvSpPr>
          <p:spPr>
            <a:xfrm>
              <a:off x="345542" y="4427982"/>
              <a:ext cx="4163284" cy="250950"/>
            </a:xfrm>
            <a:prstGeom prst="rect">
              <a:avLst/>
            </a:prstGeom>
            <a:solidFill>
              <a:srgbClr val="70BCC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DEF0C-965B-49FF-8BE8-C919FFCECDD7}"/>
                </a:ext>
              </a:extLst>
            </p:cNvPr>
            <p:cNvSpPr/>
            <p:nvPr/>
          </p:nvSpPr>
          <p:spPr>
            <a:xfrm>
              <a:off x="459874" y="4667836"/>
              <a:ext cx="5175382" cy="364746"/>
            </a:xfrm>
            <a:prstGeom prst="rect">
              <a:avLst/>
            </a:prstGeom>
            <a:solidFill>
              <a:srgbClr val="F5E6A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FEDA83-E583-4BFD-9EB3-51DD4202BBBF}"/>
                </a:ext>
              </a:extLst>
            </p:cNvPr>
            <p:cNvSpPr/>
            <p:nvPr/>
          </p:nvSpPr>
          <p:spPr>
            <a:xfrm>
              <a:off x="1738694" y="3173441"/>
              <a:ext cx="643000" cy="241644"/>
            </a:xfrm>
            <a:prstGeom prst="rect">
              <a:avLst/>
            </a:prstGeom>
            <a:solidFill>
              <a:srgbClr val="70BCC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A5AD7DB5-0444-456C-A7D7-041B618F4D4F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E74F42D2-BF71-42A4-908F-CAEB7BD8E5DF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5079E0F-87C9-45BB-B0A0-1F5359AC281B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21CAF44-8BB0-4458-8052-31DB9BEF18E3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FAD35D4-2A77-4041-9159-9B32D0A5DF8D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B28D1F4-38FD-4893-AC34-B3682CB36DD4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5E9F322A-258A-41EF-8AC0-6864DD919C6A}"/>
              </a:ext>
            </a:extLst>
          </p:cNvPr>
          <p:cNvSpPr txBox="1"/>
          <p:nvPr/>
        </p:nvSpPr>
        <p:spPr>
          <a:xfrm>
            <a:off x="3030099" y="669760"/>
            <a:ext cx="613180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모델 생성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18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872D6-9A45-48D3-99F4-80F78349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2" y="1278406"/>
            <a:ext cx="8181975" cy="1095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E20A05-3FB0-4BBC-9D24-66271711E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2746261"/>
            <a:ext cx="5220396" cy="3320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D5EDE5-A71F-4960-A03F-256EBE003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3" y="2715879"/>
            <a:ext cx="5284688" cy="33395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88A32D-9BBE-40D0-AAD3-5332E31340CD}"/>
              </a:ext>
            </a:extLst>
          </p:cNvPr>
          <p:cNvGrpSpPr/>
          <p:nvPr/>
        </p:nvGrpSpPr>
        <p:grpSpPr>
          <a:xfrm>
            <a:off x="4775349" y="5928182"/>
            <a:ext cx="1238545" cy="372582"/>
            <a:chOff x="4533441" y="2688235"/>
            <a:chExt cx="1238545" cy="459668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C8C713B-74AE-468D-B17D-757DAA590FEE}"/>
                </a:ext>
              </a:extLst>
            </p:cNvPr>
            <p:cNvSpPr/>
            <p:nvPr/>
          </p:nvSpPr>
          <p:spPr>
            <a:xfrm>
              <a:off x="4533441" y="2688235"/>
              <a:ext cx="1238545" cy="459668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A8C8FA2-88BA-4DD2-891B-79982018185F}"/>
                </a:ext>
              </a:extLst>
            </p:cNvPr>
            <p:cNvSpPr/>
            <p:nvPr/>
          </p:nvSpPr>
          <p:spPr>
            <a:xfrm>
              <a:off x="4672453" y="2720580"/>
              <a:ext cx="960519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digits = 1</a:t>
              </a:r>
              <a:endPara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90F08E-409E-4AE1-8551-AB4A28E47394}"/>
              </a:ext>
            </a:extLst>
          </p:cNvPr>
          <p:cNvGrpSpPr/>
          <p:nvPr/>
        </p:nvGrpSpPr>
        <p:grpSpPr>
          <a:xfrm>
            <a:off x="10529050" y="5927944"/>
            <a:ext cx="1238545" cy="370887"/>
            <a:chOff x="10298089" y="2686541"/>
            <a:chExt cx="1238545" cy="45966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9FC1FBF-7D85-486D-A1C5-DCB8ECF422AB}"/>
                </a:ext>
              </a:extLst>
            </p:cNvPr>
            <p:cNvSpPr/>
            <p:nvPr/>
          </p:nvSpPr>
          <p:spPr>
            <a:xfrm>
              <a:off x="10298089" y="2686541"/>
              <a:ext cx="1238545" cy="459668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B3BECEF-AB61-4E49-B4CE-F4B5BE6C677D}"/>
                </a:ext>
              </a:extLst>
            </p:cNvPr>
            <p:cNvSpPr/>
            <p:nvPr/>
          </p:nvSpPr>
          <p:spPr>
            <a:xfrm>
              <a:off x="10437101" y="2720440"/>
              <a:ext cx="960519" cy="381451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digits = 4</a:t>
              </a:r>
              <a:endPara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DBCCD1-5CF1-4768-A22F-DED6727C25B0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9F14BBD1-54AF-4926-A7BB-B0AE2E55BB8F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1E24F6A7-574C-4257-8756-4F445FD28CD9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EDA7DF4-5B0F-479E-8CC4-1D44CF3B5331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B056D96-6BFC-44E4-A438-4AC0AE3B6E4D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0168BE5-05E6-4258-9E9D-EF7F5A3E3B4B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82E7DCA-421E-4BCE-8D10-DB9636055CBA}"/>
              </a:ext>
            </a:extLst>
          </p:cNvPr>
          <p:cNvSpPr txBox="1"/>
          <p:nvPr/>
        </p:nvSpPr>
        <p:spPr>
          <a:xfrm>
            <a:off x="3035710" y="669760"/>
            <a:ext cx="612058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모델 생성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DB2F40-BCAE-4F80-94E5-F87DD6F3F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8"/>
          <a:stretch/>
        </p:blipFill>
        <p:spPr>
          <a:xfrm>
            <a:off x="320688" y="1269680"/>
            <a:ext cx="5296341" cy="46799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F0F97C-161E-4EDF-AF93-6A43CA1B0B80}"/>
              </a:ext>
            </a:extLst>
          </p:cNvPr>
          <p:cNvGrpSpPr/>
          <p:nvPr/>
        </p:nvGrpSpPr>
        <p:grpSpPr>
          <a:xfrm>
            <a:off x="4335174" y="1455074"/>
            <a:ext cx="1630683" cy="972644"/>
            <a:chOff x="4597655" y="1581522"/>
            <a:chExt cx="1630683" cy="972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3532BB-13EB-4490-9561-026E0D8A2465}"/>
                </a:ext>
              </a:extLst>
            </p:cNvPr>
            <p:cNvSpPr/>
            <p:nvPr/>
          </p:nvSpPr>
          <p:spPr>
            <a:xfrm>
              <a:off x="4597655" y="1581522"/>
              <a:ext cx="1630683" cy="961758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6C44C85-4EA0-419F-92FD-F1BE1BF646F2}"/>
                </a:ext>
              </a:extLst>
            </p:cNvPr>
            <p:cNvSpPr/>
            <p:nvPr/>
          </p:nvSpPr>
          <p:spPr>
            <a:xfrm>
              <a:off x="4622441" y="1600059"/>
              <a:ext cx="1510072" cy="95410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digits = 3,</a:t>
              </a:r>
            </a:p>
            <a:p>
              <a:r>
                <a:rPr lang="en-US" altLang="ko-KR" sz="1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fallen.leaves</a:t>
              </a:r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= F,</a:t>
              </a:r>
            </a:p>
            <a:p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type = 4,</a:t>
              </a:r>
            </a:p>
            <a:p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extra = 101</a:t>
              </a: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0D2967F-D452-44AA-A9CE-6100EFBB7702}"/>
              </a:ext>
            </a:extLst>
          </p:cNvPr>
          <p:cNvSpPr/>
          <p:nvPr/>
        </p:nvSpPr>
        <p:spPr>
          <a:xfrm>
            <a:off x="6315427" y="1281698"/>
            <a:ext cx="5565125" cy="526297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digits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값의 소수점 자릿수 조정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(-22 ~ 22)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fallen.leaves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leaf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도식 하단 표기 여부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(T/F)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type :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라벨된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표기 방식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(0 ~ 5)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extra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정보 제공 여부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 ~ 10(+100))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0  No extra information (only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yval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1  Number of observations in the node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2  Class models: Classification rate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   (# of correct / # of observations)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Poisson and exp models: number of events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3  Class models: Misclassification rate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4  Class models: Probability per class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5 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models: Like 4 but don't display the fitted class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6  Class models: Probability of second class only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7  Class models: Like 6 but don't display the fitted class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8  Class models: Probability of the fitted class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9  Class models: Probability relative to all observations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10 Class models: like 9 but display the probability of the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	      second class only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add 100 means to also display the percentage of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observations in the node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8321883-A7A6-4D2B-BEA4-31CC789BB035}"/>
              </a:ext>
            </a:extLst>
          </p:cNvPr>
          <p:cNvSpPr/>
          <p:nvPr/>
        </p:nvSpPr>
        <p:spPr>
          <a:xfrm>
            <a:off x="6315426" y="1265347"/>
            <a:ext cx="5524490" cy="4696303"/>
          </a:xfrm>
          <a:prstGeom prst="rect">
            <a:avLst/>
          </a:prstGeom>
          <a:noFill/>
          <a:ln w="19050">
            <a:solidFill>
              <a:srgbClr val="70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1" name="Picture 6" descr="colorful, document, office, paper, school icon">
            <a:extLst>
              <a:ext uri="{FF2B5EF4-FFF2-40B4-BE49-F238E27FC236}">
                <a16:creationId xmlns:a16="http://schemas.microsoft.com/office/drawing/2014/main" id="{2445AB86-BED6-4C10-A353-37DAF9F1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405" y="984330"/>
            <a:ext cx="677761" cy="5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B4718DB-E3FC-4015-93E5-C88C691936CB}"/>
              </a:ext>
            </a:extLst>
          </p:cNvPr>
          <p:cNvSpPr txBox="1"/>
          <p:nvPr/>
        </p:nvSpPr>
        <p:spPr>
          <a:xfrm>
            <a:off x="2957965" y="669760"/>
            <a:ext cx="627607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모델 생성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7" name="Picture 2" descr="diamond, jewerly, luxury, stone icon">
            <a:extLst>
              <a:ext uri="{FF2B5EF4-FFF2-40B4-BE49-F238E27FC236}">
                <a16:creationId xmlns:a16="http://schemas.microsoft.com/office/drawing/2014/main" id="{81D8CAAE-97F8-4C6B-81D8-7B7ACB90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8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60575F-40B8-4752-B3D6-652B789FD113}"/>
              </a:ext>
            </a:extLst>
          </p:cNvPr>
          <p:cNvGrpSpPr/>
          <p:nvPr/>
        </p:nvGrpSpPr>
        <p:grpSpPr>
          <a:xfrm>
            <a:off x="6740543" y="2907555"/>
            <a:ext cx="5109666" cy="3427423"/>
            <a:chOff x="6800851" y="2345289"/>
            <a:chExt cx="5049356" cy="37979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0D75C66-E192-406D-9D64-026BD209B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2" t="335"/>
            <a:stretch/>
          </p:blipFill>
          <p:spPr>
            <a:xfrm>
              <a:off x="6800851" y="2528292"/>
              <a:ext cx="5049356" cy="361497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86E7B4-277C-4BC5-8F7A-82555442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0851" y="2345289"/>
              <a:ext cx="5049356" cy="183003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D08C6D7-0ACF-40BB-9302-D17605100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4" y="1283254"/>
            <a:ext cx="6093297" cy="105332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59F0B1A-1580-4BEE-9FBA-A5B65632661D}"/>
              </a:ext>
            </a:extLst>
          </p:cNvPr>
          <p:cNvGrpSpPr/>
          <p:nvPr/>
        </p:nvGrpSpPr>
        <p:grpSpPr>
          <a:xfrm>
            <a:off x="341791" y="2525937"/>
            <a:ext cx="6093297" cy="3809042"/>
            <a:chOff x="341791" y="2525937"/>
            <a:chExt cx="6093297" cy="380904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64DE1C-2BF4-4386-8EA5-DADC31721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791" y="2525937"/>
              <a:ext cx="6093297" cy="3809042"/>
            </a:xfrm>
            <a:prstGeom prst="rect">
              <a:avLst/>
            </a:prstGeom>
          </p:spPr>
        </p:pic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B71992C9-7FFC-4415-9F04-A3AC2466EE99}"/>
                </a:ext>
              </a:extLst>
            </p:cNvPr>
            <p:cNvSpPr/>
            <p:nvPr/>
          </p:nvSpPr>
          <p:spPr>
            <a:xfrm>
              <a:off x="3481889" y="4639015"/>
              <a:ext cx="276551" cy="1677104"/>
            </a:xfrm>
            <a:prstGeom prst="downArrow">
              <a:avLst/>
            </a:prstGeom>
            <a:solidFill>
              <a:srgbClr val="71BBC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D13F25B-88CD-4FDA-A5AF-74F717A4FB75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F76FEEC-502F-4E90-9356-D701887E5CFB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8DB0AD3-7AEC-4178-8DE7-9549594B361F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7BD5622-8570-4DAA-A36D-EB7DC5357F30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C9457DB-FCF6-40EA-8217-F2A963F0312A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5853A93-540F-4721-B99B-2D0FC5C93ED1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6E9C2484-5CAD-4B00-8A4E-0F938E7D62F2}"/>
              </a:ext>
            </a:extLst>
          </p:cNvPr>
          <p:cNvSpPr txBox="1"/>
          <p:nvPr/>
        </p:nvSpPr>
        <p:spPr>
          <a:xfrm>
            <a:off x="3733815" y="669760"/>
            <a:ext cx="472437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가지치기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F6FD14-F747-448A-8259-737943F37051}"/>
              </a:ext>
            </a:extLst>
          </p:cNvPr>
          <p:cNvSpPr/>
          <p:nvPr/>
        </p:nvSpPr>
        <p:spPr>
          <a:xfrm>
            <a:off x="6740543" y="1285799"/>
            <a:ext cx="4977053" cy="138499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CP(Complexity Parameter)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 트리의 크기를 조정하고 최적의 트리 크기를 선택하는데 쓰임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작을수록 모델의 복잡도 ↑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nsplit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가지의 분기 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(nsplit+1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leaf node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error :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오류율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(=1-R²)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xerror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교차검증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xstd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교차검증 오류의 표준오차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8B5CC9-5C86-4A8A-83C9-927A4A889057}"/>
              </a:ext>
            </a:extLst>
          </p:cNvPr>
          <p:cNvSpPr/>
          <p:nvPr/>
        </p:nvSpPr>
        <p:spPr>
          <a:xfrm>
            <a:off x="6740543" y="1279519"/>
            <a:ext cx="5109666" cy="1405539"/>
          </a:xfrm>
          <a:prstGeom prst="rect">
            <a:avLst/>
          </a:prstGeom>
          <a:noFill/>
          <a:ln w="19050">
            <a:solidFill>
              <a:srgbClr val="70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9163C6-C8BB-460E-A6CF-98262ACCC0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73" y="882771"/>
            <a:ext cx="609030" cy="6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8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C276D3-7D25-4F61-B57C-20EF3A84CE6C}"/>
              </a:ext>
            </a:extLst>
          </p:cNvPr>
          <p:cNvGrpSpPr/>
          <p:nvPr/>
        </p:nvGrpSpPr>
        <p:grpSpPr>
          <a:xfrm>
            <a:off x="320689" y="1269680"/>
            <a:ext cx="11550621" cy="4679951"/>
            <a:chOff x="320689" y="1269680"/>
            <a:chExt cx="11550621" cy="467995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C883A91-37CF-4399-9754-D7A518C051D5}"/>
                </a:ext>
              </a:extLst>
            </p:cNvPr>
            <p:cNvSpPr/>
            <p:nvPr/>
          </p:nvSpPr>
          <p:spPr>
            <a:xfrm>
              <a:off x="5534681" y="3348990"/>
              <a:ext cx="1117579" cy="697230"/>
            </a:xfrm>
            <a:prstGeom prst="rightArrow">
              <a:avLst/>
            </a:prstGeom>
            <a:solidFill>
              <a:srgbClr val="71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71D043F2-B878-41D7-8ECC-C16454091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08"/>
            <a:stretch/>
          </p:blipFill>
          <p:spPr>
            <a:xfrm>
              <a:off x="320689" y="1269680"/>
              <a:ext cx="5056626" cy="467995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585E4C0-9D67-4CAC-80A3-E4362D79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4684" y="1269680"/>
              <a:ext cx="5056626" cy="4679951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990EC0C-2C0B-4A99-8D46-48695A50EAFD}"/>
                </a:ext>
              </a:extLst>
            </p:cNvPr>
            <p:cNvSpPr/>
            <p:nvPr/>
          </p:nvSpPr>
          <p:spPr>
            <a:xfrm>
              <a:off x="5637429" y="3519967"/>
              <a:ext cx="843501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pruning</a:t>
              </a:r>
              <a:endPara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B2B5840-F53D-4860-916C-5EF7DEA54200}"/>
                </a:ext>
              </a:extLst>
            </p:cNvPr>
            <p:cNvGrpSpPr/>
            <p:nvPr/>
          </p:nvGrpSpPr>
          <p:grpSpPr>
            <a:xfrm>
              <a:off x="456803" y="4203700"/>
              <a:ext cx="4792336" cy="819150"/>
              <a:chOff x="456803" y="4203700"/>
              <a:chExt cx="4792336" cy="819150"/>
            </a:xfrm>
          </p:grpSpPr>
          <p:cxnSp>
            <p:nvCxnSpPr>
              <p:cNvPr id="242" name="연결선: 꺾임 241">
                <a:extLst>
                  <a:ext uri="{FF2B5EF4-FFF2-40B4-BE49-F238E27FC236}">
                    <a16:creationId xmlns:a16="http://schemas.microsoft.com/office/drawing/2014/main" id="{822C0DF2-6111-420E-BC2A-6B4B59C6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803" y="4203700"/>
                <a:ext cx="3577807" cy="81915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연결선: 꺾임 245">
                <a:extLst>
                  <a:ext uri="{FF2B5EF4-FFF2-40B4-BE49-F238E27FC236}">
                    <a16:creationId xmlns:a16="http://schemas.microsoft.com/office/drawing/2014/main" id="{48C4F24D-20F9-47D8-9985-EE8C77D79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0377" y="4203700"/>
                <a:ext cx="1218762" cy="819150"/>
              </a:xfrm>
              <a:prstGeom prst="bentConnector3">
                <a:avLst>
                  <a:gd name="adj1" fmla="val 503"/>
                </a:avLst>
              </a:prstGeom>
              <a:ln w="381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4" name="Picture 2" descr="diamond, jewerly, luxury, stone icon">
            <a:extLst>
              <a:ext uri="{FF2B5EF4-FFF2-40B4-BE49-F238E27FC236}">
                <a16:creationId xmlns:a16="http://schemas.microsoft.com/office/drawing/2014/main" id="{69971F0C-7A2A-4B97-9CC4-A9826F16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7A9CC51-04F8-45DC-A2F9-1759BF479D69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B38319F-68D5-4679-A9C7-99F49E1F7C7E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E9D58EFF-FDE2-4950-82C0-24FF2BC6797C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828BF90A-6DC7-4797-96A9-7161E4170E27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D33349A-4598-4ACF-A1BE-F62D7890E8DA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71201518-9076-4245-8136-4FB9FB9BDC22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D94A20AF-D1B5-4794-B3F8-7DC0A0072737}"/>
              </a:ext>
            </a:extLst>
          </p:cNvPr>
          <p:cNvSpPr txBox="1"/>
          <p:nvPr/>
        </p:nvSpPr>
        <p:spPr>
          <a:xfrm>
            <a:off x="3733815" y="669760"/>
            <a:ext cx="472437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가지치기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3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9E46E7EE-C6C1-4900-A5B8-66F9F49FDF6F}"/>
              </a:ext>
            </a:extLst>
          </p:cNvPr>
          <p:cNvSpPr/>
          <p:nvPr/>
        </p:nvSpPr>
        <p:spPr>
          <a:xfrm rot="16200000">
            <a:off x="5819650" y="3284518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3CB064-9742-40DE-8842-6DB99FDE3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3" y="2094532"/>
            <a:ext cx="4349039" cy="9218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7A668-F96B-42A4-985B-04212C5C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75" y="1273170"/>
            <a:ext cx="4910297" cy="761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B0669B-6356-4F65-B47A-CFF2B24FE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24" y="3179465"/>
            <a:ext cx="4914149" cy="20174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532A5B-50D2-4EC5-83C0-9F48AC9849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223"/>
          <a:stretch/>
        </p:blipFill>
        <p:spPr>
          <a:xfrm>
            <a:off x="348123" y="5258400"/>
            <a:ext cx="4336339" cy="1049969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5548DB-F9B8-4797-8CCC-B322A3F90E39}"/>
              </a:ext>
            </a:extLst>
          </p:cNvPr>
          <p:cNvSpPr/>
          <p:nvPr/>
        </p:nvSpPr>
        <p:spPr>
          <a:xfrm>
            <a:off x="5931025" y="1696361"/>
            <a:ext cx="5941023" cy="418576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통해 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</a:t>
            </a:r>
            <a:r>
              <a:rPr lang="ko-KR" altLang="en-US" sz="1400" dirty="0" err="1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예측값은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실제값보다</a:t>
            </a:r>
            <a:r>
              <a:rPr lang="ko-KR" altLang="en-US" sz="1400" dirty="0">
                <a:highlight>
                  <a:srgbClr val="B7DDE3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훨씬 범위가 좁음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확인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사분위수와 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사분위수 사이는 잘 적용되지만 </a:t>
            </a:r>
            <a:r>
              <a:rPr lang="ko-KR" altLang="en-US" sz="1400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극단값</a:t>
            </a:r>
            <a:r>
              <a:rPr lang="en-US" altLang="ko-KR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최하</a:t>
            </a:r>
            <a:r>
              <a:rPr lang="en-US" altLang="ko-KR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최상</a:t>
            </a:r>
            <a:r>
              <a:rPr lang="en-US" altLang="ko-KR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endParaRPr lang="en-US" altLang="ko-KR" sz="1400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정확하게 식별하지 못할 것으로 판단됨</a:t>
            </a:r>
            <a:endParaRPr lang="en-US" altLang="ko-KR" sz="1400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예측값과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실제값의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상관도를 살펴본 결과 상관관계가 매우 높음을 확인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오차에 대한 측정은 아님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&gt;&gt; </a:t>
            </a:r>
            <a:r>
              <a:rPr lang="ko-KR" altLang="en-US" sz="1400" dirty="0">
                <a:highlight>
                  <a:srgbClr val="71BBC8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절대 오차</a:t>
            </a:r>
            <a:r>
              <a:rPr lang="en-US" altLang="ko-KR" sz="1400" dirty="0">
                <a:highlight>
                  <a:srgbClr val="71BBC8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(Mean Absolute Error)</a:t>
            </a:r>
          </a:p>
          <a:p>
            <a:endParaRPr lang="en-US" altLang="ko-KR" sz="1400" dirty="0">
              <a:highlight>
                <a:srgbClr val="71BBC8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아파트 가격에 대한 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모델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(not pruned)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32,035.81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임의로 가지치기한 회귀 트리 모델의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35,798.62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가지치기 하지 않은 회귀 트리 모델의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MAE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높게 나타나 가지치기를 하지 않는 것이 좋다고 할 수 있음</a:t>
            </a:r>
            <a:endParaRPr lang="en-US" altLang="ko-KR" sz="1400" dirty="0">
              <a:highlight>
                <a:srgbClr val="F5E6AC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highlight>
                <a:srgbClr val="F5E6AC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data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85,228.96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회귀 트리 모델보다 매우 높게 나타나는데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모델이 평균적으로 실제 아파트 가격에 더 가깝다고 볼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아파트 가격의 범위를 고려해보면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수치가 높으며 </a:t>
            </a:r>
            <a:r>
              <a:rPr lang="ko-KR" altLang="en-US" sz="1400" dirty="0" err="1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극단값에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대한</a:t>
            </a:r>
            <a:endParaRPr lang="en-US" altLang="ko-KR" sz="1400" dirty="0">
              <a:highlight>
                <a:srgbClr val="F5E6AC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문제가 있음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&gt;&gt;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향상이 필요함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highlight>
                <a:srgbClr val="71BBC8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8C6B72-440D-4BFD-85C7-99E77BF53072}"/>
              </a:ext>
            </a:extLst>
          </p:cNvPr>
          <p:cNvSpPr/>
          <p:nvPr/>
        </p:nvSpPr>
        <p:spPr>
          <a:xfrm rot="16200000">
            <a:off x="5821011" y="1793630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DC9073-7C85-4308-ABE7-29E576EC67AC}"/>
              </a:ext>
            </a:extLst>
          </p:cNvPr>
          <p:cNvSpPr/>
          <p:nvPr/>
        </p:nvSpPr>
        <p:spPr>
          <a:xfrm rot="16200000">
            <a:off x="5822050" y="2637188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7B54B46-F10B-40C4-84E3-422E0BA45C40}"/>
              </a:ext>
            </a:extLst>
          </p:cNvPr>
          <p:cNvSpPr/>
          <p:nvPr/>
        </p:nvSpPr>
        <p:spPr>
          <a:xfrm rot="16200000">
            <a:off x="5819649" y="4344831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70908EC-5EC1-4AB2-9C77-74E15B3C5539}"/>
              </a:ext>
            </a:extLst>
          </p:cNvPr>
          <p:cNvSpPr/>
          <p:nvPr/>
        </p:nvSpPr>
        <p:spPr>
          <a:xfrm rot="16200000">
            <a:off x="5817986" y="5210935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D10410-0A33-41A6-AED8-CBA9ED6CBC6D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F473099-46E5-4048-93FB-FB8A3A4AAD2C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8CCF8CD-10D9-42CA-BBF9-ACAAF90AC1CA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9E69227-1251-4315-B592-EFCC663BD42C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DED9B11-8184-4DA1-A61A-9AAC0A938873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4C3235B-55F0-4F38-B690-186871813298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741E989-09C8-45CA-9E6E-8A43984FED99}"/>
              </a:ext>
            </a:extLst>
          </p:cNvPr>
          <p:cNvGrpSpPr/>
          <p:nvPr/>
        </p:nvGrpSpPr>
        <p:grpSpPr>
          <a:xfrm>
            <a:off x="5817986" y="1275080"/>
            <a:ext cx="1368717" cy="365452"/>
            <a:chOff x="338584" y="3159885"/>
            <a:chExt cx="1368717" cy="38188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56DA19-2733-4201-AB82-F1D70510C3FD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9D0F240-6DB2-4FC1-BCF4-3B0C55FFFCB2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02D2D5E-4364-4BB9-BA43-95A4F0D2A22B}"/>
              </a:ext>
            </a:extLst>
          </p:cNvPr>
          <p:cNvSpPr/>
          <p:nvPr/>
        </p:nvSpPr>
        <p:spPr>
          <a:xfrm>
            <a:off x="519814" y="2209703"/>
            <a:ext cx="538965" cy="575830"/>
          </a:xfrm>
          <a:prstGeom prst="rect">
            <a:avLst/>
          </a:prstGeom>
          <a:noFill/>
          <a:ln w="19050">
            <a:solidFill>
              <a:srgbClr val="70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1190857-3304-44FC-A2A5-A57B27E90CEB}"/>
              </a:ext>
            </a:extLst>
          </p:cNvPr>
          <p:cNvSpPr/>
          <p:nvPr/>
        </p:nvSpPr>
        <p:spPr>
          <a:xfrm>
            <a:off x="3979227" y="2209703"/>
            <a:ext cx="602397" cy="575830"/>
          </a:xfrm>
          <a:prstGeom prst="rect">
            <a:avLst/>
          </a:prstGeom>
          <a:noFill/>
          <a:ln w="19050">
            <a:solidFill>
              <a:srgbClr val="70B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9BC2672-CD6B-4EC7-9B90-74BC248F9E4F}"/>
              </a:ext>
            </a:extLst>
          </p:cNvPr>
          <p:cNvSpPr/>
          <p:nvPr/>
        </p:nvSpPr>
        <p:spPr>
          <a:xfrm>
            <a:off x="658813" y="5330287"/>
            <a:ext cx="855045" cy="156113"/>
          </a:xfrm>
          <a:prstGeom prst="rect">
            <a:avLst/>
          </a:prstGeom>
          <a:solidFill>
            <a:srgbClr val="F5E6A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4FB8752-C648-464C-8CD2-A371AFD21F8E}"/>
              </a:ext>
            </a:extLst>
          </p:cNvPr>
          <p:cNvSpPr txBox="1"/>
          <p:nvPr/>
        </p:nvSpPr>
        <p:spPr>
          <a:xfrm>
            <a:off x="3384360" y="669760"/>
            <a:ext cx="54232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평가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5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8EA2D3A1-0DE6-41F5-A570-E33F899706A3}"/>
              </a:ext>
            </a:extLst>
          </p:cNvPr>
          <p:cNvGrpSpPr/>
          <p:nvPr/>
        </p:nvGrpSpPr>
        <p:grpSpPr>
          <a:xfrm>
            <a:off x="6396833" y="1502926"/>
            <a:ext cx="5621869" cy="562181"/>
            <a:chOff x="2520208" y="2454837"/>
            <a:chExt cx="3253774" cy="103735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62D83C0-D6A3-4096-85C8-8F10CF1BD634}"/>
                </a:ext>
              </a:extLst>
            </p:cNvPr>
            <p:cNvSpPr/>
            <p:nvPr/>
          </p:nvSpPr>
          <p:spPr>
            <a:xfrm>
              <a:off x="2520208" y="2478559"/>
              <a:ext cx="3253774" cy="978830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M5P(dv ~ iv, data = , subset = ,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na.action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= , …)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모델에 대한 조정은 </a:t>
              </a:r>
              <a:r>
                <a:rPr lang="en-US" altLang="ko-KR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Weka_control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옵션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E298049-D20E-4F76-A43B-0AAE89E20264}"/>
                </a:ext>
              </a:extLst>
            </p:cNvPr>
            <p:cNvSpPr/>
            <p:nvPr/>
          </p:nvSpPr>
          <p:spPr>
            <a:xfrm>
              <a:off x="2525584" y="2454837"/>
              <a:ext cx="3159903" cy="1037351"/>
            </a:xfrm>
            <a:prstGeom prst="rect">
              <a:avLst/>
            </a:prstGeom>
            <a:noFill/>
            <a:ln w="1905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5485C6-5391-4AAB-A99A-AB9854AFD2FA}"/>
              </a:ext>
            </a:extLst>
          </p:cNvPr>
          <p:cNvSpPr/>
          <p:nvPr/>
        </p:nvSpPr>
        <p:spPr>
          <a:xfrm>
            <a:off x="633133" y="1515779"/>
            <a:ext cx="5174275" cy="1692772"/>
          </a:xfrm>
          <a:prstGeom prst="rect">
            <a:avLst/>
          </a:prstGeom>
          <a:noFill/>
          <a:ln w="19050">
            <a:solidFill>
              <a:srgbClr val="71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7F0E27-D7C9-4AF8-8986-23B516F60C32}"/>
              </a:ext>
            </a:extLst>
          </p:cNvPr>
          <p:cNvGrpSpPr/>
          <p:nvPr/>
        </p:nvGrpSpPr>
        <p:grpSpPr>
          <a:xfrm>
            <a:off x="354257" y="1273136"/>
            <a:ext cx="1383672" cy="513567"/>
            <a:chOff x="470528" y="1281398"/>
            <a:chExt cx="1383672" cy="513567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67F6DAD-5788-4DEE-B50C-2A36B596E18B}"/>
                </a:ext>
              </a:extLst>
            </p:cNvPr>
            <p:cNvSpPr/>
            <p:nvPr/>
          </p:nvSpPr>
          <p:spPr>
            <a:xfrm>
              <a:off x="470528" y="1281398"/>
              <a:ext cx="1383672" cy="513567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414D9C8-902A-4E60-81DA-1DE11373FBFB}"/>
                </a:ext>
              </a:extLst>
            </p:cNvPr>
            <p:cNvSpPr/>
            <p:nvPr/>
          </p:nvSpPr>
          <p:spPr>
            <a:xfrm>
              <a:off x="579329" y="1368689"/>
              <a:ext cx="1226746" cy="3385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Model tree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0919473-0363-4235-9E88-0951A4374B8B}"/>
              </a:ext>
            </a:extLst>
          </p:cNvPr>
          <p:cNvSpPr/>
          <p:nvPr/>
        </p:nvSpPr>
        <p:spPr>
          <a:xfrm>
            <a:off x="664208" y="1823556"/>
            <a:ext cx="5212359" cy="138499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트리는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leaf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회귀 모델로 변환하여 예측에 회귀식을 사용함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Leaf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예측에 대해 특정 값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사용하는 회귀 트리 모델보다 더 정확함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최신 모델 트리는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M5’(M5-prime) algorithm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본래의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M5 algorithm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보완한 것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Difference between regression trees and Model Trees. ">
            <a:extLst>
              <a:ext uri="{FF2B5EF4-FFF2-40B4-BE49-F238E27FC236}">
                <a16:creationId xmlns:a16="http://schemas.microsoft.com/office/drawing/2014/main" id="{A07536ED-343C-4A4A-A0FB-B1D520C9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" y="3516328"/>
            <a:ext cx="5184288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A3B981B6-0323-40F5-B00F-3561B78289BF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6AEA320-498C-48DC-8A2A-52AFD4FB1EB3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91AC7ED-7650-4DDC-B241-C4BEAA98EAAA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6F463F5-BF0C-47AA-86EF-84FDEC3BCEF1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40C50A2-E9B5-4F9D-BCB0-A6C1A4BDC01B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FFB27A9-45A7-47FA-891E-44133B644E6D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A1F4FE6-1CAA-419C-BAEF-620FA4611AE7}"/>
              </a:ext>
            </a:extLst>
          </p:cNvPr>
          <p:cNvSpPr txBox="1"/>
          <p:nvPr/>
        </p:nvSpPr>
        <p:spPr>
          <a:xfrm>
            <a:off x="3384360" y="669760"/>
            <a:ext cx="54232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향상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5624C6-C88A-40EE-A354-CFFC1BA61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833" y="2152829"/>
            <a:ext cx="5468968" cy="2640064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6656F3D7-BBD4-4B93-940C-2FDF74882D3E}"/>
              </a:ext>
            </a:extLst>
          </p:cNvPr>
          <p:cNvSpPr/>
          <p:nvPr/>
        </p:nvSpPr>
        <p:spPr>
          <a:xfrm>
            <a:off x="-5167" y="1273417"/>
            <a:ext cx="12191999" cy="503260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32C0FB-9E21-459B-9F32-554C272F7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123" y="1271793"/>
            <a:ext cx="6155754" cy="50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24AA2-F7AE-4D85-992E-BA828A453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51" r="14419"/>
          <a:stretch/>
        </p:blipFill>
        <p:spPr>
          <a:xfrm>
            <a:off x="356918" y="5294556"/>
            <a:ext cx="4736111" cy="101146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42E89B10-FECB-422D-8836-C6F53279AD4D}"/>
              </a:ext>
            </a:extLst>
          </p:cNvPr>
          <p:cNvGrpSpPr/>
          <p:nvPr/>
        </p:nvGrpSpPr>
        <p:grpSpPr>
          <a:xfrm>
            <a:off x="5670733" y="3463615"/>
            <a:ext cx="1368717" cy="381880"/>
            <a:chOff x="338584" y="3159885"/>
            <a:chExt cx="1368717" cy="38188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92655B-4A69-48DA-9068-85B5D3D4CB08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95CC390-974D-4277-8BBD-15C11AE00436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0870CE-03CD-4C55-9972-8463E6AA0887}"/>
              </a:ext>
            </a:extLst>
          </p:cNvPr>
          <p:cNvSpPr/>
          <p:nvPr/>
        </p:nvSpPr>
        <p:spPr>
          <a:xfrm>
            <a:off x="5797733" y="3910960"/>
            <a:ext cx="5388464" cy="1600438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leaf node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선형 회귀 모델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(LM)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생성됨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트리와 첫 번째 분할 기준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&lt;= 802)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같으나 두 번째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분할에서 차이를 보임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N_Parkinglot.Basement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YrSold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함수를 통해 모델의 요약 결과를 살펴보면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0.9897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매우 높게 나타나며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highlight>
                  <a:srgbClr val="F5E6AC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10,449.77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회귀 트리 모델의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MAE(32,035.81)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작게 나타남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8E97CA3-3C93-4651-BA6E-DD77B99C8E6C}"/>
              </a:ext>
            </a:extLst>
          </p:cNvPr>
          <p:cNvSpPr/>
          <p:nvPr/>
        </p:nvSpPr>
        <p:spPr>
          <a:xfrm rot="16200000">
            <a:off x="5679389" y="4010213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3FAE939-EFCE-4A45-B99F-17BEB7B9E4A7}"/>
              </a:ext>
            </a:extLst>
          </p:cNvPr>
          <p:cNvSpPr/>
          <p:nvPr/>
        </p:nvSpPr>
        <p:spPr>
          <a:xfrm rot="16200000">
            <a:off x="5690685" y="4893916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132002-2E11-41AA-BB5C-4AA07D63B2EC}"/>
              </a:ext>
            </a:extLst>
          </p:cNvPr>
          <p:cNvGrpSpPr/>
          <p:nvPr/>
        </p:nvGrpSpPr>
        <p:grpSpPr>
          <a:xfrm>
            <a:off x="350879" y="1280828"/>
            <a:ext cx="4742150" cy="3887715"/>
            <a:chOff x="343160" y="1256185"/>
            <a:chExt cx="5060114" cy="380475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26991D3-F13E-47E1-A150-064A62C7B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160" y="1256185"/>
              <a:ext cx="5060114" cy="16853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B3E0541-1AA8-4973-9A18-009DC0462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438" y="2929653"/>
              <a:ext cx="5058836" cy="234285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3EAEDE3-96EB-4B8F-B51E-6C442A85B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341"/>
            <a:stretch/>
          </p:blipFill>
          <p:spPr>
            <a:xfrm>
              <a:off x="343160" y="3157500"/>
              <a:ext cx="5060114" cy="1903440"/>
            </a:xfrm>
            <a:prstGeom prst="rect">
              <a:avLst/>
            </a:prstGeom>
          </p:spPr>
        </p:pic>
      </p:grpSp>
      <p:pic>
        <p:nvPicPr>
          <p:cNvPr id="111" name="그림 110">
            <a:extLst>
              <a:ext uri="{FF2B5EF4-FFF2-40B4-BE49-F238E27FC236}">
                <a16:creationId xmlns:a16="http://schemas.microsoft.com/office/drawing/2014/main" id="{D4F40421-F51A-4751-B991-9A788813F8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556"/>
          <a:stretch/>
        </p:blipFill>
        <p:spPr>
          <a:xfrm>
            <a:off x="5653911" y="1280828"/>
            <a:ext cx="5555893" cy="1811978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F0F8943-FE5E-45D7-A2E3-C5868EFE2599}"/>
              </a:ext>
            </a:extLst>
          </p:cNvPr>
          <p:cNvSpPr/>
          <p:nvPr/>
        </p:nvSpPr>
        <p:spPr>
          <a:xfrm>
            <a:off x="6152583" y="2182156"/>
            <a:ext cx="1165522" cy="135561"/>
          </a:xfrm>
          <a:prstGeom prst="rect">
            <a:avLst/>
          </a:prstGeom>
          <a:solidFill>
            <a:srgbClr val="70BC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676CFFB-611B-425B-9173-6C63CD43ED5D}"/>
              </a:ext>
            </a:extLst>
          </p:cNvPr>
          <p:cNvSpPr/>
          <p:nvPr/>
        </p:nvSpPr>
        <p:spPr>
          <a:xfrm>
            <a:off x="6476794" y="2445382"/>
            <a:ext cx="1176808" cy="132806"/>
          </a:xfrm>
          <a:prstGeom prst="rect">
            <a:avLst/>
          </a:prstGeom>
          <a:solidFill>
            <a:srgbClr val="F5E6A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50276D2-07A4-48B7-8BB4-1DF5C964D3C1}"/>
              </a:ext>
            </a:extLst>
          </p:cNvPr>
          <p:cNvSpPr/>
          <p:nvPr/>
        </p:nvSpPr>
        <p:spPr>
          <a:xfrm>
            <a:off x="345543" y="5083709"/>
            <a:ext cx="1360489" cy="91184"/>
          </a:xfrm>
          <a:prstGeom prst="rect">
            <a:avLst/>
          </a:prstGeom>
          <a:solidFill>
            <a:srgbClr val="70BC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6663E40-0B38-479E-B71C-77C1C53A85C1}"/>
              </a:ext>
            </a:extLst>
          </p:cNvPr>
          <p:cNvSpPr/>
          <p:nvPr/>
        </p:nvSpPr>
        <p:spPr>
          <a:xfrm>
            <a:off x="665848" y="1640111"/>
            <a:ext cx="1223277" cy="94594"/>
          </a:xfrm>
          <a:prstGeom prst="rect">
            <a:avLst/>
          </a:prstGeom>
          <a:solidFill>
            <a:srgbClr val="F5E6A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315AC98-C834-4663-A23F-C958A726B2C1}"/>
              </a:ext>
            </a:extLst>
          </p:cNvPr>
          <p:cNvSpPr/>
          <p:nvPr/>
        </p:nvSpPr>
        <p:spPr>
          <a:xfrm>
            <a:off x="351597" y="1545516"/>
            <a:ext cx="1235904" cy="94594"/>
          </a:xfrm>
          <a:prstGeom prst="rect">
            <a:avLst/>
          </a:prstGeom>
          <a:solidFill>
            <a:srgbClr val="70BC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35CAF73-F847-402A-8C01-EB1A76C83BAD}"/>
              </a:ext>
            </a:extLst>
          </p:cNvPr>
          <p:cNvSpPr/>
          <p:nvPr/>
        </p:nvSpPr>
        <p:spPr>
          <a:xfrm>
            <a:off x="351596" y="5799080"/>
            <a:ext cx="3651247" cy="114300"/>
          </a:xfrm>
          <a:prstGeom prst="rect">
            <a:avLst/>
          </a:prstGeom>
          <a:solidFill>
            <a:srgbClr val="F5E6A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4" name="Picture 2" descr="diamond, jewerly, luxury, stone icon">
            <a:extLst>
              <a:ext uri="{FF2B5EF4-FFF2-40B4-BE49-F238E27FC236}">
                <a16:creationId xmlns:a16="http://schemas.microsoft.com/office/drawing/2014/main" id="{40BFCBFE-67B1-437A-AC27-336BDEA2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C2DC9C9-60AF-4F05-A6D8-E0F3DBDACCE0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6622125F-1800-432E-BDC1-4C7A07CEF476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D95EBBC-6DEB-4D10-9F60-66CB2C2C1B31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52D4F85-0A8C-44D8-B609-DCD19CC4F607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0DF0CF4D-BA6F-4396-B31D-1E9B62688B08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32FA8CE0-7673-4025-86E3-8746C04524C5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4927BEB2-BAAF-4250-A841-5B5505112F42}"/>
              </a:ext>
            </a:extLst>
          </p:cNvPr>
          <p:cNvSpPr txBox="1"/>
          <p:nvPr/>
        </p:nvSpPr>
        <p:spPr>
          <a:xfrm>
            <a:off x="3384360" y="669760"/>
            <a:ext cx="54232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향상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866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3F5805-1350-4EC1-BDDB-A9569E4A9D2B}"/>
              </a:ext>
            </a:extLst>
          </p:cNvPr>
          <p:cNvGrpSpPr/>
          <p:nvPr/>
        </p:nvGrpSpPr>
        <p:grpSpPr>
          <a:xfrm>
            <a:off x="347101" y="3093438"/>
            <a:ext cx="1368717" cy="381880"/>
            <a:chOff x="338584" y="3159885"/>
            <a:chExt cx="1368717" cy="38188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E123428-CBA5-485A-B0E6-A2DC51097564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48EA42-82AE-492C-BE70-200D6A4FE44D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39A5E2-C446-401B-BC7E-11FD2FC5BACD}"/>
              </a:ext>
            </a:extLst>
          </p:cNvPr>
          <p:cNvSpPr/>
          <p:nvPr/>
        </p:nvSpPr>
        <p:spPr>
          <a:xfrm>
            <a:off x="433656" y="3576823"/>
            <a:ext cx="5113745" cy="181588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M5P algorithm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사용하여 생성한 모델 트리의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예측값의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분포가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실제값의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분포와 유사함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트리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 각각의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실제값에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대한 상관계수와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비교해보면 상관계수는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0.917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0.987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증가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32,053.81</a:t>
            </a:r>
            <a:r>
              <a:rPr lang="ko-KR" altLang="en-US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11,341.4</a:t>
            </a:r>
            <a:r>
              <a:rPr lang="ko-KR" altLang="en-US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감소함</a:t>
            </a:r>
            <a:endParaRPr lang="en-US" altLang="ko-KR" sz="1400" dirty="0">
              <a:highlight>
                <a:srgbClr val="98CFD7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성능이 향상되었음을 알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4DE9DA4-A9D1-456D-A144-E0EE600258EF}"/>
              </a:ext>
            </a:extLst>
          </p:cNvPr>
          <p:cNvSpPr/>
          <p:nvPr/>
        </p:nvSpPr>
        <p:spPr>
          <a:xfrm rot="16200000">
            <a:off x="337727" y="3664672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0BCEB02-72A5-4740-B0B9-62DD86422868}"/>
              </a:ext>
            </a:extLst>
          </p:cNvPr>
          <p:cNvSpPr/>
          <p:nvPr/>
        </p:nvSpPr>
        <p:spPr>
          <a:xfrm rot="16200000">
            <a:off x="337727" y="4305185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370F98-5692-4BB4-8C0C-EA4BD95F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25" y="1276672"/>
            <a:ext cx="5280553" cy="2495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E5441-35CC-460A-AFC7-6A9EEE04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25" y="4040257"/>
            <a:ext cx="4598737" cy="661067"/>
          </a:xfrm>
          <a:prstGeom prst="rect">
            <a:avLst/>
          </a:prstGeom>
        </p:spPr>
      </p:pic>
      <p:pic>
        <p:nvPicPr>
          <p:cNvPr id="88" name="Picture 2" descr="diamond, jewerly, luxury, stone icon">
            <a:extLst>
              <a:ext uri="{FF2B5EF4-FFF2-40B4-BE49-F238E27FC236}">
                <a16:creationId xmlns:a16="http://schemas.microsoft.com/office/drawing/2014/main" id="{05DBE180-18C8-41F2-8C38-0D99F332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025DCF7-71CB-442D-8F66-E527C965ED1A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350F50B-1045-4C86-B38E-7EDACD3CA5BE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F663155-6E87-4F1F-9259-46D814A981CC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50248FD-FDC0-4344-91D8-91D1E5B840DC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BA0D674-BCE7-4135-9F8D-A81F2A747075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4ADA0ED-0D80-4FB9-8D6E-34A6037D87AD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00C4D96-65A0-4FB5-987C-A8772D4D4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06" y="1273416"/>
            <a:ext cx="5411370" cy="1435798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871488C-434B-4E8D-A16E-00A87D8EF1BA}"/>
              </a:ext>
            </a:extLst>
          </p:cNvPr>
          <p:cNvSpPr/>
          <p:nvPr/>
        </p:nvSpPr>
        <p:spPr>
          <a:xfrm>
            <a:off x="6788203" y="3576823"/>
            <a:ext cx="894988" cy="182442"/>
          </a:xfrm>
          <a:prstGeom prst="rect">
            <a:avLst/>
          </a:prstGeom>
          <a:solidFill>
            <a:srgbClr val="70BC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CADE9E-FDC7-4EF6-B8E8-FCBD925F79F9}"/>
              </a:ext>
            </a:extLst>
          </p:cNvPr>
          <p:cNvSpPr txBox="1"/>
          <p:nvPr/>
        </p:nvSpPr>
        <p:spPr>
          <a:xfrm>
            <a:off x="3384360" y="669760"/>
            <a:ext cx="54232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 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향상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20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3F5805-1350-4EC1-BDDB-A9569E4A9D2B}"/>
              </a:ext>
            </a:extLst>
          </p:cNvPr>
          <p:cNvGrpSpPr/>
          <p:nvPr/>
        </p:nvGrpSpPr>
        <p:grpSpPr>
          <a:xfrm>
            <a:off x="6324801" y="4425183"/>
            <a:ext cx="1368717" cy="381880"/>
            <a:chOff x="338584" y="3159885"/>
            <a:chExt cx="1368717" cy="38188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E123428-CBA5-485A-B0E6-A2DC51097564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48EA42-82AE-492C-BE70-200D6A4FE44D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39A5E2-C446-401B-BC7E-11FD2FC5BACD}"/>
              </a:ext>
            </a:extLst>
          </p:cNvPr>
          <p:cNvSpPr/>
          <p:nvPr/>
        </p:nvSpPr>
        <p:spPr>
          <a:xfrm>
            <a:off x="6411356" y="4908568"/>
            <a:ext cx="5113745" cy="181588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모델이 생성되었으며 그 중 </a:t>
            </a:r>
            <a:r>
              <a:rPr lang="en-US" altLang="ko-KR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sz="14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작은 모델이 최종 모델로 선택됨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모델의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약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0.087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모델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apt_rpart$finalModel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중요도를 보면 앞선 회귀 트리 및 모델 트리와 </a:t>
            </a:r>
            <a:r>
              <a:rPr lang="ko-KR" altLang="en-US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분할 기준은 </a:t>
            </a:r>
            <a:r>
              <a:rPr lang="en-US" altLang="ko-KR" sz="1400" dirty="0" err="1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Size.sqf</a:t>
            </a:r>
            <a:r>
              <a:rPr lang="en-US" altLang="ko-KR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&lt; 802</a:t>
            </a:r>
            <a:r>
              <a:rPr lang="ko-KR" altLang="en-US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동일함</a:t>
            </a:r>
            <a:endParaRPr lang="en-US" altLang="ko-KR" sz="1400" dirty="0">
              <a:highlight>
                <a:srgbClr val="98CFD7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4DE9DA4-A9D1-456D-A144-E0EE600258EF}"/>
              </a:ext>
            </a:extLst>
          </p:cNvPr>
          <p:cNvSpPr/>
          <p:nvPr/>
        </p:nvSpPr>
        <p:spPr>
          <a:xfrm rot="16200000">
            <a:off x="6315427" y="4996417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0BCEB02-72A5-4740-B0B9-62DD86422868}"/>
              </a:ext>
            </a:extLst>
          </p:cNvPr>
          <p:cNvSpPr/>
          <p:nvPr/>
        </p:nvSpPr>
        <p:spPr>
          <a:xfrm rot="16200000">
            <a:off x="6315427" y="5867937"/>
            <a:ext cx="94593" cy="94593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 descr="diamond, jewerly, luxury, stone icon">
            <a:extLst>
              <a:ext uri="{FF2B5EF4-FFF2-40B4-BE49-F238E27FC236}">
                <a16:creationId xmlns:a16="http://schemas.microsoft.com/office/drawing/2014/main" id="{05DBE180-18C8-41F2-8C38-0D99F332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025DCF7-71CB-442D-8F66-E527C965ED1A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350F50B-1045-4C86-B38E-7EDACD3CA5BE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F663155-6E87-4F1F-9259-46D814A981CC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50248FD-FDC0-4344-91D8-91D1E5B840DC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BA0D674-BCE7-4135-9F8D-A81F2A747075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4ADA0ED-0D80-4FB9-8D6E-34A6037D87AD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ACADE9E-FDC7-4EF6-B8E8-FCBD925F79F9}"/>
              </a:ext>
            </a:extLst>
          </p:cNvPr>
          <p:cNvSpPr txBox="1"/>
          <p:nvPr/>
        </p:nvSpPr>
        <p:spPr>
          <a:xfrm>
            <a:off x="2578409" y="669760"/>
            <a:ext cx="70351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 err="1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caret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package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8D7491-E839-4752-8E82-ECE08C31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42" y="1285808"/>
            <a:ext cx="5531025" cy="1549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6B309A-9232-4890-B62E-96445953E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26" y="3092662"/>
            <a:ext cx="5548041" cy="30955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A608BB-6DE1-4DA6-81DE-A527AB1699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222"/>
          <a:stretch/>
        </p:blipFill>
        <p:spPr>
          <a:xfrm>
            <a:off x="6315427" y="1285809"/>
            <a:ext cx="5548040" cy="29448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7EBB90-9DA9-4E39-8129-EDD50D7EC7AF}"/>
              </a:ext>
            </a:extLst>
          </p:cNvPr>
          <p:cNvSpPr/>
          <p:nvPr/>
        </p:nvSpPr>
        <p:spPr>
          <a:xfrm>
            <a:off x="6419645" y="3596544"/>
            <a:ext cx="2281593" cy="222847"/>
          </a:xfrm>
          <a:prstGeom prst="rect">
            <a:avLst/>
          </a:prstGeom>
          <a:solidFill>
            <a:srgbClr val="70BC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DC58AC-C02D-4D0A-9398-447FA3F7A6FD}"/>
              </a:ext>
            </a:extLst>
          </p:cNvPr>
          <p:cNvSpPr/>
          <p:nvPr/>
        </p:nvSpPr>
        <p:spPr>
          <a:xfrm>
            <a:off x="449872" y="4956077"/>
            <a:ext cx="4420511" cy="372861"/>
          </a:xfrm>
          <a:prstGeom prst="rect">
            <a:avLst/>
          </a:prstGeom>
          <a:solidFill>
            <a:srgbClr val="70BC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06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37" name="타원 136"/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122" name="Picture 2" descr="diamond, jewerly, luxury, st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4185861" y="720246"/>
            <a:ext cx="38202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pc="600" dirty="0">
                <a:solidFill>
                  <a:srgbClr val="70BC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의사결정나무 </a:t>
            </a:r>
            <a:r>
              <a:rPr lang="ko-KR" altLang="en-US" spc="600" dirty="0">
                <a:solidFill>
                  <a:srgbClr val="6966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 복습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185B9-D671-4982-829E-6F441B4C8424}"/>
              </a:ext>
            </a:extLst>
          </p:cNvPr>
          <p:cNvSpPr txBox="1"/>
          <p:nvPr/>
        </p:nvSpPr>
        <p:spPr>
          <a:xfrm>
            <a:off x="1327062" y="1535812"/>
            <a:ext cx="104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AEB003-75DF-4469-B8DE-70FB02709EAB}"/>
              </a:ext>
            </a:extLst>
          </p:cNvPr>
          <p:cNvSpPr txBox="1"/>
          <p:nvPr/>
        </p:nvSpPr>
        <p:spPr>
          <a:xfrm>
            <a:off x="5206578" y="1548569"/>
            <a:ext cx="177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D9A5A9-85FB-4683-97B2-5B0CA0CF89AE}"/>
              </a:ext>
            </a:extLst>
          </p:cNvPr>
          <p:cNvSpPr txBox="1"/>
          <p:nvPr/>
        </p:nvSpPr>
        <p:spPr>
          <a:xfrm>
            <a:off x="8622099" y="1548569"/>
            <a:ext cx="28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(Output)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3AB7205D-6564-4C96-A8FF-EC80DDD38E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951247"/>
                  </p:ext>
                </p:extLst>
              </p:nvPr>
            </p:nvGraphicFramePr>
            <p:xfrm>
              <a:off x="355366" y="2193965"/>
              <a:ext cx="2971866" cy="32029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681">
                      <a:extLst>
                        <a:ext uri="{9D8B030D-6E8A-4147-A177-3AD203B41FA5}">
                          <a16:colId xmlns:a16="http://schemas.microsoft.com/office/drawing/2014/main" val="3181441726"/>
                        </a:ext>
                      </a:extLst>
                    </a:gridCol>
                    <a:gridCol w="445650">
                      <a:extLst>
                        <a:ext uri="{9D8B030D-6E8A-4147-A177-3AD203B41FA5}">
                          <a16:colId xmlns:a16="http://schemas.microsoft.com/office/drawing/2014/main" val="3057727863"/>
                        </a:ext>
                      </a:extLst>
                    </a:gridCol>
                    <a:gridCol w="488778">
                      <a:extLst>
                        <a:ext uri="{9D8B030D-6E8A-4147-A177-3AD203B41FA5}">
                          <a16:colId xmlns:a16="http://schemas.microsoft.com/office/drawing/2014/main" val="819972076"/>
                        </a:ext>
                      </a:extLst>
                    </a:gridCol>
                    <a:gridCol w="481626">
                      <a:extLst>
                        <a:ext uri="{9D8B030D-6E8A-4147-A177-3AD203B41FA5}">
                          <a16:colId xmlns:a16="http://schemas.microsoft.com/office/drawing/2014/main" val="2202490283"/>
                        </a:ext>
                      </a:extLst>
                    </a:gridCol>
                    <a:gridCol w="1066131">
                      <a:extLst>
                        <a:ext uri="{9D8B030D-6E8A-4147-A177-3AD203B41FA5}">
                          <a16:colId xmlns:a16="http://schemas.microsoft.com/office/drawing/2014/main" val="3941473561"/>
                        </a:ext>
                      </a:extLst>
                    </a:gridCol>
                  </a:tblGrid>
                  <a:tr h="64059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Input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Output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6898373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121802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2449150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9199989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3794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3AB7205D-6564-4C96-A8FF-EC80DDD38E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951247"/>
                  </p:ext>
                </p:extLst>
              </p:nvPr>
            </p:nvGraphicFramePr>
            <p:xfrm>
              <a:off x="355366" y="2193965"/>
              <a:ext cx="2971866" cy="32029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681">
                      <a:extLst>
                        <a:ext uri="{9D8B030D-6E8A-4147-A177-3AD203B41FA5}">
                          <a16:colId xmlns:a16="http://schemas.microsoft.com/office/drawing/2014/main" val="3181441726"/>
                        </a:ext>
                      </a:extLst>
                    </a:gridCol>
                    <a:gridCol w="445650">
                      <a:extLst>
                        <a:ext uri="{9D8B030D-6E8A-4147-A177-3AD203B41FA5}">
                          <a16:colId xmlns:a16="http://schemas.microsoft.com/office/drawing/2014/main" val="3057727863"/>
                        </a:ext>
                      </a:extLst>
                    </a:gridCol>
                    <a:gridCol w="488778">
                      <a:extLst>
                        <a:ext uri="{9D8B030D-6E8A-4147-A177-3AD203B41FA5}">
                          <a16:colId xmlns:a16="http://schemas.microsoft.com/office/drawing/2014/main" val="819972076"/>
                        </a:ext>
                      </a:extLst>
                    </a:gridCol>
                    <a:gridCol w="481626">
                      <a:extLst>
                        <a:ext uri="{9D8B030D-6E8A-4147-A177-3AD203B41FA5}">
                          <a16:colId xmlns:a16="http://schemas.microsoft.com/office/drawing/2014/main" val="2202490283"/>
                        </a:ext>
                      </a:extLst>
                    </a:gridCol>
                    <a:gridCol w="1066131">
                      <a:extLst>
                        <a:ext uri="{9D8B030D-6E8A-4147-A177-3AD203B41FA5}">
                          <a16:colId xmlns:a16="http://schemas.microsoft.com/office/drawing/2014/main" val="3941473561"/>
                        </a:ext>
                      </a:extLst>
                    </a:gridCol>
                  </a:tblGrid>
                  <a:tr h="64059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Input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Output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6898373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0000" r="-5125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459" t="-100000" r="-4540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…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468" t="-100000" r="-2240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라운드 ExtraBold" panose="020B0600000101010101" pitchFamily="50" charset="-127"/>
                              <a:ea typeface="나눔스퀘어라운드 ExtraBold" panose="020B0600000101010101" pitchFamily="50" charset="-127"/>
                            </a:rPr>
                            <a:t>Y</a:t>
                          </a:r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121802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2449150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9199989"/>
                      </a:ext>
                    </a:extLst>
                  </a:tr>
                  <a:tr h="6405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라운드 ExtraBold" panose="020B0600000101010101" pitchFamily="50" charset="-127"/>
                            <a:ea typeface="나눔스퀘어라운드 ExtraBold" panose="020B0600000101010101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37949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234FCDD4-8D64-4ABB-8A4E-2BCF0B34F155}"/>
              </a:ext>
            </a:extLst>
          </p:cNvPr>
          <p:cNvSpPr txBox="1"/>
          <p:nvPr/>
        </p:nvSpPr>
        <p:spPr>
          <a:xfrm>
            <a:off x="4363537" y="2150759"/>
            <a:ext cx="3375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혹은 그 이상의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부분집합으로 분할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데이터가 균일해지도록 분할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</a:t>
            </a:r>
            <a:r>
              <a:rPr lang="ko-KR" altLang="en-US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갖고 있는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관측치끼리 모음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</a:t>
            </a:r>
            <a:r>
              <a:rPr lang="ko-KR" altLang="en-US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갖고 있는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관측치끼리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B2F30CF-0922-44D1-90E4-197E1AD2C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9118"/>
              </p:ext>
            </p:extLst>
          </p:nvPr>
        </p:nvGraphicFramePr>
        <p:xfrm>
          <a:off x="345543" y="2194240"/>
          <a:ext cx="2991418" cy="3202950"/>
        </p:xfrm>
        <a:graphic>
          <a:graphicData uri="http://schemas.openxmlformats.org/drawingml/2006/table">
            <a:tbl>
              <a:tblPr/>
              <a:tblGrid>
                <a:gridCol w="2991418">
                  <a:extLst>
                    <a:ext uri="{9D8B030D-6E8A-4147-A177-3AD203B41FA5}">
                      <a16:colId xmlns:a16="http://schemas.microsoft.com/office/drawing/2014/main" val="4115716258"/>
                    </a:ext>
                  </a:extLst>
                </a:gridCol>
              </a:tblGrid>
              <a:tr h="3202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46579"/>
                  </a:ext>
                </a:extLst>
              </a:tr>
            </a:tbl>
          </a:graphicData>
        </a:graphic>
      </p:graphicFrame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FE8F5AFE-B5D7-436C-82FF-1E7123ADA9D1}"/>
              </a:ext>
            </a:extLst>
          </p:cNvPr>
          <p:cNvSpPr/>
          <p:nvPr/>
        </p:nvSpPr>
        <p:spPr>
          <a:xfrm>
            <a:off x="3659109" y="1568534"/>
            <a:ext cx="588888" cy="385945"/>
          </a:xfrm>
          <a:prstGeom prst="chevron">
            <a:avLst/>
          </a:prstGeom>
          <a:solidFill>
            <a:srgbClr val="98C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화살표: 갈매기형 수장 129">
            <a:extLst>
              <a:ext uri="{FF2B5EF4-FFF2-40B4-BE49-F238E27FC236}">
                <a16:creationId xmlns:a16="http://schemas.microsoft.com/office/drawing/2014/main" id="{4F49463C-9218-4D66-BA1C-17DC81B047F5}"/>
              </a:ext>
            </a:extLst>
          </p:cNvPr>
          <p:cNvSpPr/>
          <p:nvPr/>
        </p:nvSpPr>
        <p:spPr>
          <a:xfrm>
            <a:off x="7651156" y="1571504"/>
            <a:ext cx="588888" cy="385945"/>
          </a:xfrm>
          <a:prstGeom prst="chevron">
            <a:avLst/>
          </a:prstGeom>
          <a:solidFill>
            <a:srgbClr val="98C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438470F6-1246-4E6E-99BA-4F0F8C8A24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" b="8431"/>
          <a:stretch/>
        </p:blipFill>
        <p:spPr>
          <a:xfrm>
            <a:off x="8622099" y="2150759"/>
            <a:ext cx="2895304" cy="32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8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3F5805-1350-4EC1-BDDB-A9569E4A9D2B}"/>
              </a:ext>
            </a:extLst>
          </p:cNvPr>
          <p:cNvGrpSpPr/>
          <p:nvPr/>
        </p:nvGrpSpPr>
        <p:grpSpPr>
          <a:xfrm>
            <a:off x="6096000" y="3429000"/>
            <a:ext cx="1342336" cy="381880"/>
            <a:chOff x="338584" y="3159885"/>
            <a:chExt cx="1368717" cy="38188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E123428-CBA5-485A-B0E6-A2DC51097564}"/>
                </a:ext>
              </a:extLst>
            </p:cNvPr>
            <p:cNvSpPr/>
            <p:nvPr/>
          </p:nvSpPr>
          <p:spPr>
            <a:xfrm>
              <a:off x="338584" y="3159885"/>
              <a:ext cx="1368717" cy="381880"/>
            </a:xfrm>
            <a:prstGeom prst="rect">
              <a:avLst/>
            </a:prstGeom>
            <a:solidFill>
              <a:srgbClr val="70BCC8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48EA42-82AE-492C-BE70-200D6A4FE44D}"/>
                </a:ext>
              </a:extLst>
            </p:cNvPr>
            <p:cNvSpPr/>
            <p:nvPr/>
          </p:nvSpPr>
          <p:spPr>
            <a:xfrm>
              <a:off x="587285" y="3186143"/>
              <a:ext cx="883575" cy="307777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39A5E2-C446-401B-BC7E-11FD2FC5BACD}"/>
              </a:ext>
            </a:extLst>
          </p:cNvPr>
          <p:cNvSpPr/>
          <p:nvPr/>
        </p:nvSpPr>
        <p:spPr>
          <a:xfrm>
            <a:off x="6220654" y="3899685"/>
            <a:ext cx="5059680" cy="1600438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caret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패키지의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생성한 회귀 트리 모델의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예측값과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실제값의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상관계수는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0.73, </a:t>
            </a:r>
            <a:r>
              <a:rPr lang="en-US" altLang="ko-KR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57,553.59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이전의 모델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비교해보면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매우 크게 나타남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실습해본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트리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m5p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트리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train(method=“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m5p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트리의 성능이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좋음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4DE9DA4-A9D1-456D-A144-E0EE600258EF}"/>
              </a:ext>
            </a:extLst>
          </p:cNvPr>
          <p:cNvSpPr/>
          <p:nvPr/>
        </p:nvSpPr>
        <p:spPr>
          <a:xfrm rot="16200000">
            <a:off x="6111114" y="4001145"/>
            <a:ext cx="94593" cy="92770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0BCEB02-72A5-4740-B0B9-62DD86422868}"/>
              </a:ext>
            </a:extLst>
          </p:cNvPr>
          <p:cNvSpPr/>
          <p:nvPr/>
        </p:nvSpPr>
        <p:spPr>
          <a:xfrm rot="16200000">
            <a:off x="6111114" y="4864678"/>
            <a:ext cx="94593" cy="92770"/>
          </a:xfrm>
          <a:prstGeom prst="ellipse">
            <a:avLst/>
          </a:prstGeom>
          <a:noFill/>
          <a:ln w="38100">
            <a:solidFill>
              <a:srgbClr val="50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 descr="diamond, jewerly, luxury, stone icon">
            <a:extLst>
              <a:ext uri="{FF2B5EF4-FFF2-40B4-BE49-F238E27FC236}">
                <a16:creationId xmlns:a16="http://schemas.microsoft.com/office/drawing/2014/main" id="{05DBE180-18C8-41F2-8C38-0D99F332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025DCF7-71CB-442D-8F66-E527C965ED1A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350F50B-1045-4C86-B38E-7EDACD3CA5BE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F663155-6E87-4F1F-9259-46D814A981CC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50248FD-FDC0-4344-91D8-91D1E5B840DC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BA0D674-BCE7-4135-9F8D-A81F2A747075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4ADA0ED-0D80-4FB9-8D6E-34A6037D87AD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ACADE9E-FDC7-4EF6-B8E8-FCBD925F79F9}"/>
              </a:ext>
            </a:extLst>
          </p:cNvPr>
          <p:cNvSpPr txBox="1"/>
          <p:nvPr/>
        </p:nvSpPr>
        <p:spPr>
          <a:xfrm>
            <a:off x="2578409" y="669760"/>
            <a:ext cx="70351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R 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실습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pc="600" dirty="0" err="1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rpart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caret</a:t>
            </a:r>
            <a:r>
              <a:rPr lang="ko-KR" altLang="en-US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600" dirty="0">
                <a:solidFill>
                  <a:srgbClr val="56AA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package</a:t>
            </a:r>
            <a:endParaRPr lang="ko-KR" altLang="en-US" sz="1100" spc="600" dirty="0">
              <a:solidFill>
                <a:srgbClr val="56AAB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16115C-8992-4CC8-8FA4-035BF42DE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43" y="1288012"/>
            <a:ext cx="5304486" cy="15637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9A4535-1EA9-429C-9F3B-9CE2A0CA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3" y="3095033"/>
            <a:ext cx="5304486" cy="29925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11A641-797B-412C-848D-C2F04CF18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83128"/>
            <a:ext cx="5059680" cy="87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53DF7F-2E97-4047-A43C-388016AEA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2320666"/>
            <a:ext cx="505968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022956" y="2828835"/>
            <a:ext cx="6146088" cy="1200329"/>
            <a:chOff x="2429733" y="2620392"/>
            <a:chExt cx="6146088" cy="1200329"/>
          </a:xfrm>
        </p:grpSpPr>
        <p:sp>
          <p:nvSpPr>
            <p:cNvPr id="10" name="TextBox 9"/>
            <p:cNvSpPr txBox="1"/>
            <p:nvPr/>
          </p:nvSpPr>
          <p:spPr>
            <a:xfrm>
              <a:off x="2429733" y="2620392"/>
              <a:ext cx="5925020" cy="120032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7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  <a:r>
                <a:rPr lang="en-US" altLang="ko-KR" sz="7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^0^</a:t>
              </a:r>
              <a:endParaRPr lang="ko-KR" altLang="en-US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16200000">
              <a:off x="8354753" y="3599653"/>
              <a:ext cx="221068" cy="22106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45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 descr="diamond, jewerly, luxury, st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4031974" y="714730"/>
            <a:ext cx="412805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개요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600" dirty="0">
                <a:solidFill>
                  <a:srgbClr val="70BC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이진분할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410A8-05D2-4BE4-BE5F-217730C17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508" y="1442146"/>
            <a:ext cx="5688984" cy="453068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76F02AE-3D7A-4934-8A54-91530CB5A024}"/>
              </a:ext>
            </a:extLst>
          </p:cNvPr>
          <p:cNvSpPr txBox="1"/>
          <p:nvPr/>
        </p:nvSpPr>
        <p:spPr>
          <a:xfrm>
            <a:off x="778860" y="1397542"/>
            <a:ext cx="231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뿌리마디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끝마디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중간마디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B78CFEE-8B6F-4154-B3FD-59A248742E37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A4F3A09-6B12-46C3-A50A-5E9BD0D6D1FA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AA57B07-CAAD-49A5-A5F8-4E1C2087258F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FEE1722-0A30-43E7-9D6E-E118877716E7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C837A60-3499-4046-BDF3-DD5BC94BA8FC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8CAD2CF-10B6-4C43-ACFF-18D2A8D13A70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9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F2E4-8319-47D9-9163-BF391C265BA6}"/>
              </a:ext>
            </a:extLst>
          </p:cNvPr>
          <p:cNvSpPr txBox="1"/>
          <p:nvPr/>
        </p:nvSpPr>
        <p:spPr>
          <a:xfrm>
            <a:off x="3703992" y="1313124"/>
            <a:ext cx="14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31A70C-12DD-49FA-8301-0CA41B862F97}"/>
              </a:ext>
            </a:extLst>
          </p:cNvPr>
          <p:cNvSpPr txBox="1"/>
          <p:nvPr/>
        </p:nvSpPr>
        <p:spPr>
          <a:xfrm>
            <a:off x="7755486" y="1357264"/>
            <a:ext cx="14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B197DA4-ED62-47B9-A92B-5D6E7FB4E388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E1EC11F-95E8-4520-B35C-9A6CD733E49B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C68D337-81DF-439F-A166-0E714D6F101C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42183CE-7065-41D7-B624-4A22CB24E05F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A690B2D-AF65-4D35-A632-8009340B5D85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D58C52F-D8DF-454A-94CC-71DCBA8EF120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1AFC04-E1B5-4017-9798-00E994101627}"/>
              </a:ext>
            </a:extLst>
          </p:cNvPr>
          <p:cNvGrpSpPr/>
          <p:nvPr/>
        </p:nvGrpSpPr>
        <p:grpSpPr>
          <a:xfrm>
            <a:off x="2169109" y="1770465"/>
            <a:ext cx="7853783" cy="3946534"/>
            <a:chOff x="2273345" y="1795358"/>
            <a:chExt cx="7853783" cy="41920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8B6F0D-73AB-49FE-B6D9-66EC0ABA80FF}"/>
                </a:ext>
              </a:extLst>
            </p:cNvPr>
            <p:cNvGrpSpPr/>
            <p:nvPr/>
          </p:nvGrpSpPr>
          <p:grpSpPr>
            <a:xfrm>
              <a:off x="2273345" y="1795358"/>
              <a:ext cx="7853783" cy="4192091"/>
              <a:chOff x="2663511" y="1776755"/>
              <a:chExt cx="7853783" cy="4192091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19AAA29-66DE-4CE4-B4EF-74072B053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3511" y="1776755"/>
                <a:ext cx="6395031" cy="4192091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5C87BD6-9573-4869-8B7E-FE6188B47D0D}"/>
                  </a:ext>
                </a:extLst>
              </p:cNvPr>
              <p:cNvSpPr/>
              <p:nvPr/>
            </p:nvSpPr>
            <p:spPr>
              <a:xfrm>
                <a:off x="9052248" y="1776755"/>
                <a:ext cx="1465046" cy="419209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5084BE-F1E4-45EF-9338-114B5B3FF5DA}"/>
                </a:ext>
              </a:extLst>
            </p:cNvPr>
            <p:cNvSpPr txBox="1"/>
            <p:nvPr/>
          </p:nvSpPr>
          <p:spPr>
            <a:xfrm>
              <a:off x="9122636" y="2316059"/>
              <a:ext cx="30329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1748128-416C-4985-9F4A-F8281B4D1049}"/>
                </a:ext>
              </a:extLst>
            </p:cNvPr>
            <p:cNvGrpSpPr/>
            <p:nvPr/>
          </p:nvGrpSpPr>
          <p:grpSpPr>
            <a:xfrm>
              <a:off x="8825023" y="3227069"/>
              <a:ext cx="908652" cy="911545"/>
              <a:chOff x="9218548" y="3149161"/>
              <a:chExt cx="1037023" cy="104032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15F5E7-F0F8-473B-8A26-33AD9E7DB1AB}"/>
                  </a:ext>
                </a:extLst>
              </p:cNvPr>
              <p:cNvSpPr txBox="1"/>
              <p:nvPr/>
            </p:nvSpPr>
            <p:spPr>
              <a:xfrm>
                <a:off x="9529976" y="3149161"/>
                <a:ext cx="346139" cy="351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392726D-E262-481F-A62D-11CA908034D3}"/>
                  </a:ext>
                </a:extLst>
              </p:cNvPr>
              <p:cNvSpPr txBox="1"/>
              <p:nvPr/>
            </p:nvSpPr>
            <p:spPr>
              <a:xfrm>
                <a:off x="9914919" y="3838223"/>
                <a:ext cx="340652" cy="351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3BF1160-6708-46CC-A7B1-C93B461EC070}"/>
                  </a:ext>
                </a:extLst>
              </p:cNvPr>
              <p:cNvSpPr txBox="1"/>
              <p:nvPr/>
            </p:nvSpPr>
            <p:spPr>
              <a:xfrm>
                <a:off x="9218548" y="3838223"/>
                <a:ext cx="365263" cy="3512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2B9BA2CA-E48B-4E70-8FD5-F1716D6980F0}"/>
                  </a:ext>
                </a:extLst>
              </p:cNvPr>
              <p:cNvCxnSpPr>
                <a:cxnSpLocks/>
                <a:stCxn id="135" idx="2"/>
                <a:endCxn id="137" idx="0"/>
              </p:cNvCxnSpPr>
              <p:nvPr/>
            </p:nvCxnSpPr>
            <p:spPr>
              <a:xfrm rot="5400000">
                <a:off x="9383213" y="3518389"/>
                <a:ext cx="337800" cy="3018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E351C4E7-88FF-4D46-9272-747B7A6EC60A}"/>
                  </a:ext>
                </a:extLst>
              </p:cNvPr>
              <p:cNvCxnSpPr>
                <a:cxnSpLocks/>
                <a:stCxn id="135" idx="2"/>
                <a:endCxn id="136" idx="0"/>
              </p:cNvCxnSpPr>
              <p:nvPr/>
            </p:nvCxnSpPr>
            <p:spPr>
              <a:xfrm rot="16200000" flipH="1">
                <a:off x="9725246" y="3478223"/>
                <a:ext cx="337800" cy="38219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EAAF83-F711-4CD6-83DC-3BFF217EA3BD}"/>
                </a:ext>
              </a:extLst>
            </p:cNvPr>
            <p:cNvGrpSpPr/>
            <p:nvPr/>
          </p:nvGrpSpPr>
          <p:grpSpPr>
            <a:xfrm>
              <a:off x="8679549" y="4605690"/>
              <a:ext cx="1143642" cy="1334118"/>
              <a:chOff x="8860447" y="4416122"/>
              <a:chExt cx="1429583" cy="1667685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306EFC5-106B-4251-B350-ACF7F256C7FF}"/>
                  </a:ext>
                </a:extLst>
              </p:cNvPr>
              <p:cNvSpPr txBox="1"/>
              <p:nvPr/>
            </p:nvSpPr>
            <p:spPr>
              <a:xfrm>
                <a:off x="8860447" y="5699077"/>
                <a:ext cx="334098" cy="3847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C4154BA-A274-484B-A923-6DBF354ADE0E}"/>
                  </a:ext>
                </a:extLst>
              </p:cNvPr>
              <p:cNvSpPr txBox="1"/>
              <p:nvPr/>
            </p:nvSpPr>
            <p:spPr>
              <a:xfrm>
                <a:off x="9613890" y="5699077"/>
                <a:ext cx="334098" cy="3847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0F58DD6-CF16-41C4-9368-A27C09C72BE6}"/>
                  </a:ext>
                </a:extLst>
              </p:cNvPr>
              <p:cNvSpPr txBox="1"/>
              <p:nvPr/>
            </p:nvSpPr>
            <p:spPr>
              <a:xfrm>
                <a:off x="9529976" y="4416122"/>
                <a:ext cx="381123" cy="3847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95C22BD-88BB-4062-8581-A6876C215A8B}"/>
                  </a:ext>
                </a:extLst>
              </p:cNvPr>
              <p:cNvSpPr txBox="1"/>
              <p:nvPr/>
            </p:nvSpPr>
            <p:spPr>
              <a:xfrm>
                <a:off x="9914919" y="5105184"/>
                <a:ext cx="375111" cy="3847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F87832D-2D38-47C1-8935-337876D62934}"/>
                  </a:ext>
                </a:extLst>
              </p:cNvPr>
              <p:cNvSpPr txBox="1"/>
              <p:nvPr/>
            </p:nvSpPr>
            <p:spPr>
              <a:xfrm>
                <a:off x="9218547" y="5105184"/>
                <a:ext cx="344081" cy="3847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49" name="연결선: 꺾임 148">
                <a:extLst>
                  <a:ext uri="{FF2B5EF4-FFF2-40B4-BE49-F238E27FC236}">
                    <a16:creationId xmlns:a16="http://schemas.microsoft.com/office/drawing/2014/main" id="{D447FB1A-EEB8-4317-A411-A06855054714}"/>
                  </a:ext>
                </a:extLst>
              </p:cNvPr>
              <p:cNvCxnSpPr>
                <a:cxnSpLocks/>
                <a:stCxn id="144" idx="2"/>
                <a:endCxn id="148" idx="0"/>
              </p:cNvCxnSpPr>
              <p:nvPr/>
            </p:nvCxnSpPr>
            <p:spPr>
              <a:xfrm rot="5400000">
                <a:off x="9403397" y="4788043"/>
                <a:ext cx="304332" cy="32995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연결선: 꺾임 149">
                <a:extLst>
                  <a:ext uri="{FF2B5EF4-FFF2-40B4-BE49-F238E27FC236}">
                    <a16:creationId xmlns:a16="http://schemas.microsoft.com/office/drawing/2014/main" id="{485F580C-DC2D-4F61-A41E-998E3D178CDD}"/>
                  </a:ext>
                </a:extLst>
              </p:cNvPr>
              <p:cNvCxnSpPr>
                <a:cxnSpLocks/>
                <a:stCxn id="144" idx="2"/>
                <a:endCxn id="145" idx="0"/>
              </p:cNvCxnSpPr>
              <p:nvPr/>
            </p:nvCxnSpPr>
            <p:spPr>
              <a:xfrm rot="16200000" flipH="1">
                <a:off x="9759340" y="4762049"/>
                <a:ext cx="304332" cy="38193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연결선: 꺾임 150">
                <a:extLst>
                  <a:ext uri="{FF2B5EF4-FFF2-40B4-BE49-F238E27FC236}">
                    <a16:creationId xmlns:a16="http://schemas.microsoft.com/office/drawing/2014/main" id="{BD846BE3-FEC3-46E2-9341-2FDA9491CD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38144" y="5396794"/>
                <a:ext cx="319730" cy="337425"/>
              </a:xfrm>
              <a:prstGeom prst="bentConnector3">
                <a:avLst>
                  <a:gd name="adj1" fmla="val 443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연결선: 꺾임 151">
                <a:extLst>
                  <a:ext uri="{FF2B5EF4-FFF2-40B4-BE49-F238E27FC236}">
                    <a16:creationId xmlns:a16="http://schemas.microsoft.com/office/drawing/2014/main" id="{C7F8EC8D-168E-45A8-96D1-DAEE7A2FF4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397724" y="5374637"/>
                <a:ext cx="319730" cy="381737"/>
              </a:xfrm>
              <a:prstGeom prst="bentConnector3">
                <a:avLst>
                  <a:gd name="adj1" fmla="val 443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5" name="Picture 2" descr="diamond, jewerly, luxury, stone icon">
            <a:extLst>
              <a:ext uri="{FF2B5EF4-FFF2-40B4-BE49-F238E27FC236}">
                <a16:creationId xmlns:a16="http://schemas.microsoft.com/office/drawing/2014/main" id="{F246FADB-601C-4CC6-B458-D686750E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02BC3291-DA56-40B3-859B-857F18DBC1BD}"/>
              </a:ext>
            </a:extLst>
          </p:cNvPr>
          <p:cNvSpPr txBox="1"/>
          <p:nvPr/>
        </p:nvSpPr>
        <p:spPr>
          <a:xfrm>
            <a:off x="4435353" y="5834068"/>
            <a:ext cx="332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부분집합의 개수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끝마디의 개수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837646-FFCA-4995-A0A4-3E1391D0D1CC}"/>
              </a:ext>
            </a:extLst>
          </p:cNvPr>
          <p:cNvSpPr txBox="1"/>
          <p:nvPr/>
        </p:nvSpPr>
        <p:spPr>
          <a:xfrm>
            <a:off x="4031977" y="714730"/>
            <a:ext cx="412805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개요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600" dirty="0">
                <a:solidFill>
                  <a:srgbClr val="70BC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이진분할</a:t>
            </a:r>
          </a:p>
        </p:txBody>
      </p:sp>
    </p:spTree>
    <p:extLst>
      <p:ext uri="{BB962C8B-B14F-4D97-AF65-F5344CB8AC3E}">
        <p14:creationId xmlns:p14="http://schemas.microsoft.com/office/powerpoint/2010/main" val="337484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 descr="diamond, jewerly, luxury, st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1CAA7F-3586-4460-BA44-3D1CB564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1549347"/>
            <a:ext cx="4067567" cy="39961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E0F395-269E-4B9B-834D-ED210A7DE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182" y="1549347"/>
            <a:ext cx="4266470" cy="3996185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7AAD10A-91A2-455F-B3E5-C1E90306C3E6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7FDB87C-0C90-49A4-9B02-CA362D524763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84776CF-B25E-4E47-922D-8DC07F4113E4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623FD3CA-232C-4435-8864-1F161510E759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710918F-9E0F-426E-BCAD-82F4512D7D07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F78C936-6997-44F9-AFB7-3094302A9FD7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A44FB1D-D3D6-4307-84A1-8B5E09C238C9}"/>
              </a:ext>
            </a:extLst>
          </p:cNvPr>
          <p:cNvSpPr txBox="1"/>
          <p:nvPr/>
        </p:nvSpPr>
        <p:spPr>
          <a:xfrm>
            <a:off x="4031977" y="714730"/>
            <a:ext cx="412805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개요 </a:t>
            </a:r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600" dirty="0">
                <a:solidFill>
                  <a:srgbClr val="70BC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이진분할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EE6D58-2BE1-487B-9520-D66C73610924}"/>
              </a:ext>
            </a:extLst>
          </p:cNvPr>
          <p:cNvSpPr txBox="1"/>
          <p:nvPr/>
        </p:nvSpPr>
        <p:spPr>
          <a:xfrm>
            <a:off x="4435353" y="5834068"/>
            <a:ext cx="332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부분집합의 개수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끝마디의 개수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8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464C7C-C0C5-4A0E-9F6A-02C94D7DC7CB}"/>
              </a:ext>
            </a:extLst>
          </p:cNvPr>
          <p:cNvSpPr txBox="1"/>
          <p:nvPr/>
        </p:nvSpPr>
        <p:spPr>
          <a:xfrm>
            <a:off x="569855" y="1388126"/>
            <a:ext cx="461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형태로 알아보자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A14D9D1E-CC3E-4F97-9E80-AD9BACE5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25" y="2035469"/>
            <a:ext cx="3336766" cy="3291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/>
              <p:nvPr/>
            </p:nvSpPr>
            <p:spPr>
              <a:xfrm>
                <a:off x="663743" y="1957412"/>
                <a:ext cx="3674532" cy="877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altLang="ko-KR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pt-BR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pt-BR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  <m:e>
                          <m:sSub>
                            <m:sSubPr>
                              <m:ctrlPr>
                                <a:rPr lang="pt-BR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ko-KR" sz="20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F44E7-4EC9-4E03-89D0-FE34F1163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43" y="1957412"/>
                <a:ext cx="3674532" cy="877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F0C0ED0-AC96-49EB-81E5-49824CA3791D}"/>
                  </a:ext>
                </a:extLst>
              </p:cNvPr>
              <p:cNvSpPr txBox="1"/>
              <p:nvPr/>
            </p:nvSpPr>
            <p:spPr>
              <a:xfrm>
                <a:off x="691226" y="3042590"/>
                <a:ext cx="74086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ko-KR" sz="2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ko-KR" sz="2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 </a:t>
                </a:r>
              </a:p>
              <a:p>
                <a:r>
                  <a:rPr lang="en-US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ko-KR" sz="2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 +</a:t>
                </a:r>
                <a:r>
                  <a:rPr lang="pt-BR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ko-KR" sz="2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ko-KR" sz="2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F0C0ED0-AC96-49EB-81E5-49824CA3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" y="3042590"/>
                <a:ext cx="7408695" cy="615553"/>
              </a:xfrm>
              <a:prstGeom prst="rect">
                <a:avLst/>
              </a:prstGeom>
              <a:blipFill>
                <a:blip r:embed="rId5"/>
                <a:stretch>
                  <a:fillRect l="-740" t="-11881" r="-1234"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265C1209-D143-4201-BEB0-E6A9E8495E6C}"/>
              </a:ext>
            </a:extLst>
          </p:cNvPr>
          <p:cNvSpPr/>
          <p:nvPr/>
        </p:nvSpPr>
        <p:spPr>
          <a:xfrm>
            <a:off x="9694784" y="4041391"/>
            <a:ext cx="477883" cy="477883"/>
          </a:xfrm>
          <a:prstGeom prst="donut">
            <a:avLst>
              <a:gd name="adj" fmla="val 64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BCE1422-4F69-435D-A13F-8AC5D805D04A}"/>
                  </a:ext>
                </a:extLst>
              </p:cNvPr>
              <p:cNvSpPr txBox="1"/>
              <p:nvPr/>
            </p:nvSpPr>
            <p:spPr>
              <a:xfrm>
                <a:off x="599358" y="3921528"/>
                <a:ext cx="5568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회귀나무모델로부터 얻어진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부분의 </a:t>
                </a:r>
                <a:r>
                  <a:rPr lang="ko-KR" altLang="en-US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BCE1422-4F69-435D-A13F-8AC5D805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8" y="3921528"/>
                <a:ext cx="5568360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5DA35F-5E51-485A-B434-0FEDA10AAD1C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2151EAF-35D0-435C-B269-DA865C621C8A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8BA5A5E-4D51-4037-B556-D812E4665C5F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29B3534-4F36-494C-8479-52FCC9FC98EE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BA9F963-B8AF-41CB-A009-2093145D0F3B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C55CE0B-63FE-4324-9698-703DD91DB012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EE9DC89-B19D-4CB4-9E59-BB2687F5829F}"/>
                  </a:ext>
                </a:extLst>
              </p:cNvPr>
              <p:cNvSpPr/>
              <p:nvPr/>
            </p:nvSpPr>
            <p:spPr>
              <a:xfrm>
                <a:off x="599358" y="4256029"/>
                <a:ext cx="11238748" cy="11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: Indicator function(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지시 함수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특정 집합에 특정 값이 속하는지를 표시하는 함수로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특정 값이 집합에 속한다면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속하지 않는다면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값을 가짐</a:t>
                </a:r>
                <a:endPara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EE9DC89-B19D-4CB4-9E59-BB2687F58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8" y="4256029"/>
                <a:ext cx="11238748" cy="1164806"/>
              </a:xfrm>
              <a:prstGeom prst="rect">
                <a:avLst/>
              </a:prstGeom>
              <a:blipFill>
                <a:blip r:embed="rId7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2" name="Picture 2" descr="diamond, jewerly, luxury, stone icon">
            <a:extLst>
              <a:ext uri="{FF2B5EF4-FFF2-40B4-BE49-F238E27FC236}">
                <a16:creationId xmlns:a16="http://schemas.microsoft.com/office/drawing/2014/main" id="{1CB2B8A6-57CA-4778-9325-7C6F48FD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4ED8AFEE-6C1D-4124-8432-CF918EBF7BDF}"/>
              </a:ext>
            </a:extLst>
          </p:cNvPr>
          <p:cNvSpPr txBox="1"/>
          <p:nvPr/>
        </p:nvSpPr>
        <p:spPr>
          <a:xfrm>
            <a:off x="4827063" y="714730"/>
            <a:ext cx="253787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개요</a:t>
            </a:r>
            <a:endParaRPr lang="ko-KR" altLang="en-US" spc="600" dirty="0">
              <a:solidFill>
                <a:srgbClr val="70BCC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9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F29A42-7F6A-4466-9FC9-C56B6F7F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51" y="1940312"/>
            <a:ext cx="6534499" cy="42597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BCE1422-4F69-435D-A13F-8AC5D805D04A}"/>
              </a:ext>
            </a:extLst>
          </p:cNvPr>
          <p:cNvSpPr txBox="1"/>
          <p:nvPr/>
        </p:nvSpPr>
        <p:spPr>
          <a:xfrm>
            <a:off x="2907915" y="5629937"/>
            <a:ext cx="431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 더 균일한 값들끼리 묶였네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~!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5A41CF3-D22C-4F35-9C21-33640D770C37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74E4B49-06F3-4343-BCCC-5012110AFF8A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FB14EFE-8AB7-4175-AA44-686861E547BA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814F81A-156E-43A8-987A-6863F2C3C8D7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58EFE0F-B45A-489A-AD8D-C072E760F630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33DA9EE-7E94-4D42-A7A5-B3DBA85DDA2F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6D8BD-0A89-4522-98D9-F0C7A017488E}"/>
              </a:ext>
            </a:extLst>
          </p:cNvPr>
          <p:cNvSpPr/>
          <p:nvPr/>
        </p:nvSpPr>
        <p:spPr>
          <a:xfrm>
            <a:off x="0" y="1788236"/>
            <a:ext cx="12192000" cy="4482163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z="24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모델의 개요는 끝났다</a:t>
            </a:r>
            <a:r>
              <a:rPr lang="en-US" altLang="ko-KR" sz="24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</a:p>
          <a:p>
            <a:pPr algn="ctr"/>
            <a:r>
              <a:rPr lang="ko-KR" altLang="en-US" sz="24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어떻게 나뉘는지 알아보자</a:t>
            </a:r>
            <a:r>
              <a:rPr lang="en-US" altLang="ko-KR" sz="2400" dirty="0">
                <a:solidFill>
                  <a:srgbClr val="F7F7F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</a:t>
            </a:r>
          </a:p>
          <a:p>
            <a:pPr algn="ctr"/>
            <a:endParaRPr lang="en-US" altLang="ko-KR" sz="2400" dirty="0">
              <a:solidFill>
                <a:srgbClr val="F7F7F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err="1">
                <a:solidFill>
                  <a:srgbClr val="F7F7F7"/>
                </a:solidFill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z="2400" dirty="0">
                <a:solidFill>
                  <a:srgbClr val="F7F7F7"/>
                </a:solidFill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</a:t>
            </a:r>
            <a:r>
              <a:rPr lang="en-US" altLang="ko-KR" sz="2400" dirty="0">
                <a:solidFill>
                  <a:srgbClr val="F7F7F7"/>
                </a:solidFill>
                <a:highlight>
                  <a:srgbClr val="98CFD7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7F7F7"/>
              </a:solidFill>
              <a:highlight>
                <a:srgbClr val="98CFD7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9" name="Picture 2" descr="diamond, jewerly, luxury, stone icon">
            <a:extLst>
              <a:ext uri="{FF2B5EF4-FFF2-40B4-BE49-F238E27FC236}">
                <a16:creationId xmlns:a16="http://schemas.microsoft.com/office/drawing/2014/main" id="{1130D6F3-2EA4-46C0-BB85-977250CF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66AE2DA-9664-45B8-8114-8411191CC69D}"/>
              </a:ext>
            </a:extLst>
          </p:cNvPr>
          <p:cNvSpPr txBox="1"/>
          <p:nvPr/>
        </p:nvSpPr>
        <p:spPr>
          <a:xfrm>
            <a:off x="569855" y="1388126"/>
            <a:ext cx="461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예시를 한 번 볼까</a:t>
            </a:r>
            <a:r>
              <a:rPr lang="en-US" altLang="ko-KR" sz="2000" dirty="0">
                <a:solidFill>
                  <a:srgbClr val="2175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A51CBE-7D45-4582-B7B2-BC38C524AB94}"/>
              </a:ext>
            </a:extLst>
          </p:cNvPr>
          <p:cNvSpPr txBox="1"/>
          <p:nvPr/>
        </p:nvSpPr>
        <p:spPr>
          <a:xfrm>
            <a:off x="4827063" y="714730"/>
            <a:ext cx="253787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개요</a:t>
            </a:r>
            <a:endParaRPr lang="ko-KR" altLang="en-US" spc="600" dirty="0">
              <a:solidFill>
                <a:srgbClr val="70BCC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70B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696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1" name="Picture 2" descr="diamond, jewerly, luxury, st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67" y="216895"/>
            <a:ext cx="43886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1BA34F6-E4C2-4678-AC37-EDBB7E261E09}"/>
              </a:ext>
            </a:extLst>
          </p:cNvPr>
          <p:cNvCxnSpPr/>
          <p:nvPr/>
        </p:nvCxnSpPr>
        <p:spPr>
          <a:xfrm flipV="1">
            <a:off x="11979089" y="2325585"/>
            <a:ext cx="0" cy="2743419"/>
          </a:xfrm>
          <a:prstGeom prst="line">
            <a:avLst/>
          </a:prstGeom>
          <a:ln w="3175" cap="rnd">
            <a:solidFill>
              <a:srgbClr val="CFCED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B6F5C5-7CC2-4A4A-A782-D4802C12B59E}"/>
              </a:ext>
            </a:extLst>
          </p:cNvPr>
          <p:cNvGrpSpPr/>
          <p:nvPr/>
        </p:nvGrpSpPr>
        <p:grpSpPr>
          <a:xfrm>
            <a:off x="723606" y="1376005"/>
            <a:ext cx="10744781" cy="4932475"/>
            <a:chOff x="770820" y="1403329"/>
            <a:chExt cx="10744781" cy="4932475"/>
          </a:xfrm>
        </p:grpSpPr>
        <p:grpSp>
          <p:nvGrpSpPr>
            <p:cNvPr id="18" name="그룹 17"/>
            <p:cNvGrpSpPr/>
            <p:nvPr/>
          </p:nvGrpSpPr>
          <p:grpSpPr>
            <a:xfrm>
              <a:off x="770820" y="1403329"/>
              <a:ext cx="2932810" cy="2187381"/>
              <a:chOff x="2659576" y="1538238"/>
              <a:chExt cx="2932810" cy="2187381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2659576" y="1758469"/>
                <a:ext cx="2133485" cy="1730004"/>
              </a:xfrm>
              <a:prstGeom prst="rect">
                <a:avLst/>
              </a:prstGeom>
              <a:solidFill>
                <a:srgbClr val="70BCC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776123" y="1656371"/>
                <a:ext cx="2406019" cy="1950997"/>
              </a:xfrm>
              <a:prstGeom prst="rect">
                <a:avLst/>
              </a:prstGeom>
              <a:solidFill>
                <a:srgbClr val="70BCC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894852" y="1538238"/>
                <a:ext cx="2697534" cy="2187381"/>
              </a:xfrm>
              <a:prstGeom prst="rect">
                <a:avLst/>
              </a:prstGeom>
              <a:solidFill>
                <a:srgbClr val="70B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813576" y="3918952"/>
              <a:ext cx="2697534" cy="2416852"/>
              <a:chOff x="6702332" y="4053861"/>
              <a:chExt cx="2697534" cy="2416852"/>
            </a:xfrm>
          </p:grpSpPr>
          <p:sp>
            <p:nvSpPr>
              <p:cNvPr id="134" name="직사각형 133"/>
              <p:cNvSpPr/>
              <p:nvPr/>
            </p:nvSpPr>
            <p:spPr>
              <a:xfrm rot="10800000">
                <a:off x="6962016" y="4740709"/>
                <a:ext cx="2133485" cy="1730004"/>
              </a:xfrm>
              <a:prstGeom prst="rect">
                <a:avLst/>
              </a:prstGeom>
              <a:solidFill>
                <a:srgbClr val="F5E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0800000">
                <a:off x="6857745" y="4396963"/>
                <a:ext cx="2406019" cy="1950997"/>
              </a:xfrm>
              <a:prstGeom prst="rect">
                <a:avLst/>
              </a:prstGeom>
              <a:solidFill>
                <a:srgbClr val="F2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6702332" y="4053861"/>
                <a:ext cx="2697534" cy="2187381"/>
              </a:xfrm>
              <a:prstGeom prst="rect">
                <a:avLst/>
              </a:prstGeom>
              <a:solidFill>
                <a:srgbClr val="F0D9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643E79-9828-4FD6-9B25-1EC50B5B7F5A}"/>
                </a:ext>
              </a:extLst>
            </p:cNvPr>
            <p:cNvGrpSpPr/>
            <p:nvPr/>
          </p:nvGrpSpPr>
          <p:grpSpPr>
            <a:xfrm>
              <a:off x="1051173" y="4082762"/>
              <a:ext cx="2993127" cy="1718944"/>
              <a:chOff x="4671826" y="1698583"/>
              <a:chExt cx="2993127" cy="171894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4689162" y="2254765"/>
                <a:ext cx="2569934" cy="58477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최상의 분할을 위한 비용함수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(cost function)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최소화</a:t>
                </a: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5A1F385-3CB2-4B71-8E8A-36DE1CDA6257}"/>
                  </a:ext>
                </a:extLst>
              </p:cNvPr>
              <p:cNvGrpSpPr/>
              <p:nvPr/>
            </p:nvGrpSpPr>
            <p:grpSpPr>
              <a:xfrm>
                <a:off x="5271372" y="1698583"/>
                <a:ext cx="1314274" cy="410084"/>
                <a:chOff x="5085055" y="1682846"/>
                <a:chExt cx="1314274" cy="410084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5085055" y="1709337"/>
                  <a:ext cx="1303562" cy="369332"/>
                </a:xfrm>
                <a:prstGeom prst="rect">
                  <a:avLst/>
                </a:prstGeom>
                <a:scene3d>
                  <a:camera prst="obliqueTopLeft"/>
                  <a:lightRig rig="threePt" dir="t"/>
                </a:scene3d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1. </a:t>
                  </a:r>
                  <a:r>
                    <a:rPr lang="ko-KR" altLang="en-US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비용함수</a:t>
                  </a: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95766" y="1682846"/>
                  <a:ext cx="1303563" cy="410084"/>
                </a:xfrm>
                <a:prstGeom prst="rect">
                  <a:avLst/>
                </a:prstGeom>
                <a:noFill/>
                <a:ln w="31750">
                  <a:solidFill>
                    <a:srgbClr val="6966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140" name="직사각형 139"/>
              <p:cNvSpPr/>
              <p:nvPr/>
            </p:nvSpPr>
            <p:spPr>
              <a:xfrm>
                <a:off x="4671826" y="2832752"/>
                <a:ext cx="2993127" cy="58477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분할에 속해 있는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y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값들의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평균으로 예측했을 때 오류가 최소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876625-0642-4F3A-8FDF-373E4BD08E5A}"/>
                </a:ext>
              </a:extLst>
            </p:cNvPr>
            <p:cNvGrpSpPr/>
            <p:nvPr/>
          </p:nvGrpSpPr>
          <p:grpSpPr>
            <a:xfrm>
              <a:off x="4233975" y="2283852"/>
              <a:ext cx="3847528" cy="904440"/>
              <a:chOff x="4233975" y="2283852"/>
              <a:chExt cx="3847528" cy="90444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D9700DA-DEB5-431A-A079-72B58A978423}"/>
                  </a:ext>
                </a:extLst>
              </p:cNvPr>
              <p:cNvGrpSpPr/>
              <p:nvPr/>
            </p:nvGrpSpPr>
            <p:grpSpPr>
              <a:xfrm>
                <a:off x="4233975" y="2304843"/>
                <a:ext cx="3847528" cy="883449"/>
                <a:chOff x="410052" y="4210998"/>
                <a:chExt cx="3847528" cy="883449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410052" y="4755893"/>
                  <a:ext cx="3847528" cy="338554"/>
                </a:xfrm>
                <a:prstGeom prst="rect">
                  <a:avLst/>
                </a:prstGeom>
                <a:scene3d>
                  <a:camera prst="obliqueTopLeft"/>
                  <a:lightRig rig="threePt" dir="t"/>
                </a:scene3d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분할변수와 분할점은 어떻게 결정되는 거지</a:t>
                  </a:r>
                  <a:r>
                    <a:rPr lang="en-US" altLang="ko-KR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?</a:t>
                  </a:r>
                  <a:endPara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1291263" y="4210998"/>
                  <a:ext cx="2212171" cy="369332"/>
                </a:xfrm>
                <a:prstGeom prst="rect">
                  <a:avLst/>
                </a:prstGeom>
                <a:scene3d>
                  <a:camera prst="obliqueTopLef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2. </a:t>
                  </a:r>
                  <a:r>
                    <a:rPr lang="ko-KR" altLang="en-US" b="1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분할변수와 </a:t>
                  </a:r>
                  <a:r>
                    <a:rPr lang="ko-KR" altLang="en-US" b="1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분할점</a:t>
                  </a:r>
                  <a:endPara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143" name="직사각형 142"/>
              <p:cNvSpPr/>
              <p:nvPr/>
            </p:nvSpPr>
            <p:spPr>
              <a:xfrm>
                <a:off x="5100457" y="2283852"/>
                <a:ext cx="2215673" cy="410084"/>
              </a:xfrm>
              <a:prstGeom prst="rect">
                <a:avLst/>
              </a:prstGeom>
              <a:noFill/>
              <a:ln w="31750">
                <a:solidFill>
                  <a:srgbClr val="6966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pic>
          <p:nvPicPr>
            <p:cNvPr id="2056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9" t="59218" r="79028" b="24503"/>
            <a:stretch/>
          </p:blipFill>
          <p:spPr bwMode="auto">
            <a:xfrm>
              <a:off x="2539444" y="1498488"/>
              <a:ext cx="714669" cy="90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62" t="77357" r="23705" b="5783"/>
            <a:stretch/>
          </p:blipFill>
          <p:spPr bwMode="auto">
            <a:xfrm>
              <a:off x="2549185" y="2505456"/>
              <a:ext cx="714669" cy="942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4" t="78781" r="53667" b="2616"/>
            <a:stretch/>
          </p:blipFill>
          <p:spPr bwMode="auto">
            <a:xfrm>
              <a:off x="1354285" y="2435365"/>
              <a:ext cx="1012445" cy="103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2" t="39305" r="89872" b="44125"/>
            <a:stretch/>
          </p:blipFill>
          <p:spPr bwMode="auto">
            <a:xfrm>
              <a:off x="1259761" y="1440715"/>
              <a:ext cx="844609" cy="925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00" t="60079" r="32796" b="25968"/>
            <a:stretch/>
          </p:blipFill>
          <p:spPr bwMode="auto">
            <a:xfrm>
              <a:off x="5055092" y="4124723"/>
              <a:ext cx="992951" cy="80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40" t="39662" r="10956" b="44793"/>
            <a:stretch/>
          </p:blipFill>
          <p:spPr bwMode="auto">
            <a:xfrm>
              <a:off x="6246622" y="5076375"/>
              <a:ext cx="992951" cy="89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05" t="21279" r="11591" b="63176"/>
            <a:stretch/>
          </p:blipFill>
          <p:spPr bwMode="auto">
            <a:xfrm>
              <a:off x="6261483" y="4092413"/>
              <a:ext cx="992951" cy="89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71" t="3561" r="925" b="80894"/>
            <a:stretch/>
          </p:blipFill>
          <p:spPr bwMode="auto">
            <a:xfrm>
              <a:off x="5047425" y="5068531"/>
              <a:ext cx="992951" cy="89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4C06340-395D-4F30-A0C3-7AE5AF22E148}"/>
                </a:ext>
              </a:extLst>
            </p:cNvPr>
            <p:cNvGrpSpPr/>
            <p:nvPr/>
          </p:nvGrpSpPr>
          <p:grpSpPr>
            <a:xfrm>
              <a:off x="8697401" y="4269612"/>
              <a:ext cx="2252540" cy="887765"/>
              <a:chOff x="9087772" y="4314052"/>
              <a:chExt cx="2252540" cy="88776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B02C7F3-B8AE-4D6D-A82E-81A7A148917D}"/>
                  </a:ext>
                </a:extLst>
              </p:cNvPr>
              <p:cNvSpPr/>
              <p:nvPr/>
            </p:nvSpPr>
            <p:spPr>
              <a:xfrm>
                <a:off x="9565096" y="4314052"/>
                <a:ext cx="1425098" cy="369332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3. Pruning</a:t>
                </a:r>
                <a:endPara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CF37B7-CABB-452C-92C3-7BD09BD83278}"/>
                  </a:ext>
                </a:extLst>
              </p:cNvPr>
              <p:cNvGrpSpPr/>
              <p:nvPr/>
            </p:nvGrpSpPr>
            <p:grpSpPr>
              <a:xfrm>
                <a:off x="9087772" y="4314052"/>
                <a:ext cx="2252540" cy="887765"/>
                <a:chOff x="9148795" y="4282719"/>
                <a:chExt cx="2252540" cy="887765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9DBA83D-DCE8-4F67-B23D-2F8217A5F407}"/>
                    </a:ext>
                  </a:extLst>
                </p:cNvPr>
                <p:cNvSpPr/>
                <p:nvPr/>
              </p:nvSpPr>
              <p:spPr>
                <a:xfrm>
                  <a:off x="9148795" y="4831930"/>
                  <a:ext cx="2252540" cy="338554"/>
                </a:xfrm>
                <a:prstGeom prst="rect">
                  <a:avLst/>
                </a:prstGeom>
                <a:scene3d>
                  <a:camera prst="obliqueTopLeft"/>
                  <a:lightRig rig="threePt" dir="t"/>
                </a:scene3d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규제항을 통한 </a:t>
                  </a:r>
                  <a:r>
                    <a:rPr lang="en-US" altLang="ko-KR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Pruning!</a:t>
                  </a:r>
                  <a:endPara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CA350DD-E8AA-42FD-8A28-750982A4E5DC}"/>
                    </a:ext>
                  </a:extLst>
                </p:cNvPr>
                <p:cNvSpPr/>
                <p:nvPr/>
              </p:nvSpPr>
              <p:spPr>
                <a:xfrm>
                  <a:off x="9617587" y="4282719"/>
                  <a:ext cx="1301381" cy="410084"/>
                </a:xfrm>
                <a:prstGeom prst="rect">
                  <a:avLst/>
                </a:prstGeom>
                <a:noFill/>
                <a:ln w="31750">
                  <a:solidFill>
                    <a:srgbClr val="6966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E2FEE4-6F57-4CC8-B597-75CA51BD8678}"/>
                </a:ext>
              </a:extLst>
            </p:cNvPr>
            <p:cNvGrpSpPr/>
            <p:nvPr/>
          </p:nvGrpSpPr>
          <p:grpSpPr>
            <a:xfrm>
              <a:off x="8598061" y="1403329"/>
              <a:ext cx="2917540" cy="2187381"/>
              <a:chOff x="8777941" y="1403329"/>
              <a:chExt cx="2917540" cy="2187381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673A1EA8-C122-49C2-8675-25307CC9BCEB}"/>
                  </a:ext>
                </a:extLst>
              </p:cNvPr>
              <p:cNvGrpSpPr/>
              <p:nvPr/>
            </p:nvGrpSpPr>
            <p:grpSpPr>
              <a:xfrm>
                <a:off x="8777941" y="1403329"/>
                <a:ext cx="2917540" cy="2187381"/>
                <a:chOff x="2894852" y="1538238"/>
                <a:chExt cx="2917540" cy="2187381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56BD459B-2B10-4880-936D-EE3E863A1A3C}"/>
                    </a:ext>
                  </a:extLst>
                </p:cNvPr>
                <p:cNvSpPr/>
                <p:nvPr/>
              </p:nvSpPr>
              <p:spPr>
                <a:xfrm>
                  <a:off x="3678907" y="1758469"/>
                  <a:ext cx="2133485" cy="1730004"/>
                </a:xfrm>
                <a:prstGeom prst="rect">
                  <a:avLst/>
                </a:prstGeom>
                <a:solidFill>
                  <a:srgbClr val="70BCC8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BAA7310-C146-402D-8814-60E79039D643}"/>
                    </a:ext>
                  </a:extLst>
                </p:cNvPr>
                <p:cNvSpPr/>
                <p:nvPr/>
              </p:nvSpPr>
              <p:spPr>
                <a:xfrm>
                  <a:off x="3300779" y="1656371"/>
                  <a:ext cx="2406019" cy="1950997"/>
                </a:xfrm>
                <a:prstGeom prst="rect">
                  <a:avLst/>
                </a:prstGeom>
                <a:solidFill>
                  <a:srgbClr val="70BCC8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EE088B7-1B5B-4D2A-A5E8-8A0E9B6DA68A}"/>
                    </a:ext>
                  </a:extLst>
                </p:cNvPr>
                <p:cNvSpPr/>
                <p:nvPr/>
              </p:nvSpPr>
              <p:spPr>
                <a:xfrm>
                  <a:off x="2894852" y="1538238"/>
                  <a:ext cx="2697534" cy="2187381"/>
                </a:xfrm>
                <a:prstGeom prst="rect">
                  <a:avLst/>
                </a:prstGeom>
                <a:solidFill>
                  <a:srgbClr val="70BC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pic>
            <p:nvPicPr>
              <p:cNvPr id="120" name="Picture 8" descr="관련 이미지">
                <a:extLst>
                  <a:ext uri="{FF2B5EF4-FFF2-40B4-BE49-F238E27FC236}">
                    <a16:creationId xmlns:a16="http://schemas.microsoft.com/office/drawing/2014/main" id="{6FB7F7E3-94C2-4D3D-926E-B4CFA02DD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39" t="59218" r="79028" b="24503"/>
              <a:stretch/>
            </p:blipFill>
            <p:spPr bwMode="auto">
              <a:xfrm>
                <a:off x="10311289" y="1498488"/>
                <a:ext cx="714669" cy="909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8" descr="관련 이미지">
                <a:extLst>
                  <a:ext uri="{FF2B5EF4-FFF2-40B4-BE49-F238E27FC236}">
                    <a16:creationId xmlns:a16="http://schemas.microsoft.com/office/drawing/2014/main" id="{B45057CF-58A1-4DED-83EC-1275A985EE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962" t="77357" r="23705" b="5783"/>
              <a:stretch/>
            </p:blipFill>
            <p:spPr bwMode="auto">
              <a:xfrm>
                <a:off x="10321030" y="2505456"/>
                <a:ext cx="714669" cy="942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8" descr="관련 이미지">
                <a:extLst>
                  <a:ext uri="{FF2B5EF4-FFF2-40B4-BE49-F238E27FC236}">
                    <a16:creationId xmlns:a16="http://schemas.microsoft.com/office/drawing/2014/main" id="{EA13344F-46A1-4C0D-9ABC-7AD5B89544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4" t="78781" r="53667" b="2616"/>
              <a:stretch/>
            </p:blipFill>
            <p:spPr bwMode="auto">
              <a:xfrm>
                <a:off x="9126130" y="2435365"/>
                <a:ext cx="1012445" cy="1039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8" descr="관련 이미지">
                <a:extLst>
                  <a:ext uri="{FF2B5EF4-FFF2-40B4-BE49-F238E27FC236}">
                    <a16:creationId xmlns:a16="http://schemas.microsoft.com/office/drawing/2014/main" id="{E2ACA079-FCE3-4FEF-ADF2-382544473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2" t="39305" r="89872" b="44125"/>
              <a:stretch/>
            </p:blipFill>
            <p:spPr bwMode="auto">
              <a:xfrm>
                <a:off x="9031606" y="1440715"/>
                <a:ext cx="844609" cy="9258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B2AA1BA-9DD8-46E6-935B-B48274CBC16A}"/>
                </a:ext>
              </a:extLst>
            </p:cNvPr>
            <p:cNvGrpSpPr/>
            <p:nvPr/>
          </p:nvGrpSpPr>
          <p:grpSpPr>
            <a:xfrm>
              <a:off x="2295201" y="2325585"/>
              <a:ext cx="7843374" cy="2743419"/>
              <a:chOff x="2295201" y="2325585"/>
              <a:chExt cx="7843374" cy="2743419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H="1">
                <a:off x="2295201" y="3763991"/>
                <a:ext cx="3951421" cy="0"/>
              </a:xfrm>
              <a:prstGeom prst="line">
                <a:avLst/>
              </a:prstGeom>
              <a:ln w="3175" cap="rnd">
                <a:solidFill>
                  <a:srgbClr val="CFCED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V="1">
                <a:off x="4207244" y="2325585"/>
                <a:ext cx="0" cy="2743419"/>
              </a:xfrm>
              <a:prstGeom prst="line">
                <a:avLst/>
              </a:prstGeom>
              <a:ln w="3175" cap="rnd">
                <a:solidFill>
                  <a:srgbClr val="CFCED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B2D3E5D0-50F3-4A0C-82F9-DA1872DA266B}"/>
                  </a:ext>
                </a:extLst>
              </p:cNvPr>
              <p:cNvCxnSpPr/>
              <p:nvPr/>
            </p:nvCxnSpPr>
            <p:spPr>
              <a:xfrm flipH="1">
                <a:off x="6187154" y="3763991"/>
                <a:ext cx="3951421" cy="0"/>
              </a:xfrm>
              <a:prstGeom prst="line">
                <a:avLst/>
              </a:prstGeom>
              <a:ln w="3175" cap="rnd">
                <a:solidFill>
                  <a:srgbClr val="CFCED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DADF0894-D098-4022-AF52-72C3568B8F84}"/>
                  </a:ext>
                </a:extLst>
              </p:cNvPr>
              <p:cNvCxnSpPr/>
              <p:nvPr/>
            </p:nvCxnSpPr>
            <p:spPr>
              <a:xfrm flipV="1">
                <a:off x="8099197" y="2325585"/>
                <a:ext cx="0" cy="2743419"/>
              </a:xfrm>
              <a:prstGeom prst="line">
                <a:avLst/>
              </a:prstGeom>
              <a:ln w="3175" cap="rnd">
                <a:solidFill>
                  <a:srgbClr val="CFCED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B79C194-9DA2-4970-9F45-F8BE34A62C52}"/>
              </a:ext>
            </a:extLst>
          </p:cNvPr>
          <p:cNvGrpSpPr/>
          <p:nvPr/>
        </p:nvGrpSpPr>
        <p:grpSpPr>
          <a:xfrm>
            <a:off x="250950" y="6459753"/>
            <a:ext cx="1411425" cy="94593"/>
            <a:chOff x="5288687" y="7334624"/>
            <a:chExt cx="1411425" cy="94593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760F6B2C-1CF6-40AD-9231-CAD208F45564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4F780564-00A8-4658-978D-E4921FF62044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1D590A7-BCBB-4B85-AD2F-EF0839105C15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399A740C-5D14-464D-8D58-955A23B133E2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70BC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514A3A1-5A09-4B03-8EE9-75928B703754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25775F2-DDD7-4FD8-949C-AE099BC90309}"/>
              </a:ext>
            </a:extLst>
          </p:cNvPr>
          <p:cNvSpPr txBox="1"/>
          <p:nvPr/>
        </p:nvSpPr>
        <p:spPr>
          <a:xfrm>
            <a:off x="4042394" y="714730"/>
            <a:ext cx="410721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회귀트리</a:t>
            </a:r>
            <a:r>
              <a:rPr lang="ko-KR" altLang="en-US" spc="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모델링 프로세스</a:t>
            </a:r>
            <a:endParaRPr lang="ko-KR" altLang="en-US" spc="600" dirty="0">
              <a:solidFill>
                <a:srgbClr val="70BCC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0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2323</Words>
  <Application>Microsoft Office PowerPoint</Application>
  <PresentationFormat>와이드스크린</PresentationFormat>
  <Paragraphs>334</Paragraphs>
  <Slides>31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</vt:lpstr>
      <vt:lpstr>Cambria Math</vt:lpstr>
      <vt:lpstr>나눔스퀘어 ExtraBold</vt:lpstr>
      <vt:lpstr>Symbol</vt:lpstr>
      <vt:lpstr>나눔스퀘어 Bold</vt:lpstr>
      <vt:lpstr>나눔스퀘어라운드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ibea96@naver.com</cp:lastModifiedBy>
  <cp:revision>168</cp:revision>
  <dcterms:created xsi:type="dcterms:W3CDTF">2017-07-07T07:30:07Z</dcterms:created>
  <dcterms:modified xsi:type="dcterms:W3CDTF">2020-04-05T14:30:52Z</dcterms:modified>
</cp:coreProperties>
</file>