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</p:sldMasterIdLst>
  <p:notesMasterIdLst>
    <p:notesMasterId r:id="rId14"/>
  </p:notesMasterIdLst>
  <p:sldIdLst>
    <p:sldId id="260" r:id="rId3"/>
    <p:sldId id="256" r:id="rId4"/>
    <p:sldId id="275" r:id="rId5"/>
    <p:sldId id="259" r:id="rId6"/>
    <p:sldId id="281" r:id="rId7"/>
    <p:sldId id="282" r:id="rId8"/>
    <p:sldId id="283" r:id="rId9"/>
    <p:sldId id="285" r:id="rId10"/>
    <p:sldId id="286" r:id="rId11"/>
    <p:sldId id="284" r:id="rId12"/>
    <p:sldId id="25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DX경필고딕B" panose="02010606000101010101" pitchFamily="2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E5C"/>
    <a:srgbClr val="A1D7A9"/>
    <a:srgbClr val="FFF75D"/>
    <a:srgbClr val="FFFBAF"/>
    <a:srgbClr val="FFF000"/>
    <a:srgbClr val="84CA90"/>
    <a:srgbClr val="FFF985"/>
    <a:srgbClr val="FFFFDF"/>
    <a:srgbClr val="EAD9BF"/>
    <a:srgbClr val="3DA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01" autoAdjust="0"/>
  </p:normalViewPr>
  <p:slideViewPr>
    <p:cSldViewPr snapToGrid="0" showGuides="1">
      <p:cViewPr varScale="1">
        <p:scale>
          <a:sx n="48" d="100"/>
          <a:sy n="48" d="100"/>
        </p:scale>
        <p:origin x="67" y="88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E6BA4-D020-4945-91AC-C81AC6FA954F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D21A3-FC5C-4C4D-ADC4-169F242BF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D21A3-FC5C-4C4D-ADC4-169F242BFF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3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D21A3-FC5C-4C4D-ADC4-169F242BFFA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5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7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2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25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1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29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2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8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78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95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67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73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7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8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1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5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3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2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5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1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FA18-DC68-4CD6-AB7B-5F7FD82541EA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0E08-5D4F-402B-B931-186A73FF5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6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7FB09-5500-4A65-B6B1-1900D06E034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F141-5963-40AF-B734-F8A0E20E78E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72DCE9"/>
            </a:gs>
            <a:gs pos="74000">
              <a:srgbClr val="5ED4F8"/>
            </a:gs>
            <a:gs pos="100000">
              <a:srgbClr val="3AC3F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5"/>
          <a:stretch/>
        </p:blipFill>
        <p:spPr>
          <a:xfrm>
            <a:off x="-90478" y="352713"/>
            <a:ext cx="2351755" cy="31532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94553" y="4863398"/>
            <a:ext cx="12386553" cy="1994602"/>
          </a:xfrm>
          <a:prstGeom prst="rect">
            <a:avLst/>
          </a:prstGeom>
          <a:solidFill>
            <a:srgbClr val="7DD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-360532" y="3831399"/>
            <a:ext cx="12913063" cy="1740847"/>
          </a:xfrm>
          <a:prstGeom prst="ellipse">
            <a:avLst/>
          </a:prstGeom>
          <a:solidFill>
            <a:srgbClr val="7DD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887889" y="6116782"/>
            <a:ext cx="318955" cy="157194"/>
            <a:chOff x="6642100" y="2133600"/>
            <a:chExt cx="700916" cy="34544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1090161" y="6093753"/>
            <a:ext cx="318955" cy="157194"/>
            <a:chOff x="6642100" y="2133600"/>
            <a:chExt cx="700916" cy="34544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590228" y="5971048"/>
            <a:ext cx="318955" cy="157194"/>
            <a:chOff x="6642100" y="2133600"/>
            <a:chExt cx="700916" cy="345440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536398" y="5188335"/>
            <a:ext cx="318955" cy="157194"/>
            <a:chOff x="6642100" y="2133600"/>
            <a:chExt cx="700916" cy="34544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1190202" y="4637973"/>
            <a:ext cx="318955" cy="157194"/>
            <a:chOff x="6642100" y="2133600"/>
            <a:chExt cx="700916" cy="34544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981556" y="5558391"/>
            <a:ext cx="318955" cy="157194"/>
            <a:chOff x="6642100" y="2133600"/>
            <a:chExt cx="700916" cy="34544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9"/>
          <a:stretch/>
        </p:blipFill>
        <p:spPr>
          <a:xfrm>
            <a:off x="9879004" y="375208"/>
            <a:ext cx="3219180" cy="3153215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 rot="316545">
            <a:off x="6024034" y="472102"/>
            <a:ext cx="1375843" cy="212365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32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못</a:t>
            </a:r>
          </a:p>
        </p:txBody>
      </p:sp>
      <p:sp>
        <p:nvSpPr>
          <p:cNvPr id="156" name="TextBox 155"/>
          <p:cNvSpPr txBox="1"/>
          <p:nvPr/>
        </p:nvSpPr>
        <p:spPr>
          <a:xfrm rot="21367631">
            <a:off x="3001107" y="699719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200" b="1" spc="-150" dirty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이</a:t>
            </a:r>
          </a:p>
        </p:txBody>
      </p:sp>
      <p:sp>
        <p:nvSpPr>
          <p:cNvPr id="157" name="TextBox 156"/>
          <p:cNvSpPr txBox="1"/>
          <p:nvPr/>
        </p:nvSpPr>
        <p:spPr>
          <a:xfrm rot="21367631">
            <a:off x="3035099" y="745605"/>
            <a:ext cx="1354484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noFill/>
                </a:ln>
                <a:solidFill>
                  <a:srgbClr val="EDF107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 dirty="0">
                <a:ln w="4127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42AE3F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이</a:t>
            </a:r>
          </a:p>
        </p:txBody>
      </p:sp>
      <p:sp>
        <p:nvSpPr>
          <p:cNvPr id="158" name="TextBox 157"/>
          <p:cNvSpPr txBox="1"/>
          <p:nvPr/>
        </p:nvSpPr>
        <p:spPr>
          <a:xfrm rot="21304071">
            <a:off x="5060142" y="635057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3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은</a:t>
            </a:r>
          </a:p>
        </p:txBody>
      </p:sp>
      <p:sp>
        <p:nvSpPr>
          <p:cNvPr id="159" name="TextBox 158"/>
          <p:cNvSpPr txBox="1"/>
          <p:nvPr/>
        </p:nvSpPr>
        <p:spPr>
          <a:xfrm rot="21311025">
            <a:off x="5085455" y="679677"/>
            <a:ext cx="1219423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solidFill>
                    <a:schemeClr val="tx1"/>
                  </a:solidFill>
                </a:ln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>
                <a:ln w="41275">
                  <a:solidFill>
                    <a:srgbClr val="41719C"/>
                  </a:solidFill>
                </a:ln>
                <a:solidFill>
                  <a:srgbClr val="EDF107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은</a:t>
            </a:r>
          </a:p>
        </p:txBody>
      </p:sp>
      <p:sp>
        <p:nvSpPr>
          <p:cNvPr id="160" name="TextBox 159"/>
          <p:cNvSpPr txBox="1"/>
          <p:nvPr/>
        </p:nvSpPr>
        <p:spPr>
          <a:xfrm rot="21134024">
            <a:off x="1989964" y="818196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500" b="1" spc="-150" dirty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파</a:t>
            </a:r>
          </a:p>
        </p:txBody>
      </p:sp>
      <p:sp>
        <p:nvSpPr>
          <p:cNvPr id="161" name="TextBox 160"/>
          <p:cNvSpPr txBox="1"/>
          <p:nvPr/>
        </p:nvSpPr>
        <p:spPr>
          <a:xfrm rot="21134024">
            <a:off x="2012866" y="868187"/>
            <a:ext cx="1375843" cy="178510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0" b="1" spc="-150" dirty="0">
                <a:ln w="4127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00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파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933523" y="622413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300" b="1" spc="-150" dirty="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썬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962710" y="696279"/>
            <a:ext cx="1311101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solidFill>
                    <a:schemeClr val="tx1"/>
                  </a:solidFill>
                </a:ln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 dirty="0">
                <a:ln w="41275">
                  <a:solidFill>
                    <a:srgbClr val="41719C"/>
                  </a:solidFill>
                </a:ln>
                <a:solidFill>
                  <a:srgbClr val="27ADD3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썬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114300" y="739965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5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말</a:t>
            </a:r>
          </a:p>
        </p:txBody>
      </p:sp>
      <p:sp>
        <p:nvSpPr>
          <p:cNvPr id="167" name="TextBox 166"/>
          <p:cNvSpPr txBox="1"/>
          <p:nvPr/>
        </p:nvSpPr>
        <p:spPr>
          <a:xfrm rot="500725">
            <a:off x="8347435" y="723039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5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려</a:t>
            </a:r>
          </a:p>
        </p:txBody>
      </p:sp>
      <p:sp>
        <p:nvSpPr>
          <p:cNvPr id="168" name="TextBox 167"/>
          <p:cNvSpPr txBox="1"/>
          <p:nvPr/>
        </p:nvSpPr>
        <p:spPr>
          <a:xfrm rot="487527">
            <a:off x="8403863" y="776120"/>
            <a:ext cx="1346374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34925">
                  <a:solidFill>
                    <a:srgbClr val="41719C"/>
                  </a:solidFill>
                </a:ln>
                <a:solidFill>
                  <a:srgbClr val="27ADD3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>
                <a:ln w="41275">
                  <a:solidFill>
                    <a:srgbClr val="41719C"/>
                  </a:solidFill>
                </a:ln>
              </a:rPr>
              <a:t>려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9609013" y="609713"/>
            <a:ext cx="1375843" cy="186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5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210 동화책 B" panose="02020603020101020101" pitchFamily="18" charset="-127"/>
                <a:ea typeface="210 동화책 B" panose="02020603020101020101" pitchFamily="18" charset="-127"/>
              </a:rPr>
              <a:t>!</a:t>
            </a:r>
            <a:endParaRPr lang="ko-KR" altLang="en-US" sz="11500" b="1" spc="-150">
              <a:ln w="41275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9628681" y="679922"/>
            <a:ext cx="734296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3492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42AE3F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en-US" altLang="ko-KR">
                <a:ln w="41275">
                  <a:solidFill>
                    <a:schemeClr val="accent1">
                      <a:shade val="50000"/>
                    </a:schemeClr>
                  </a:solidFill>
                </a:ln>
              </a:rPr>
              <a:t>!</a:t>
            </a:r>
            <a:endParaRPr lang="ko-KR" altLang="en-US">
              <a:ln w="41275"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152144" y="793061"/>
            <a:ext cx="1439912" cy="173893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34925">
                  <a:solidFill>
                    <a:srgbClr val="41719C"/>
                  </a:solidFill>
                </a:ln>
                <a:solidFill>
                  <a:srgbClr val="EDF107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>
                <a:ln w="41275">
                  <a:solidFill>
                    <a:srgbClr val="41719C"/>
                  </a:solidFill>
                </a:ln>
              </a:rPr>
              <a:t>말</a:t>
            </a:r>
          </a:p>
        </p:txBody>
      </p:sp>
      <p:sp>
        <p:nvSpPr>
          <p:cNvPr id="173" name="TextBox 172"/>
          <p:cNvSpPr txBox="1"/>
          <p:nvPr/>
        </p:nvSpPr>
        <p:spPr>
          <a:xfrm rot="317988">
            <a:off x="6113379" y="480422"/>
            <a:ext cx="1270397" cy="20621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3492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00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 sz="12800">
                <a:ln w="41275">
                  <a:solidFill>
                    <a:schemeClr val="accent1">
                      <a:shade val="50000"/>
                    </a:schemeClr>
                  </a:solidFill>
                </a:ln>
              </a:rPr>
              <a:t>못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99604" y="2675074"/>
            <a:ext cx="1810730" cy="26628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7" y="2872530"/>
            <a:ext cx="1792121" cy="2635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75" y="3732656"/>
            <a:ext cx="1334568" cy="1452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95" b="20073"/>
          <a:stretch/>
        </p:blipFill>
        <p:spPr>
          <a:xfrm flipH="1">
            <a:off x="9174120" y="4318000"/>
            <a:ext cx="2218295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2" y="2469332"/>
            <a:ext cx="3575119" cy="4416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4" t="22647" r="31658" b="28229"/>
          <a:stretch/>
        </p:blipFill>
        <p:spPr>
          <a:xfrm>
            <a:off x="508049" y="5117802"/>
            <a:ext cx="1058604" cy="1548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6" name="그림 17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6" t="47600" r="45199" b="31597"/>
          <a:stretch/>
        </p:blipFill>
        <p:spPr>
          <a:xfrm>
            <a:off x="9519352" y="5570035"/>
            <a:ext cx="1170587" cy="672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4BAE5C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rgbClr val="4BAE5C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92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72858" y="1339649"/>
            <a:ext cx="9012773" cy="2127782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905" y="1408150"/>
            <a:ext cx="9116888" cy="193899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음료수 자판기를 만드세요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(</a:t>
            </a:r>
            <a:r>
              <a:rPr lang="ko-KR" altLang="en-US" sz="2000" spc="-150" dirty="0">
                <a:solidFill>
                  <a:srgbClr val="FF0000"/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붉은 글씨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가 우리가 입력하는 값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)</a:t>
            </a:r>
          </a:p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입력 금액에 따라 음료가 나오는 자판기 프로그램 을 작성하세요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.</a:t>
            </a: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&lt;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입력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&gt;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: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금액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(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원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)-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최초 한 번만 입력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두리둥실" panose="02020600000000000000" pitchFamily="18" charset="-127"/>
              <a:ea typeface="a두리둥실" panose="02020600000000000000" pitchFamily="18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           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음료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: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잔액이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500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이상일 경우 반복해서 입력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두리둥실" panose="02020600000000000000" pitchFamily="18" charset="-127"/>
              <a:ea typeface="a두리둥실" panose="02020600000000000000" pitchFamily="18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&lt;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출력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&gt;: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음료수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: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음료 선택 시 선택된 음료수가 나옴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두리둥실" panose="02020600000000000000" pitchFamily="18" charset="-127"/>
              <a:ea typeface="a두리둥실" panose="02020600000000000000" pitchFamily="18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           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거스름돈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: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음료수를 지불하고 남은 금액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두리둥실" panose="02020600000000000000" pitchFamily="18" charset="-127"/>
              <a:ea typeface="a두리둥실" panose="02020600000000000000" pitchFamily="18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82232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9687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7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C075A808-1641-4251-9011-833862D39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6" y="1041550"/>
            <a:ext cx="1901588" cy="23490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4F30A6-1830-4183-9E51-187BC108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336" y="3299542"/>
            <a:ext cx="6142972" cy="3203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863F46-3D0E-4B86-804F-0B5064F4FD60}"/>
              </a:ext>
            </a:extLst>
          </p:cNvPr>
          <p:cNvSpPr txBox="1"/>
          <p:nvPr/>
        </p:nvSpPr>
        <p:spPr>
          <a:xfrm>
            <a:off x="7627331" y="2904155"/>
            <a:ext cx="20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While, if, input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42386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65000"/>
                    <a:lumOff val="35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 b="9042"/>
          <a:stretch/>
        </p:blipFill>
        <p:spPr>
          <a:xfrm>
            <a:off x="0" y="833877"/>
            <a:ext cx="12192000" cy="5190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7531" y="6109581"/>
            <a:ext cx="851693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prstClr val="white"/>
                </a:solidFill>
                <a:latin typeface="a시네마M" panose="02020600000000000000" pitchFamily="18" charset="-127"/>
                <a:ea typeface="a시네마M" panose="02020600000000000000" pitchFamily="18" charset="-127"/>
              </a:rPr>
              <a:t>- </a:t>
            </a:r>
            <a:r>
              <a:rPr lang="ko-KR" altLang="en-US" sz="2800" spc="-150" dirty="0">
                <a:solidFill>
                  <a:prstClr val="white"/>
                </a:solidFill>
                <a:latin typeface="a시네마M" panose="02020600000000000000" pitchFamily="18" charset="-127"/>
                <a:ea typeface="a시네마M" panose="02020600000000000000" pitchFamily="18" charset="-127"/>
              </a:rPr>
              <a:t>답지는 제출 마감일날 올려드리겠습니다</a:t>
            </a:r>
            <a:r>
              <a:rPr lang="en-US" altLang="ko-KR" sz="2800" spc="-150" dirty="0">
                <a:solidFill>
                  <a:prstClr val="white"/>
                </a:solidFill>
                <a:latin typeface="a시네마M" panose="02020600000000000000" pitchFamily="18" charset="-127"/>
                <a:ea typeface="a시네마M" panose="02020600000000000000" pitchFamily="18" charset="-127"/>
              </a:rPr>
              <a:t>!</a:t>
            </a:r>
            <a:endParaRPr lang="ko-KR" altLang="en-US" sz="2800" spc="-150" dirty="0">
              <a:solidFill>
                <a:prstClr val="white"/>
              </a:solidFill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30653" y="-476766"/>
            <a:ext cx="30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>
                <a:solidFill>
                  <a:schemeClr val="bg2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짱구는못말려 선인장 대습격</a:t>
            </a:r>
          </a:p>
        </p:txBody>
      </p:sp>
    </p:spTree>
    <p:extLst>
      <p:ext uri="{BB962C8B-B14F-4D97-AF65-F5344CB8AC3E}">
        <p14:creationId xmlns:p14="http://schemas.microsoft.com/office/powerpoint/2010/main" val="255755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" b="6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9286" y="2413337"/>
            <a:ext cx="5213428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15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연습문제를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9286" y="3429000"/>
            <a:ext cx="5213428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15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풀어볼까요</a:t>
            </a:r>
            <a:r>
              <a:rPr lang="en-US" altLang="ko-KR" sz="6000" spc="-15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!^^</a:t>
            </a:r>
            <a:endParaRPr lang="ko-KR" altLang="en-US" sz="6000" spc="-15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50000"/>
                    <a:lumOff val="5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tx1">
                  <a:lumMod val="50000"/>
                  <a:lumOff val="5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67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72DCE9"/>
            </a:gs>
            <a:gs pos="74000">
              <a:srgbClr val="5ED4F8"/>
            </a:gs>
            <a:gs pos="100000">
              <a:srgbClr val="3AC3F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161620" y="167551"/>
            <a:ext cx="1354484" cy="135421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2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48092" y="212371"/>
            <a:ext cx="1311101" cy="136960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2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 sz="8300"/>
              <a:t>소</a:t>
            </a:r>
          </a:p>
        </p:txBody>
      </p:sp>
      <p:sp>
        <p:nvSpPr>
          <p:cNvPr id="53" name="TextBox 52"/>
          <p:cNvSpPr txBox="1"/>
          <p:nvPr/>
        </p:nvSpPr>
        <p:spPr>
          <a:xfrm rot="21311025">
            <a:off x="6761820" y="147333"/>
            <a:ext cx="1219423" cy="140038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2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defRPr>
            </a:lvl1pPr>
          </a:lstStyle>
          <a:p>
            <a:r>
              <a:rPr lang="ko-KR" altLang="en-US"/>
              <a:t>개</a:t>
            </a:r>
          </a:p>
        </p:txBody>
      </p:sp>
      <p:sp>
        <p:nvSpPr>
          <p:cNvPr id="50" name="TextBox 49"/>
          <p:cNvSpPr txBox="1"/>
          <p:nvPr/>
        </p:nvSpPr>
        <p:spPr>
          <a:xfrm rot="21134024">
            <a:off x="4394105" y="234226"/>
            <a:ext cx="1375843" cy="135421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8200" b="1" spc="-150">
                <a:ln w="41275">
                  <a:solidFill>
                    <a:schemeClr val="bg1"/>
                  </a:solidFill>
                </a:ln>
                <a:solidFill>
                  <a:schemeClr val="bg1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5"/>
          <a:stretch/>
        </p:blipFill>
        <p:spPr>
          <a:xfrm>
            <a:off x="570388" y="227160"/>
            <a:ext cx="2351755" cy="31532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94553" y="4863398"/>
            <a:ext cx="12386553" cy="1994602"/>
          </a:xfrm>
          <a:prstGeom prst="rect">
            <a:avLst/>
          </a:prstGeom>
          <a:solidFill>
            <a:srgbClr val="7DD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-360532" y="3831399"/>
            <a:ext cx="12913063" cy="1740847"/>
          </a:xfrm>
          <a:prstGeom prst="ellipse">
            <a:avLst/>
          </a:prstGeom>
          <a:solidFill>
            <a:srgbClr val="7DD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887889" y="6116782"/>
            <a:ext cx="318955" cy="157194"/>
            <a:chOff x="6642100" y="2133600"/>
            <a:chExt cx="700916" cy="34544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1090161" y="6093753"/>
            <a:ext cx="318955" cy="157194"/>
            <a:chOff x="6642100" y="2133600"/>
            <a:chExt cx="700916" cy="34544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590228" y="5971048"/>
            <a:ext cx="318955" cy="157194"/>
            <a:chOff x="6642100" y="2133600"/>
            <a:chExt cx="700916" cy="345440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536398" y="5188335"/>
            <a:ext cx="318955" cy="157194"/>
            <a:chOff x="6642100" y="2133600"/>
            <a:chExt cx="700916" cy="34544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1190202" y="4637973"/>
            <a:ext cx="318955" cy="157194"/>
            <a:chOff x="6642100" y="2133600"/>
            <a:chExt cx="700916" cy="34544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981556" y="5558391"/>
            <a:ext cx="318955" cy="157194"/>
            <a:chOff x="6642100" y="2133600"/>
            <a:chExt cx="700916" cy="34544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5ED6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9"/>
          <a:stretch/>
        </p:blipFill>
        <p:spPr>
          <a:xfrm>
            <a:off x="9879004" y="375208"/>
            <a:ext cx="3219180" cy="31532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8631" y="1748742"/>
            <a:ext cx="11658600" cy="4740957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4" t="22647" r="31658" b="28229"/>
          <a:stretch/>
        </p:blipFill>
        <p:spPr>
          <a:xfrm>
            <a:off x="-229713" y="4172505"/>
            <a:ext cx="1941415" cy="2840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80" y="2120898"/>
            <a:ext cx="1916858" cy="23678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00" y="2194389"/>
            <a:ext cx="1901588" cy="234902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 rot="21134024">
            <a:off x="4429865" y="291647"/>
            <a:ext cx="1375843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7200" b="1" spc="-150">
                <a:ln w="4127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FF0000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17638" y="247359"/>
            <a:ext cx="1354484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noFill/>
                </a:ln>
                <a:solidFill>
                  <a:srgbClr val="EDF107"/>
                </a:solidFill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 sz="7200">
                <a:ln w="41275"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42AE3F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원</a:t>
            </a:r>
          </a:p>
        </p:txBody>
      </p:sp>
      <p:sp>
        <p:nvSpPr>
          <p:cNvPr id="48" name="TextBox 47"/>
          <p:cNvSpPr txBox="1"/>
          <p:nvPr/>
        </p:nvSpPr>
        <p:spPr>
          <a:xfrm rot="21311025">
            <a:off x="6817333" y="210737"/>
            <a:ext cx="1219423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solidFill>
                    <a:schemeClr val="tx1"/>
                  </a:solidFill>
                </a:ln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 sz="7200">
                <a:ln w="41275">
                  <a:solidFill>
                    <a:srgbClr val="41719C"/>
                  </a:solidFill>
                </a:ln>
                <a:solidFill>
                  <a:srgbClr val="EDF107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98892" y="288571"/>
            <a:ext cx="131110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700" b="1" spc="-150">
                <a:ln w="12700">
                  <a:solidFill>
                    <a:schemeClr val="tx1"/>
                  </a:solidFill>
                </a:ln>
                <a:latin typeface="DX나무로만든책B" panose="02020600000000000000" pitchFamily="18" charset="-127"/>
                <a:ea typeface="DX나무로만든책B" panose="02020600000000000000" pitchFamily="18" charset="-127"/>
              </a:defRPr>
            </a:lvl1pPr>
          </a:lstStyle>
          <a:p>
            <a:r>
              <a:rPr lang="ko-KR" altLang="en-US" sz="7200">
                <a:ln w="41275">
                  <a:solidFill>
                    <a:srgbClr val="41719C"/>
                  </a:solidFill>
                </a:ln>
                <a:solidFill>
                  <a:srgbClr val="27ADD3"/>
                </a:solidFill>
                <a:latin typeface="210 동화책 L" panose="02020603020101020101" pitchFamily="18" charset="-127"/>
                <a:ea typeface="210 동화책 L" panose="02020603020101020101" pitchFamily="18" charset="-127"/>
              </a:rPr>
              <a:t>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4393" y="4485308"/>
            <a:ext cx="16256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김봉석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9535" y="4899224"/>
            <a:ext cx="16256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파이썬 정복자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73430" y="4490453"/>
            <a:ext cx="16256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DX나무로만든책B" panose="02020600000000000000" pitchFamily="18" charset="-127"/>
                <a:ea typeface="DX나무로만든책B" panose="02020600000000000000" pitchFamily="18" charset="-127"/>
              </a:rPr>
              <a:t>박지은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07744" y="4878973"/>
            <a:ext cx="16256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파이썬 </a:t>
            </a:r>
            <a:r>
              <a:rPr lang="ko-KR" altLang="en-US" sz="2000" spc="-150" dirty="0" err="1">
                <a:latin typeface="DX경필고딕B" panose="02010606000101010101" pitchFamily="2" charset="-127"/>
                <a:ea typeface="DX경필고딕B" panose="02010606000101010101" pitchFamily="2" charset="-127"/>
              </a:rPr>
              <a:t>연습중</a:t>
            </a:r>
            <a:r>
              <a:rPr lang="ko-KR" altLang="en-US" sz="2000" spc="-150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sz="2000" spc="-150" dirty="0" err="1">
                <a:latin typeface="DX경필고딕B" panose="02010606000101010101" pitchFamily="2" charset="-127"/>
                <a:ea typeface="DX경필고딕B" panose="02010606000101010101" pitchFamily="2" charset="-127"/>
              </a:rPr>
              <a:t>ㅠ</a:t>
            </a:r>
            <a:endParaRPr lang="ko-KR" altLang="en-US" sz="2000" spc="-150" dirty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4BAE5C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rgbClr val="4BAE5C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32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3987" y="3039405"/>
            <a:ext cx="5856703" cy="979318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386" y="3319142"/>
            <a:ext cx="1055061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format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함수를 이용해서 다음과 같이 출력하세요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. 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82232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9687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1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56AE8C-4872-451B-B4D6-5F23842D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430" y="1969769"/>
            <a:ext cx="3707202" cy="350815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2E0049D5-FEB1-400B-88A3-9DEC7772E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9" y="961372"/>
            <a:ext cx="1916858" cy="23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3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3987" y="3039405"/>
            <a:ext cx="5856703" cy="979318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1213" y="3220355"/>
            <a:ext cx="1055061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for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문을 이용해서 다음과 같이 출력하세요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. (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별찍기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1)</a:t>
            </a: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Hint = range(10)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82232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9687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2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004F02-0008-4922-B6BC-A67814D8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427" y="1509377"/>
            <a:ext cx="3910834" cy="408422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F014924-872C-4BA5-B1F7-C34F20677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6" y="926839"/>
            <a:ext cx="1916858" cy="23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3987" y="3039405"/>
            <a:ext cx="5856703" cy="979318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1213" y="3220355"/>
            <a:ext cx="1055061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for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문과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format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함수를 사용하여 다음과 같이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두리둥실" panose="02020600000000000000" pitchFamily="18" charset="-127"/>
              <a:ea typeface="a두리둥실" panose="02020600000000000000" pitchFamily="18" charset="-127"/>
            </a:endParaRPr>
          </a:p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출력하세요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.(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별찍기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2)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82232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9687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3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BDA1CD-BD56-4C14-BBF0-83D59D85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53" y="1350775"/>
            <a:ext cx="4010777" cy="453678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A8E6ED17-8AC9-471D-BC2B-97DA67ADA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8" y="925497"/>
            <a:ext cx="1916858" cy="23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0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3987" y="3039405"/>
            <a:ext cx="5856703" cy="979318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2633" y="3162697"/>
            <a:ext cx="1055061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문자열을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set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에서 삭제한후 데이터 합을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구하시오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두리둥실" panose="02020600000000000000" pitchFamily="18" charset="-127"/>
              <a:ea typeface="a두리둥실" panose="02020600000000000000" pitchFamily="18" charset="-127"/>
            </a:endParaRPr>
          </a:p>
          <a:p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mySet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={1, 2, 3, 4, 5, '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Hellp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, Python'}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82232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9687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4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209D3-504B-4D4D-8B54-ACEB3A31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535" y="3054846"/>
            <a:ext cx="5134588" cy="118490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8E72C94-13EA-47EF-97E5-94DEFA41D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9" y="908400"/>
            <a:ext cx="1916858" cy="23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3988" y="3039405"/>
            <a:ext cx="4937706" cy="1267656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2634" y="3162696"/>
            <a:ext cx="5107076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While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을 사용하여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2~9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단의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곱셉을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만드세요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두리둥실" panose="02020600000000000000" pitchFamily="18" charset="-127"/>
              <a:ea typeface="a두리둥실" panose="02020600000000000000" pitchFamily="18" charset="-127"/>
            </a:endParaRPr>
          </a:p>
          <a:p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두리둥실" panose="02020600000000000000" pitchFamily="18" charset="-127"/>
              <a:ea typeface="a두리둥실" panose="02020600000000000000" pitchFamily="18" charset="-127"/>
            </a:endParaRPr>
          </a:p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실행 결과는 너무 길어 일부만 보여드립니다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.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82232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9687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5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 dirty="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9C9A73B-C528-4A9F-8924-21C26F76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" y="1051137"/>
            <a:ext cx="1901588" cy="23490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611097-44C6-4AC6-A497-C8F79188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03" y="1538174"/>
            <a:ext cx="2796596" cy="4063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F5A7C1-C23E-44D8-8FC7-1B9BEFC2F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394" y="1364744"/>
            <a:ext cx="27813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1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E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676600" y="5283114"/>
            <a:ext cx="635000" cy="1085850"/>
            <a:chOff x="6108700" y="1174750"/>
            <a:chExt cx="635000" cy="1085850"/>
          </a:xfrm>
        </p:grpSpPr>
        <p:sp>
          <p:nvSpPr>
            <p:cNvPr id="39" name="평행 사변형 38"/>
            <p:cNvSpPr/>
            <p:nvPr/>
          </p:nvSpPr>
          <p:spPr>
            <a:xfrm rot="16200000" flipH="1">
              <a:off x="60420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 rot="5400000">
              <a:off x="5724525" y="1558925"/>
              <a:ext cx="1085850" cy="317500"/>
            </a:xfrm>
            <a:prstGeom prst="parallelogram">
              <a:avLst>
                <a:gd name="adj" fmla="val 42368"/>
              </a:avLst>
            </a:prstGeom>
            <a:solidFill>
              <a:srgbClr val="7471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84226" y="4170849"/>
            <a:ext cx="4425252" cy="2687151"/>
            <a:chOff x="454541" y="3164893"/>
            <a:chExt cx="4425252" cy="2687151"/>
          </a:xfrm>
        </p:grpSpPr>
        <p:grpSp>
          <p:nvGrpSpPr>
            <p:cNvPr id="29" name="그룹 28"/>
            <p:cNvGrpSpPr/>
            <p:nvPr/>
          </p:nvGrpSpPr>
          <p:grpSpPr>
            <a:xfrm>
              <a:off x="2968684" y="4391535"/>
              <a:ext cx="1911109" cy="1460509"/>
              <a:chOff x="2133908" y="3987709"/>
              <a:chExt cx="1911109" cy="1460509"/>
            </a:xfrm>
          </p:grpSpPr>
          <p:sp>
            <p:nvSpPr>
              <p:cNvPr id="30" name="평행 사변형 29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133908" y="3987709"/>
              <a:ext cx="1911109" cy="1460509"/>
              <a:chOff x="2133908" y="3987709"/>
              <a:chExt cx="1911109" cy="1460509"/>
            </a:xfrm>
          </p:grpSpPr>
          <p:sp>
            <p:nvSpPr>
              <p:cNvPr id="21" name="평행 사변형 20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98053" y="3575316"/>
              <a:ext cx="1911109" cy="1460509"/>
              <a:chOff x="2133908" y="3987709"/>
              <a:chExt cx="1911109" cy="1460509"/>
            </a:xfrm>
          </p:grpSpPr>
          <p:sp>
            <p:nvSpPr>
              <p:cNvPr id="33" name="평행 사변형 32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54541" y="3164893"/>
              <a:ext cx="1911109" cy="1460509"/>
              <a:chOff x="2133908" y="3987709"/>
              <a:chExt cx="1911109" cy="1460509"/>
            </a:xfrm>
          </p:grpSpPr>
          <p:sp>
            <p:nvSpPr>
              <p:cNvPr id="36" name="평행 사변형 35"/>
              <p:cNvSpPr/>
              <p:nvPr/>
            </p:nvSpPr>
            <p:spPr>
              <a:xfrm rot="1570301">
                <a:off x="2462117" y="3987709"/>
                <a:ext cx="1582900" cy="1460509"/>
              </a:xfrm>
              <a:prstGeom prst="parallelogram">
                <a:avLst>
                  <a:gd name="adj" fmla="val 44302"/>
                </a:avLst>
              </a:prstGeom>
              <a:solidFill>
                <a:srgbClr val="C1B05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/>
              <p:cNvSpPr/>
              <p:nvPr/>
            </p:nvSpPr>
            <p:spPr>
              <a:xfrm rot="1554004" flipH="1">
                <a:off x="2133908" y="5244610"/>
                <a:ext cx="993225" cy="147702"/>
              </a:xfrm>
              <a:prstGeom prst="parallelogram">
                <a:avLst>
                  <a:gd name="adj" fmla="val 38878"/>
                </a:avLst>
              </a:prstGeom>
              <a:solidFill>
                <a:srgbClr val="7471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809430" y="5882569"/>
            <a:ext cx="318955" cy="157194"/>
            <a:chOff x="6642100" y="2133600"/>
            <a:chExt cx="700916" cy="3454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5936523" y="5407717"/>
            <a:ext cx="318955" cy="157194"/>
            <a:chOff x="6642100" y="2133600"/>
            <a:chExt cx="700916" cy="34544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936523" y="6116782"/>
            <a:ext cx="318955" cy="157194"/>
            <a:chOff x="6642100" y="2133600"/>
            <a:chExt cx="700916" cy="34544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56226" y="4723444"/>
            <a:ext cx="318955" cy="157194"/>
            <a:chOff x="6642100" y="2133600"/>
            <a:chExt cx="700916" cy="34544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936523" y="5579481"/>
            <a:ext cx="318955" cy="157194"/>
            <a:chOff x="6642100" y="2133600"/>
            <a:chExt cx="700916" cy="34544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716820" y="5971048"/>
            <a:ext cx="318955" cy="157194"/>
            <a:chOff x="6642100" y="2133600"/>
            <a:chExt cx="700916" cy="34544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716820" y="5391535"/>
            <a:ext cx="318955" cy="157194"/>
            <a:chOff x="6642100" y="2133600"/>
            <a:chExt cx="700916" cy="345440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6642100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985000" y="2133600"/>
              <a:ext cx="15116" cy="30988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172836" y="2237740"/>
              <a:ext cx="170180" cy="241300"/>
            </a:xfrm>
            <a:prstGeom prst="line">
              <a:avLst/>
            </a:prstGeom>
            <a:ln w="53975" cap="rnd">
              <a:solidFill>
                <a:srgbClr val="40A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440" y="1165304"/>
            <a:ext cx="12192000" cy="494675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45494" y="1683917"/>
            <a:ext cx="9682223" cy="1395550"/>
          </a:xfrm>
          <a:prstGeom prst="roundRect">
            <a:avLst/>
          </a:prstGeom>
          <a:solidFill>
            <a:srgbClr val="A1D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85261" y="1783563"/>
            <a:ext cx="1055061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구이름과 동이름을 입력 받아 그 중 동이름만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출력하는프로그램을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 만드세요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.</a:t>
            </a:r>
          </a:p>
          <a:p>
            <a:r>
              <a:rPr lang="ko-KR" altLang="en-US" sz="2000" spc="-150" dirty="0">
                <a:solidFill>
                  <a:srgbClr val="FF0000"/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빨간 글씨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는 직접 입력하는 값입니다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. (input/split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활용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두리둥실" panose="02020600000000000000" pitchFamily="18" charset="-127"/>
                <a:ea typeface="a두리둥실" panose="02020600000000000000" pitchFamily="18" charset="-127"/>
              </a:rPr>
              <a:t>)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82232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968750" y="1460261"/>
            <a:ext cx="0" cy="4375562"/>
          </a:xfrm>
          <a:prstGeom prst="line">
            <a:avLst/>
          </a:prstGeom>
          <a:ln w="12700">
            <a:solidFill>
              <a:srgbClr val="84C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489286" y="239063"/>
            <a:ext cx="5213428" cy="707886"/>
            <a:chOff x="3489286" y="239063"/>
            <a:chExt cx="5213428" cy="707886"/>
          </a:xfrm>
        </p:grpSpPr>
        <p:sp>
          <p:nvSpPr>
            <p:cNvPr id="107" name="TextBox 106"/>
            <p:cNvSpPr txBox="1"/>
            <p:nvPr/>
          </p:nvSpPr>
          <p:spPr>
            <a:xfrm>
              <a:off x="3489286" y="239063"/>
              <a:ext cx="521342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6</a:t>
              </a:r>
              <a:r>
                <a:rPr lang="ko-KR" altLang="en-US" sz="4000" spc="-15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번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049202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016350" y="529782"/>
              <a:ext cx="126448" cy="126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702131" y="6457641"/>
            <a:ext cx="478773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DESUAL PPT UNIV.</a:t>
            </a:r>
            <a:endParaRPr lang="ko-KR" altLang="en-US" spc="-150" dirty="0">
              <a:solidFill>
                <a:schemeClr val="accent6">
                  <a:lumMod val="40000"/>
                  <a:lumOff val="60000"/>
                </a:schemeClr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472A436-21AA-4829-A282-67E5CBD3B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" y="1033459"/>
            <a:ext cx="1901588" cy="23490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022ADFB-D812-4567-BB0B-69B7BEDBF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07" y="3354393"/>
            <a:ext cx="9079012" cy="16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scene3d>
          <a:camera prst="obliqueTopLeft"/>
          <a:lightRig rig="threePt" dir="t"/>
        </a:scene3d>
      </a:spPr>
      <a:bodyPr wrap="square" rtlCol="0">
        <a:spAutoFit/>
      </a:bodyPr>
      <a:lstStyle>
        <a:defPPr>
          <a:defRPr sz="2400" spc="-150" smtClean="0">
            <a:latin typeface="DX경필고딕B" panose="02010606000101010101" pitchFamily="2" charset="-127"/>
            <a:ea typeface="DX경필고딕B" panose="02010606000101010101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263</Words>
  <Application>Microsoft Office PowerPoint</Application>
  <PresentationFormat>와이드스크린</PresentationFormat>
  <Paragraphs>71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210 동화책 L</vt:lpstr>
      <vt:lpstr>a시네마M</vt:lpstr>
      <vt:lpstr>Calibri</vt:lpstr>
      <vt:lpstr>a두리둥실</vt:lpstr>
      <vt:lpstr>DX경필고딕B</vt:lpstr>
      <vt:lpstr>12롯데마트행복Bold</vt:lpstr>
      <vt:lpstr>DX나무로만든책B</vt:lpstr>
      <vt:lpstr>맑은 고딕</vt:lpstr>
      <vt:lpstr>210 동화책 B</vt:lpstr>
      <vt:lpstr>Arial</vt:lpstr>
      <vt:lpstr>Dotum</vt:lpstr>
      <vt:lpstr>Calibri Light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 kim</dc:creator>
  <cp:lastModifiedBy>지은 박</cp:lastModifiedBy>
  <cp:revision>71</cp:revision>
  <dcterms:created xsi:type="dcterms:W3CDTF">2017-05-26T17:01:54Z</dcterms:created>
  <dcterms:modified xsi:type="dcterms:W3CDTF">2019-09-11T05:04:08Z</dcterms:modified>
</cp:coreProperties>
</file>