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4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77DB2-FA27-43F2-A888-306E98F30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31E255-AB22-4171-8AA8-4366A4D33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5EC12-8F38-45FB-BAB4-54558993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4C2F-125D-4945-B932-76D9154DC7C4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B51EA-C696-493E-B3F6-2E46D1DB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10EB2-6FC1-478D-8227-9FC553DC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7647-1E5A-41F5-AF24-5EE41E365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9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11A59-6810-48D1-B8A6-4334D1F7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E03805-E94B-42C5-AA50-55C787E5B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60EBC-DAEA-4B63-ABF7-E0D94B1E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4C2F-125D-4945-B932-76D9154DC7C4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0D1DD-F5E5-4137-92B9-94D6D112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F187A-71FA-4792-8D28-96C3CEA1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7647-1E5A-41F5-AF24-5EE41E365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31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46FC78-526F-41C0-8DCF-4EB79C8BA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DD257C-5CCF-4A5A-A9CE-F8C838CAC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F26AC-5D13-4353-8CA1-0F74874C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4C2F-125D-4945-B932-76D9154DC7C4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05B14-2538-4F10-80FD-89F2AC2B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C4FC3-A30B-406A-8A3B-510AC922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7647-1E5A-41F5-AF24-5EE41E365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0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10C82-BC85-43B4-9472-9FD1479F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31924-85FF-43B7-8129-BB28B9E1E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78555D-08E6-48BB-9445-1C2DB211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4C2F-125D-4945-B932-76D9154DC7C4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5B75B-4B49-4C7E-BBE1-B5333CFA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CA14D-FABC-43D2-A1AB-E5E2B2BD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7647-1E5A-41F5-AF24-5EE41E365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0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A33C2-31E3-4EC6-A6A2-468881DC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DAB409-F3BD-4C65-8A92-7EB001020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16FA7-4D4E-4843-BAA8-C936204C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4C2F-125D-4945-B932-76D9154DC7C4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093B8C-0F44-4B30-B225-F587731C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F475E-A635-4E75-B028-F1BBE8C0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7647-1E5A-41F5-AF24-5EE41E365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6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B84A6-A7EC-48BA-9281-E8E6664F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5CF42-DAA7-4740-A332-BDBD0403C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5042A4-29B0-43BB-88C0-38915AE2B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F83C86-1F37-4791-B8EF-538F2DCB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4C2F-125D-4945-B932-76D9154DC7C4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36EEB5-32C4-4BE0-9D68-9C4F80AD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82FCD4-45BC-407F-821C-C9D79D60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7647-1E5A-41F5-AF24-5EE41E365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73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96C29-03AE-4000-B6D0-0A673EC3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73725-46C5-437C-9B63-5B6A661B7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678E3E-44AF-4D29-AF68-54264D032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88BEED-159C-4D36-A58E-6395C1D10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2EFE12-699A-480F-ACFD-AB1A10AEB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328F8D-3F2C-47D4-8630-D0A9F428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4C2F-125D-4945-B932-76D9154DC7C4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D0B206-2536-4CC3-A2AF-64140110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2FFA85-4DE6-4407-A0FF-13D6C154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7647-1E5A-41F5-AF24-5EE41E365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7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65E59-8EF2-4FE9-A03C-A8AF8A0E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7F9BC-CBB0-439B-933E-007A46D0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4C2F-125D-4945-B932-76D9154DC7C4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A089A9-A78F-46B1-A07B-4936E9AB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FF3401-9E04-4829-9B54-29226754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7647-1E5A-41F5-AF24-5EE41E365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71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DE05A0-2FF6-4E72-B917-07A0A407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4C2F-125D-4945-B932-76D9154DC7C4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0DD32D-DB58-4BE4-A285-533AF2F1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07285A-EE3E-452A-A46E-F271E3B4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7647-1E5A-41F5-AF24-5EE41E365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9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40807-2665-4D63-BBFF-C25A0214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00FE9-C693-4BAD-BE2B-851760E5F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099368-2FA6-484C-AA50-88CE9E5AA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A61573-8C38-42E8-95E8-F3474169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4C2F-125D-4945-B932-76D9154DC7C4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377749-E6E4-4370-BC2D-3A775723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A7F9C-1DA2-4F3C-8DE5-6846974D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7647-1E5A-41F5-AF24-5EE41E365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9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08195-8DEF-4C2A-9CBA-0A2ECEDD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5D5060-C48A-478E-8299-EFA19438D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4DFAED-4DC1-4907-82D2-8A502D9EB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917F3D-DC90-42ED-B723-070744FC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4C2F-125D-4945-B932-76D9154DC7C4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36FA4-C646-4798-98E3-67F6B703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2993E-9550-4681-9A14-12BD4287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7647-1E5A-41F5-AF24-5EE41E365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6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E698C1-F6C6-46FA-B512-3EE5BE18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4AF67-144C-42BA-A56D-889652B38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25305-51C6-4383-93B8-16F4C9193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4C2F-125D-4945-B932-76D9154DC7C4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5A3E2-B39F-4803-B4F9-2D0708728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60B75-9C34-4869-8311-5659A6DF4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27647-1E5A-41F5-AF24-5EE41E365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4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DBAC88-0E7D-40FD-A47E-C94C11362B76}"/>
              </a:ext>
            </a:extLst>
          </p:cNvPr>
          <p:cNvSpPr txBox="1"/>
          <p:nvPr/>
        </p:nvSpPr>
        <p:spPr>
          <a:xfrm>
            <a:off x="3621974" y="2778826"/>
            <a:ext cx="54032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/>
              <a:t>데이터 정리 요약 </a:t>
            </a:r>
          </a:p>
        </p:txBody>
      </p:sp>
    </p:spTree>
    <p:extLst>
      <p:ext uri="{BB962C8B-B14F-4D97-AF65-F5344CB8AC3E}">
        <p14:creationId xmlns:p14="http://schemas.microsoft.com/office/powerpoint/2010/main" val="3324793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946C7E-9EDA-4E4C-B12F-F56AF252F24C}"/>
              </a:ext>
            </a:extLst>
          </p:cNvPr>
          <p:cNvSpPr txBox="1"/>
          <p:nvPr/>
        </p:nvSpPr>
        <p:spPr>
          <a:xfrm>
            <a:off x="217714" y="153853"/>
            <a:ext cx="609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/>
              <a:t>결측값</a:t>
            </a:r>
            <a:r>
              <a:rPr lang="ko-KR" altLang="en-US" sz="3000" b="1" dirty="0"/>
              <a:t> 종류</a:t>
            </a:r>
            <a:r>
              <a:rPr lang="en-US" altLang="ko-KR" sz="3000" b="1" dirty="0"/>
              <a:t>(3</a:t>
            </a:r>
            <a:r>
              <a:rPr lang="ko-KR" altLang="en-US" sz="3000" b="1" dirty="0"/>
              <a:t>가지</a:t>
            </a:r>
            <a:r>
              <a:rPr lang="en-US" altLang="ko-KR" sz="3000" b="1" dirty="0"/>
              <a:t>)</a:t>
            </a:r>
            <a:r>
              <a:rPr lang="ko-KR" altLang="en-US" sz="3000" b="1" dirty="0"/>
              <a:t>와 원인 분석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3E5A41-006C-4346-8988-D7011508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02" y="1166948"/>
            <a:ext cx="3468314" cy="3492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6CEF18-DED3-4DBB-828E-ABCF6D6D9817}"/>
              </a:ext>
            </a:extLst>
          </p:cNvPr>
          <p:cNvSpPr txBox="1"/>
          <p:nvPr/>
        </p:nvSpPr>
        <p:spPr>
          <a:xfrm>
            <a:off x="4214947" y="1166948"/>
            <a:ext cx="67926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변수 </a:t>
            </a:r>
            <a:r>
              <a:rPr lang="en-US" altLang="ko-KR" dirty="0"/>
              <a:t>71</a:t>
            </a:r>
            <a:r>
              <a:rPr lang="ko-KR" altLang="en-US" dirty="0"/>
              <a:t>개 중에서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49</a:t>
            </a:r>
            <a:r>
              <a:rPr lang="ko-KR" altLang="en-US" dirty="0"/>
              <a:t>개의 변수는 </a:t>
            </a:r>
            <a:r>
              <a:rPr lang="ko-KR" altLang="en-US" dirty="0" err="1"/>
              <a:t>결측값이</a:t>
            </a:r>
            <a:r>
              <a:rPr lang="ko-KR" altLang="en-US" dirty="0"/>
              <a:t> </a:t>
            </a:r>
            <a:r>
              <a:rPr lang="ko-KR" altLang="en-US" dirty="0" err="1"/>
              <a:t>패턴있게</a:t>
            </a:r>
            <a:r>
              <a:rPr lang="ko-KR" altLang="en-US" dirty="0"/>
              <a:t> 관측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처음 출전하는 선수들이 총 </a:t>
            </a:r>
            <a:r>
              <a:rPr lang="en-US" altLang="ko-KR" dirty="0"/>
              <a:t>1662</a:t>
            </a:r>
            <a:r>
              <a:rPr lang="ko-KR" altLang="en-US" dirty="0"/>
              <a:t>명으로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 err="1"/>
              <a:t>결측값</a:t>
            </a:r>
            <a:r>
              <a:rPr lang="ko-KR" altLang="en-US" dirty="0"/>
              <a:t> 패턴과 일치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즉</a:t>
            </a:r>
            <a:r>
              <a:rPr lang="en-US" altLang="ko-KR" dirty="0"/>
              <a:t>, 49</a:t>
            </a:r>
            <a:r>
              <a:rPr lang="ko-KR" altLang="en-US" dirty="0"/>
              <a:t>개의 변수 각각의 </a:t>
            </a:r>
            <a:r>
              <a:rPr lang="en-US" altLang="ko-KR" dirty="0"/>
              <a:t>1662</a:t>
            </a:r>
            <a:r>
              <a:rPr lang="ko-KR" altLang="en-US" dirty="0"/>
              <a:t>개의 </a:t>
            </a:r>
            <a:r>
              <a:rPr lang="ko-KR" altLang="en-US" dirty="0" err="1"/>
              <a:t>결측치는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>
                <a:solidFill>
                  <a:srgbClr val="FF0000"/>
                </a:solidFill>
              </a:rPr>
              <a:t>처음 출전하는 선수들로 인해 발생한 </a:t>
            </a:r>
            <a:r>
              <a:rPr lang="ko-KR" altLang="en-US" dirty="0" err="1">
                <a:solidFill>
                  <a:srgbClr val="FF0000"/>
                </a:solidFill>
              </a:rPr>
              <a:t>결측치임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즉</a:t>
            </a:r>
            <a:r>
              <a:rPr lang="en-US" altLang="ko-KR" dirty="0"/>
              <a:t>, 1662</a:t>
            </a:r>
            <a:r>
              <a:rPr lang="ko-KR" altLang="en-US" dirty="0"/>
              <a:t>개의 행은 기본 인적사항</a:t>
            </a:r>
            <a:r>
              <a:rPr lang="en-US" altLang="ko-KR" dirty="0"/>
              <a:t>(</a:t>
            </a:r>
            <a:r>
              <a:rPr lang="ko-KR" altLang="en-US" dirty="0"/>
              <a:t>키</a:t>
            </a:r>
            <a:r>
              <a:rPr lang="en-US" altLang="ko-KR" dirty="0"/>
              <a:t>,</a:t>
            </a:r>
            <a:r>
              <a:rPr lang="ko-KR" altLang="en-US" dirty="0"/>
              <a:t>몸무게 등</a:t>
            </a:r>
            <a:r>
              <a:rPr lang="en-US" altLang="ko-KR" dirty="0"/>
              <a:t>) </a:t>
            </a:r>
            <a:r>
              <a:rPr lang="ko-KR" altLang="en-US" dirty="0"/>
              <a:t>만 가지고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있으므로 예측에 영향을 전혀 못 </a:t>
            </a:r>
            <a:r>
              <a:rPr lang="ko-KR" altLang="en-US" dirty="0" err="1"/>
              <a:t>미칠것으로</a:t>
            </a:r>
            <a:r>
              <a:rPr lang="ko-KR" altLang="en-US" dirty="0"/>
              <a:t> 판단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BB4158-7005-44B1-AA69-A7A7EFE77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27" y="5007205"/>
            <a:ext cx="8199170" cy="55399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AE14B74-E0CB-433B-B930-93BB038B73AB}"/>
              </a:ext>
            </a:extLst>
          </p:cNvPr>
          <p:cNvSpPr/>
          <p:nvPr/>
        </p:nvSpPr>
        <p:spPr>
          <a:xfrm>
            <a:off x="1894113" y="5022723"/>
            <a:ext cx="2782389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587E5-1E5A-40E3-B831-3BE3571187DC}"/>
              </a:ext>
            </a:extLst>
          </p:cNvPr>
          <p:cNvSpPr txBox="1"/>
          <p:nvPr/>
        </p:nvSpPr>
        <p:spPr>
          <a:xfrm>
            <a:off x="1724297" y="5945953"/>
            <a:ext cx="8673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처음 출전하는 </a:t>
            </a:r>
            <a:r>
              <a:rPr lang="en-US" altLang="ko-KR" sz="2800" b="1" dirty="0">
                <a:solidFill>
                  <a:srgbClr val="FF0000"/>
                </a:solidFill>
              </a:rPr>
              <a:t>1662</a:t>
            </a:r>
            <a:r>
              <a:rPr lang="ko-KR" altLang="en-US" sz="2800" b="1" dirty="0">
                <a:solidFill>
                  <a:srgbClr val="FF0000"/>
                </a:solidFill>
              </a:rPr>
              <a:t>명의 선수 데이터는 삭제 </a:t>
            </a:r>
            <a:r>
              <a:rPr lang="en-US" altLang="ko-KR" sz="2800" b="1" dirty="0">
                <a:solidFill>
                  <a:srgbClr val="FF0000"/>
                </a:solidFill>
              </a:rPr>
              <a:t>!!!!!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60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2D75BF-A89A-4E36-A23E-2C957EE0270B}"/>
              </a:ext>
            </a:extLst>
          </p:cNvPr>
          <p:cNvSpPr txBox="1"/>
          <p:nvPr/>
        </p:nvSpPr>
        <p:spPr>
          <a:xfrm>
            <a:off x="581891" y="2798058"/>
            <a:ext cx="1142406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df</a:t>
            </a:r>
            <a:r>
              <a:rPr lang="ko-KR" altLang="en-US" sz="3500" b="1" dirty="0"/>
              <a:t> </a:t>
            </a:r>
            <a:r>
              <a:rPr lang="en-US" altLang="ko-KR" sz="3500" b="1" dirty="0"/>
              <a:t>9622</a:t>
            </a:r>
            <a:r>
              <a:rPr lang="ko-KR" altLang="en-US" sz="3500" b="1" dirty="0"/>
              <a:t>개의 데이터 </a:t>
            </a:r>
            <a:r>
              <a:rPr lang="en-US" altLang="ko-KR" sz="3500" b="1" dirty="0"/>
              <a:t>&gt;&gt; df</a:t>
            </a:r>
            <a:r>
              <a:rPr lang="ko-KR" altLang="en-US" sz="3500" b="1" dirty="0"/>
              <a:t> </a:t>
            </a:r>
            <a:r>
              <a:rPr lang="en-US" altLang="ko-KR" sz="3500" b="1" dirty="0"/>
              <a:t>7960</a:t>
            </a:r>
            <a:r>
              <a:rPr lang="ko-KR" altLang="en-US" sz="3500" b="1" dirty="0"/>
              <a:t>개의 데이터로 </a:t>
            </a:r>
            <a:r>
              <a:rPr lang="ko-KR" altLang="en-US" sz="3500" b="1" dirty="0" err="1"/>
              <a:t>줄어듬</a:t>
            </a:r>
            <a:r>
              <a:rPr lang="ko-KR" altLang="en-US" sz="3500" b="1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07D8D9-B5EF-4EEF-80E6-81C546F8CD13}"/>
              </a:ext>
            </a:extLst>
          </p:cNvPr>
          <p:cNvSpPr txBox="1"/>
          <p:nvPr/>
        </p:nvSpPr>
        <p:spPr>
          <a:xfrm>
            <a:off x="2066307" y="3792083"/>
            <a:ext cx="978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 선수들 데이터를 삭제함으로써 </a:t>
            </a:r>
            <a:r>
              <a:rPr lang="ko-KR" altLang="en-US" dirty="0" err="1"/>
              <a:t>결측값</a:t>
            </a:r>
            <a:r>
              <a:rPr lang="ko-KR" altLang="en-US" dirty="0"/>
              <a:t> 종류도 </a:t>
            </a:r>
            <a:r>
              <a:rPr lang="en-US" altLang="ko-KR" dirty="0"/>
              <a:t>3</a:t>
            </a:r>
            <a:r>
              <a:rPr lang="ko-KR" altLang="en-US" dirty="0"/>
              <a:t>가지에서 </a:t>
            </a:r>
            <a:r>
              <a:rPr lang="en-US" altLang="ko-KR" dirty="0"/>
              <a:t>2</a:t>
            </a:r>
            <a:r>
              <a:rPr lang="ko-KR" altLang="en-US" dirty="0"/>
              <a:t>가지로 바뀜</a:t>
            </a:r>
          </a:p>
        </p:txBody>
      </p:sp>
    </p:spTree>
    <p:extLst>
      <p:ext uri="{BB962C8B-B14F-4D97-AF65-F5344CB8AC3E}">
        <p14:creationId xmlns:p14="http://schemas.microsoft.com/office/powerpoint/2010/main" val="387679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1993625-0BA7-4FD3-BFDD-3D7AFF560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28" y="2413888"/>
            <a:ext cx="6536327" cy="2030223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F3704B6-8ACD-499E-8191-52348741D858}"/>
              </a:ext>
            </a:extLst>
          </p:cNvPr>
          <p:cNvCxnSpPr>
            <a:cxnSpLocks/>
          </p:cNvCxnSpPr>
          <p:nvPr/>
        </p:nvCxnSpPr>
        <p:spPr>
          <a:xfrm flipH="1">
            <a:off x="7049584" y="2560297"/>
            <a:ext cx="92311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68C71F-C494-42C2-89E3-3456D27EF0A5}"/>
              </a:ext>
            </a:extLst>
          </p:cNvPr>
          <p:cNvSpPr txBox="1"/>
          <p:nvPr/>
        </p:nvSpPr>
        <p:spPr>
          <a:xfrm>
            <a:off x="8003177" y="2404383"/>
            <a:ext cx="35879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첫 출전 선수 제거 후 </a:t>
            </a:r>
            <a:r>
              <a:rPr lang="en-US" altLang="ko-KR" sz="1500" dirty="0"/>
              <a:t>df</a:t>
            </a:r>
            <a:r>
              <a:rPr lang="ko-KR" altLang="en-US" sz="1500" dirty="0"/>
              <a:t>에 저장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78D34F0-02CB-45A8-8181-EC279E848BBA}"/>
              </a:ext>
            </a:extLst>
          </p:cNvPr>
          <p:cNvCxnSpPr>
            <a:cxnSpLocks/>
          </p:cNvCxnSpPr>
          <p:nvPr/>
        </p:nvCxnSpPr>
        <p:spPr>
          <a:xfrm flipH="1">
            <a:off x="7049584" y="2883462"/>
            <a:ext cx="92311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4B8B95-3E5D-4713-B16D-7AEBFE1FBDEC}"/>
              </a:ext>
            </a:extLst>
          </p:cNvPr>
          <p:cNvSpPr txBox="1"/>
          <p:nvPr/>
        </p:nvSpPr>
        <p:spPr>
          <a:xfrm>
            <a:off x="8003177" y="2727548"/>
            <a:ext cx="35879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각 열마다 </a:t>
            </a:r>
            <a:r>
              <a:rPr lang="ko-KR" altLang="en-US" sz="1500" dirty="0" err="1"/>
              <a:t>결측값</a:t>
            </a:r>
            <a:r>
              <a:rPr lang="ko-KR" altLang="en-US" sz="1500" dirty="0"/>
              <a:t> 개수 확인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782BD8-8018-4AA0-BF69-46F7B096A22C}"/>
              </a:ext>
            </a:extLst>
          </p:cNvPr>
          <p:cNvCxnSpPr>
            <a:cxnSpLocks/>
          </p:cNvCxnSpPr>
          <p:nvPr/>
        </p:nvCxnSpPr>
        <p:spPr>
          <a:xfrm flipH="1">
            <a:off x="7049584" y="3627097"/>
            <a:ext cx="92311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44E82A-D7C3-4AC5-BD9A-0AE0CDAC4B65}"/>
              </a:ext>
            </a:extLst>
          </p:cNvPr>
          <p:cNvSpPr txBox="1"/>
          <p:nvPr/>
        </p:nvSpPr>
        <p:spPr>
          <a:xfrm>
            <a:off x="8003177" y="3471183"/>
            <a:ext cx="35879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결측값이</a:t>
            </a:r>
            <a:r>
              <a:rPr lang="ko-KR" altLang="en-US" sz="1500" dirty="0"/>
              <a:t> 존재하는 열 추출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DA1F612-301E-434F-9BCA-A6B2EF427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80" y="473836"/>
            <a:ext cx="3977319" cy="1494744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E7C3E57-B11F-4B41-9FD1-934387E60516}"/>
              </a:ext>
            </a:extLst>
          </p:cNvPr>
          <p:cNvCxnSpPr>
            <a:cxnSpLocks/>
          </p:cNvCxnSpPr>
          <p:nvPr/>
        </p:nvCxnSpPr>
        <p:spPr>
          <a:xfrm flipH="1">
            <a:off x="4754875" y="1101612"/>
            <a:ext cx="92311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D448F5-6706-499E-8718-A065081EE76B}"/>
              </a:ext>
            </a:extLst>
          </p:cNvPr>
          <p:cNvSpPr txBox="1"/>
          <p:nvPr/>
        </p:nvSpPr>
        <p:spPr>
          <a:xfrm>
            <a:off x="5708468" y="945698"/>
            <a:ext cx="52991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첫 출전 선수 포함된 </a:t>
            </a:r>
            <a:r>
              <a:rPr lang="en-US" altLang="ko-KR" sz="1500" dirty="0"/>
              <a:t>df</a:t>
            </a:r>
            <a:r>
              <a:rPr lang="ko-KR" altLang="en-US" sz="1500" dirty="0"/>
              <a:t>에 </a:t>
            </a:r>
            <a:r>
              <a:rPr lang="ko-KR" altLang="en-US" sz="1500" dirty="0" err="1"/>
              <a:t>결측값</a:t>
            </a:r>
            <a:r>
              <a:rPr lang="ko-KR" altLang="en-US" sz="1500" dirty="0"/>
              <a:t> 형태 </a:t>
            </a:r>
            <a:r>
              <a:rPr lang="en-US" altLang="ko-KR" sz="1500" dirty="0"/>
              <a:t>(ppt 9</a:t>
            </a:r>
            <a:r>
              <a:rPr lang="ko-KR" altLang="en-US" sz="1500" dirty="0"/>
              <a:t>쪽 참고</a:t>
            </a:r>
            <a:r>
              <a:rPr lang="en-US" altLang="ko-KR" sz="1500" dirty="0"/>
              <a:t>)</a:t>
            </a:r>
            <a:r>
              <a:rPr lang="ko-KR" altLang="en-US" sz="15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BC818A-EB56-48EB-94B9-228BA14DBA4F}"/>
              </a:ext>
            </a:extLst>
          </p:cNvPr>
          <p:cNvSpPr txBox="1"/>
          <p:nvPr/>
        </p:nvSpPr>
        <p:spPr>
          <a:xfrm>
            <a:off x="430528" y="4746172"/>
            <a:ext cx="5373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 출전 선수를 제거함으로써</a:t>
            </a:r>
            <a:endParaRPr lang="en-US" altLang="ko-KR" dirty="0"/>
          </a:p>
          <a:p>
            <a:r>
              <a:rPr lang="en-US" altLang="ko-KR" dirty="0"/>
              <a:t>age </a:t>
            </a:r>
            <a:r>
              <a:rPr lang="ko-KR" altLang="en-US" dirty="0"/>
              <a:t>변수는 </a:t>
            </a:r>
            <a:r>
              <a:rPr lang="ko-KR" altLang="en-US" dirty="0" err="1"/>
              <a:t>결측값이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ko-KR" altLang="en-US" dirty="0"/>
              <a:t>개에서 </a:t>
            </a:r>
            <a:r>
              <a:rPr lang="en-US" altLang="ko-KR" dirty="0"/>
              <a:t>19</a:t>
            </a:r>
            <a:r>
              <a:rPr lang="ko-KR" altLang="en-US" dirty="0"/>
              <a:t>개로 줄었고</a:t>
            </a:r>
            <a:endParaRPr lang="en-US" altLang="ko-KR" dirty="0"/>
          </a:p>
          <a:p>
            <a:r>
              <a:rPr lang="en-US" altLang="ko-KR" dirty="0" err="1"/>
              <a:t>Reach_cms</a:t>
            </a:r>
            <a:r>
              <a:rPr lang="en-US" altLang="ko-KR" dirty="0"/>
              <a:t> </a:t>
            </a:r>
            <a:r>
              <a:rPr lang="ko-KR" altLang="en-US" dirty="0"/>
              <a:t>변수는 </a:t>
            </a:r>
            <a:r>
              <a:rPr lang="en-US" altLang="ko-KR" dirty="0"/>
              <a:t>541</a:t>
            </a:r>
            <a:r>
              <a:rPr lang="ko-KR" altLang="en-US" dirty="0"/>
              <a:t>개에서 </a:t>
            </a:r>
            <a:r>
              <a:rPr lang="en-US" altLang="ko-KR" dirty="0"/>
              <a:t>263</a:t>
            </a:r>
            <a:r>
              <a:rPr lang="ko-KR" altLang="en-US" dirty="0"/>
              <a:t>개로 줄었고</a:t>
            </a:r>
            <a:endParaRPr lang="en-US" altLang="ko-KR" dirty="0"/>
          </a:p>
          <a:p>
            <a:r>
              <a:rPr lang="en-US" altLang="ko-KR" dirty="0" err="1"/>
              <a:t>Height_cms</a:t>
            </a:r>
            <a:r>
              <a:rPr lang="en-US" altLang="ko-KR" dirty="0"/>
              <a:t> </a:t>
            </a:r>
            <a:r>
              <a:rPr lang="ko-KR" altLang="en-US" dirty="0"/>
              <a:t>변수는 </a:t>
            </a:r>
            <a:r>
              <a:rPr lang="en-US" altLang="ko-KR" dirty="0"/>
              <a:t>4</a:t>
            </a:r>
            <a:r>
              <a:rPr lang="ko-KR" altLang="en-US" dirty="0"/>
              <a:t>개에서 </a:t>
            </a:r>
            <a:r>
              <a:rPr lang="en-US" altLang="ko-KR" dirty="0"/>
              <a:t>1</a:t>
            </a:r>
            <a:r>
              <a:rPr lang="ko-KR" altLang="en-US" dirty="0"/>
              <a:t>개로 줄었다</a:t>
            </a:r>
            <a:endParaRPr lang="en-US" altLang="ko-KR" dirty="0"/>
          </a:p>
          <a:p>
            <a:r>
              <a:rPr lang="en-US" altLang="ko-KR" dirty="0" err="1"/>
              <a:t>Weight_lbs</a:t>
            </a:r>
            <a:r>
              <a:rPr lang="en-US" altLang="ko-KR" dirty="0"/>
              <a:t> </a:t>
            </a:r>
            <a:r>
              <a:rPr lang="ko-KR" altLang="en-US" dirty="0"/>
              <a:t>변수의 </a:t>
            </a:r>
            <a:r>
              <a:rPr lang="ko-KR" altLang="en-US" dirty="0" err="1"/>
              <a:t>결측값은</a:t>
            </a:r>
            <a:r>
              <a:rPr lang="ko-KR" altLang="en-US" dirty="0"/>
              <a:t> 아예 없어졌다</a:t>
            </a:r>
            <a:r>
              <a:rPr lang="en-US" altLang="ko-KR" dirty="0"/>
              <a:t>. !!!!!!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27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E7D45E2-4B34-4B71-8469-A76F708E4D28}"/>
              </a:ext>
            </a:extLst>
          </p:cNvPr>
          <p:cNvSpPr/>
          <p:nvPr/>
        </p:nvSpPr>
        <p:spPr>
          <a:xfrm>
            <a:off x="1005443" y="255757"/>
            <a:ext cx="89698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a</a:t>
            </a:r>
            <a:r>
              <a:rPr lang="ko-KR" altLang="en-US" dirty="0"/>
              <a:t> &lt;- </a:t>
            </a:r>
            <a:r>
              <a:rPr lang="ko-KR" altLang="en-US" dirty="0" err="1"/>
              <a:t>eda_report</a:t>
            </a:r>
            <a:r>
              <a:rPr lang="ko-KR" altLang="en-US" dirty="0"/>
              <a:t>(</a:t>
            </a:r>
            <a:r>
              <a:rPr lang="ko-KR" altLang="en-US" dirty="0" err="1"/>
              <a:t>df,target</a:t>
            </a:r>
            <a:r>
              <a:rPr lang="ko-KR" altLang="en-US" dirty="0"/>
              <a:t> = </a:t>
            </a:r>
            <a:r>
              <a:rPr lang="ko-KR" altLang="en-US" dirty="0" err="1"/>
              <a:t>Winner</a:t>
            </a:r>
            <a:r>
              <a:rPr lang="ko-KR" altLang="en-US" dirty="0"/>
              <a:t>, </a:t>
            </a:r>
            <a:r>
              <a:rPr lang="ko-KR" altLang="en-US" dirty="0" err="1"/>
              <a:t>output_format</a:t>
            </a:r>
            <a:r>
              <a:rPr lang="ko-KR" altLang="en-US" dirty="0"/>
              <a:t> = "</a:t>
            </a:r>
            <a:r>
              <a:rPr lang="ko-KR" altLang="en-US" dirty="0" err="1"/>
              <a:t>html</a:t>
            </a:r>
            <a:r>
              <a:rPr lang="ko-KR" altLang="en-US" dirty="0"/>
              <a:t>")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내가 올린 </a:t>
            </a:r>
            <a:r>
              <a:rPr lang="en-US" altLang="ko-KR" dirty="0"/>
              <a:t>R</a:t>
            </a:r>
            <a:r>
              <a:rPr lang="ko-KR" altLang="en-US" dirty="0"/>
              <a:t>코드 중 마지막 코드는 한번 돌려보는 거 추천</a:t>
            </a:r>
            <a:r>
              <a:rPr lang="en-US" altLang="ko-KR" dirty="0"/>
              <a:t>~! </a:t>
            </a: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2BC273-51B5-4972-AC52-B27AB951E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15" y="1456086"/>
            <a:ext cx="5867400" cy="4752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F8F784-1C78-4C02-9D48-2E54D261A3C7}"/>
              </a:ext>
            </a:extLst>
          </p:cNvPr>
          <p:cNvSpPr txBox="1"/>
          <p:nvPr/>
        </p:nvSpPr>
        <p:spPr>
          <a:xfrm>
            <a:off x="3313215" y="1644166"/>
            <a:ext cx="374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돌렸을 때 나오는 </a:t>
            </a:r>
            <a:r>
              <a:rPr lang="en-US" altLang="ko-KR" dirty="0"/>
              <a:t>report </a:t>
            </a:r>
            <a:r>
              <a:rPr lang="ko-KR" altLang="en-US" dirty="0"/>
              <a:t>목차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531D8-26EC-4281-A285-F4AAEF951672}"/>
              </a:ext>
            </a:extLst>
          </p:cNvPr>
          <p:cNvSpPr txBox="1"/>
          <p:nvPr/>
        </p:nvSpPr>
        <p:spPr>
          <a:xfrm>
            <a:off x="6000206" y="2586446"/>
            <a:ext cx="51728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ko-KR" altLang="en-US" dirty="0" err="1"/>
              <a:t>변수별</a:t>
            </a:r>
            <a:r>
              <a:rPr lang="ko-KR" altLang="en-US" dirty="0"/>
              <a:t> 분포도 확인할 수 있고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내가 </a:t>
            </a:r>
            <a:r>
              <a:rPr lang="en-US" altLang="ko-KR" dirty="0"/>
              <a:t>target </a:t>
            </a:r>
            <a:r>
              <a:rPr lang="ko-KR" altLang="en-US" dirty="0"/>
              <a:t>변수를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 (</a:t>
            </a:r>
            <a:r>
              <a:rPr lang="ko-KR" altLang="en-US" dirty="0"/>
              <a:t>승</a:t>
            </a:r>
            <a:r>
              <a:rPr lang="en-US" altLang="ko-KR" dirty="0"/>
              <a:t>/</a:t>
            </a:r>
            <a:r>
              <a:rPr lang="ko-KR" altLang="en-US" dirty="0"/>
              <a:t>패</a:t>
            </a:r>
            <a:r>
              <a:rPr lang="en-US" altLang="ko-KR" dirty="0"/>
              <a:t>)</a:t>
            </a:r>
            <a:r>
              <a:rPr lang="ko-KR" altLang="en-US" dirty="0"/>
              <a:t>로 했으니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 Target based Analysis </a:t>
            </a:r>
            <a:r>
              <a:rPr lang="ko-KR" altLang="en-US" dirty="0"/>
              <a:t>부분에서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과</a:t>
            </a:r>
            <a:r>
              <a:rPr lang="en-US" altLang="ko-KR" dirty="0"/>
              <a:t>1</a:t>
            </a:r>
            <a:r>
              <a:rPr lang="ko-KR" altLang="en-US" dirty="0"/>
              <a:t>로 나눈 데이터들의 분포도 보여줌 </a:t>
            </a:r>
          </a:p>
        </p:txBody>
      </p:sp>
    </p:spTree>
    <p:extLst>
      <p:ext uri="{BB962C8B-B14F-4D97-AF65-F5344CB8AC3E}">
        <p14:creationId xmlns:p14="http://schemas.microsoft.com/office/powerpoint/2010/main" val="1701240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443C5-95E4-4453-8094-57637A7998B4}"/>
              </a:ext>
            </a:extLst>
          </p:cNvPr>
          <p:cNvSpPr txBox="1"/>
          <p:nvPr/>
        </p:nvSpPr>
        <p:spPr>
          <a:xfrm>
            <a:off x="1132114" y="1297577"/>
            <a:ext cx="9431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흠</a:t>
            </a:r>
            <a:r>
              <a:rPr lang="en-US" altLang="ko-KR" dirty="0"/>
              <a:t>…</a:t>
            </a:r>
            <a:r>
              <a:rPr lang="ko-KR" altLang="en-US" dirty="0"/>
              <a:t>앞의 </a:t>
            </a:r>
            <a:r>
              <a:rPr lang="en-US" altLang="ko-KR" dirty="0"/>
              <a:t>a</a:t>
            </a:r>
            <a:r>
              <a:rPr lang="ko-KR" altLang="en-US" dirty="0"/>
              <a:t>를 훑었을 때</a:t>
            </a:r>
            <a:r>
              <a:rPr lang="en-US" altLang="ko-KR" dirty="0"/>
              <a:t>… </a:t>
            </a:r>
            <a:r>
              <a:rPr lang="ko-KR" altLang="en-US" dirty="0"/>
              <a:t>승자와 패자의 각 </a:t>
            </a:r>
            <a:r>
              <a:rPr lang="ko-KR" altLang="en-US" dirty="0" err="1"/>
              <a:t>변수별</a:t>
            </a:r>
            <a:r>
              <a:rPr lang="ko-KR" altLang="en-US" dirty="0"/>
              <a:t> 분포에 차이가 없어 보이지만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 눈이 이상한 거일수도 있고 그냥 정말 대</a:t>
            </a:r>
            <a:r>
              <a:rPr lang="en-US" altLang="ko-KR" dirty="0"/>
              <a:t>~~~</a:t>
            </a:r>
            <a:r>
              <a:rPr lang="ko-KR" altLang="en-US" dirty="0"/>
              <a:t>충 본거라서 세밀한 분석을 해봐야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알 수 있을 듯 </a:t>
            </a:r>
            <a:r>
              <a:rPr lang="en-US" altLang="ko-KR" dirty="0"/>
              <a:t>*^^*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8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00208-A15E-4FAF-AC81-524E0537A6C1}"/>
              </a:ext>
            </a:extLst>
          </p:cNvPr>
          <p:cNvSpPr txBox="1"/>
          <p:nvPr/>
        </p:nvSpPr>
        <p:spPr>
          <a:xfrm>
            <a:off x="342406" y="1080655"/>
            <a:ext cx="1066602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전체 </a:t>
            </a:r>
            <a:r>
              <a:rPr lang="en-US" altLang="ko-KR" dirty="0"/>
              <a:t>data </a:t>
            </a:r>
            <a:r>
              <a:rPr lang="ko-KR" altLang="en-US" dirty="0"/>
              <a:t>중에서 </a:t>
            </a:r>
            <a:r>
              <a:rPr lang="en-US" altLang="ko-KR" dirty="0"/>
              <a:t>2001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이후의 </a:t>
            </a:r>
            <a:r>
              <a:rPr lang="en-US" altLang="ko-KR" dirty="0"/>
              <a:t>data</a:t>
            </a:r>
            <a:r>
              <a:rPr lang="ko-KR" altLang="en-US" dirty="0"/>
              <a:t>는 통 </a:t>
            </a:r>
            <a:r>
              <a:rPr lang="en-US" altLang="ko-KR" dirty="0"/>
              <a:t>4887</a:t>
            </a:r>
            <a:r>
              <a:rPr lang="ko-KR" altLang="en-US" dirty="0"/>
              <a:t>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전체 </a:t>
            </a:r>
            <a:r>
              <a:rPr lang="en-US" altLang="ko-KR" dirty="0"/>
              <a:t>145</a:t>
            </a:r>
            <a:r>
              <a:rPr lang="ko-KR" altLang="en-US" dirty="0"/>
              <a:t>개 변수 중 </a:t>
            </a:r>
            <a:r>
              <a:rPr lang="en-US" altLang="ko-KR" dirty="0"/>
              <a:t>B</a:t>
            </a:r>
            <a:r>
              <a:rPr lang="ko-KR" altLang="en-US" dirty="0"/>
              <a:t>선수이름</a:t>
            </a:r>
            <a:r>
              <a:rPr lang="en-US" altLang="ko-KR" dirty="0"/>
              <a:t>, R</a:t>
            </a:r>
            <a:r>
              <a:rPr lang="ko-KR" altLang="en-US" dirty="0"/>
              <a:t>선수이름</a:t>
            </a:r>
            <a:r>
              <a:rPr lang="en-US" altLang="ko-KR" dirty="0"/>
              <a:t>, </a:t>
            </a:r>
            <a:r>
              <a:rPr lang="ko-KR" altLang="en-US" dirty="0"/>
              <a:t>장소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심판</a:t>
            </a:r>
            <a:r>
              <a:rPr lang="en-US" altLang="ko-KR" dirty="0"/>
              <a:t>, </a:t>
            </a:r>
            <a:r>
              <a:rPr lang="en-US" altLang="ko-KR" dirty="0" err="1"/>
              <a:t>R_draw</a:t>
            </a:r>
            <a:r>
              <a:rPr lang="en-US" altLang="ko-KR" dirty="0"/>
              <a:t>, </a:t>
            </a:r>
            <a:r>
              <a:rPr lang="en-US" altLang="ko-KR" dirty="0" err="1"/>
              <a:t>B_draw</a:t>
            </a:r>
            <a:r>
              <a:rPr lang="en-US" altLang="ko-KR" dirty="0"/>
              <a:t> </a:t>
            </a:r>
            <a:r>
              <a:rPr lang="ko-KR" altLang="en-US" dirty="0"/>
              <a:t>변수 제외 </a:t>
            </a:r>
            <a:r>
              <a:rPr lang="en-US" altLang="ko-KR" dirty="0"/>
              <a:t>&gt; </a:t>
            </a:r>
            <a:r>
              <a:rPr lang="ko-KR" altLang="en-US" dirty="0"/>
              <a:t>변수 </a:t>
            </a:r>
            <a:r>
              <a:rPr lang="en-US" altLang="ko-KR" dirty="0"/>
              <a:t>138</a:t>
            </a:r>
            <a:r>
              <a:rPr lang="ko-KR" altLang="en-US" dirty="0"/>
              <a:t>개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1D369-2EEA-43FB-BCED-77CE75D86CE9}"/>
              </a:ext>
            </a:extLst>
          </p:cNvPr>
          <p:cNvSpPr txBox="1"/>
          <p:nvPr/>
        </p:nvSpPr>
        <p:spPr>
          <a:xfrm>
            <a:off x="342406" y="2367682"/>
            <a:ext cx="1079467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B</a:t>
            </a:r>
            <a:r>
              <a:rPr lang="ko-KR" altLang="en-US" dirty="0"/>
              <a:t>팀과 </a:t>
            </a:r>
            <a:r>
              <a:rPr lang="en-US" altLang="ko-KR" dirty="0"/>
              <a:t>R</a:t>
            </a:r>
            <a:r>
              <a:rPr lang="ko-KR" altLang="en-US" dirty="0"/>
              <a:t>팀의 공통적인 변수 </a:t>
            </a:r>
            <a:r>
              <a:rPr lang="en-US" altLang="ko-KR" dirty="0"/>
              <a:t>: Winner, </a:t>
            </a:r>
            <a:r>
              <a:rPr lang="en-US" altLang="ko-KR" dirty="0" err="1"/>
              <a:t>title_bout</a:t>
            </a:r>
            <a:r>
              <a:rPr lang="en-US" altLang="ko-KR" dirty="0"/>
              <a:t> , </a:t>
            </a:r>
            <a:r>
              <a:rPr lang="en-US" altLang="ko-KR" dirty="0" err="1"/>
              <a:t>weight_class</a:t>
            </a:r>
            <a:r>
              <a:rPr lang="en-US" altLang="ko-KR" dirty="0"/>
              <a:t> , </a:t>
            </a:r>
            <a:r>
              <a:rPr lang="en-US" altLang="ko-KR" dirty="0" err="1"/>
              <a:t>no_of_rounds</a:t>
            </a:r>
            <a:r>
              <a:rPr lang="en-US" altLang="ko-KR" dirty="0"/>
              <a:t> 4</a:t>
            </a:r>
            <a:r>
              <a:rPr lang="ko-KR" altLang="en-US" dirty="0"/>
              <a:t>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공통적이지 않은 변수 </a:t>
            </a:r>
            <a:r>
              <a:rPr lang="en-US" altLang="ko-KR" dirty="0"/>
              <a:t>R</a:t>
            </a:r>
            <a:r>
              <a:rPr lang="ko-KR" altLang="en-US" dirty="0"/>
              <a:t>팀 </a:t>
            </a:r>
            <a:r>
              <a:rPr lang="en-US" altLang="ko-KR" dirty="0"/>
              <a:t>B</a:t>
            </a:r>
            <a:r>
              <a:rPr lang="ko-KR" altLang="en-US" dirty="0"/>
              <a:t>팀 각각 </a:t>
            </a:r>
            <a:r>
              <a:rPr lang="en-US" altLang="ko-KR" dirty="0"/>
              <a:t>67</a:t>
            </a:r>
            <a:r>
              <a:rPr lang="ko-KR" altLang="en-US" dirty="0"/>
              <a:t>개 </a:t>
            </a:r>
            <a:r>
              <a:rPr lang="en-US" altLang="ko-KR" dirty="0"/>
              <a:t>(ex. </a:t>
            </a:r>
            <a:r>
              <a:rPr lang="en-US" altLang="ko-KR" dirty="0" err="1"/>
              <a:t>Opp</a:t>
            </a:r>
            <a:r>
              <a:rPr lang="en-US" altLang="ko-KR" dirty="0"/>
              <a:t>_ , avg_ </a:t>
            </a:r>
            <a:r>
              <a:rPr lang="ko-KR" altLang="en-US" dirty="0"/>
              <a:t>등등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071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5BAC47F-14AC-458A-9B58-1792B126A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28759"/>
              </p:ext>
            </p:extLst>
          </p:nvPr>
        </p:nvGraphicFramePr>
        <p:xfrm>
          <a:off x="1211283" y="327779"/>
          <a:ext cx="9559640" cy="20724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61677">
                  <a:extLst>
                    <a:ext uri="{9D8B030D-6E8A-4147-A177-3AD203B41FA5}">
                      <a16:colId xmlns:a16="http://schemas.microsoft.com/office/drawing/2014/main" val="727267074"/>
                    </a:ext>
                  </a:extLst>
                </a:gridCol>
                <a:gridCol w="861677">
                  <a:extLst>
                    <a:ext uri="{9D8B030D-6E8A-4147-A177-3AD203B41FA5}">
                      <a16:colId xmlns:a16="http://schemas.microsoft.com/office/drawing/2014/main" val="4188985968"/>
                    </a:ext>
                  </a:extLst>
                </a:gridCol>
                <a:gridCol w="1004913">
                  <a:extLst>
                    <a:ext uri="{9D8B030D-6E8A-4147-A177-3AD203B41FA5}">
                      <a16:colId xmlns:a16="http://schemas.microsoft.com/office/drawing/2014/main" val="2111701077"/>
                    </a:ext>
                  </a:extLst>
                </a:gridCol>
                <a:gridCol w="1004913">
                  <a:extLst>
                    <a:ext uri="{9D8B030D-6E8A-4147-A177-3AD203B41FA5}">
                      <a16:colId xmlns:a16="http://schemas.microsoft.com/office/drawing/2014/main" val="3403895193"/>
                    </a:ext>
                  </a:extLst>
                </a:gridCol>
                <a:gridCol w="1018305">
                  <a:extLst>
                    <a:ext uri="{9D8B030D-6E8A-4147-A177-3AD203B41FA5}">
                      <a16:colId xmlns:a16="http://schemas.microsoft.com/office/drawing/2014/main" val="2701780795"/>
                    </a:ext>
                  </a:extLst>
                </a:gridCol>
                <a:gridCol w="961631">
                  <a:extLst>
                    <a:ext uri="{9D8B030D-6E8A-4147-A177-3AD203B41FA5}">
                      <a16:colId xmlns:a16="http://schemas.microsoft.com/office/drawing/2014/main" val="117934279"/>
                    </a:ext>
                  </a:extLst>
                </a:gridCol>
                <a:gridCol w="961631">
                  <a:extLst>
                    <a:ext uri="{9D8B030D-6E8A-4147-A177-3AD203B41FA5}">
                      <a16:colId xmlns:a16="http://schemas.microsoft.com/office/drawing/2014/main" val="1383668867"/>
                    </a:ext>
                  </a:extLst>
                </a:gridCol>
                <a:gridCol w="961631">
                  <a:extLst>
                    <a:ext uri="{9D8B030D-6E8A-4147-A177-3AD203B41FA5}">
                      <a16:colId xmlns:a16="http://schemas.microsoft.com/office/drawing/2014/main" val="3506195310"/>
                    </a:ext>
                  </a:extLst>
                </a:gridCol>
                <a:gridCol w="961631">
                  <a:extLst>
                    <a:ext uri="{9D8B030D-6E8A-4147-A177-3AD203B41FA5}">
                      <a16:colId xmlns:a16="http://schemas.microsoft.com/office/drawing/2014/main" val="2235236113"/>
                    </a:ext>
                  </a:extLst>
                </a:gridCol>
                <a:gridCol w="961631">
                  <a:extLst>
                    <a:ext uri="{9D8B030D-6E8A-4147-A177-3AD203B41FA5}">
                      <a16:colId xmlns:a16="http://schemas.microsoft.com/office/drawing/2014/main" val="1911700912"/>
                    </a:ext>
                  </a:extLst>
                </a:gridCol>
              </a:tblGrid>
              <a:tr h="518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선수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r>
                        <a:rPr lang="ko-KR" altLang="en-US" dirty="0"/>
                        <a:t>선수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Winner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공통열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B_avg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B_opp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B_age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R_avg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R_opp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R_age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77716"/>
                  </a:ext>
                </a:extLst>
              </a:tr>
              <a:tr h="518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은조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477707"/>
                  </a:ext>
                </a:extLst>
              </a:tr>
              <a:tr h="518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민석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851722"/>
                  </a:ext>
                </a:extLst>
              </a:tr>
              <a:tr h="518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민석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416709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36D01B0-2889-4584-8E92-1EE1DA5B9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4465"/>
              </p:ext>
            </p:extLst>
          </p:nvPr>
        </p:nvGraphicFramePr>
        <p:xfrm>
          <a:off x="252685" y="4049485"/>
          <a:ext cx="5738418" cy="19694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6202">
                  <a:extLst>
                    <a:ext uri="{9D8B030D-6E8A-4147-A177-3AD203B41FA5}">
                      <a16:colId xmlns:a16="http://schemas.microsoft.com/office/drawing/2014/main" val="135199736"/>
                    </a:ext>
                  </a:extLst>
                </a:gridCol>
                <a:gridCol w="1106604">
                  <a:extLst>
                    <a:ext uri="{9D8B030D-6E8A-4147-A177-3AD203B41FA5}">
                      <a16:colId xmlns:a16="http://schemas.microsoft.com/office/drawing/2014/main" val="3197852851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937377688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2883072584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2886780047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1604436155"/>
                    </a:ext>
                  </a:extLst>
                </a:gridCol>
              </a:tblGrid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선수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Winner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공통열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B_avg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B_opp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B_age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90956"/>
                  </a:ext>
                </a:extLst>
              </a:tr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은조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640212"/>
                  </a:ext>
                </a:extLst>
              </a:tr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75504"/>
                  </a:ext>
                </a:extLst>
              </a:tr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민석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522916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E04CAA9D-FEEA-48A1-BB37-48ACFE458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541487"/>
              </p:ext>
            </p:extLst>
          </p:nvPr>
        </p:nvGraphicFramePr>
        <p:xfrm>
          <a:off x="6200897" y="4049485"/>
          <a:ext cx="5738418" cy="19694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6202">
                  <a:extLst>
                    <a:ext uri="{9D8B030D-6E8A-4147-A177-3AD203B41FA5}">
                      <a16:colId xmlns:a16="http://schemas.microsoft.com/office/drawing/2014/main" val="135199736"/>
                    </a:ext>
                  </a:extLst>
                </a:gridCol>
                <a:gridCol w="1106604">
                  <a:extLst>
                    <a:ext uri="{9D8B030D-6E8A-4147-A177-3AD203B41FA5}">
                      <a16:colId xmlns:a16="http://schemas.microsoft.com/office/drawing/2014/main" val="3197852851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937377688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2883072584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2886780047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1604436155"/>
                    </a:ext>
                  </a:extLst>
                </a:gridCol>
              </a:tblGrid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r>
                        <a:rPr lang="ko-KR" altLang="en-US" dirty="0"/>
                        <a:t>선수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Winner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공통열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R_avg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R_opp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R_age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90956"/>
                  </a:ext>
                </a:extLst>
              </a:tr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640212"/>
                  </a:ext>
                </a:extLst>
              </a:tr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민석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75504"/>
                  </a:ext>
                </a:extLst>
              </a:tr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522916"/>
                  </a:ext>
                </a:extLst>
              </a:tr>
            </a:tbl>
          </a:graphicData>
        </a:graphic>
      </p:graphicFrame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3A80DB26-E73F-4F35-BC32-2447066594F7}"/>
              </a:ext>
            </a:extLst>
          </p:cNvPr>
          <p:cNvSpPr/>
          <p:nvPr/>
        </p:nvSpPr>
        <p:spPr>
          <a:xfrm>
            <a:off x="5796149" y="2612571"/>
            <a:ext cx="599702" cy="121128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2CEB6-F911-43DB-83D9-D67C79E0999E}"/>
              </a:ext>
            </a:extLst>
          </p:cNvPr>
          <p:cNvSpPr txBox="1"/>
          <p:nvPr/>
        </p:nvSpPr>
        <p:spPr>
          <a:xfrm>
            <a:off x="625430" y="2951946"/>
            <a:ext cx="55754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1</a:t>
            </a:r>
            <a:r>
              <a:rPr lang="ko-KR" altLang="en-US" sz="2500" b="1" dirty="0"/>
              <a:t>단계 </a:t>
            </a:r>
            <a:r>
              <a:rPr lang="en-US" altLang="ko-KR" sz="2500" b="1" dirty="0"/>
              <a:t>: </a:t>
            </a:r>
            <a:r>
              <a:rPr lang="ko-KR" altLang="en-US" sz="2500" b="1" dirty="0"/>
              <a:t>데이터를 아래와 같이 분리 </a:t>
            </a:r>
          </a:p>
        </p:txBody>
      </p:sp>
    </p:spTree>
    <p:extLst>
      <p:ext uri="{BB962C8B-B14F-4D97-AF65-F5344CB8AC3E}">
        <p14:creationId xmlns:p14="http://schemas.microsoft.com/office/powerpoint/2010/main" val="345597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522D17F2-69F3-44B1-AE69-95AE7DEB9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975482"/>
              </p:ext>
            </p:extLst>
          </p:nvPr>
        </p:nvGraphicFramePr>
        <p:xfrm>
          <a:off x="205184" y="308758"/>
          <a:ext cx="5738418" cy="19694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6202">
                  <a:extLst>
                    <a:ext uri="{9D8B030D-6E8A-4147-A177-3AD203B41FA5}">
                      <a16:colId xmlns:a16="http://schemas.microsoft.com/office/drawing/2014/main" val="135199736"/>
                    </a:ext>
                  </a:extLst>
                </a:gridCol>
                <a:gridCol w="1106604">
                  <a:extLst>
                    <a:ext uri="{9D8B030D-6E8A-4147-A177-3AD203B41FA5}">
                      <a16:colId xmlns:a16="http://schemas.microsoft.com/office/drawing/2014/main" val="3197852851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937377688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2883072584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2886780047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1604436155"/>
                    </a:ext>
                  </a:extLst>
                </a:gridCol>
              </a:tblGrid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선수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Winner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공통열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B_avg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B_opp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B_age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90956"/>
                  </a:ext>
                </a:extLst>
              </a:tr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은조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640212"/>
                  </a:ext>
                </a:extLst>
              </a:tr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75504"/>
                  </a:ext>
                </a:extLst>
              </a:tr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민석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522916"/>
                  </a:ext>
                </a:extLst>
              </a:tr>
            </a:tbl>
          </a:graphicData>
        </a:graphic>
      </p:graphicFrame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6E40EB73-1F17-480A-865F-59797B523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11521"/>
              </p:ext>
            </p:extLst>
          </p:nvPr>
        </p:nvGraphicFramePr>
        <p:xfrm>
          <a:off x="6153396" y="308758"/>
          <a:ext cx="5738418" cy="19694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6202">
                  <a:extLst>
                    <a:ext uri="{9D8B030D-6E8A-4147-A177-3AD203B41FA5}">
                      <a16:colId xmlns:a16="http://schemas.microsoft.com/office/drawing/2014/main" val="135199736"/>
                    </a:ext>
                  </a:extLst>
                </a:gridCol>
                <a:gridCol w="1106604">
                  <a:extLst>
                    <a:ext uri="{9D8B030D-6E8A-4147-A177-3AD203B41FA5}">
                      <a16:colId xmlns:a16="http://schemas.microsoft.com/office/drawing/2014/main" val="3197852851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937377688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2883072584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2886780047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1604436155"/>
                    </a:ext>
                  </a:extLst>
                </a:gridCol>
              </a:tblGrid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r>
                        <a:rPr lang="ko-KR" altLang="en-US" dirty="0"/>
                        <a:t>선수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Winner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공통열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R_avg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R_opp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R_age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90956"/>
                  </a:ext>
                </a:extLst>
              </a:tr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640212"/>
                  </a:ext>
                </a:extLst>
              </a:tr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민석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75504"/>
                  </a:ext>
                </a:extLst>
              </a:tr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522916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673B470-F3AE-4EFB-89DD-1D748A0C1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40216"/>
              </p:ext>
            </p:extLst>
          </p:nvPr>
        </p:nvGraphicFramePr>
        <p:xfrm>
          <a:off x="205184" y="4073236"/>
          <a:ext cx="5738418" cy="19694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6202">
                  <a:extLst>
                    <a:ext uri="{9D8B030D-6E8A-4147-A177-3AD203B41FA5}">
                      <a16:colId xmlns:a16="http://schemas.microsoft.com/office/drawing/2014/main" val="135199736"/>
                    </a:ext>
                  </a:extLst>
                </a:gridCol>
                <a:gridCol w="1106604">
                  <a:extLst>
                    <a:ext uri="{9D8B030D-6E8A-4147-A177-3AD203B41FA5}">
                      <a16:colId xmlns:a16="http://schemas.microsoft.com/office/drawing/2014/main" val="3197852851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937377688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2883072584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2886780047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1604436155"/>
                    </a:ext>
                  </a:extLst>
                </a:gridCol>
              </a:tblGrid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선수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Winner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공통열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B_avg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B_opp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B_age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90956"/>
                  </a:ext>
                </a:extLst>
              </a:tr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은조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승리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640212"/>
                  </a:ext>
                </a:extLst>
              </a:tr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패배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75504"/>
                  </a:ext>
                </a:extLst>
              </a:tr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민석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패배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52291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6BFA4C8-8015-4746-AF06-01EAD809B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77475"/>
              </p:ext>
            </p:extLst>
          </p:nvPr>
        </p:nvGraphicFramePr>
        <p:xfrm>
          <a:off x="6153396" y="4073236"/>
          <a:ext cx="5738418" cy="19694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6202">
                  <a:extLst>
                    <a:ext uri="{9D8B030D-6E8A-4147-A177-3AD203B41FA5}">
                      <a16:colId xmlns:a16="http://schemas.microsoft.com/office/drawing/2014/main" val="135199736"/>
                    </a:ext>
                  </a:extLst>
                </a:gridCol>
                <a:gridCol w="1106604">
                  <a:extLst>
                    <a:ext uri="{9D8B030D-6E8A-4147-A177-3AD203B41FA5}">
                      <a16:colId xmlns:a16="http://schemas.microsoft.com/office/drawing/2014/main" val="3197852851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937377688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2883072584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2886780047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1604436155"/>
                    </a:ext>
                  </a:extLst>
                </a:gridCol>
              </a:tblGrid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r>
                        <a:rPr lang="ko-KR" altLang="en-US" dirty="0"/>
                        <a:t>선수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Winner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공통열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R_avg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R_opp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R_age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90956"/>
                  </a:ext>
                </a:extLst>
              </a:tr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패배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640212"/>
                  </a:ext>
                </a:extLst>
              </a:tr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민석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승리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75504"/>
                  </a:ext>
                </a:extLst>
              </a:tr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승리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522916"/>
                  </a:ext>
                </a:extLst>
              </a:tr>
            </a:tbl>
          </a:graphicData>
        </a:graphic>
      </p:graphicFrame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74C4F6AF-F351-4AD5-A35B-042A0AD25AA2}"/>
              </a:ext>
            </a:extLst>
          </p:cNvPr>
          <p:cNvSpPr/>
          <p:nvPr/>
        </p:nvSpPr>
        <p:spPr>
          <a:xfrm>
            <a:off x="5796149" y="2612571"/>
            <a:ext cx="599702" cy="121128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4DBF5-FD72-485E-A681-FBEBC03D2692}"/>
              </a:ext>
            </a:extLst>
          </p:cNvPr>
          <p:cNvSpPr txBox="1"/>
          <p:nvPr/>
        </p:nvSpPr>
        <p:spPr>
          <a:xfrm>
            <a:off x="93018" y="2937176"/>
            <a:ext cx="60603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2</a:t>
            </a:r>
            <a:r>
              <a:rPr lang="ko-KR" altLang="en-US" sz="2500" b="1" dirty="0"/>
              <a:t>단계 </a:t>
            </a:r>
            <a:r>
              <a:rPr lang="en-US" altLang="ko-KR" sz="2500" b="1" dirty="0"/>
              <a:t>: Winner</a:t>
            </a:r>
            <a:r>
              <a:rPr lang="ko-KR" altLang="en-US" sz="2500" b="1" dirty="0"/>
              <a:t>를 데이터에 맞게 조정</a:t>
            </a:r>
          </a:p>
        </p:txBody>
      </p:sp>
    </p:spTree>
    <p:extLst>
      <p:ext uri="{BB962C8B-B14F-4D97-AF65-F5344CB8AC3E}">
        <p14:creationId xmlns:p14="http://schemas.microsoft.com/office/powerpoint/2010/main" val="257061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5F4F114-E700-4952-BFA5-F69CA1353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139542"/>
              </p:ext>
            </p:extLst>
          </p:nvPr>
        </p:nvGraphicFramePr>
        <p:xfrm>
          <a:off x="357582" y="902525"/>
          <a:ext cx="5738418" cy="19694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6202">
                  <a:extLst>
                    <a:ext uri="{9D8B030D-6E8A-4147-A177-3AD203B41FA5}">
                      <a16:colId xmlns:a16="http://schemas.microsoft.com/office/drawing/2014/main" val="135199736"/>
                    </a:ext>
                  </a:extLst>
                </a:gridCol>
                <a:gridCol w="1106604">
                  <a:extLst>
                    <a:ext uri="{9D8B030D-6E8A-4147-A177-3AD203B41FA5}">
                      <a16:colId xmlns:a16="http://schemas.microsoft.com/office/drawing/2014/main" val="3197852851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937377688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2883072584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2886780047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1604436155"/>
                    </a:ext>
                  </a:extLst>
                </a:gridCol>
              </a:tblGrid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선수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Winner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공통열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avg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90956"/>
                  </a:ext>
                </a:extLst>
              </a:tr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은조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승리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640212"/>
                  </a:ext>
                </a:extLst>
              </a:tr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패배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75504"/>
                  </a:ext>
                </a:extLst>
              </a:tr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민석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패배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52291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709B11-1966-4B20-9ED8-615282FC1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78196"/>
              </p:ext>
            </p:extLst>
          </p:nvPr>
        </p:nvGraphicFramePr>
        <p:xfrm>
          <a:off x="357582" y="2871937"/>
          <a:ext cx="5738418" cy="19694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6202">
                  <a:extLst>
                    <a:ext uri="{9D8B030D-6E8A-4147-A177-3AD203B41FA5}">
                      <a16:colId xmlns:a16="http://schemas.microsoft.com/office/drawing/2014/main" val="135199736"/>
                    </a:ext>
                  </a:extLst>
                </a:gridCol>
                <a:gridCol w="1106604">
                  <a:extLst>
                    <a:ext uri="{9D8B030D-6E8A-4147-A177-3AD203B41FA5}">
                      <a16:colId xmlns:a16="http://schemas.microsoft.com/office/drawing/2014/main" val="3197852851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937377688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2883072584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2886780047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1604436155"/>
                    </a:ext>
                  </a:extLst>
                </a:gridCol>
              </a:tblGrid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r>
                        <a:rPr lang="ko-KR" altLang="en-US" dirty="0"/>
                        <a:t>선수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Winner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공통열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avg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90956"/>
                  </a:ext>
                </a:extLst>
              </a:tr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패배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640212"/>
                  </a:ext>
                </a:extLst>
              </a:tr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민석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승리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75504"/>
                  </a:ext>
                </a:extLst>
              </a:tr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승리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5229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BDFBE31-EB2F-46D2-A621-DD817B81AE98}"/>
              </a:ext>
            </a:extLst>
          </p:cNvPr>
          <p:cNvSpPr txBox="1"/>
          <p:nvPr/>
        </p:nvSpPr>
        <p:spPr>
          <a:xfrm>
            <a:off x="971791" y="5252790"/>
            <a:ext cx="84572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3</a:t>
            </a:r>
            <a:r>
              <a:rPr lang="ko-KR" altLang="en-US" sz="2500" b="1" dirty="0"/>
              <a:t>단계 </a:t>
            </a:r>
            <a:r>
              <a:rPr lang="en-US" altLang="ko-KR" sz="2500" b="1" dirty="0"/>
              <a:t>: </a:t>
            </a:r>
            <a:r>
              <a:rPr lang="ko-KR" altLang="en-US" sz="2500" b="1" dirty="0"/>
              <a:t>변수를 </a:t>
            </a:r>
            <a:r>
              <a:rPr lang="en-US" altLang="ko-KR" sz="2500" b="1" dirty="0"/>
              <a:t>R_,B_ </a:t>
            </a:r>
            <a:r>
              <a:rPr lang="ko-KR" altLang="en-US" sz="2500" b="1" dirty="0"/>
              <a:t>특성 없애고 공통열로 조정 </a:t>
            </a:r>
          </a:p>
        </p:txBody>
      </p:sp>
    </p:spTree>
    <p:extLst>
      <p:ext uri="{BB962C8B-B14F-4D97-AF65-F5344CB8AC3E}">
        <p14:creationId xmlns:p14="http://schemas.microsoft.com/office/powerpoint/2010/main" val="47404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5F4F114-E700-4952-BFA5-F69CA1353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74198"/>
              </p:ext>
            </p:extLst>
          </p:nvPr>
        </p:nvGraphicFramePr>
        <p:xfrm>
          <a:off x="357582" y="902525"/>
          <a:ext cx="4932216" cy="19694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6604">
                  <a:extLst>
                    <a:ext uri="{9D8B030D-6E8A-4147-A177-3AD203B41FA5}">
                      <a16:colId xmlns:a16="http://schemas.microsoft.com/office/drawing/2014/main" val="3197852851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937377688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2883072584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2886780047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1604436155"/>
                    </a:ext>
                  </a:extLst>
                </a:gridCol>
              </a:tblGrid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Winner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공통열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avg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90956"/>
                  </a:ext>
                </a:extLst>
              </a:tr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승리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640212"/>
                  </a:ext>
                </a:extLst>
              </a:tr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패배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75504"/>
                  </a:ext>
                </a:extLst>
              </a:tr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패배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52291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709B11-1966-4B20-9ED8-615282FC1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467427"/>
              </p:ext>
            </p:extLst>
          </p:nvPr>
        </p:nvGraphicFramePr>
        <p:xfrm>
          <a:off x="357582" y="2871937"/>
          <a:ext cx="4932216" cy="1477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6604">
                  <a:extLst>
                    <a:ext uri="{9D8B030D-6E8A-4147-A177-3AD203B41FA5}">
                      <a16:colId xmlns:a16="http://schemas.microsoft.com/office/drawing/2014/main" val="3197852851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937377688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2883072584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2886780047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1604436155"/>
                    </a:ext>
                  </a:extLst>
                </a:gridCol>
              </a:tblGrid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패배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640212"/>
                  </a:ext>
                </a:extLst>
              </a:tr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승리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75504"/>
                  </a:ext>
                </a:extLst>
              </a:tr>
              <a:tr h="492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승리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5229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BDFBE31-EB2F-46D2-A621-DD817B81AE98}"/>
              </a:ext>
            </a:extLst>
          </p:cNvPr>
          <p:cNvSpPr txBox="1"/>
          <p:nvPr/>
        </p:nvSpPr>
        <p:spPr>
          <a:xfrm>
            <a:off x="971791" y="5252790"/>
            <a:ext cx="84572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결과 </a:t>
            </a:r>
            <a:r>
              <a:rPr lang="en-US" altLang="ko-KR" sz="2500" b="1" dirty="0"/>
              <a:t>: </a:t>
            </a:r>
            <a:r>
              <a:rPr lang="en-US" altLang="ko-KR" sz="2500" b="1" dirty="0" err="1"/>
              <a:t>rbind</a:t>
            </a:r>
            <a:r>
              <a:rPr lang="ko-KR" altLang="en-US" sz="2500" b="1" dirty="0"/>
              <a:t>로 데이터 합쳐서 </a:t>
            </a:r>
            <a:endParaRPr lang="en-US" altLang="ko-KR" sz="2500" b="1" dirty="0"/>
          </a:p>
          <a:p>
            <a:r>
              <a:rPr lang="en-US" altLang="ko-KR" sz="2500" b="1" dirty="0"/>
              <a:t>        </a:t>
            </a:r>
            <a:r>
              <a:rPr lang="ko-KR" altLang="en-US" sz="2500" b="1" dirty="0"/>
              <a:t>각 선수별로 승리</a:t>
            </a:r>
            <a:r>
              <a:rPr lang="en-US" altLang="ko-KR" sz="2500" b="1" dirty="0"/>
              <a:t>/</a:t>
            </a:r>
            <a:r>
              <a:rPr lang="ko-KR" altLang="en-US" sz="2500" b="1" dirty="0"/>
              <a:t>패배에 초점을 둔 데이터 완성</a:t>
            </a:r>
          </a:p>
        </p:txBody>
      </p:sp>
    </p:spTree>
    <p:extLst>
      <p:ext uri="{BB962C8B-B14F-4D97-AF65-F5344CB8AC3E}">
        <p14:creationId xmlns:p14="http://schemas.microsoft.com/office/powerpoint/2010/main" val="64411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6CCEE5D-10DD-4EF0-9BCD-76562A52E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05" y="330967"/>
            <a:ext cx="7279257" cy="23561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19BA18-D866-4605-B2C2-F5E5250D4A2C}"/>
              </a:ext>
            </a:extLst>
          </p:cNvPr>
          <p:cNvSpPr txBox="1"/>
          <p:nvPr/>
        </p:nvSpPr>
        <p:spPr>
          <a:xfrm>
            <a:off x="87197" y="2782669"/>
            <a:ext cx="1049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 설명 </a:t>
            </a:r>
            <a:r>
              <a:rPr lang="en-US" altLang="ko-KR" dirty="0"/>
              <a:t>: Winner</a:t>
            </a:r>
            <a:r>
              <a:rPr lang="ko-KR" altLang="en-US" dirty="0"/>
              <a:t>가 </a:t>
            </a:r>
            <a:r>
              <a:rPr lang="en-US" altLang="ko-KR" dirty="0"/>
              <a:t>Draw</a:t>
            </a:r>
            <a:r>
              <a:rPr lang="ko-KR" altLang="en-US" dirty="0"/>
              <a:t>인 경우는 제외하고 데이터 생성 </a:t>
            </a:r>
            <a:endParaRPr lang="en-US" altLang="ko-KR" dirty="0"/>
          </a:p>
          <a:p>
            <a:r>
              <a:rPr lang="en-US" altLang="ko-KR" dirty="0"/>
              <a:t>               ppt 4</a:t>
            </a:r>
            <a:r>
              <a:rPr lang="ko-KR" altLang="en-US" dirty="0"/>
              <a:t>장처럼 각 </a:t>
            </a:r>
            <a:r>
              <a:rPr lang="en-US" altLang="ko-KR" dirty="0" err="1"/>
              <a:t>df_R,df_B</a:t>
            </a:r>
            <a:r>
              <a:rPr lang="ko-KR" altLang="en-US" dirty="0"/>
              <a:t>의 </a:t>
            </a:r>
            <a:r>
              <a:rPr lang="en-US" altLang="ko-KR" dirty="0"/>
              <a:t>Winner</a:t>
            </a:r>
            <a:r>
              <a:rPr lang="ko-KR" altLang="en-US" dirty="0"/>
              <a:t>를 조정 </a:t>
            </a:r>
            <a:r>
              <a:rPr lang="en-US" altLang="ko-KR" dirty="0"/>
              <a:t>&gt;&gt; 0 : </a:t>
            </a:r>
            <a:r>
              <a:rPr lang="ko-KR" altLang="en-US" dirty="0"/>
              <a:t>패배  </a:t>
            </a:r>
            <a:r>
              <a:rPr lang="en-US" altLang="ko-KR" dirty="0"/>
              <a:t>/ 1:</a:t>
            </a:r>
            <a:r>
              <a:rPr lang="ko-KR" altLang="en-US" dirty="0"/>
              <a:t> 승리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B3E385-83C5-4521-A2C5-C1E18B41F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26" y="3691743"/>
            <a:ext cx="5694232" cy="1141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CC7245-7941-44B3-B7A9-496F3E51E590}"/>
              </a:ext>
            </a:extLst>
          </p:cNvPr>
          <p:cNvSpPr txBox="1"/>
          <p:nvPr/>
        </p:nvSpPr>
        <p:spPr>
          <a:xfrm>
            <a:off x="6096000" y="4077689"/>
            <a:ext cx="513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9622</a:t>
            </a:r>
            <a:r>
              <a:rPr lang="ko-KR" altLang="en-US" dirty="0"/>
              <a:t>명의 선수의 데이터 생성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3CF9F0-AF9C-47E0-A9B3-2F548F0F4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72" y="5095710"/>
            <a:ext cx="2810494" cy="1229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48E636-BCD6-4C61-803F-D31EDAC40DAF}"/>
              </a:ext>
            </a:extLst>
          </p:cNvPr>
          <p:cNvSpPr txBox="1"/>
          <p:nvPr/>
        </p:nvSpPr>
        <p:spPr>
          <a:xfrm>
            <a:off x="3530930" y="5481656"/>
            <a:ext cx="513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잘 나눔</a:t>
            </a:r>
            <a:r>
              <a:rPr lang="en-US" altLang="ko-KR" dirty="0"/>
              <a:t>!! </a:t>
            </a:r>
            <a:r>
              <a:rPr lang="ko-KR" altLang="en-US" dirty="0" err="1"/>
              <a:t>신뢰하셔도</a:t>
            </a:r>
            <a:r>
              <a:rPr lang="ko-KR" altLang="en-US" dirty="0"/>
              <a:t> 됩니다</a:t>
            </a:r>
            <a:r>
              <a:rPr lang="en-US" altLang="ko-KR" dirty="0"/>
              <a:t>~~!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61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946C7E-9EDA-4E4C-B12F-F56AF252F24C}"/>
              </a:ext>
            </a:extLst>
          </p:cNvPr>
          <p:cNvSpPr txBox="1"/>
          <p:nvPr/>
        </p:nvSpPr>
        <p:spPr>
          <a:xfrm>
            <a:off x="217714" y="153853"/>
            <a:ext cx="609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/>
              <a:t>결측값</a:t>
            </a:r>
            <a:r>
              <a:rPr lang="ko-KR" altLang="en-US" sz="3000" b="1" dirty="0"/>
              <a:t> 종류</a:t>
            </a:r>
            <a:r>
              <a:rPr lang="en-US" altLang="ko-KR" sz="3000" b="1" dirty="0"/>
              <a:t>(3</a:t>
            </a:r>
            <a:r>
              <a:rPr lang="ko-KR" altLang="en-US" sz="3000" b="1" dirty="0"/>
              <a:t>가지</a:t>
            </a:r>
            <a:r>
              <a:rPr lang="en-US" altLang="ko-KR" sz="3000" b="1" dirty="0"/>
              <a:t>)</a:t>
            </a:r>
            <a:r>
              <a:rPr lang="ko-KR" altLang="en-US" sz="3000" b="1" dirty="0"/>
              <a:t>와 원인 분석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6BBD41-5E01-485F-9C47-BFB028CB3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25" y="846608"/>
            <a:ext cx="3942398" cy="54907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197F16-A0DC-44F6-9961-1017EB572E8A}"/>
              </a:ext>
            </a:extLst>
          </p:cNvPr>
          <p:cNvSpPr txBox="1"/>
          <p:nvPr/>
        </p:nvSpPr>
        <p:spPr>
          <a:xfrm>
            <a:off x="5338354" y="1942011"/>
            <a:ext cx="5146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변수 </a:t>
            </a:r>
            <a:r>
              <a:rPr lang="en-US" altLang="ko-KR" dirty="0"/>
              <a:t>71</a:t>
            </a:r>
            <a:r>
              <a:rPr lang="ko-KR" altLang="en-US" dirty="0"/>
              <a:t>개 중에서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18</a:t>
            </a:r>
            <a:r>
              <a:rPr lang="ko-KR" altLang="en-US" dirty="0"/>
              <a:t>개의 변수는 </a:t>
            </a:r>
            <a:r>
              <a:rPr lang="ko-KR" altLang="en-US" dirty="0" err="1"/>
              <a:t>결측값이</a:t>
            </a:r>
            <a:r>
              <a:rPr lang="ko-KR" altLang="en-US" dirty="0"/>
              <a:t> 없는 것으로 확인 </a:t>
            </a:r>
          </a:p>
        </p:txBody>
      </p:sp>
    </p:spTree>
    <p:extLst>
      <p:ext uri="{BB962C8B-B14F-4D97-AF65-F5344CB8AC3E}">
        <p14:creationId xmlns:p14="http://schemas.microsoft.com/office/powerpoint/2010/main" val="17799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946C7E-9EDA-4E4C-B12F-F56AF252F24C}"/>
              </a:ext>
            </a:extLst>
          </p:cNvPr>
          <p:cNvSpPr txBox="1"/>
          <p:nvPr/>
        </p:nvSpPr>
        <p:spPr>
          <a:xfrm>
            <a:off x="217714" y="153853"/>
            <a:ext cx="609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/>
              <a:t>결측값</a:t>
            </a:r>
            <a:r>
              <a:rPr lang="ko-KR" altLang="en-US" sz="3000" b="1" dirty="0"/>
              <a:t> 종류</a:t>
            </a:r>
            <a:r>
              <a:rPr lang="en-US" altLang="ko-KR" sz="3000" b="1" dirty="0"/>
              <a:t>(3</a:t>
            </a:r>
            <a:r>
              <a:rPr lang="ko-KR" altLang="en-US" sz="3000" b="1" dirty="0"/>
              <a:t>가지</a:t>
            </a:r>
            <a:r>
              <a:rPr lang="en-US" altLang="ko-KR" sz="3000" b="1" dirty="0"/>
              <a:t>)</a:t>
            </a:r>
            <a:r>
              <a:rPr lang="ko-KR" altLang="en-US" sz="3000" b="1" dirty="0"/>
              <a:t>와 원인 분석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CA9280-6415-4EBB-A127-969B61B49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89" y="3112533"/>
            <a:ext cx="3977319" cy="14947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210626-A415-4394-9166-E479C0180793}"/>
              </a:ext>
            </a:extLst>
          </p:cNvPr>
          <p:cNvSpPr txBox="1"/>
          <p:nvPr/>
        </p:nvSpPr>
        <p:spPr>
          <a:xfrm>
            <a:off x="5442857" y="2844243"/>
            <a:ext cx="51467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변수 </a:t>
            </a:r>
            <a:r>
              <a:rPr lang="en-US" altLang="ko-KR" dirty="0"/>
              <a:t>71</a:t>
            </a:r>
            <a:r>
              <a:rPr lang="ko-KR" altLang="en-US" dirty="0"/>
              <a:t>개 중에서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개의 변수는 </a:t>
            </a:r>
            <a:r>
              <a:rPr lang="ko-KR" altLang="en-US" dirty="0" err="1"/>
              <a:t>결측값이</a:t>
            </a:r>
            <a:r>
              <a:rPr lang="ko-KR" altLang="en-US" dirty="0"/>
              <a:t>  패턴없이 존재함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단순 누락으로 </a:t>
            </a:r>
            <a:r>
              <a:rPr lang="ko-KR" altLang="en-US" dirty="0" err="1"/>
              <a:t>결측되었을</a:t>
            </a:r>
            <a:r>
              <a:rPr lang="ko-KR" altLang="en-US" dirty="0"/>
              <a:t> 가능성이 제일 큼</a:t>
            </a:r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행을 제외하는 것은 위험 </a:t>
            </a:r>
            <a:r>
              <a:rPr lang="en-US" altLang="ko-KR" dirty="0"/>
              <a:t>(</a:t>
            </a:r>
            <a:r>
              <a:rPr lang="ko-KR" altLang="en-US" dirty="0" err="1"/>
              <a:t>비추천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&gt;&gt; </a:t>
            </a:r>
            <a:r>
              <a:rPr lang="ko-KR" altLang="en-US" dirty="0" err="1">
                <a:solidFill>
                  <a:srgbClr val="FF0000"/>
                </a:solidFill>
              </a:rPr>
              <a:t>결측치</a:t>
            </a:r>
            <a:r>
              <a:rPr lang="ko-KR" altLang="en-US" dirty="0">
                <a:solidFill>
                  <a:srgbClr val="FF0000"/>
                </a:solidFill>
              </a:rPr>
              <a:t> 채우는 방법으로 </a:t>
            </a:r>
            <a:r>
              <a:rPr lang="ko-KR" altLang="en-US" dirty="0" err="1">
                <a:solidFill>
                  <a:srgbClr val="FF0000"/>
                </a:solidFill>
              </a:rPr>
              <a:t>채워넣는</a:t>
            </a:r>
            <a:r>
              <a:rPr lang="ko-KR" altLang="en-US" dirty="0">
                <a:solidFill>
                  <a:srgbClr val="FF0000"/>
                </a:solidFill>
              </a:rPr>
              <a:t> 방향으로</a:t>
            </a:r>
          </a:p>
        </p:txBody>
      </p:sp>
    </p:spTree>
    <p:extLst>
      <p:ext uri="{BB962C8B-B14F-4D97-AF65-F5344CB8AC3E}">
        <p14:creationId xmlns:p14="http://schemas.microsoft.com/office/powerpoint/2010/main" val="199950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841</Words>
  <Application>Microsoft Office PowerPoint</Application>
  <PresentationFormat>와이드스크린</PresentationFormat>
  <Paragraphs>334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eunjo Jang</dc:creator>
  <cp:lastModifiedBy>eunjo Jang</cp:lastModifiedBy>
  <cp:revision>9</cp:revision>
  <dcterms:created xsi:type="dcterms:W3CDTF">2020-03-10T15:27:09Z</dcterms:created>
  <dcterms:modified xsi:type="dcterms:W3CDTF">2020-03-10T17:59:12Z</dcterms:modified>
</cp:coreProperties>
</file>