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06FC500-8883-467F-86CC-3DD840E6FD87}" type="datetimeFigureOut">
              <a:rPr lang="en-US" smtClean="0"/>
              <a:t>11/20/2022</a:t>
            </a:fld>
            <a:endParaRPr lang="en-US"/>
          </a:p>
        </p:txBody>
      </p:sp>
      <p:sp>
        <p:nvSpPr>
          <p:cNvPr id="8" name="Slide Number Placeholder 7"/>
          <p:cNvSpPr>
            <a:spLocks noGrp="1"/>
          </p:cNvSpPr>
          <p:nvPr>
            <p:ph type="sldNum" sz="quarter" idx="11"/>
          </p:nvPr>
        </p:nvSpPr>
        <p:spPr/>
        <p:txBody>
          <a:bodyPr/>
          <a:lstStyle/>
          <a:p>
            <a:fld id="{F64C78AC-4CF7-40C5-A71E-065FB5EF666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FC500-8883-467F-86CC-3DD840E6FD8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FC500-8883-467F-86CC-3DD840E6FD8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06FC500-8883-467F-86CC-3DD840E6FD8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FC500-8883-467F-86CC-3DD840E6FD87}"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6FC500-8883-467F-86CC-3DD840E6FD87}"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8AC-4CF7-40C5-A71E-065FB5EF666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06FC500-8883-467F-86CC-3DD840E6FD87}"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C78AC-4CF7-40C5-A71E-065FB5EF666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6FC500-8883-467F-86CC-3DD840E6FD87}"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FC500-8883-467F-86CC-3DD840E6FD87}"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FC500-8883-467F-86CC-3DD840E6FD87}"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FC500-8883-467F-86CC-3DD840E6FD87}"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6FC500-8883-467F-86CC-3DD840E6FD87}" type="datetimeFigureOut">
              <a:rPr lang="en-US" smtClean="0"/>
              <a:t>11/20/2022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64C78AC-4CF7-40C5-A71E-065FB5EF666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blastchar/telco-customer-chu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0"/>
            <a:ext cx="7772400" cy="1470025"/>
          </a:xfrm>
        </p:spPr>
        <p:txBody>
          <a:bodyPr/>
          <a:lstStyle/>
          <a:p>
            <a:r>
              <a:rPr lang="en-US" dirty="0" smtClean="0"/>
              <a:t>Capstone </a:t>
            </a:r>
            <a:r>
              <a:rPr lang="en-US" dirty="0" smtClean="0"/>
              <a:t>Project</a:t>
            </a:r>
            <a:br>
              <a:rPr lang="en-US" dirty="0" smtClean="0"/>
            </a:br>
            <a:r>
              <a:rPr lang="en-US" sz="3600" dirty="0" smtClean="0"/>
              <a:t>Telecom Churn Management </a:t>
            </a:r>
            <a:r>
              <a:rPr lang="en-US" sz="3600" dirty="0" smtClean="0"/>
              <a:t> </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By</a:t>
            </a:r>
          </a:p>
          <a:p>
            <a:r>
              <a:rPr lang="en-US" dirty="0" smtClean="0"/>
              <a:t>Mohamed Munlir </a:t>
            </a:r>
          </a:p>
          <a:p>
            <a:r>
              <a:rPr lang="en-US" dirty="0"/>
              <a:t>DSA_0394</a:t>
            </a:r>
          </a:p>
        </p:txBody>
      </p:sp>
    </p:spTree>
    <p:extLst>
      <p:ext uri="{BB962C8B-B14F-4D97-AF65-F5344CB8AC3E}">
        <p14:creationId xmlns:p14="http://schemas.microsoft.com/office/powerpoint/2010/main" val="421584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
            <a:ext cx="8229600" cy="533400"/>
          </a:xfrm>
        </p:spPr>
        <p:txBody>
          <a:bodyPr/>
          <a:lstStyle/>
          <a:p>
            <a:pPr algn="l"/>
            <a:r>
              <a:rPr lang="en-US" sz="2800" dirty="0" smtClean="0"/>
              <a:t>Pre-processing….</a:t>
            </a:r>
            <a:endParaRPr lang="en-US" sz="2800" dirty="0"/>
          </a:p>
        </p:txBody>
      </p:sp>
      <p:sp>
        <p:nvSpPr>
          <p:cNvPr id="3" name="Content Placeholder 2"/>
          <p:cNvSpPr>
            <a:spLocks noGrp="1"/>
          </p:cNvSpPr>
          <p:nvPr>
            <p:ph idx="1"/>
          </p:nvPr>
        </p:nvSpPr>
        <p:spPr>
          <a:xfrm>
            <a:off x="457200" y="533400"/>
            <a:ext cx="8229600" cy="4525963"/>
          </a:xfrm>
        </p:spPr>
        <p:txBody>
          <a:bodyPr>
            <a:normAutofit fontScale="77500" lnSpcReduction="20000"/>
          </a:bodyPr>
          <a:lstStyle/>
          <a:p>
            <a:pPr marL="0" indent="0">
              <a:lnSpc>
                <a:spcPct val="120000"/>
              </a:lnSpc>
              <a:buNone/>
            </a:pPr>
            <a:r>
              <a:rPr lang="en-US" dirty="0" smtClean="0"/>
              <a:t>Categorical variables need to be converted into numbers and those are not ordinal. Further It is required to scale continuous variable</a:t>
            </a:r>
            <a:r>
              <a:rPr lang="en-US" dirty="0"/>
              <a:t> </a:t>
            </a:r>
            <a:r>
              <a:rPr lang="en-US" dirty="0" smtClean="0"/>
              <a:t>as well because it will influence the accuracy of the model.</a:t>
            </a:r>
          </a:p>
          <a:p>
            <a:pPr marL="0" indent="0">
              <a:buNone/>
            </a:pPr>
            <a:r>
              <a:rPr lang="en-US" dirty="0" smtClean="0"/>
              <a:t> To do this, I have used label encoder , one-hot encoder and the min-max encoder.</a:t>
            </a:r>
          </a:p>
          <a:p>
            <a:pPr marL="0" indent="0">
              <a:buNone/>
            </a:pPr>
            <a:endParaRPr lang="en-US" dirty="0"/>
          </a:p>
          <a:p>
            <a:pPr marL="0" indent="0">
              <a:buNone/>
            </a:pPr>
            <a:r>
              <a:rPr lang="en-US" dirty="0" smtClean="0"/>
              <a:t>After encoding done , the shape would be same as  earlier ( 7043 rows.)</a:t>
            </a:r>
          </a:p>
          <a:p>
            <a:pPr marL="0" indent="0">
              <a:buNone/>
            </a:pPr>
            <a:endParaRPr lang="en-US" dirty="0"/>
          </a:p>
          <a:p>
            <a:pPr marL="0" indent="0">
              <a:buNone/>
            </a:pPr>
            <a:r>
              <a:rPr lang="en-US" b="1" dirty="0" smtClean="0"/>
              <a:t>Resampling </a:t>
            </a:r>
          </a:p>
          <a:p>
            <a:pPr marL="0" indent="0">
              <a:buNone/>
            </a:pPr>
            <a:r>
              <a:rPr lang="en-US" dirty="0"/>
              <a:t>When check with target variable it shows an </a:t>
            </a:r>
            <a:r>
              <a:rPr lang="en-US" dirty="0" smtClean="0"/>
              <a:t>imbalance </a:t>
            </a:r>
            <a:r>
              <a:rPr lang="en-US" dirty="0"/>
              <a:t>between the data </a:t>
            </a:r>
            <a:r>
              <a:rPr lang="en-US" dirty="0" smtClean="0"/>
              <a:t>.</a:t>
            </a:r>
          </a:p>
          <a:p>
            <a:pPr marL="0" indent="0">
              <a:lnSpc>
                <a:spcPct val="120000"/>
              </a:lnSpc>
              <a:buNone/>
            </a:pPr>
            <a:r>
              <a:rPr lang="en-US" dirty="0" smtClean="0"/>
              <a:t>Hence , it is needed to up-sample the data to have equal in term of training and testing. The main objective of this up-sample is to have a high accuracy  and eliminate over fitting situation </a:t>
            </a:r>
            <a:endParaRPr lang="en-US" dirty="0"/>
          </a:p>
          <a:p>
            <a:pPr marL="0" indent="0">
              <a:buNone/>
            </a:pPr>
            <a:endParaRPr lang="en-US" dirty="0"/>
          </a:p>
        </p:txBody>
      </p:sp>
    </p:spTree>
    <p:extLst>
      <p:ext uri="{BB962C8B-B14F-4D97-AF65-F5344CB8AC3E}">
        <p14:creationId xmlns:p14="http://schemas.microsoft.com/office/powerpoint/2010/main" val="2196859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
            <a:ext cx="8229600" cy="609600"/>
          </a:xfrm>
        </p:spPr>
        <p:txBody>
          <a:bodyPr/>
          <a:lstStyle/>
          <a:p>
            <a:pPr algn="l"/>
            <a:r>
              <a:rPr lang="en-US" sz="3600" dirty="0" smtClean="0"/>
              <a:t>Model </a:t>
            </a:r>
            <a:r>
              <a:rPr lang="en-US" sz="3600" dirty="0"/>
              <a:t>creation </a:t>
            </a:r>
          </a:p>
        </p:txBody>
      </p:sp>
      <p:sp>
        <p:nvSpPr>
          <p:cNvPr id="3" name="Content Placeholder 2"/>
          <p:cNvSpPr>
            <a:spLocks noGrp="1"/>
          </p:cNvSpPr>
          <p:nvPr>
            <p:ph idx="1"/>
          </p:nvPr>
        </p:nvSpPr>
        <p:spPr>
          <a:xfrm>
            <a:off x="381000" y="609600"/>
            <a:ext cx="8229600" cy="5486400"/>
          </a:xfrm>
        </p:spPr>
        <p:txBody>
          <a:bodyPr>
            <a:normAutofit fontScale="70000" lnSpcReduction="20000"/>
          </a:bodyPr>
          <a:lstStyle/>
          <a:p>
            <a:pPr marL="0" indent="0">
              <a:buNone/>
            </a:pPr>
            <a:r>
              <a:rPr lang="en-US" sz="1900" dirty="0"/>
              <a:t>In order to evaluate the performance of our model on fresh, never-before-seen samples, </a:t>
            </a:r>
            <a:r>
              <a:rPr lang="en-US" sz="1900" dirty="0" smtClean="0"/>
              <a:t>I must </a:t>
            </a:r>
            <a:r>
              <a:rPr lang="en-US" sz="1900" dirty="0"/>
              <a:t>separate the dataset into training and test </a:t>
            </a:r>
            <a:r>
              <a:rPr lang="en-US" sz="1900" dirty="0" smtClean="0"/>
              <a:t>subsets with 20% .</a:t>
            </a:r>
          </a:p>
          <a:p>
            <a:pPr marL="0" indent="0">
              <a:buNone/>
            </a:pPr>
            <a:r>
              <a:rPr lang="en-US" sz="1900" dirty="0" smtClean="0"/>
              <a:t>Used the basic regression model to check its accuracy and the confusion matrix were in the expected level as mentioned below.</a:t>
            </a:r>
          </a:p>
          <a:p>
            <a:pPr marL="0" indent="0">
              <a:buNone/>
            </a:pPr>
            <a:r>
              <a:rPr lang="en-US" sz="1900" dirty="0"/>
              <a:t>[[791 235] </a:t>
            </a:r>
            <a:endParaRPr lang="en-US" sz="1900" dirty="0" smtClean="0"/>
          </a:p>
          <a:p>
            <a:pPr marL="0" indent="0">
              <a:buNone/>
            </a:pPr>
            <a:r>
              <a:rPr lang="en-US" sz="1900" dirty="0" smtClean="0"/>
              <a:t>[</a:t>
            </a:r>
            <a:r>
              <a:rPr lang="en-US" sz="1900" dirty="0"/>
              <a:t>261 783</a:t>
            </a:r>
            <a:r>
              <a:rPr lang="en-US" sz="1900" dirty="0" smtClean="0"/>
              <a:t>]]</a:t>
            </a:r>
          </a:p>
          <a:p>
            <a:pPr marL="0" indent="0">
              <a:buNone/>
            </a:pPr>
            <a:r>
              <a:rPr lang="en-US" sz="1900" dirty="0" smtClean="0"/>
              <a:t>And obtained following accuracy levels.</a:t>
            </a:r>
          </a:p>
          <a:p>
            <a:pPr marL="0" indent="0">
              <a:buNone/>
            </a:pPr>
            <a:r>
              <a:rPr lang="en-US" sz="1600" b="1" dirty="0" smtClean="0"/>
              <a:t>Logistic Regression </a:t>
            </a:r>
            <a:r>
              <a:rPr lang="en-US" sz="1600" b="1" dirty="0"/>
              <a:t>model has </a:t>
            </a:r>
            <a:r>
              <a:rPr lang="en-US" sz="1600" b="1" dirty="0" smtClean="0"/>
              <a:t>an </a:t>
            </a:r>
            <a:r>
              <a:rPr lang="en-US" sz="1600" b="1" dirty="0"/>
              <a:t>accuracy of 76.039</a:t>
            </a:r>
            <a:r>
              <a:rPr lang="en-US" sz="1600" b="1" dirty="0" smtClean="0"/>
              <a:t>%</a:t>
            </a:r>
          </a:p>
          <a:p>
            <a:pPr marL="0" indent="0">
              <a:buNone/>
            </a:pPr>
            <a:r>
              <a:rPr lang="en-US" sz="1600" b="1" dirty="0" err="1"/>
              <a:t>KNeighborsClassifier</a:t>
            </a:r>
            <a:r>
              <a:rPr lang="en-US" sz="1600" b="1" dirty="0"/>
              <a:t> model has an accuracy of 77.44</a:t>
            </a:r>
            <a:r>
              <a:rPr lang="en-US" sz="1600" b="1" dirty="0" smtClean="0"/>
              <a:t>%</a:t>
            </a:r>
          </a:p>
          <a:p>
            <a:pPr marL="0" indent="0">
              <a:buNone/>
            </a:pPr>
            <a:r>
              <a:rPr lang="en-US" sz="1600" b="1" dirty="0"/>
              <a:t>SVC model has an </a:t>
            </a:r>
            <a:r>
              <a:rPr lang="en-US" sz="1600" b="1" dirty="0" smtClean="0"/>
              <a:t>accuracy </a:t>
            </a:r>
            <a:r>
              <a:rPr lang="en-US" sz="1600" b="1" dirty="0"/>
              <a:t>of 77.198</a:t>
            </a:r>
            <a:r>
              <a:rPr lang="en-US" sz="1600" b="1" dirty="0" smtClean="0"/>
              <a:t>%</a:t>
            </a:r>
          </a:p>
          <a:p>
            <a:pPr marL="0" indent="0">
              <a:buNone/>
            </a:pPr>
            <a:r>
              <a:rPr lang="en-US" sz="1600" b="1" dirty="0" err="1"/>
              <a:t>DecisionTreeClassifier</a:t>
            </a:r>
            <a:r>
              <a:rPr lang="en-US" sz="1600" b="1" dirty="0"/>
              <a:t> model has an accuracy of 88.889</a:t>
            </a:r>
            <a:r>
              <a:rPr lang="en-US" sz="1600" b="1" dirty="0" smtClean="0"/>
              <a:t>%</a:t>
            </a:r>
          </a:p>
          <a:p>
            <a:pPr marL="0" indent="0">
              <a:buNone/>
            </a:pPr>
            <a:endParaRPr lang="en-US" sz="1600" b="1" dirty="0"/>
          </a:p>
          <a:p>
            <a:pPr marL="0" indent="0">
              <a:buNone/>
            </a:pPr>
            <a:r>
              <a:rPr lang="en-US" sz="1900" dirty="0"/>
              <a:t>It can be seen that decision tree classifier having high accuracy than other model performers.</a:t>
            </a:r>
          </a:p>
          <a:p>
            <a:pPr marL="0" indent="0">
              <a:buNone/>
            </a:pPr>
            <a:endParaRPr lang="en-US" sz="1600" b="1" dirty="0" smtClean="0"/>
          </a:p>
          <a:p>
            <a:pPr marL="0" indent="0">
              <a:buNone/>
            </a:pPr>
            <a:r>
              <a:rPr lang="en-US" sz="1900" dirty="0"/>
              <a:t>In the meanwhile the model summary was taken using </a:t>
            </a:r>
            <a:r>
              <a:rPr lang="en-US" sz="1900" dirty="0" err="1"/>
              <a:t>statsmodels.api</a:t>
            </a:r>
            <a:r>
              <a:rPr lang="en-US" sz="1900" dirty="0"/>
              <a:t>. As per summary , most of the features having P value of less than 0.05, that mean there are high influential to target variable of churn </a:t>
            </a:r>
          </a:p>
          <a:p>
            <a:pPr marL="0" indent="0">
              <a:buNone/>
            </a:pPr>
            <a:endParaRPr lang="en-US" sz="1600" b="1" dirty="0" smtClean="0"/>
          </a:p>
          <a:p>
            <a:pPr marL="0" indent="0">
              <a:buNone/>
            </a:pPr>
            <a:r>
              <a:rPr lang="en-US" sz="1900" dirty="0" smtClean="0"/>
              <a:t>Further </a:t>
            </a:r>
            <a:r>
              <a:rPr lang="en-US" sz="1900" dirty="0"/>
              <a:t>to this , it was taken to identify the accuracy </a:t>
            </a:r>
            <a:r>
              <a:rPr lang="en-US" sz="1900" dirty="0" smtClean="0"/>
              <a:t>score of </a:t>
            </a:r>
            <a:r>
              <a:rPr lang="en-US" sz="1900" dirty="0"/>
              <a:t>each sets separately </a:t>
            </a:r>
            <a:r>
              <a:rPr lang="en-US" sz="1900" dirty="0" smtClean="0"/>
              <a:t>. </a:t>
            </a:r>
            <a:r>
              <a:rPr lang="en-US" sz="1900" dirty="0"/>
              <a:t>For that </a:t>
            </a:r>
            <a:r>
              <a:rPr lang="en-US" sz="1900" dirty="0" err="1"/>
              <a:t>RidgeClassifier</a:t>
            </a:r>
            <a:r>
              <a:rPr lang="en-US" sz="1900" dirty="0" smtClean="0"/>
              <a:t>() and </a:t>
            </a:r>
            <a:r>
              <a:rPr lang="en-US" sz="1800" dirty="0" err="1" smtClean="0"/>
              <a:t>RandomForestClassifier</a:t>
            </a:r>
            <a:r>
              <a:rPr lang="en-US" sz="1800" dirty="0" smtClean="0"/>
              <a:t>() </a:t>
            </a:r>
            <a:r>
              <a:rPr lang="en-US" sz="1900" dirty="0" smtClean="0"/>
              <a:t> were used to get the out put.</a:t>
            </a:r>
          </a:p>
          <a:p>
            <a:pPr marL="0" indent="0">
              <a:buNone/>
            </a:pPr>
            <a:endParaRPr lang="en-US" sz="1900" dirty="0" smtClean="0"/>
          </a:p>
          <a:p>
            <a:pPr marL="0" indent="0">
              <a:buNone/>
            </a:pPr>
            <a:r>
              <a:rPr lang="en-US" sz="1900" dirty="0" smtClean="0"/>
              <a:t>Output using </a:t>
            </a:r>
            <a:r>
              <a:rPr lang="en-US" sz="1900" dirty="0" err="1"/>
              <a:t>RidgeClassifier</a:t>
            </a:r>
            <a:r>
              <a:rPr lang="en-US" sz="1900" dirty="0"/>
              <a:t>() </a:t>
            </a:r>
            <a:endParaRPr lang="en-US" sz="1900" dirty="0" smtClean="0"/>
          </a:p>
          <a:p>
            <a:pPr marL="0" indent="0">
              <a:buNone/>
            </a:pPr>
            <a:r>
              <a:rPr lang="en-US" sz="1800" dirty="0" err="1"/>
              <a:t>Accuracy_score</a:t>
            </a:r>
            <a:r>
              <a:rPr lang="en-US" sz="1800" dirty="0"/>
              <a:t> for training set: </a:t>
            </a:r>
            <a:r>
              <a:rPr lang="en-US" sz="1800" dirty="0" smtClean="0"/>
              <a:t>0.757</a:t>
            </a:r>
          </a:p>
          <a:p>
            <a:pPr marL="0" indent="0">
              <a:buNone/>
            </a:pPr>
            <a:r>
              <a:rPr lang="en-US" sz="1800" dirty="0" err="1"/>
              <a:t>Accuracy_score</a:t>
            </a:r>
            <a:r>
              <a:rPr lang="en-US" sz="1800" dirty="0"/>
              <a:t> for testing </a:t>
            </a:r>
            <a:r>
              <a:rPr lang="en-US" sz="1800" dirty="0" smtClean="0"/>
              <a:t>set</a:t>
            </a:r>
            <a:r>
              <a:rPr lang="en-US" sz="1800" dirty="0"/>
              <a:t>: </a:t>
            </a:r>
            <a:r>
              <a:rPr lang="en-US" sz="1800" dirty="0" smtClean="0"/>
              <a:t>0.761</a:t>
            </a:r>
          </a:p>
          <a:p>
            <a:pPr marL="0" indent="0">
              <a:buNone/>
            </a:pPr>
            <a:endParaRPr lang="en-US" sz="1800" dirty="0"/>
          </a:p>
          <a:p>
            <a:pPr marL="0" indent="0">
              <a:buNone/>
            </a:pPr>
            <a:r>
              <a:rPr lang="en-US" sz="1800" dirty="0" err="1"/>
              <a:t>Accuracy_score</a:t>
            </a:r>
            <a:r>
              <a:rPr lang="en-US" sz="1800" dirty="0"/>
              <a:t> using </a:t>
            </a:r>
            <a:r>
              <a:rPr lang="en-US" sz="1800" dirty="0" smtClean="0"/>
              <a:t>RF </a:t>
            </a:r>
            <a:r>
              <a:rPr lang="en-US" sz="1800" dirty="0"/>
              <a:t>for testing set: </a:t>
            </a:r>
            <a:r>
              <a:rPr lang="en-US" sz="1800" dirty="0" smtClean="0"/>
              <a:t>0.804. </a:t>
            </a:r>
          </a:p>
          <a:p>
            <a:pPr marL="0" indent="0">
              <a:buNone/>
            </a:pPr>
            <a:r>
              <a:rPr lang="en-US" sz="1800" dirty="0" smtClean="0"/>
              <a:t>The random forest bring an accuracy of 80%  as mentioned above  for  the </a:t>
            </a:r>
            <a:r>
              <a:rPr lang="en-US" sz="1800" dirty="0"/>
              <a:t>testing  but </a:t>
            </a:r>
            <a:r>
              <a:rPr lang="en-US" sz="1800" dirty="0" smtClean="0"/>
              <a:t>82% for training data , 2 % is much higher than testing , hence it is required to tune up the model to get an accurate figure.</a:t>
            </a:r>
            <a:endParaRPr lang="en-US" sz="1900" dirty="0"/>
          </a:p>
        </p:txBody>
      </p:sp>
    </p:spTree>
    <p:extLst>
      <p:ext uri="{BB962C8B-B14F-4D97-AF65-F5344CB8AC3E}">
        <p14:creationId xmlns:p14="http://schemas.microsoft.com/office/powerpoint/2010/main" val="1906530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
            <a:ext cx="8229600" cy="609600"/>
          </a:xfrm>
        </p:spPr>
        <p:txBody>
          <a:bodyPr/>
          <a:lstStyle/>
          <a:p>
            <a:pPr algn="l"/>
            <a:r>
              <a:rPr lang="en-US" sz="3600" dirty="0"/>
              <a:t>Modal </a:t>
            </a:r>
            <a:r>
              <a:rPr lang="en-US" sz="3600" dirty="0" smtClean="0"/>
              <a:t>Improve</a:t>
            </a:r>
            <a:endParaRPr lang="en-US" dirty="0"/>
          </a:p>
        </p:txBody>
      </p:sp>
      <p:sp>
        <p:nvSpPr>
          <p:cNvPr id="3" name="Content Placeholder 2"/>
          <p:cNvSpPr>
            <a:spLocks noGrp="1"/>
          </p:cNvSpPr>
          <p:nvPr>
            <p:ph idx="1"/>
          </p:nvPr>
        </p:nvSpPr>
        <p:spPr>
          <a:xfrm>
            <a:off x="381000" y="533400"/>
            <a:ext cx="8229600" cy="5257800"/>
          </a:xfrm>
        </p:spPr>
        <p:txBody>
          <a:bodyPr>
            <a:normAutofit/>
          </a:bodyPr>
          <a:lstStyle/>
          <a:p>
            <a:pPr marL="0" indent="0">
              <a:buNone/>
            </a:pPr>
            <a:r>
              <a:rPr lang="en-US" sz="2000" dirty="0" smtClean="0"/>
              <a:t>To tune up the model </a:t>
            </a:r>
            <a:r>
              <a:rPr lang="en-US" sz="2000" dirty="0"/>
              <a:t>, </a:t>
            </a:r>
            <a:r>
              <a:rPr lang="en-US" sz="2000" dirty="0" err="1"/>
              <a:t>sklearn.model_selection</a:t>
            </a:r>
            <a:r>
              <a:rPr lang="en-US" sz="2000" dirty="0"/>
              <a:t> import </a:t>
            </a:r>
            <a:r>
              <a:rPr lang="en-US" sz="2000" dirty="0" err="1" smtClean="0"/>
              <a:t>GridSearchCV</a:t>
            </a:r>
            <a:r>
              <a:rPr lang="en-US" sz="2000" dirty="0" smtClean="0"/>
              <a:t> was used and upgrade the n_ estimator and maximum depth . Therefore , it can be increased the accuracy </a:t>
            </a:r>
            <a:r>
              <a:rPr lang="en-US" sz="2000" dirty="0" err="1" smtClean="0"/>
              <a:t>upto</a:t>
            </a:r>
            <a:r>
              <a:rPr lang="en-US" sz="2000" dirty="0" smtClean="0"/>
              <a:t> 90% .</a:t>
            </a:r>
          </a:p>
          <a:p>
            <a:pPr marL="0" indent="0">
              <a:buNone/>
            </a:pPr>
            <a:r>
              <a:rPr lang="en-US" sz="2000" dirty="0" smtClean="0"/>
              <a:t>Finally it can be seen </a:t>
            </a:r>
            <a:r>
              <a:rPr lang="en-US" sz="2000" dirty="0"/>
              <a:t>that the </a:t>
            </a:r>
            <a:r>
              <a:rPr lang="en-US" sz="2000" dirty="0" err="1" smtClean="0"/>
              <a:t>RandomForestClassifier</a:t>
            </a:r>
            <a:r>
              <a:rPr lang="en-US" sz="2000" dirty="0" smtClean="0"/>
              <a:t> is the best algorithm in this model and it reveal about 91% of the accuracy as follows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Through out the ROC curve result , it can be also identified that the data set is up to the expected level and it revealed of 97% and the curve is inline with the graph.</a:t>
            </a:r>
          </a:p>
          <a:p>
            <a:pPr marL="0" indent="0">
              <a:buNone/>
            </a:pPr>
            <a:endParaRPr lang="en-US" sz="2000" dirty="0" smtClean="0"/>
          </a:p>
          <a:p>
            <a:pPr marL="0" indent="0">
              <a:buNone/>
            </a:pP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2590800"/>
            <a:ext cx="41719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YQAAAEaCAYAAAAR0SDgAAAAOXRFWHRTb2Z0d2FyZQBNYXRwbG90bGliIHZlcnNpb24zLjMuNCwgaHR0cHM6Ly9tYXRwbG90bGliLm9yZy8QVMy6AAAACXBIWXMAAAsTAAALEwEAmpwYAABErklEQVR4nO3deVhU1RvA8e8MwyooLizlgpmpSa4tmpqlmaYiCrjvG2ZolqVpboh75pKZlmtmYeZCKm5ZppVpWpa5oeZPTTRZZJOdWe7vD3CKFAeUmWHg/TwPj9y5d+68F/C89yz3HJWiKApCCCHKPLW1AxBCCFEySEIQQggBSEIQQgiRRxKCEEIIQBKCEEKIPJIQhBBCAKCxdgBCPIi2bdty/fr1fK85OTnx8MMP06tXLwYPHpxvX1paGmvWrGHPnj1cv36d8uXL06RJE4YNG0aTJk3uOP/p06dZs2YNv/zyC6mpqVStWpVu3boxePBgHBwc7hnbg7xXCGuQGoKwecHBwRw6dMj4tWXLFlq0aMHcuXPZvXu38bjk5GR69+7N7t27GTNmDHv27OGjjz7C3d2d/v37s3Xr1nzn3bVrF71798bNzY3ly5ezc+dORo0axfr16xk1ahQGg6HAmB7kvUJYjSKEDWvTpo2ybNmyu+5r166dMmrUKOP2m2++qbzwwgtKUlLSHccuXrxYadCggXL58mVFURQlJiZGady4sfLuu+/eceyJEyeUOnXqKLt27brr5z7Ie4WwJqkhiFLL3t4ejSa3VTQxMZE9e/YwaNAg3N3d7zg2JCQEe3t7Nm3aBEBkZCTZ2dmMHDnyjmMbNWrE+vXree655+76uUV578SJE+9o1vr3a0ePHqVBgwYsX76cZ555hgEDBtC2bVuWLl2a7z2rVq3ihRdewGAwYDAY+Pjjj2nTpg2NGzcmKCiI77///p4/KyFAmoxEKZSZmcnq1av53//+R5cuXQA4deoUer2epk2b3vU9Dg4ONG7cmN9//x2AM2fOUKtWLcqXL3/X45s1a4abm9td9z3Ie+8mJyeHo0ePsnnzZqZMmULXrl3ZuXNnvmN27txJ165dUavVLFy4kIiICGbMmMH27dsJCAhg9OjRHD16tNCfKcom6VQWNm/58uWsWrUKAEVRyM7Opm7duixatIgXX3wRgFu3bgHctXZwm7u7O9euXTMeX5RC+98e5L0FGT58OD4+PgA4OzuzfPlyzpw5g6+vL3/++Sfnzp1j8eLFpKens379epYuXWqshfj4+HDu3DlWrlxJs2bNijUuUbpIQhA2r1+/fvTt2xe9Xs/+/ftZvnw5gYGBdO7c2XjM7USQlpZW4HlSU1OpVKmS8fgbN27cVzwP8t6CVK9e3fh9jRo1aNq0KTt37sTX15fIyEgaNWpErVq1OHnyJDk5Obz++uuo1f80AGi1WqpUqVKsMYnSRxKCsHkVKlQw3j3XqlULtVrN7NmzqVSpEn5+fgA0bNgQe3t7jh8/Tv369e84R05ODn/88QeBgYEANGnShN27d5OSkkKFChXuOH7ChAk0bNiQfv363bHvQd4LoNPp7njNyckp33ZAQADLli1j/Pjx7Ny5k2HDhgEYh7MuXbrU+DO57d8JQoi7kb8QUeoMHTqUJ598krCwMOLj44HcpBEQEMCaNWtISkq64z1r1qwhIyODnj17AvDyyy/j7OzMihUr7jj2+PHjbNu2DVdX17t+flHea29vf0et5a+//jJ5jR07diQ5OZnw8HDi4uKMtSEfHx/s7e2JjY3Fx8fH+BUZGUlERITJ84qyTRKCKHVUKhUzZ84kKyuLWbNmGV+fMGECnp6e9O7dm71793L9+nWioqKYNWsWH374IaGhoTzyyCMAVKlShalTp/LJJ58wbdo0Tp8+zZUrV9i0aROjRo3ixRdfNNY+/qso723cuDFnz55l165dREdH8+GHH3LhwgWT1+jm5saLL77I4sWLadOmjbFJzNnZmcGDB7Nw4UJ2795NdHQ069evZ9myZfmanYS4G2kyEqXSo48+yiuvvMLSpUvZv38/L774Iq6urnz22WfGAvLq1auUK1eOp556ivDwcBo3bpzvHAEBAXh7e7N27VpGjBhBeno6NWrUYMSIEfTv3x87O7sCP7+w7/X39ycqKoqwsDB0Oh0dO3Zk0KBBnDx50uQ1duvWjV27dtG1a9d8r7/xxhvY29szf/58bt68SfXq1ZkxY4axOUyIgqgURVZME0IIIU1GQggh8khCEEIIAUhCEEIIkUcSghBCCEASghBCiDySEIQQQgA2/hxCUlI6BoOMmhVCiMJQq1VUrFiuwP02nRAMBkUSghBCFBNpMhJCCAFIQhBCCJFHEoIQQgjAzAkhLS0NPz8/4ypU/xYVFUVgYCAdOnRg8uTJd50DXgghhOWYLSH88ccf9OnThytXrtx1//jx45k2bRpff/01iqIYFzcXQghhHWZLCJs2bSI0NBRPT8879l2/fp2srCzjdMOBgYHs3bvXXKEIIcQ9GRTFpr7MxWzDTmfPnl3gvri4ODw8PIzbHh4exMbGmisUIQSgKApZOXrSM7WkZ+nIytGh1RnQ6g3o9Ao64/cG9CVgOLei5A4t1xsMuUPMFdDnDTXPfT3ve+Wf73UGAzpd3vXkXYtWb0Cn+/c+A9q86819zbyFbHFRFAM3//cT6LNZPGsCtaveuTzrg7LKcwgGgwGVSmXcVhQl37YQJYVBUcjR6snWGvL+1ZOjNeT9+59tnZ7CliuKoqDTK7kF8u1CKq9ALuoSJQYF9HmFuE6fvzDU6xW0egMZWToysnQ2UfDdi0oFdmoVarUKtUr1z/d52xo7FRo7tfHL3k6Fo70d5Zxuv6bC3k6NRvPP9u1jS3IJlBB3ne0blhB98RR1fJ/Cu6KT6TfdB6skBG9vb+NatwA3b968a9OSKDsURSEtU0uO1vDg5yL3jlGrNZCjyy3Ib/+r1RnI0eUW4jm63II+PUtLeqaWtLyv9Ewd2XmFvVb34PHci51ahb1Gjb3mdgGmRq0uWtGUW0j+u3BT4eyoQaPO3bazU+HiZE85Jw3lnOwp56zB1ckeJ0dNXuGoMn62Jq+wtCtiDOZwu/C3U6tQqf4p9MsSg8HA+vWf8PFHH2Bv70Bo6Cy6dQsy2w20VRJC1apVcXR05Pjx4zz55JNs376d1q1bWyMUUUhanZ7ktBx0+jsLyIwsHUmp2STeyiIlI+fOu2QFcnT63LvUbF2+c+j0Csmp2SSmZt/13OamAlycNLg62+PqbI+7qyNVq5TDyVGDo8YOB3s1jg52OGjscLTP27a//b0djvbqvH9z9xWlwNJoina8KHtUKhXHjh3h2WdbMWnSNDw9vcz6eRZNCMHBwYwZM4YGDRqwYMECpkyZQlpaGr6+vgwcONCSoZR6WTk64pIyUZTc76/FpxObmJGvsFZQOH81mfjkzHueS4FC3ynfvqP7L3uNGhcnDS6O9thr/hnLoFarqPmQG03reFDRzREnh4LXKS4KtVplLKTt8wp2B40dDprcAtxeo8bRPq+pQAplUYLk5OSwdu1K/P0DePjhqixcuBQnJyeL/J3a9JrKCQlpMpcRcOpSAv+7nkJyWg7Jadkk3Mri75vpd9ypOzrYoflPYe1VyYU61dwx1YDq5GBHRTfHfIX5bc4OGiqVd6KimyPlnDRSwApxn06ePMH06VO4dOkib701kQEDBhfr+dVqFZUruxa436YntysLcrR69h+/RnR8Gtfj0+/arHIjIQOA8uUccHd1oEp5J5o+5kF1T1djG3VVD1fcXR2ksBaiBMrMzGDZsiWEh6/Hy8ubDz9cSatWlm9Gl4RQgqRlavntQjynLyWQkp5DWqbWWNgDNKhV+a5NKtU8XOnwTA1qPVzekuEKIYrJqlUf8fnnn9KzZ1/GjHkTV9eC7+LNSZqMrCArR8ePJ29w5nKicby3waDw57VkdHqFyuWd8HB3opyzPZXLO1G/ZiWeqFVJOiCFKEVu3bpFUlIiPj41SU1N5c8/z9O06VNm/UxTTUaSECzo+Pl41u2JIj0rd94mV2d7vCo6G/fX8HajdcOHqeHlKk07QpRiBw7sZ86c6VSp4sGGDVst9v9d+hBKgLRMLSf+vMna3VEAPN/4YR73qciTdT2wU8uEs0KUFQkJN3n33dns27eHOnXqMXXqjBJ18ycJwUwUReH05UT2/PwX564mA7kjdcYENaSeT0XrBieEsLgLF84THDyQjIwMRo9+g0GDhmFvb2/tsPKRhFDM9AYDx8/Hs+vIX0THpVHRzZFuzz1CrYfLU7e6O/aa4hlnL4SwDXq9Hjs7Ox55pBZt277EgAFDqFXrUWuHdVfSh1CMTl9K4MvvLnL9Zjqe7s74tahJc18vNHbSLCREWWMwGNi8eSMbN37Op59upHx5648ClD4ECzl44jrr957H3dWBEf71ebKOh9QGhCij/vrrMmFhU/ntt19p3rwFWVmZJSIhmCIJoRjEJmXw2d7z+Hi7MbFfUxztJREIURbp9XrWr1/LRx8txdHRibCwOfj7B5SojuN7kYTwgBRFYev3l1CrVYzs6ivJQIgyTK1W8+uvx3juueeZOHEqHh62NYuz9CE8AJ3ewOf7LvDDH3/T4Znq9Gr7mNViEUJYR05ODqtXf0y3bkE8/HBVsrKycHIyz3oFD0r6EMwkPUvLzHW/EpecSednfQhoXcvaIQkhLOzEid8IC5vC5cuXKF++Av37DyqxyaAwJCHcpz0/XyUuOZOBHeryQpOq1g5HCGFBGRnpLF26mI0bw/H2fojly1fRosVz1g7rgUlCuA8xiRnsOfoXz/p6SzIQogxatepjNm4Mp3fvfowe/QblyllnMrriJgnhPpz8XwKKAu2frm7tUIQQFnLrVkreZHSPMHToCJ5/vg2NGze1dljFSp6YKqIcrZ69R/+iTrUK1PAqHXcFQoh7+/bbrwkI6MyECW+hKApubm6lLhmA1BCK7MiZGJLTcgju4mszY4uFEPfn5s145s2bybff7qNevfpMnz67VP+/l4RQRL9duImnuzP1arhbOxQhhBmdP3+O4OBBZGVlMmbMmwwYMKTETUZX3CQhFMHJ/93k7JVEXnyyWqm+SxCiLNPpdGg0GmrVepR27dozcOAQatYsG8PKpQ+hkH45F8fSraeo6lGOzs/6WDscIUQxMxgMfPHFZwQGdubWrVvY29szbdrMMpMMQGoIhXL+ahIrtp+hVtXyvNG9ES5O8mMTojS5fPkSYWFTOHHiN1q0aEV2dhZQ8iejK25SspmQrdWzMvIsVdydGNujEc6O8iMTorTQ6/V88skqVqxYhrOzCzNnzsPPr2uZbRKW0s2Efb9Ek5SazcR+TSUZCFHKqNVqfv/9OM8/35Z33plK5cpVrB2SVUkJdw8ZWVr2/PwXTR6rQp3q7tYORwhRDLKysli9+mMCArpTtWo1Fi5catPzDxUn6VS+h4gfLpGVo8evRU1rhyKEKAa//36cXr26sXr1x3z//XcAkgz+RWoIBcjI0nHw979xd3WgprebtcMRQjyA9PQ0PvhgEV9+uYGHH67Kxx+vpXnzFtYOq8SRhFCAs1cSMSgKw/3ql9kOJiFKi9WrV7Bp0xf06zeI0aNfx9nZxdohlUiSEApw6lICzo520ncghI1KTk4iOTmJmjVrMXToCNq0eZGGDRtbO6wSTfoQCnD+ajL1alREYyc/IiFsiaIofPPNXgID/Zg4cZxxMjpJBqZJDeEusrV64pMzefYJb2uHIoQogvj4OObOncl3331D/fq+hIaW7snoiptZb38jIyPp1KkT7du3Jzw8/I79Z86cISgoCH9/f1555RVu3bplznAK7UZCOgpQtUo5a4cihCik8+fPERjox08//cDrr49j/fovqVu3nrXDsilmSwixsbEsXryYDRs2sG3bNr788ksuXryY75jZs2czZswYduzYwSOPPMKaNWvMFU6RXI9PB6CqhyQEIUo6rVYLQK1aj9KhQ0c2bdrGkCHD0WikAaSozJYQDh8+TPPmzXF3d8fFxYUOHTqwd+/efMcYDAbS03ML38zMzBIzHvjyjVs4OtjhWdHZ2qEIIQqg1+sJD1+fNxldCvb29kyZEoaPzyPWDs1mmS2FxsXF4eHhYdz29PTk5MmT+Y6ZOHEiQ4cOZc6cOTg7O7Np0yZzhVMkF6+nUOuh8tippUNZiJLof/+7SFjYZE6e/INWrZ4nJyfH2iGVCmYr8QwGQ77OHEVR8m1nZWUxefJk1q1bx6FDh+jbty8TJkwwVziFlpWjIzoujdpVK1g7FCHEf+j1elauXE7v3gFcvfoXs2e/x9KlH1OliofpNwuTzJYQvL29iY+PN27Hx8fj6elp3L5w4QKOjo40bNgQgF69enHs2DFzhVNol2+koihQu5okBCFKGrVazcmTf/Diiy8REbGLzp27yCiiYmS2hNCiRQuOHDlCYmIimZmZ7Nu3j9atWxv3+/j4EBMTw6VLlwDYv38/DRo0MFc4hRaTmAHICCMhSoqsrCw++GAR169fQ6VSsXDhB8ybt4hKlSpbO7RSx2x9CF5eXowdO5aBAwei1Wrp3r07DRs2JDg4mDFjxtCgQQPmzp3LG2+8gaIoVK5cmTlz5pgrnEKLT8pEY6fG3c3R2qEIUeb9+usxwsKmEh39Fx4eHvTpMwBHR/m/aS4qRVEUawdxvxIS0jAYijf8pVtPEpOYwezg5sV6XiFE4aWlpbFkyQI2b95ItWrVmTZtJs88I/8nH5RaraJyZdcC98tA3f+IS87E012GmwphTWvWrGDr1k0MGDCYkJAxMhmdhUhC+JcbCelcj0+neX0va4ciRJmTlJREUlIitWo9yrBhr9C2bTsaNGhk7bDKFBlo/y/fn/gbO7WKVg0esnYoQpQZiqKwd+8uAgM7MWnSeBRFwdXVVZKBFUgNIY/eYOCnUzdoUseDCq7SaSWEJcTGxjJ3bhgHD37HE080ZPr0WTKM1IokIeRJScshPUtH/ZoVrR2KEGXCuXNRDB8+AJ1Ox1tvTaBv34HY2dlZO6wyTRJCnqS0bAAqSu1ACLPSarXY29vz6KO16dixCwMHDqF69RrWDktQiD6E9PR0wsLCGDRoEMnJyUybNs04IV1pkpKWOxdKBVcHK0ciROmk1+v57LNPCAjoZJyMbvLkUEkGJYjJhDBr1izKly9PQkICjo6OpKWlMW3aNEvEZlE6vQEAe41UWYUobhcvXmDQoD4sXPgutWo9apyyWpQsJhNCVFQUY8eORaPR4OzszIIFC4iKirJEbEIIG6fX6/n44w/p3TuI69ejmTdvIUuWfETlylWsHZq4C5N9COr/TAGt1+vveE0IIe5GrVZz5swpXnqpA+PHT6JSpUrWDkncg8mE8PTTT/Pee++RlZXFjz/+SHh4OM8884wlYhNC2KDMzEw+/vhDevToTbVq1Vm4cCkODtI3ZwtM3uqPGzcOFxcX3NzcWLx4MXXr1mXixImWiE0IYWN++eVnevTw59NP13Do0A8AkgxsiMkawvfff8+oUaMYNWqU8bVt27bRrVs3c8YlhLAhqampLF48n4iIzVSv7sPq1et56ilpSbA1BSaE7777Dp1Ox/z581EUhduToup0OpYuXSoJQQhhtHbtSrZt28qgQcMYOXI0zs4yQaQtKjAhREVF8fPPP5OQkMD69ev/eYNGw+DBgy0RmxCiBEtMTCQ5Ock4GV27du3x9bX+Ilfi/plcDyE8PJx+/fpZKp4iKc71EI5FxfLx9jPMHN5MVksT4h4URWHPnp3Mnz8bb++H+eKLrTL/kI144PUQevTowTfffGN8Olmv13P16lXGjh1bfFEKIWxCTMwNZs+ezo8/fk+DBo0IDZXJ6EoTkwlh7NixREdHEx8fT/369fnjjz9K5bBT2103TgjLOHfuLMOGDUCvNzBu3Dv06dNfJqMrZQr1pHJERAQvvvgikyZN4osvviAlJcUSsVlUct7kdhXKyRA5If5Nq82d5+vRRx/Dz68rW7bsoH//QZIMSiGTCcHT0xONRkPNmjW5cOECjz32GKmpqZaIzaJuJmfh7GhHOSeZAFYIyB1RuG7dGrp27UhKSjL29va88840qlWrbu3QhJmYLP1cXFyIjIykXr16bNq0iVq1apGRkWGJ2CwqPiUTjwrO0h4qBHDhwnmmT5/M2bOnadOmHXq93tohCQswWUOYNm0aUVFRtGzZErVaTf/+/Rk2bJglYrOo+ORMPNxl7LQo2/R6PcuXf0DfvkHExNxg/vz3WbRoKZUqVbZ2aMICTA47vZuLFy9Su3Ztc8RTJMU57DRk0fe0avgQfdvVKZbzCWGLFEXh9ddfpXz5CowbNxF3d1lBsDS572Gn165dY/Hixbi7uzNu3DicnZ1JT09n6dKlfP7555w+fdosAVuDTm8gK0ePq7O9tUMRwuIyMzP46KOl9OzZN28yug+wt5fBFWVRgU1GkyZNomLFisTHx7NixQpOnjxJ586d+fHHH1m9erUlYzS79CwdgCQEUeb8/PNhunf3Z/36T/jppx8BJBmUYQXWEGJiYli/fj1ZWVkEBgayadMmBg8ezNChQ9FoStdInPTM3NWbyjlJQhBlw61bt1i06F22bdtKjRo+rF37OU2bPmXtsISVFViyu7i4AODk5ERKSgrz58+nVatWFgvMkuKTMwFwl/WURRnxySeriIzcxtChwYwYMQonJydrhyRKgELd6leqVKnUJgOAS3/fQqUCH283a4cihNkkJNwkKSmJ2rUfY9iwV2jf/mUef9zX2mGJEqTAPoR/j8cvbU1E/3Xpxi2qVnHFyaF0X6comxRFITJyGwEBnZkyZQKKouDq6irJQNyhwBLw/PnzNG3aFICsrCzj94qioFKp+O233ywToZkZFIXLf9/iqXqe1g5FiGJ348bfzJoVyk8//UijRk2YPn22PHwpClRgQvjmm28e+OSRkZF89NFH6HQ6Bg0adMc02pcuXSI0NJSUlBQ8PDxYtGgRFSpUeODPLYrU9BwysnVU9yx4bK4Qtigq6gzDhg1AUWDChMn06tUPtdrks6iiDCswIVStWvWBThwbG8vixYuJiIjAwcGB3r1706xZM+MDbYqi8OqrrzJ58mRat27NggULWLlyJePHj3+gzy2qbJ0BACcHmahLlA45OTk4ODjw2GN16do1iP79B1G1ajVrhyVsgNluFw4fPkzz5s1xd3fHxcWFDh06sHfvXuP+M2fO4OLiQuvWrQEYOXKkVRbiydHmztHiYC8JQdg2nU7H2rUr6dr1ZVJSktFoNEyYMFmSgSg0s/WixsXF4eHhYdz29PTk5MmTxu2rV69SpUoVJk2aRFRUFLVq1WLq1KnmCqdA2rwagoNGqtLCdp07F0VY2GSios7y4osvodcbrB2SsEFmKwUNBkO+zqvbndG36XQ6jh07Rp8+ffjqq6+oXr068+bNM1c4BTLWECQhCBuk1+v58MP36d+/B3FxcSxYsISFC5dSqVIla4cmbJDJUjA+Pp4RI0bQoUMHbt68ybBhw4iLizN5Ym9vb+Lj4/Odx9Pzn5E8Hh4e+Pj40KBB7qLcfn5++WoQlpKtzashSJORsEFqtZo//zxPx45+RETspF27DtYOSdgwkwkhLCyMdu3a4ejoSIUKFahXrx5TpkwxeeIWLVpw5MgREhMTyczMZN++fcb+AoAmTZqQmJjIuXPnAPjuu+/w9bX8uGjpQxC2JiMjnffem0t09FVUKhULFnzAzJnzqFDB3dqhCRtnMiFcv36dnj17olarsbe3Z/z48dy4ccPkib28vBg7diwDBw6kW7du+Pn50bBhQ4KDgzl16hROTk4sW7aMKVOm0LlzZ44ePcrEiROL5aKKIkcnTUbCdhw+/CNBQV3YsGE9P/98GAB7e5mDSxQPk53KKpUKg+GfDqq0tLR82/fSpUsXunTpku+1VatWGb9v1KgRW7ZsKWysZpGemTvTqYssnSlKsJSUZBYsmEdk5DYeeaQWa9eG06RJU2uHJUoZk6Vg+/btGTduHKmpqWzcuJHNmzfTsWNHS8RmEclp2dipVTL1tSjR1q1bw+7dkQwfPpLg4FdxdHS0dkiiFCrUimnbtm3j4MGDGAwGWrVqRY8ePUrE4+/FsWLaqsizXIhO4r2QlsUUlRDF4+bNeJKTk6hduw7p6WlER0dTr97j1g5L2LD7XjHtto0bN+Ln50e3bt2KM64SIyU9mwqucrclSg5FUdix4ysWLnyXhx+uyhdfbKVcOVdJBsLsTPakHj16lHbt2jFp0iROnDhhgZAsKyUthwrlZB0EUTJcv36NkJDhhIZO4tFHazNv3oISURsXZYPJGsLixYtJSUlh586dzJo1i6ysLHr06MGgQYMsEZ/ZJadlU6eGu7XDEIKoqDMMHToAlQreeWcaPXr0lsnohEUV6q+tQoUK9OrVi1deeQUXF5d8I4VsmVanJz1Lh7vUEIQVZWdnA/DYY3UJDOzBli2R9OrVV5KBsDiTNYSzZ8+ydetW9u7dS/369Rk+fDht27a1RGxml5KWAyB9CMIqtFot69atYevWL9m4MQJ394qMH/+OtcMSZZjJhBASEkJQUBCbN2/m4YcftkRMFpOSnpsQZC1lYWlRUWcIDZ3MhQvnaN++I6bH+glhfiYTwoEDB0ptp9Y/M53KtBXCMm5PRrd+/VoqVarEokUf0rZtO2uHJQRwj4TQp08fvvjiC5o2bXrXWUtLyxKaQliSWq3m8uX/4e8fwNixb1O+fHlrhySEUYEJYcmSJQDs3Lnzjn2FeJZNCJEnPT2NDz9cQp8+/alRw4f33lsi8w+JEqnAYQy3p6oODQ2latWq+b7efPNNiwUohC07dOgHgoK6sHHj5xw7dgSQyehEyVVgDWHMmDFcvnyZ6OjofBPU6XQ6HBykE1aIe0lOTmLBgnns3LmdWrVqs27dBho1amLtsIS4pwITwttvv83169eZOnVqvqUt7ezsqF27tkWCE8JWffrpWvbu3cWIESEMHz5SbqKETSgwIVSrVo1q1arx9ddfl9pRRkIUp7i4WFJSknnssboMH/4KHTv6UadOXWuHJUShySgjIR6Qoihs27aVhQvfpVq16sbJ6CQZCFtzX6OMhBC5rl2LZubMaRw9eoQnn3ya0NBZUqMWNsvkKKNKlSoRHx9P1apV+eGHH1i2bJn8wQtB7tPG3bv7c/r0SaZMmc6qVZ9So4aPtcMS4r6ZnD3rnXfeYf/+/Zw8eZLVq1fz0EMP5etktmWGvOcpJL+Jovj3ZHQ9e/Zm69addO8uM5MK22fyLzg6Opq33nqLAwcOEBAQwGuvvUZycrIFQjO/1AwtgCyfKQpFq81h5crl+Pt3IDk5CY1Gw5tvTsDb+yFrhyZEsTCZEHS63EXoDx06RPPmzdHr9WRkZJg9MEtIScu903N3k9lOxb2dPn2Kvn27s3z5B7K4vSi1TE5u16RJEzp16oSdnR1NmzZl0KBBtGjRwhKxmV1yWg4aOzUujiZ/DKKM0uv1fPDBIj777BMqV67C++8v54UXSsf070L8l8mScOrUqfz+++/Uq1cPtVrNsGHDaN26tSViM7vk9GzcXR2kk1wUSK1WEx19lW7dghg79m3c3NysHZIQZmMyIdjZ2REXF8fWrVvRarW0bNmy1HSepaTlUEHWQhD/kZqayocfLqZv34H4+NRk/vzFaDRSixSln8mSfc2aNaxYsYK6devi6+vLunXrWL58uSViM7vktGzcy0n/gfjHDz8cJCjIj82bN/LLL0cBJBmIMsPkX/q2bdv44osvcHV1BaB79+707NmTkJAQswdnbslpOdT3qWTtMEQJkJiYyHvvzWHPnp3Urv0YCxcupUGDhtYOSwiLKtStz+1kAODm5lYq7phytHoys3XSZCQA+OyzT/jmm68ZOXI0w4aNwN5e/i5E2WOyyahq1ap8+umnaLXavEXB15WKtZVvZeSup1y+nPzHL6tiY2O5cOE8AMHBI9m4cSsjR46WZCDKLJMJISwsjG+//ZbGjRvTuHFj9u3bR2hoqCViM6tsbe56yk4Osp5yWaMoClu3biIoqDPTpr2Doii4uJSjdu061g5NCKsy2fbj5eXFZ599RmZmJgaDgXLlylkiLrPT6vQA2NuVjhFTonCio68yY8ZUfvnlKE8/3Yxp02bKsGMh8hRYGl65coWgoCCaNm1KSEgIGRkZpSYZAOTk1RDs7SUhlBVnz56mRw9/oqLOMHXqDFauXEf16jWsHZYQJUaBpeGMGTMICAhg8+bN+Pj4MH/+/CKfPDIykk6dOtG+fXvCw8MLPO7gwYO0bWvZpz+1+tyE4KCRJqPSLisrC4A6derRq1c/tm7dRVBQT6kZCPEfBSaEmzdv0r9/fx599FHGjRvHmTNninTi2NhYFi9ezIYNG9i2bRtffvklFy9evOvnvPvuu0WP/AFpb9cQNFJDKK1ycnL46KOl+Pt3ICkpdzK6sWPH4+XlZe3QhCiRCiwN/z201M7OrshDTQ8fPkzz5s1xd3fHxcWFDh06sHfv3juOmzJlCqNHjy7SuYtDzu0+BEkIpdKpU3/Qp08QK1Ys4+mnm6FWS21ACFMKLOWVvLUCbitq9TouLg4PDw/jtqenJydPnsx3zPr166lfvz6NGjUq0rmLg1Z3u8lIEkJpotPpeP/99wgPX4+npxcffPAxrVu/YO2whLAJBSaEmJgYZs2aVeD2lClT7nlig8Fw17WYb7tw4QL79u1j3bp1xMTE3FfwD+J2QrCXPoRSxc7Ojhs3/qZ79968/vpb+R6qFELcW4EJoV+/fvfcNsXb25tff/3VuB0fH29clhNg7969xMfHExQUhFarJS4ujr59+7Jhw4Yifc79ytFJH0JpcevWLZYuXUz//oPyJqN7Hzs7SfRCFFWBCeFB2/VbtGjB0qVLSUxMxNnZmX379jFz5kzj/jFjxjBmzBgArl27xsCBAy2WDOCf5xCkyci2HTz4HbNnTych4SaPP14fH5+akgyEuE9mKw29vLwYO3YsAwcOpFu3bvj5+dGwYUOCg4M5deqUuT620LRSQ7BpiYkJTJjwJm+8EYK7uzufffYlgYE9rB2WEDZNpfy399iGJCSkYTDcX/ibDlxk//FrrBj3QvEGJSxiyZKFfP75OkaMCGHw4GEy/5AQhaBWq6hcueB+NduftvQ+abUGmbbCxsTE3CA5OZl69R5nxIhX8fPryqOP1rZ2WEKUGiZLRIPBwOrVq5kwYQJpaWmsWLECvV5vidjMSqvXy7QVNsJgMLBp0xcEBfkRFjYZRVFwdnaRZCBEMTNZQ5g/fz6JiYnGdv8ff/yR+Ph4k8NOS7ocnUE6lG3AX39dYcaMKRw//ivNmrVg2rQZMuWEEGZiMiEcOXKEr776isDAQFxdXVm7di1du3a1RGxmpdUa5BmEEu7MmVMMHdofe3sHpk+fTdeugZIMhDAjkwlBo9GgVv9zJ+3g4FA6VkzTGWSEUQmVmZmJs7Mz9erVp1+/gfTu3R9PT5l/SAhzM1ki1qlTh/DwcPR6PZcuXWLatGnUq1fPErGZlVanlyajEiYnJ4dly5YYJ6Ozs7NjzJi3JBkIYSEmS8TJkydz5swZEhIS6NOnD+np6UyaNMkSsZmVVvoQSpQ//vid3r0DWLXqI5o1e1YmoxPCCky2/bi6ujJnzhxLxGJROToDbi4ydt3adDodixbN54svPsPb+yGWLVtFy5bPWTssIcokkwnh3xPa/ZutjzLSSh9CiaDRaIiLi6Fnzz6MGfMm5crJZHRCWIvJhODu7m78XqvVcuDAAZ555hlzxmQR0odgPbdupbBkyUIGDBhMzZq1ePfdxTL/kBAlgMmE8N9J7oKDg3n11VfNFpCl5OgM2NtLIWRp3333DXPmzCApKRFf3wbUrFlLkoEQJUSRx4+6uroSFxdnjlgsKkcnU1dY0s2b8cybN4tvv/2aunUfZ+nSj3n8cV9rhyWE+BeTCWHmzJnGh4EUReHMmTPUqlXL7IGZm05nwEGmrrCY8PD1/PDDAV57bSwDBw7F3t7e2iEJIf7DZEKoWLFivm1/f3/8/f3NFpAl6A0G9AZFOpXN7MaNv0lJSaZevfqMGPEq/v4BPPKI7d9MCFFamUwIV69eZf78+ZaIxWJytLIWgjndnozugw8W4uNTkw0btuLs7CLJQIgSzmRCOHfu3B3rIds6rT43ITjIXEbF7sqVS4SFTeX334/z7LMtmTIlrFT97QhRmplMCB4eHnTu3JlGjRpRrlw54+u2/ByCVmoIZnH69CmGDu2Hk5MzM2bMpUuXbpIMhLAhBSaEnJwcHBwcaNKkCU2aNLFkTGaXI+spF6vMzAycnV14/PH6DBgwhD59+lOlioe1wxJCFFGBCaFXr1589dVXdzyHUBrIesrFIzs7m5Url7NjRwRffrmdSpUq8dprY60dlhDiPhWYEGx4qWWT/kkI0odwv37//TfCwiZz5cpl/P0D0MjPUgibV2BCyM7O5uzZswUmBl9f232oKEd3u1NZaghFpdPpWLBgLl9+uQFv74dYvnw1LVq0snZYQohiUGBCiI6O5rXXXrtrQlCpVOzfv9+sgZmTNq8PQdZULjqNRkNCQgK9e/fntdfewMWlnOk3CSFsQoEJoXbt2mzbts2CoViOsclIpq4olJSUZN5/fyGDBg3Jm4xuUb5V9IQQpUOZ/F9tbDKSye1M+vbbrwkM9CMy8itOnPgdQJKBEKVUgTWEp556ypJxWJRW+hBMio+PY968mezf/w2PP16fZctWUa/e49YOSwhhRgUmBFt+8MyUHG1uH4JGEkKBNmz4jB9//J7XX3+LAQOGoNEUeWJcIYSNKZP/y/+ZukISwr9dv36N1NRbxsnounULxMfnEWuHJYSwkDJZIt6eukLmMsql1+vZsGE93bv7M2PGVBRFwdnZRZKBEGVMmawh5OgM2KlVqNUyz86lS/8jLGwKf/zxOy1bPieT0QlRhpXJhKDVGWTaCnInoxsypC8uLi7Mnj2fTp26SDIQogwza6kYGRlJp06daN++PeHh4Xfs//bbb+natSv+/v6EhISQkpJiznCMtPqynRDS09MAePzx+gwZEsxXX+2mc2d/SQZClHFmKxVjY2NZvHgxGzZsYNu2bXz55ZdcvHjRuD8tLY3p06ezcuVKduzYQd26dVm6dKm5wslHr89tMiprsrKyWLJkIf7+L5OYmICdnR0hIWOoVKmytUMTQpQAZksIhw8fpnnz5ri7u+Pi4kKHDh3Yu3evcb9WqyU0NBQvLy8A6taty40bN8wVTj46vYKmjD2lfPz4L/Ts2ZVPPllF69YvoNHImsZCiPzM1ocQFxeHh8c/c+J7enpy8uRJ43bFihV56aWXgNw715UrVzJgwABzhZOP3lB2agg6nY758+ewadMGqlatxooVn9Cs2bPWDksIUQKZLSEYDIZ8bdIFLcOZmprKqFGjqFevHgEBAeYKJx+9QcGujNQQNBoNyclJ9Os3iNGjX8fZ2cXaIQkhSiizlYre3t7Ex8cbt+Pj4/H09Mx3TFxcHH379qVu3brMnj3bXKHcQa9XSnUNITk5idDQSVy+fAmAefMWMn78O5IMhBD3ZLaE0KJFC44cOUJiYiKZmZns27eP1q1bG/fr9XpGjhxJx44dmTx5skVHuOgNpTMhKIrC11/vISCgM7t27eDkyROATEYnhCgcszUZeXl5MXbsWAYOHIhWq6V79+40bNiQ4OBgxowZQ0xMDGfPnkWv1/P1118D8MQTT1ikpqDTG0pdp3JcXCxz5szg4MH91K//BCtWfEKdOnWtHZYQwoaoFBteKzMhIQ2Doejhzwv/DRUwoV/T4g/KSj74YCHh4esJCRlDv36DZDI6IcQd1GoVlSu7Fri/TJYaeoMBx1KwFsK1a9HcupVC/fpPEBwcQrdu3alRw8faYQkhbFTpajcppNxOZdu9dL1ez+eff0r37v7MmhWaNxmdsyQDIcQDKaM1BNvtVL548U/CwqZw6tQfPPfc8zIZnRCi2JTJhJDbqWx7heipUycZMqQfbm6uzJ27gJdf7izJQAhRbMpkQrC1B9PS09MoV86V+vV9GTZsBL169aNSpUrWDksIUcrYTqlYjGzlwbTMzEwWLZpPly4djJPRvfrqa5IMhBBmUUZrCCV/LqNffjnKjBlTiY6+SmBgD+ztHawdkhCilCujCaHkNhnpdDrmzp3B1q2bqFatOitXruOZZ5pbOywhRBlQNhNCCW4y0mg0pKenMWDAYEJCXsfZ2dnaIQkhyogymRB0hpI1yigxMZFFi95l2LBXeOSRWsyZs0DmHxJCWFyZLHVKyoNpiqKwZ89OgoI6s3fvbk6fzl0vQpKBEMIaylwNQVGUEvFgWmxsDLNnT+eHHw7yxBMNmT59FrVr17FqTEKIsq3MJQRD3lx+dlZuMvryyw0cO/Yzb701kb59B2BnZ/tzKwkhbFuZSwh6fV5CsEIN4erVv0hNvYWvbwOCg18lIKA71avXsHgcQghxN2WusVqXlxAsuR6CXq9n/fq19OzZldmzpxsno5NkIIQoScpeDcFgACxXQ7h48QKhoZM5c+YUzz/fhkmTpsv8Q0KIEqkMJoTbfQjmryH8MxmdG+++u4j27TtKMhBClFhlLyFYoA8hNTUVNzc3fH2fIDh4JD179qVixYpm+zwhhCgOZa4PwZxNRpmZGSxYMBd//w4kJNxErVbzyiujJBkIIWxCmashmKtT+ejRI8yYMZXr16/Ro0cfHB2divX8QghhbmUuIRj7EIqphqDT6Zg9O4yvvtpMjRo+rF69nqeeeqZYzi1ESaEoCmlpKWRmpmEw6K0djjBBo3GgYkUP7OyKVsSXwYSQ12RUTA+maTQaMjMzGDx4OCNHjsbJSWoGovRJSopHpVJRqZIXdnYaGRxRgimKQnr6LZKS4qlS5aEivbfsJQRjp/L9NxklJiawcGHuZHS1aj3K3LkL5D+IKNVycrLw8qqGSlXmuh1tjkqloly58qSlJRf5vWXut/vPsNOiF+CKorBrVySBgZ3Zt28PZ8+eBpBkIMoARZKBDbnfMqnM1RB0+twmI00R+xBiYm4wa9Z0Dh36noYNGxEaOptHH61tjhCFEMIqylzKv98H0zZt2sCvvx5j/PhJfPLJBkkGQpQQly5dpFWrpzh4cL/xtdGjR/Dbb7/mO2727Ons3h0J5Nb2N278nMGD+zJ4cF+GDu3Ht99+fd8xaLVaZs6cSr9+3Rk6tB9//XXljmMMBgNLliykb98gBg/uS2TkNgAiI7cZ4xg8uC8dOjzPokXvArlL6Q4a1JvevQNYuXL5Hec8fPgQPXr433fc/1XmaghFeTDtr78uc+tWKg0aNCQ4OISgoF5UrVrN3CEKIYpg164dtGnTju3bI3jhhRcL9Z6VK5dz4cJ5PvxwJa6ursTFxTJ69AgqVHDn6aebFTmGzZs34uTkTHj4Fk6c+I3Zs6ezcuW6O+K8cuUSn366EYNBz6hRI3jssbp06dKNLl26AXDp0v+YNGkcQ4e+QnZ2FnPnzuDDD1fi6enF22+/wZEjP/Hssy2B3L7MZcveR8mbwbk4lMEagukH03Q6HZ98spqePbsxd26YcTI6SQZClCw6nY59+/YSHPwqFy6c4/r1aybfk5GRwaZNGxg7djyurq4AeHp6ERY2h8qVq+Q7NjY2Jt/d++2vjIz0fMcdOXKI9u07AtC4cVOSk5OIiYnJd8yFC+dp1ep57O3tcXR0omnTJzl06Pt8xyxcOI8RI0bh7u7O2bNnqF69Bg8/XBWNRkP79h05cOBb47Hz5s1iyJDgwv+wCqHs1RBMNBmdP3+O6dMnERV1lrZtX+Kdd6ZKp7EQ//HTqRscOnnDLOdu1fAhWjYo3HDJw4cP4e3tTY0aPjz33Ats3x5BSMiYe77n6tUraDQaqlWrnu/1xx/3veNYLy9v1q3bYDKOmzfj8yWTypWrEB8fi7e3t/G1unXrsn//N3Tu7I9Wq+XYsaP5PvOXX46SnZ1N27bt7nHOOCC3RlK3bj18fRuYjK0oyl5CMD6pfGchf+rUHwwZ0o/y5Svw3nvv065dB0kGQpRgu3fvoF27DgC8+OJLhIVNJTj41bsuQ6soCiqVCpVKjb29Q6HOHxsbw4QJb97x+vLlq3BxKXfHuf/1aXeMyurUyZ/o6GhGjBiEh4cXTz/djOzsLOP+7dsj6NWr73/Ome8KUKnUXLp0ke+//473319uTBDFpcwlhNujjP7dZHTr1i3Kly+Pr28DXnllND179qZCBXcrRShEydeyQeHv4s0lKSmRn38+zPnz59i8eSOKopCaeovvv/8ONzc30tLS/nN8Em5u5alZsybZ2VnExMTku4P/9tuvSUxMpGfPPsbXCltD8PDw5ObNm8Zm5YSEBKpU8ch3TGrqLXr06M2rr74GwMKF71KtWu7xWq2WEyd+Y/Lk6f85Z4JxO/ecVThwYD83b95k+PCB6HRabt6MJyRkOMuXry7kT65gZu1DiIyMpFOnTrRv357w8PA79kdFRREYGEiHDh2YPHkyOp3OnOEA/566Qk1GRjrz58+ha9d/JqMLDh4pyUAIG7B3726efPIZvvpqN1u2RLJ1604GDhzKtm1befLJZ9i7d5exTLl69Qrnz0fxxBMNcXR0IjCwJwsXziU9PTdp3LjxNytWLKdmzUfuK5Znn23J3r27APjjjxM4ODjmSzaQOx3+/PmzURSFuLhYfvzxIK1btwHgf//7k+rVa+Ds7Gw8vn79J4iO/otr16LR6/V8883XNG/ekmHDXmHjxgjWrdvAe+8toUoVj2JJBmDGGkJsbCyLFy8mIiICBwcHevfuTbNmzahd+5/hmuPHj2fWrFk0btyYSZMmsWnTJvr27XuPsz642wnht+M/s3D+DP7++zq9evWVKSeEsDF79kQyYsSofK8FBvZkw4b1vPnm21y/fo3Bg/uiVqtwdHQkNHQm7u7uAIwYEcK6dat55ZUh2NlpsLNTM3LkaJ55pvl9xRIU1Iv33ptD//49cXCwZ+rUGQCcO3eW1as/ZsGCD2jZ8jl+/vknBgzoBcDYsW/z0EMPA3D9+nU8PT3zndPR0ZFJk0KZPPltcnKyefbZlrRpU7hRVPdLpRTnmKV/+eqrr/jll1+YM2cOAMuWLUNRFEaPHg3k/gAGDRrEt9/m9pr/+uuvfPDBB6xfv77Qn5GQkIbBULTw9xy5zIL5M0i4fAQfn5qEhs6iadOninQOIcqamJi/8Pb2sXYYogju9jtTq1VUruxa4HvM1mQUFxeHh8c/bWienp7ExsYWuN/DwyPffnNxd3NGrTIwePBwNm3aLslACCHymK3JyGAw5Ot1/28vvKn95tLM14sdX6zG2dHe7J8lhBC2xGw1BG9vb+Lj443b8fHx+drI/rv/5s2bd7ShmYNapZJkIIQQd2G2hNCiRQuOHDlCYmIimZmZ7Nu3j9atWxv3V61aFUdHR44fPw7A9u3b8+0XQpQkKhTFYO0gRCHdb9ew2RKCl5cXY8eOZeDAgXTr1g0/Pz8aNmxIcHAwp06dAmDBggXMnTuXl19+mYyMDAYOHGiucIQQD8DBwYnk5JvodNpinTtHFL/bC+RoNIV7+O7fzDbKyBLuZ5SREKLoZAlN21LQEpqmRhmVuSeVhRBFp1KpcHNzx83N3dqhCDMqc7OdCiGEuDtJCEIIIQAbbzJSF3EZTCGEKMtMlZk23akshBCi+EiTkRBCCEASghBCiDySEIQQQgCSEIQQQuSRhCCEEAKQhCCEECKPJAQhhBCAJAQhhBB5JCEIIYQASnlCiIyMpFOnTrRv357w8PA79kdFRREYGEiHDh2YPHkyOp3OClEWL1PX/O2339K1a1f8/f0JCQkhJSXFClEWL1PXfNvBgwdp27atBSMzH1PXfOnSJQYMGIC/vz/Dhg0rE7/nM2fOEBQUhL+/P6+88gq3bt2yQpTFKy0tDT8/P65du3bHPrOUX0opFRMTo7Rp00ZJSkpS0tPTlS5duih//vlnvmM6d+6s/P7774qiKMo777yjhIeHWyHS4mPqmlNTU5WWLVsqMTExiqIoyvvvv6/MnDnTWuEWi8L8nhVFUeLj45WXX35ZadOmjRWiLF6mrtlgMCjt27dXvv/+e0VRFOW9995T5s+fb61wi0Vhfs99+vRRDh48qCiKosydO1dZtGiRNUItNidOnFD8/PwUX19fJTo6+o795ii/Sm0N4fDhwzRv3hx3d3dcXFzo0KEDe/fuNe6/fv06WVlZNG7cGIDAwMB8+22RqWvWarWEhobi5eUFQN26dblx44a1wi0Wpq75tilTpjB69GgrRFj8TF3zmTNncHFxMS5JO3LkSPr162etcItFYX7PBoOB9PR0ADIzM3FycrJGqMVm06ZNhIaG3nWteXOVX6U2IcTFxeHh4WHc9vT0JDY2tsD9Hh4e+fbbIlPXXLFiRV566SUAsrKyWLlyJe3atbN4nMXJ1DUDrF+/nvr169OoUSNLh2cWpq756tWrVKlShUmTJhEQEEBoaCguLi7WCLXYFOb3PHHiRKZMmUKrVq04fPgwvXv3tnSYxWr27Nk89dRTd91nrvKr1CYEg8GASvXPVK+KouTbNrXfFhX2mlJTUxkxYgT16tUjICDAkiEWO1PXfOHCBfbt20dISIg1wjMLU9es0+k4duwYffr04auvvqJ69erMmzfPGqEWG1PXnJWVxeTJk1m3bh2HDh2ib9++TJgwwRqhWoS5yq9SmxC8vb2Jj483bsfHx+erev13/82bN+9aNbMlpq4Zcu8s+vbtS926dZk9e7alQyx2pq557969xMfHExQUxIgRI4zXb8tMXbOHhwc+Pj40aNAAAD8/P06ePGnxOIuTqWu+cOECjo6ONGzYEIBevXpx7Ngxi8dpKeYqv0ptQmjRogVHjhwhMTGRzMxM9u3bZ2xTBahatSqOjo4cP34cgO3bt+fbb4tMXbNer2fkyJF07NiRyZMn23yNCExf85gxY/j666/Zvn07K1euxNPTkw0bNlgx4gdn6pqbNGlCYmIi586dA+C7777D19fXWuEWC1PX7OPjQ0xMDJcuXQJg//79xoRYGpmt/HrgbukSbMeOHUrnzp2V9u3bKytXrlQURVGGDx+unDx5UlEURYmKilKCgoKUDh06KG+++aaSnZ1tzXCLxb2ued++fUrdunUVf39/49ekSZOsHPGDM/V7vi06OrpUjDJSFNPXfOLECSUoKEjp1KmTMnToUOXmzZvWDLdYmLrmgwcPKl26dFH8/PyUQYMGKVevXrVmuMWmTZs2xlFG5i6/ZMU0IYQQQCluMhJCCFE0khCEEEIAkhCEEELkkYQghBACkIQghBAij8baAQhxW926dalTpw5q9T/3KU888cQ9H6CLiIjg66+/ZsWKFQ/8+UuXLiU8PBwvLy9UKhV6vZ7KlSsTGhrKI488UuTzxcbG8vrrr7Nx40aio6OZP38+S5cuzff6g7p27RovvfQSderUMb6WkZGBt7c3c+bMoXr16vd8/4cffki9evVsfgoTUTwkIYgS5dNPP6VSpUpW+/xOnToxbdo04/Znn33GW2+9RURERJHP5eXlZSz0//77by5fvnzH68XBycmJ7du3G7cVRWHWrFksXryYRYsW3fO9R48epXbt2sUWi7Bt0mQkbMKWLVvo0aMH3bp1o02bNnd92njfvn0EBAQQGBhIjx49+OWXX4DcuZsmTpxIYGAgXbp0Yc6cOYWeO/7ZZ581FuQxMTGMHDmSLl264Ofnx+rVq4HcuYNCQ0Pp0qULgYGBjBkzhvT0dK5du0aTJk3Q6/VMmTKFq1evMmzYsHyvP//885w+fdr4eW+88Ybx2j766CMCAgLo2rUrISEhhZ68LDs7m7i4OCpUqADA5cuXGTJkCD179qRNmza8+uqrZGdnEx4ezunTp5k/fz7ffPMNOTk5zJkzh4CAAPz9/Zk4cSJpaWmF+kxROkhCECXKoEGD6Nq1q/ErISGB9PR0Nm/ezMqVK9m2bRuLFy/mvffeu+O98+fPJzQ0lIiICF5//XWOHj0KwJw5c/D19SUiIoJt27aRlJTEJ598YjIWnU7Hli1baNasGQDjxo2jWbNmREZG8sUXX7Bjxw527drFiRMnOHbsGDt27CAiIoLq1atz/vx543ns7OyYNWsWNWrUYM2aNfleDwoKMtY+UlJSOHLkCF26dGHbtm1cuHCBzZs3s337dp5//nmmTJly1zizsrLo2rUrXbp0oUWLFgQEBFCrVi3GjRsH5E6j3K1bNzZt2sS+ffu4du0aBw8epF+/fjzxxBO8/fbbvPTSS6xcuRI7OzsiIiLYsWMHnp6eLFiwoJC/OVEaSJORKFEKajL6+OOP+f7777ly5Qrnzp0jIyPjjmM6d+7M6NGjef7552nZsiXBwcFA7kppp06dYsuWLUBuAVqQ3bt3G+eH0Wq1+Pr6MnPmTDIyMvjtt99Yu3YtAG5ubgQGBvLDDz8wefJk7Ozs6NGjB61ataJDhw40bNjwrqtc/VdQUBDdu3dn4sSJ7Ny5k7Zt2+Lm5saBAwc4deoUQUFBQO7slpmZmXc9x7+bjH788UfGjx9PmzZtKFeuHADjx4/np59+YtWqVVy5coW4uLi7/vwOHjxIamoqhw8fNl5/5cqVTV6DKD0kIYgSLyYmhl69etGzZ0+efPJJXn75ZQ4cOHDHcWPHjiUoKIiffvqJiIgI1q5dy5YtWzAYDCxZsoRHH30UgFu3bhU4sd9/+xBuS0tL47+zvBgMBnQ6HeXLl2f79u389ttv/Pzzz7zxxhsMGzaM559/3uS1Va1alfr163Pw4EEiIiKYNGmS8dzDhw83zsyak5NTqGUwn3vuOYYMGcLrr7/Orl27cHV15c0330Sv19OxY0deeOEFbty4cce13P7MSZMmGeNOT08nOzvb5GeK0kOajESJd/r0aSpVqkRISAitWrUyJgO9Xm88RqfT0bZtWzIzM+nTpw+hoaGcP3+enJwcWrVqxbp161AUhZycHF599VU+//zzIsXg6upKo0aNjGv5pqamsm3bNlq0aMGBAwcYPHgwTZo04bXXXqNbt275+gUgt3lIq9Xe9dw9e/Zk1apVZGZm8uSTTwLQqlUrtmzZYmzDX7JkCW+//XahYh06dCjlypXjgw8+AODQoUOMGjWKTp06AfDHH38Yf3Z2dnbG/pRWrVoRHh5OTk4OBoOBqVOnmuyUFqWL1BBEideyZUu2bNnCyy+/jEql4plnnqFSpUr89ddfxmM0Gg2TJk1i3LhxaDQaVCoVc+bMwcHBgcmTJzN79my6dOmCVqulRYsWDB8+vMhxLFiwgBkzZhAREUFOTo6xE9lgMPDDDz/g5+eHi4sLFSpUYObMmfneW7t2bRwdHenevTuLFy/Ot69t27aEhYUZm7gAevToQWxsLD179kSlUvHQQw8VepEbe3t7pk6dyvDhw+nevTtjx45l1KhRuLi44OrqytNPP83Vq1eNn71o0SK0Wi0hISG8++67BAQEoNfrefzxx5k4cWKRf07Cdslsp0IIIQBpMhJCCJFHEoIQQghAEoIQQog8khCEEEIAkhCEEELkkYQghBACkIQghBAijyQEIYQQAPwfAatO74IIFh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898447"/>
            <a:ext cx="2895600" cy="195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90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Conclusion</a:t>
            </a:r>
          </a:p>
        </p:txBody>
      </p:sp>
      <p:sp>
        <p:nvSpPr>
          <p:cNvPr id="3" name="Content Placeholder 2"/>
          <p:cNvSpPr>
            <a:spLocks noGrp="1"/>
          </p:cNvSpPr>
          <p:nvPr>
            <p:ph idx="1"/>
          </p:nvPr>
        </p:nvSpPr>
        <p:spPr/>
        <p:txBody>
          <a:bodyPr/>
          <a:lstStyle/>
          <a:p>
            <a:pPr marL="0" indent="0">
              <a:buNone/>
            </a:pPr>
            <a:r>
              <a:rPr lang="en-US" dirty="0" smtClean="0"/>
              <a:t>In conclusion , it can be achieved </a:t>
            </a:r>
            <a:r>
              <a:rPr lang="en-US" dirty="0"/>
              <a:t>an overall accuracy of almost 90%. This is the mean cross-validated score of the </a:t>
            </a:r>
            <a:r>
              <a:rPr lang="en-US" dirty="0" err="1"/>
              <a:t>best_estimator</a:t>
            </a:r>
            <a:r>
              <a:rPr lang="en-US" dirty="0"/>
              <a:t>. In the previous random forest, the mean score was approximately 86% (88% on training and 84% on test). Using </a:t>
            </a:r>
            <a:r>
              <a:rPr lang="en-US" dirty="0" err="1"/>
              <a:t>GridSearchCV</a:t>
            </a:r>
            <a:r>
              <a:rPr lang="en-US" dirty="0"/>
              <a:t>, </a:t>
            </a:r>
            <a:r>
              <a:rPr lang="en-US" dirty="0" smtClean="0"/>
              <a:t>it is improved </a:t>
            </a:r>
            <a:r>
              <a:rPr lang="en-US" dirty="0"/>
              <a:t>the model accuracy by 4</a:t>
            </a:r>
            <a:r>
              <a:rPr lang="en-US" dirty="0" smtClean="0"/>
              <a:t>%.</a:t>
            </a:r>
          </a:p>
          <a:p>
            <a:pPr marL="0" indent="0">
              <a:buNone/>
            </a:pPr>
            <a:r>
              <a:rPr lang="en-US" dirty="0" smtClean="0"/>
              <a:t>Finally , the telecom churn data represent that , there is a predictable way to identify how to keep customers from churn.</a:t>
            </a:r>
            <a:endParaRPr lang="en-US" dirty="0"/>
          </a:p>
        </p:txBody>
      </p:sp>
    </p:spTree>
    <p:extLst>
      <p:ext uri="{BB962C8B-B14F-4D97-AF65-F5344CB8AC3E}">
        <p14:creationId xmlns:p14="http://schemas.microsoft.com/office/powerpoint/2010/main" val="2038093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33600"/>
            <a:ext cx="8229600" cy="1600200"/>
          </a:xfrm>
        </p:spPr>
        <p:txBody>
          <a:bodyPr/>
          <a:lstStyle/>
          <a:p>
            <a:r>
              <a:rPr lang="en-US" dirty="0"/>
              <a:t>Thanks</a:t>
            </a:r>
          </a:p>
        </p:txBody>
      </p:sp>
    </p:spTree>
    <p:extLst>
      <p:ext uri="{BB962C8B-B14F-4D97-AF65-F5344CB8AC3E}">
        <p14:creationId xmlns:p14="http://schemas.microsoft.com/office/powerpoint/2010/main" val="95853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Inside </a:t>
            </a:r>
            <a:r>
              <a:rPr lang="en-US" dirty="0" smtClean="0"/>
              <a:t>…</a:t>
            </a:r>
            <a:endParaRPr lang="en-US" dirty="0"/>
          </a:p>
        </p:txBody>
      </p:sp>
      <p:sp>
        <p:nvSpPr>
          <p:cNvPr id="3" name="Content Placeholder 2"/>
          <p:cNvSpPr>
            <a:spLocks noGrp="1"/>
          </p:cNvSpPr>
          <p:nvPr>
            <p:ph idx="1"/>
          </p:nvPr>
        </p:nvSpPr>
        <p:spPr/>
        <p:txBody>
          <a:bodyPr/>
          <a:lstStyle/>
          <a:p>
            <a:r>
              <a:rPr lang="en-US" dirty="0" smtClean="0"/>
              <a:t>About capstone Sources.</a:t>
            </a:r>
          </a:p>
          <a:p>
            <a:r>
              <a:rPr lang="en-US" dirty="0"/>
              <a:t>Data set behavior </a:t>
            </a:r>
          </a:p>
          <a:p>
            <a:r>
              <a:rPr lang="en-US" dirty="0" smtClean="0"/>
              <a:t>Project </a:t>
            </a:r>
            <a:r>
              <a:rPr lang="en-US" dirty="0"/>
              <a:t>structure </a:t>
            </a:r>
          </a:p>
          <a:p>
            <a:r>
              <a:rPr lang="en-US" dirty="0"/>
              <a:t>Exploratory Data Analysis</a:t>
            </a:r>
          </a:p>
          <a:p>
            <a:r>
              <a:rPr lang="en-US" dirty="0" smtClean="0"/>
              <a:t>Preprocessing</a:t>
            </a:r>
          </a:p>
          <a:p>
            <a:r>
              <a:rPr lang="en-US" dirty="0" smtClean="0"/>
              <a:t>Modal creation </a:t>
            </a:r>
          </a:p>
          <a:p>
            <a:r>
              <a:rPr lang="en-US" dirty="0" smtClean="0"/>
              <a:t>Modal Improve</a:t>
            </a:r>
          </a:p>
          <a:p>
            <a:endParaRPr lang="en-US" dirty="0" smtClean="0"/>
          </a:p>
          <a:p>
            <a:r>
              <a:rPr lang="en-US" dirty="0" smtClean="0"/>
              <a:t>Conclusion</a:t>
            </a:r>
            <a:endParaRPr lang="en-US" dirty="0"/>
          </a:p>
        </p:txBody>
      </p:sp>
    </p:spTree>
    <p:extLst>
      <p:ext uri="{BB962C8B-B14F-4D97-AF65-F5344CB8AC3E}">
        <p14:creationId xmlns:p14="http://schemas.microsoft.com/office/powerpoint/2010/main" val="1657065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pPr algn="l"/>
            <a:r>
              <a:rPr lang="en-US" sz="3600" dirty="0"/>
              <a:t>About capstone </a:t>
            </a:r>
            <a:r>
              <a:rPr lang="en-US" sz="3600" dirty="0" smtClean="0"/>
              <a:t>Sources.</a:t>
            </a:r>
            <a:r>
              <a:rPr lang="en-US" sz="3600" dirty="0"/>
              <a:t/>
            </a:r>
            <a:br>
              <a:rPr lang="en-US" sz="3600" dirty="0"/>
            </a:br>
            <a:endParaRPr lang="en-US" sz="3600"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dirty="0" smtClean="0"/>
              <a:t>In this project , the data set was taken from </a:t>
            </a:r>
            <a:r>
              <a:rPr lang="en-US" dirty="0" err="1" smtClean="0"/>
              <a:t>kaggle</a:t>
            </a:r>
            <a:r>
              <a:rPr lang="en-US" dirty="0" smtClean="0"/>
              <a:t> websites.</a:t>
            </a:r>
          </a:p>
          <a:p>
            <a:pPr algn="just"/>
            <a:r>
              <a:rPr lang="en-US" dirty="0" smtClean="0"/>
              <a:t>Following is the link to download source files from the website</a:t>
            </a:r>
          </a:p>
          <a:p>
            <a:pPr marL="0" indent="0">
              <a:buNone/>
            </a:pPr>
            <a:r>
              <a:rPr lang="en-US" sz="1800" dirty="0">
                <a:hlinkClick r:id="rId2"/>
              </a:rPr>
              <a:t>https://</a:t>
            </a:r>
            <a:r>
              <a:rPr lang="en-US" sz="1800" dirty="0" smtClean="0">
                <a:hlinkClick r:id="rId2"/>
              </a:rPr>
              <a:t>www.kaggle.com/datasets/blastchar/telco-customer-churn</a:t>
            </a:r>
            <a:endParaRPr lang="en-US" sz="1800" dirty="0" smtClean="0"/>
          </a:p>
          <a:p>
            <a:pPr marL="0" indent="0">
              <a:buNone/>
            </a:pPr>
            <a:r>
              <a:rPr lang="en-US" dirty="0" smtClean="0"/>
              <a:t>The main objective of this data modelling is to identify whether there are possibility to capture the reason for leaving customers from the network. So that through this model it can be predictable the scenarios that influence customers to churn. And the way to keep customer without churn.</a:t>
            </a:r>
            <a:endParaRPr lang="en-US" dirty="0"/>
          </a:p>
        </p:txBody>
      </p:sp>
    </p:spTree>
    <p:extLst>
      <p:ext uri="{BB962C8B-B14F-4D97-AF65-F5344CB8AC3E}">
        <p14:creationId xmlns:p14="http://schemas.microsoft.com/office/powerpoint/2010/main" val="198034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Data set behavior </a:t>
            </a:r>
            <a:r>
              <a:rPr lang="en-US" dirty="0"/>
              <a:t/>
            </a:r>
            <a:br>
              <a:rPr lang="en-US" dirty="0"/>
            </a:br>
            <a:endParaRPr lang="en-US" dirty="0"/>
          </a:p>
        </p:txBody>
      </p:sp>
      <p:sp>
        <p:nvSpPr>
          <p:cNvPr id="3" name="Content Placeholder 2"/>
          <p:cNvSpPr>
            <a:spLocks noGrp="1"/>
          </p:cNvSpPr>
          <p:nvPr>
            <p:ph idx="1"/>
          </p:nvPr>
        </p:nvSpPr>
        <p:spPr>
          <a:xfrm>
            <a:off x="304800" y="1143000"/>
            <a:ext cx="8229600" cy="5105400"/>
          </a:xfrm>
        </p:spPr>
        <p:txBody>
          <a:bodyPr>
            <a:normAutofit fontScale="77500" lnSpcReduction="20000"/>
          </a:bodyPr>
          <a:lstStyle/>
          <a:p>
            <a:pPr marL="0" indent="0" algn="just">
              <a:buNone/>
            </a:pPr>
            <a:r>
              <a:rPr lang="en-US" dirty="0" smtClean="0"/>
              <a:t>The data set is all about the </a:t>
            </a:r>
            <a:r>
              <a:rPr lang="en-US" b="1" dirty="0" smtClean="0"/>
              <a:t>churn</a:t>
            </a:r>
            <a:r>
              <a:rPr lang="en-US" dirty="0" smtClean="0"/>
              <a:t> related details in </a:t>
            </a:r>
            <a:r>
              <a:rPr lang="en-US" b="1" dirty="0" smtClean="0"/>
              <a:t>telecommunication</a:t>
            </a:r>
            <a:r>
              <a:rPr lang="en-US" dirty="0" smtClean="0"/>
              <a:t> sector.</a:t>
            </a:r>
          </a:p>
          <a:p>
            <a:pPr marL="0" indent="0" algn="just">
              <a:buNone/>
            </a:pPr>
            <a:r>
              <a:rPr lang="en-US" dirty="0" smtClean="0"/>
              <a:t>The data contain..</a:t>
            </a:r>
          </a:p>
          <a:p>
            <a:pPr marL="0" indent="0" algn="just">
              <a:buNone/>
            </a:pPr>
            <a:r>
              <a:rPr lang="en-US" dirty="0" smtClean="0"/>
              <a:t>7043 rows and 21 columns.</a:t>
            </a:r>
          </a:p>
          <a:p>
            <a:pPr marL="0" indent="0" algn="just">
              <a:buNone/>
            </a:pPr>
            <a:endParaRPr lang="en-US" dirty="0" smtClean="0"/>
          </a:p>
          <a:p>
            <a:pPr marL="0" indent="0" algn="just">
              <a:buNone/>
            </a:pPr>
            <a:r>
              <a:rPr lang="en-US" dirty="0" smtClean="0"/>
              <a:t>The data comprised of customer profile related details as well as usage related details.</a:t>
            </a:r>
          </a:p>
          <a:p>
            <a:pPr marL="0" indent="0" algn="just">
              <a:buNone/>
            </a:pPr>
            <a:endParaRPr lang="en-US" dirty="0" smtClean="0"/>
          </a:p>
          <a:p>
            <a:pPr marL="0" indent="0" algn="just">
              <a:lnSpc>
                <a:spcPct val="120000"/>
              </a:lnSpc>
              <a:buNone/>
            </a:pPr>
            <a:r>
              <a:rPr lang="en-US" dirty="0" smtClean="0"/>
              <a:t>Among the above details the “churn” of customers are highly influential feature to identify the customer behavior and the service utilizations.</a:t>
            </a:r>
          </a:p>
          <a:p>
            <a:pPr marL="0" indent="0" algn="just">
              <a:buNone/>
            </a:pPr>
            <a:r>
              <a:rPr lang="en-US" dirty="0" smtClean="0"/>
              <a:t>Hence, Target </a:t>
            </a:r>
            <a:r>
              <a:rPr lang="en-US" dirty="0"/>
              <a:t>variable indicates if a customer has left the company (i.e. churn=yes) within the last month. Since the target variable has two states (yes/no or 1/0), this is a binary classification </a:t>
            </a:r>
            <a:r>
              <a:rPr lang="en-US" dirty="0" smtClean="0"/>
              <a:t>problem</a:t>
            </a:r>
          </a:p>
          <a:p>
            <a:pPr marL="0" indent="0" algn="just">
              <a:buNone/>
            </a:pPr>
            <a:endParaRPr lang="en-US" dirty="0"/>
          </a:p>
          <a:p>
            <a:pPr marL="0" indent="0" algn="just">
              <a:buNone/>
            </a:pPr>
            <a:r>
              <a:rPr lang="en-US" dirty="0" smtClean="0"/>
              <a:t>Hence , Churn is the target variable and the other features are the independent variables   </a:t>
            </a:r>
            <a:endParaRPr lang="en-US" dirty="0"/>
          </a:p>
        </p:txBody>
      </p:sp>
    </p:spTree>
    <p:extLst>
      <p:ext uri="{BB962C8B-B14F-4D97-AF65-F5344CB8AC3E}">
        <p14:creationId xmlns:p14="http://schemas.microsoft.com/office/powerpoint/2010/main" val="2637526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algn="l"/>
            <a:r>
              <a:rPr lang="en-US" sz="3600" dirty="0"/>
              <a:t>Project structure</a:t>
            </a:r>
            <a:endParaRPr lang="en-US" dirty="0"/>
          </a:p>
        </p:txBody>
      </p:sp>
      <p:sp>
        <p:nvSpPr>
          <p:cNvPr id="3" name="Content Placeholder 2"/>
          <p:cNvSpPr>
            <a:spLocks noGrp="1"/>
          </p:cNvSpPr>
          <p:nvPr>
            <p:ph idx="1"/>
          </p:nvPr>
        </p:nvSpPr>
        <p:spPr>
          <a:xfrm>
            <a:off x="457200" y="762000"/>
            <a:ext cx="8229600" cy="5364163"/>
          </a:xfrm>
        </p:spPr>
        <p:txBody>
          <a:bodyPr/>
          <a:lstStyle/>
          <a:p>
            <a:pPr marL="0" indent="0">
              <a:buNone/>
            </a:pPr>
            <a:r>
              <a:rPr lang="en-US" dirty="0"/>
              <a:t>The project is structured as follows</a:t>
            </a:r>
            <a:r>
              <a:rPr lang="en-US" dirty="0" smtClean="0"/>
              <a:t>:</a:t>
            </a:r>
          </a:p>
          <a:p>
            <a:pPr marL="0" indent="0">
              <a:buNone/>
            </a:pPr>
            <a:endParaRPr lang="en-US" dirty="0"/>
          </a:p>
          <a:p>
            <a:r>
              <a:rPr lang="en-US" dirty="0"/>
              <a:t>Exploratory Data Analysis</a:t>
            </a:r>
          </a:p>
          <a:p>
            <a:r>
              <a:rPr lang="en-US" dirty="0"/>
              <a:t>Data Preprocessing</a:t>
            </a:r>
          </a:p>
          <a:p>
            <a:r>
              <a:rPr lang="en-US" dirty="0"/>
              <a:t>Model Creation and Evaluation</a:t>
            </a:r>
          </a:p>
          <a:p>
            <a:r>
              <a:rPr lang="en-US" dirty="0"/>
              <a:t>Improving the Model</a:t>
            </a:r>
          </a:p>
          <a:p>
            <a:pPr marL="0" indent="0">
              <a:buNone/>
            </a:pPr>
            <a:endParaRPr lang="en-US" dirty="0"/>
          </a:p>
        </p:txBody>
      </p:sp>
    </p:spTree>
    <p:extLst>
      <p:ext uri="{BB962C8B-B14F-4D97-AF65-F5344CB8AC3E}">
        <p14:creationId xmlns:p14="http://schemas.microsoft.com/office/powerpoint/2010/main" val="262618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Data mining process </a:t>
            </a:r>
            <a:br>
              <a:rPr lang="en-US" sz="3600" dirty="0"/>
            </a:br>
            <a:endParaRPr lang="en-US" sz="3600" dirty="0"/>
          </a:p>
        </p:txBody>
      </p:sp>
      <p:sp>
        <p:nvSpPr>
          <p:cNvPr id="3" name="Content Placeholder 2"/>
          <p:cNvSpPr>
            <a:spLocks noGrp="1"/>
          </p:cNvSpPr>
          <p:nvPr>
            <p:ph idx="1"/>
          </p:nvPr>
        </p:nvSpPr>
        <p:spPr>
          <a:xfrm>
            <a:off x="381000" y="1066800"/>
            <a:ext cx="8229600" cy="5410200"/>
          </a:xfrm>
        </p:spPr>
        <p:txBody>
          <a:bodyPr>
            <a:normAutofit fontScale="85000" lnSpcReduction="10000"/>
          </a:bodyPr>
          <a:lstStyle/>
          <a:p>
            <a:pPr marL="0" indent="0" algn="just">
              <a:buNone/>
            </a:pPr>
            <a:r>
              <a:rPr lang="en-US" sz="2000" dirty="0" smtClean="0"/>
              <a:t>In the telco churn data set there are three data types contains in the features in that float and </a:t>
            </a:r>
            <a:r>
              <a:rPr lang="en-US" sz="2000" dirty="0" err="1" smtClean="0"/>
              <a:t>int</a:t>
            </a:r>
            <a:r>
              <a:rPr lang="en-US" sz="2000" dirty="0" smtClean="0"/>
              <a:t> data types are very few and 18 object data types available in the dataset.</a:t>
            </a:r>
          </a:p>
          <a:p>
            <a:pPr marL="0" indent="0" algn="just">
              <a:buNone/>
            </a:pPr>
            <a:r>
              <a:rPr lang="en-US" sz="2000" dirty="0" smtClean="0"/>
              <a:t>Further , to obtain the data features , I took each columns’ unique features to identify, in which way the data can be scale down for my model creation .</a:t>
            </a:r>
          </a:p>
          <a:p>
            <a:pPr marL="0" indent="0" algn="just">
              <a:buNone/>
            </a:pPr>
            <a:r>
              <a:rPr lang="en-US" sz="2000" dirty="0" smtClean="0"/>
              <a:t>Accordingly , there are 6 binary variables available.</a:t>
            </a:r>
          </a:p>
          <a:p>
            <a:pPr marL="0" indent="0" algn="just">
              <a:buNone/>
            </a:pPr>
            <a:endParaRPr lang="en-US" sz="2000" dirty="0" smtClean="0"/>
          </a:p>
          <a:p>
            <a:pPr marL="0" indent="0" algn="just">
              <a:buNone/>
            </a:pPr>
            <a:r>
              <a:rPr lang="en-US" sz="2000" dirty="0" smtClean="0"/>
              <a:t>When check with correlation of binary variables.</a:t>
            </a:r>
          </a:p>
          <a:p>
            <a:pPr marL="0" indent="0" algn="just">
              <a:buNone/>
            </a:pPr>
            <a:r>
              <a:rPr lang="en-US" sz="2000" dirty="0" err="1" smtClean="0"/>
              <a:t>SeniorCitizen</a:t>
            </a:r>
            <a:r>
              <a:rPr lang="en-US" sz="2000" dirty="0"/>
              <a:t>, </a:t>
            </a:r>
            <a:r>
              <a:rPr lang="en-US" sz="2000" b="1" dirty="0"/>
              <a:t>Dependents</a:t>
            </a:r>
            <a:r>
              <a:rPr lang="en-US" sz="2000" dirty="0"/>
              <a:t>, </a:t>
            </a:r>
            <a:r>
              <a:rPr lang="en-US" sz="2000" dirty="0" err="1" smtClean="0"/>
              <a:t>PhoneService</a:t>
            </a:r>
            <a:r>
              <a:rPr lang="en-US" sz="2000" dirty="0"/>
              <a:t>, </a:t>
            </a:r>
            <a:r>
              <a:rPr lang="en-US" sz="2000" dirty="0" err="1" smtClean="0"/>
              <a:t>PaperlessBilling</a:t>
            </a:r>
            <a:r>
              <a:rPr lang="en-US" sz="2000" dirty="0" smtClean="0"/>
              <a:t> having variability. </a:t>
            </a:r>
          </a:p>
          <a:p>
            <a:pPr marL="0" indent="0" algn="just">
              <a:buNone/>
            </a:pPr>
            <a:r>
              <a:rPr lang="en-US" sz="2000" dirty="0" smtClean="0"/>
              <a:t>For example , lets take “</a:t>
            </a:r>
            <a:r>
              <a:rPr lang="en-US" sz="2000" b="1" dirty="0" smtClean="0"/>
              <a:t>Dependents</a:t>
            </a:r>
            <a:r>
              <a:rPr lang="en-US" sz="2000" dirty="0" smtClean="0"/>
              <a:t>” variable , it contain “no” and “yes” data , it means that they have no dependent in their family, So it required to check how may of no- dependent have churned and vice versa.</a:t>
            </a:r>
          </a:p>
          <a:p>
            <a:pPr marL="0" indent="0" algn="just">
              <a:buNone/>
            </a:pPr>
            <a:endParaRPr lang="en-US" sz="2000" dirty="0" smtClean="0"/>
          </a:p>
          <a:p>
            <a:pPr marL="0" indent="0" algn="just">
              <a:buNone/>
            </a:pPr>
            <a:r>
              <a:rPr lang="en-US" sz="2000" dirty="0"/>
              <a:t>At first glance, only </a:t>
            </a:r>
            <a:r>
              <a:rPr lang="en-US" sz="2000" dirty="0" smtClean="0"/>
              <a:t>customer ID </a:t>
            </a:r>
            <a:r>
              <a:rPr lang="en-US" sz="2000" dirty="0"/>
              <a:t>seems irrelevant to customer churn. Other variables may or may not have an effect on customer churn. </a:t>
            </a:r>
            <a:r>
              <a:rPr lang="en-US" sz="2000" dirty="0" smtClean="0"/>
              <a:t>It is need to figure our later.</a:t>
            </a:r>
          </a:p>
          <a:p>
            <a:pPr marL="0" indent="0" algn="just">
              <a:buNone/>
            </a:pPr>
            <a:endParaRPr lang="en-US" sz="2000" dirty="0" smtClean="0"/>
          </a:p>
          <a:p>
            <a:pPr marL="0" indent="0" algn="just">
              <a:buNone/>
            </a:pPr>
            <a:r>
              <a:rPr lang="en-US" sz="2000" dirty="0" smtClean="0"/>
              <a:t>Accordingly, it was done to check correlations of each features with churn.</a:t>
            </a:r>
            <a:endParaRPr lang="en-US" sz="2000" dirty="0"/>
          </a:p>
        </p:txBody>
      </p:sp>
    </p:spTree>
    <p:extLst>
      <p:ext uri="{BB962C8B-B14F-4D97-AF65-F5344CB8AC3E}">
        <p14:creationId xmlns:p14="http://schemas.microsoft.com/office/powerpoint/2010/main" val="2451654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lstStyle/>
          <a:p>
            <a:pPr algn="l"/>
            <a:r>
              <a:rPr lang="en-US" sz="3600" dirty="0" smtClean="0"/>
              <a:t>Pre-processing &amp; feature selection</a:t>
            </a:r>
            <a:endParaRPr lang="en-US" dirty="0"/>
          </a:p>
        </p:txBody>
      </p:sp>
      <p:sp>
        <p:nvSpPr>
          <p:cNvPr id="3" name="Content Placeholder 2"/>
          <p:cNvSpPr>
            <a:spLocks noGrp="1"/>
          </p:cNvSpPr>
          <p:nvPr>
            <p:ph idx="1"/>
          </p:nvPr>
        </p:nvSpPr>
        <p:spPr>
          <a:xfrm>
            <a:off x="533400" y="1981200"/>
            <a:ext cx="8229600" cy="4525963"/>
          </a:xfrm>
        </p:spPr>
        <p:txBody>
          <a:bodyPr/>
          <a:lstStyle/>
          <a:p>
            <a:pPr lvl="1"/>
            <a:r>
              <a:rPr lang="en-US" b="1" dirty="0" smtClean="0"/>
              <a:t>Binary class features </a:t>
            </a:r>
          </a:p>
          <a:p>
            <a:r>
              <a:rPr lang="en-US" dirty="0" smtClean="0"/>
              <a:t>There </a:t>
            </a:r>
            <a:r>
              <a:rPr lang="en-US" dirty="0"/>
              <a:t>is a high imbalance in </a:t>
            </a:r>
            <a:r>
              <a:rPr lang="en-US" dirty="0" err="1"/>
              <a:t>SeniorCitizen</a:t>
            </a:r>
            <a:r>
              <a:rPr lang="en-US" dirty="0"/>
              <a:t> and </a:t>
            </a:r>
            <a:r>
              <a:rPr lang="en-US" dirty="0" err="1"/>
              <a:t>PhoneService</a:t>
            </a:r>
            <a:r>
              <a:rPr lang="en-US" dirty="0"/>
              <a:t> variables. Most of the customers are not senior and similarly, most customers have a phone </a:t>
            </a:r>
            <a:r>
              <a:rPr lang="en-US" dirty="0" smtClean="0"/>
              <a:t>service.</a:t>
            </a:r>
          </a:p>
          <a:p>
            <a:r>
              <a:rPr lang="en-US" dirty="0" smtClean="0"/>
              <a:t>Similarly</a:t>
            </a:r>
            <a:r>
              <a:rPr lang="en-US" dirty="0"/>
              <a:t>, </a:t>
            </a:r>
            <a:r>
              <a:rPr lang="en-US" dirty="0" smtClean="0"/>
              <a:t>It can be checked </a:t>
            </a:r>
            <a:r>
              <a:rPr lang="en-US" dirty="0"/>
              <a:t>other binary categorical features in terms of churn </a:t>
            </a:r>
            <a:r>
              <a:rPr lang="en-US" dirty="0" smtClean="0"/>
              <a:t>rate.</a:t>
            </a:r>
          </a:p>
          <a:p>
            <a:r>
              <a:rPr lang="en-US" dirty="0"/>
              <a:t>Average churn rate for males and females are approximately the same</a:t>
            </a:r>
          </a:p>
          <a:p>
            <a:endParaRPr lang="en-US" dirty="0"/>
          </a:p>
          <a:p>
            <a:endParaRPr lang="en-US" dirty="0" smtClean="0"/>
          </a:p>
          <a:p>
            <a:endParaRPr lang="en-US" dirty="0"/>
          </a:p>
          <a:p>
            <a:endParaRPr lang="en-US" dirty="0" smtClean="0"/>
          </a:p>
          <a:p>
            <a:endParaRPr lang="en-US" dirty="0" smtClean="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67547841"/>
              </p:ext>
            </p:extLst>
          </p:nvPr>
        </p:nvGraphicFramePr>
        <p:xfrm>
          <a:off x="5562600" y="5410200"/>
          <a:ext cx="2895600" cy="1097280"/>
        </p:xfrm>
        <a:graphic>
          <a:graphicData uri="http://schemas.openxmlformats.org/drawingml/2006/table">
            <a:tbl>
              <a:tblPr/>
              <a:tblGrid>
                <a:gridCol w="1447800"/>
                <a:gridCol w="1447800"/>
              </a:tblGrid>
              <a:tr h="0">
                <a:tc>
                  <a:txBody>
                    <a:bodyPr/>
                    <a:lstStyle/>
                    <a:p>
                      <a:pPr algn="r" fontAlgn="ctr"/>
                      <a:r>
                        <a:rPr lang="en-US" b="1" dirty="0">
                          <a:effectLst/>
                        </a:rPr>
                        <a:t>gender</a:t>
                      </a:r>
                    </a:p>
                  </a:txBody>
                  <a:tcPr anchor="ctr">
                    <a:lnL>
                      <a:noFill/>
                    </a:lnL>
                    <a:lnR>
                      <a:noFill/>
                    </a:lnR>
                    <a:lnT>
                      <a:noFill/>
                    </a:lnT>
                    <a:lnB>
                      <a:noFill/>
                    </a:lnB>
                    <a:solidFill>
                      <a:srgbClr val="FFFFFF"/>
                    </a:solidFill>
                  </a:tcPr>
                </a:tc>
                <a:tc>
                  <a:txBody>
                    <a:bodyPr/>
                    <a:lstStyle/>
                    <a:p>
                      <a:pPr algn="r" fontAlgn="ctr"/>
                      <a:endParaRPr lang="en-US" b="1" dirty="0">
                        <a:effectLst/>
                      </a:endParaRPr>
                    </a:p>
                  </a:txBody>
                  <a:tcPr anchor="ctr">
                    <a:lnL>
                      <a:noFill/>
                    </a:lnL>
                    <a:lnR>
                      <a:noFill/>
                    </a:lnR>
                    <a:lnT>
                      <a:noFill/>
                    </a:lnT>
                    <a:lnB>
                      <a:noFill/>
                    </a:lnB>
                    <a:solidFill>
                      <a:srgbClr val="FFFFFF"/>
                    </a:solidFill>
                  </a:tcPr>
                </a:tc>
              </a:tr>
              <a:tr h="0">
                <a:tc>
                  <a:txBody>
                    <a:bodyPr/>
                    <a:lstStyle/>
                    <a:p>
                      <a:pPr algn="r" fontAlgn="ctr"/>
                      <a:r>
                        <a:rPr lang="en-US" b="1" dirty="0">
                          <a:effectLst/>
                        </a:rPr>
                        <a:t>Female</a:t>
                      </a:r>
                    </a:p>
                  </a:txBody>
                  <a:tcPr anchor="ctr">
                    <a:lnL>
                      <a:noFill/>
                    </a:lnL>
                    <a:lnR>
                      <a:noFill/>
                    </a:lnR>
                    <a:lnT>
                      <a:noFill/>
                    </a:lnT>
                    <a:lnB>
                      <a:noFill/>
                    </a:lnB>
                    <a:solidFill>
                      <a:srgbClr val="F5F5F5"/>
                    </a:solidFill>
                  </a:tcPr>
                </a:tc>
                <a:tc>
                  <a:txBody>
                    <a:bodyPr/>
                    <a:lstStyle/>
                    <a:p>
                      <a:pPr algn="r" fontAlgn="ctr"/>
                      <a:r>
                        <a:rPr lang="en-US">
                          <a:effectLst/>
                        </a:rPr>
                        <a:t>0.269209</a:t>
                      </a:r>
                    </a:p>
                  </a:txBody>
                  <a:tcPr anchor="ctr">
                    <a:lnL>
                      <a:noFill/>
                    </a:lnL>
                    <a:lnR>
                      <a:noFill/>
                    </a:lnR>
                    <a:lnT>
                      <a:noFill/>
                    </a:lnT>
                    <a:lnB>
                      <a:noFill/>
                    </a:lnB>
                    <a:solidFill>
                      <a:srgbClr val="F5F5F5"/>
                    </a:solidFill>
                  </a:tcPr>
                </a:tc>
              </a:tr>
              <a:tr h="0">
                <a:tc>
                  <a:txBody>
                    <a:bodyPr/>
                    <a:lstStyle/>
                    <a:p>
                      <a:pPr algn="r" fontAlgn="ctr"/>
                      <a:r>
                        <a:rPr lang="en-US" b="1">
                          <a:effectLst/>
                        </a:rPr>
                        <a:t>Male</a:t>
                      </a:r>
                    </a:p>
                  </a:txBody>
                  <a:tcPr anchor="ctr">
                    <a:lnL>
                      <a:noFill/>
                    </a:lnL>
                    <a:lnR>
                      <a:noFill/>
                    </a:lnR>
                    <a:lnT>
                      <a:noFill/>
                    </a:lnT>
                    <a:lnB>
                      <a:noFill/>
                    </a:lnB>
                    <a:solidFill>
                      <a:srgbClr val="FFFFFF"/>
                    </a:solidFill>
                  </a:tcPr>
                </a:tc>
                <a:tc>
                  <a:txBody>
                    <a:bodyPr/>
                    <a:lstStyle/>
                    <a:p>
                      <a:pPr algn="r" fontAlgn="ctr"/>
                      <a:r>
                        <a:rPr lang="en-US" dirty="0">
                          <a:effectLst/>
                        </a:rPr>
                        <a:t>0.261603</a:t>
                      </a:r>
                    </a:p>
                  </a:txBody>
                  <a:tcPr anchor="ctr">
                    <a:lnL>
                      <a:noFill/>
                    </a:lnL>
                    <a:lnR>
                      <a:noFill/>
                    </a:lnR>
                    <a:lnT>
                      <a:noFill/>
                    </a:lnT>
                    <a:lnB>
                      <a:noFill/>
                    </a:lnB>
                    <a:solidFill>
                      <a:srgbClr val="FFFFFF"/>
                    </a:solidFill>
                  </a:tcPr>
                </a:tc>
              </a:tr>
            </a:tbl>
          </a:graphicData>
        </a:graphic>
      </p:graphicFrame>
      <p:sp>
        <p:nvSpPr>
          <p:cNvPr id="6" name="TextBox 5"/>
          <p:cNvSpPr txBox="1"/>
          <p:nvPr/>
        </p:nvSpPr>
        <p:spPr>
          <a:xfrm>
            <a:off x="762000" y="1295400"/>
            <a:ext cx="7624203" cy="646331"/>
          </a:xfrm>
          <a:prstGeom prst="rect">
            <a:avLst/>
          </a:prstGeom>
          <a:noFill/>
        </p:spPr>
        <p:txBody>
          <a:bodyPr wrap="none" rtlCol="0">
            <a:spAutoFit/>
          </a:bodyPr>
          <a:lstStyle/>
          <a:p>
            <a:r>
              <a:rPr lang="en-US" dirty="0" smtClean="0"/>
              <a:t>The preprocessing and feature selection are done in terms of churn, few </a:t>
            </a:r>
          </a:p>
          <a:p>
            <a:r>
              <a:rPr lang="en-US" dirty="0" smtClean="0"/>
              <a:t>examples are attached herewith for a basic understanding</a:t>
            </a:r>
            <a:endParaRPr lang="en-US" dirty="0"/>
          </a:p>
        </p:txBody>
      </p:sp>
    </p:spTree>
    <p:extLst>
      <p:ext uri="{BB962C8B-B14F-4D97-AF65-F5344CB8AC3E}">
        <p14:creationId xmlns:p14="http://schemas.microsoft.com/office/powerpoint/2010/main" val="3876536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295400"/>
          </a:xfrm>
        </p:spPr>
        <p:txBody>
          <a:bodyPr/>
          <a:lstStyle/>
          <a:p>
            <a:pPr algn="l"/>
            <a:r>
              <a:rPr lang="en-US" sz="3600" dirty="0"/>
              <a:t>Pre-processing &amp; feature selection </a:t>
            </a:r>
            <a:br>
              <a:rPr lang="en-US" sz="3600" dirty="0"/>
            </a:br>
            <a:endParaRPr lang="en-US" sz="3600" dirty="0"/>
          </a:p>
        </p:txBody>
      </p:sp>
      <p:sp>
        <p:nvSpPr>
          <p:cNvPr id="3" name="Content Placeholder 2"/>
          <p:cNvSpPr>
            <a:spLocks noGrp="1"/>
          </p:cNvSpPr>
          <p:nvPr>
            <p:ph idx="1"/>
          </p:nvPr>
        </p:nvSpPr>
        <p:spPr>
          <a:xfrm>
            <a:off x="381000" y="762000"/>
            <a:ext cx="8229600" cy="4525963"/>
          </a:xfrm>
        </p:spPr>
        <p:txBody>
          <a:bodyPr>
            <a:normAutofit/>
          </a:bodyPr>
          <a:lstStyle/>
          <a:p>
            <a:pPr marL="342900" lvl="1" indent="-342900">
              <a:buFont typeface="Arial" pitchFamily="34" charset="0"/>
              <a:buChar char="•"/>
            </a:pPr>
            <a:r>
              <a:rPr lang="en-US" b="1" dirty="0" smtClean="0"/>
              <a:t>Other class </a:t>
            </a:r>
            <a:r>
              <a:rPr lang="en-US" b="1" dirty="0"/>
              <a:t>features </a:t>
            </a:r>
            <a:endParaRPr lang="en-US" b="1" dirty="0" smtClean="0"/>
          </a:p>
          <a:p>
            <a:pPr marL="1200150" lvl="3" indent="-342900"/>
            <a:r>
              <a:rPr lang="en-US" b="1" dirty="0"/>
              <a:t>Contract </a:t>
            </a:r>
            <a:r>
              <a:rPr lang="en-US" b="1" dirty="0" smtClean="0"/>
              <a:t> </a:t>
            </a:r>
            <a:r>
              <a:rPr lang="en-US" sz="2000" dirty="0"/>
              <a:t>customers with short-term contract are more likely to churn. This clearly explains the motivation for companies to have long-term relationship with their </a:t>
            </a:r>
            <a:r>
              <a:rPr lang="en-US" sz="2000" dirty="0" smtClean="0"/>
              <a:t>customers.</a:t>
            </a:r>
          </a:p>
          <a:p>
            <a:pPr marL="1200150" lvl="3" indent="-342900"/>
            <a:endParaRPr lang="en-US" sz="2000" dirty="0"/>
          </a:p>
          <a:p>
            <a:pPr marL="1200150" lvl="3" indent="-342900"/>
            <a:endParaRPr lang="en-US" sz="2000" dirty="0" smtClean="0"/>
          </a:p>
          <a:p>
            <a:pPr marL="1200150" lvl="3" indent="-342900"/>
            <a:endParaRPr lang="en-US" sz="2000" dirty="0"/>
          </a:p>
          <a:p>
            <a:pPr marL="1200150" lvl="3" indent="-342900"/>
            <a:endParaRPr lang="en-US" sz="2000" dirty="0" smtClean="0"/>
          </a:p>
          <a:p>
            <a:pPr marL="1200150" lvl="3" indent="-342900"/>
            <a:endParaRPr lang="en-US" sz="2000" dirty="0"/>
          </a:p>
          <a:p>
            <a:pPr marL="857250" lvl="3" indent="0">
              <a:buNone/>
            </a:pPr>
            <a:endParaRPr lang="en-US" sz="2000" dirty="0" smtClean="0"/>
          </a:p>
          <a:p>
            <a:pPr marL="857250" lvl="3" indent="0">
              <a:buNone/>
            </a:pPr>
            <a:endParaRPr lang="en-US" sz="2000" dirty="0"/>
          </a:p>
          <a:p>
            <a:pPr marL="857250" lvl="3" indent="0">
              <a:buNone/>
            </a:pPr>
            <a:endParaRPr lang="en-US" sz="2000" dirty="0" smtClean="0"/>
          </a:p>
        </p:txBody>
      </p:sp>
      <p:sp>
        <p:nvSpPr>
          <p:cNvPr id="4" name="AutoShape 4" descr="data:image/png;base64,iVBORw0KGgoAAAANSUhEUgAAAf4AAAFUCAYAAADF6F6tAAAAOXRFWHRTb2Z0d2FyZQBNYXRwbG90bGliIHZlcnNpb24zLjMuNCwgaHR0cHM6Ly9tYXRwbG90bGliLm9yZy8QVMy6AAAACXBIWXMAAAsTAAALEwEAmpwYAABQz0lEQVR4nO3deXhN1/7H8feRydQibWJuryLRSsVUs6SGiCmG0CIqF62xxvYihhpaU1FKayhVV02XmoJL1FRqKqKlMVVLEDQSYxKSHMn+/eGXc53GEGkGcj6v5+kje5211v6endN8z15777VMhmEYiIiIiE3Ild0BiIiISNZR4hcREbEhSvwiIiI2RIlfRETEhijxi4iI2BAlfhERERuixC850rFjxxg5ciSNGzfG09OTypUr0759e5YsWcLdu3ezNJYNGzZw4cKFLN3nXx09epTdu3dnawxp9dNPP+Hu7s64ceMyfV8ZfVyCgoJwd3fnxIkTGdanSEZT4pccJTk5menTp9OmTRvWrFlD6dKlCQgIoGnTpvz55598/PHHdOnShfj4+CyJZ/LkyXz44YfExsZmyf4e5IcffqBdu3b8/vvv2RbDkyhevDh9+vShbt26mbqfZ+24iGQU++wOQCQjzZkzh1mzZlGxYkVmzJhB4cKFLa8lJiYybNgw1q9fT1BQEJ9//nmmx3P16tVM38fjXLt2jeTk5OwOI81KlChB3759M30/z9pxEckoOuOXHOPs2bPMmjULZ2dn5s2bZ5X0ARwdHZkwYQLFixcnJCSEP/74I5siFRHJPkr8kmOsXbsWs9lMx44def755x9Yx8HBgY8++ojx48dTqFAhq9c2btxI+/btqVixIpUqVaJ9+/b897//TdWHu7s7QUFBHD58mE6dOlGpUiXeeOMNBgwYQEREhKVe/fr1WbNmDQCtWrWifv36AHzxxRe4u7uzb98+3nrrLTw8PPD19SUuLg6A0NBQ+vTpQ506dfDw8OCNN96gS5cu7N+/P1Us165dY/z48dSvX58KFSrg6+vLtGnTLH0FBQUxdOhQACZMmIC7u7tVjA/y22+/MWjQILy9vfHw8LDcH7F58+ZUdaOjoxk5ciR169bF09OTgIAADh8+TOfOnS3v9/5YP/30U5o0aYKnpyeenp40a9aMOXPmWN138aBr/J06daJ+/fr8+eeffPjhh1SvXh1PT086duzITz/9ZLWfu3fv8uWXX+Ln54enpyfVqlXj3XffZd++fZY66TkujzvW97t16xaffPIJderUoUKFCrRu3ZpNmzZZ1Un5HGzdujVV+/r161O1alXL9urVq3F3d2fTpk28++67vP7669SrV48LFy5Y7iu4efMmo0aNonbt2rz++uv4+/s/8HcmoqF+yTF+/PFHgMdeG65Xr16qsk8//ZRvvvkGFxcXmjdvDty7BvzBBx9w/PhxBg0aZFX/2LFjBAYGUqVKFTp06MDRo0fZtGkTJ06cYNOmTeTKlYvAwEDWrFnDyZMnadeuHa+88opVH//617945ZVX6NSpE3FxceTLl4+tW7fSr18/nJ2dadiwIfny5eP06dPs2rWLAwcOsHLlSl599VUAoqKiaNeuHRcvXqR69er4+vpy/Phx5syZw5EjR/j6669p2LAht27dYtu2bdSpU4eKFSs+9EsR3LvZrVOnTjg6OtKoUSOcnZ05d+4c27Zto1+/fsyZM8dy/K5fv05AQADnzp2jTp06uLu7s3//fv75z39SsGBBHBwcLP3GxMTw9ttvc/nyZerXr0/Dhg25du0aW7ZsYdq0ady8eZMhQ4Y88vcWFxdHQEAAefLkoVWrVkRHR7Nx40beffddNm7cyEsvvQTAJ598wn/+8x+qVauGl5cXMTExlnoLFiygevXqT3xc0nKs7e3/9+d04MCBODk50bRpU+Li4li/fj0DBgzA0dGRBg0aPPJ9PsrYsWNxdXWlU6dOREREULJkSctrXbp04caNGzRp0oTbt2+zfv16+vfvz+LFi62+RIhgiOQQNWvWNNzc3IwbN248UbuDBw8abm5uRqtWrYyrV69ayq9evWo0b97ccHNzMw4cOGApd3NzM9zc3Ix58+ZZypKTk42uXbsabm5uxt69ey3lQ4YMMdzc3Izjx49bymbMmGG4ubkZbdq0MZKSkqxi8fX1NapVq2ZERUVZlc+dO9dwc3MzPvvsM0vZoEGDDDc3N2PBggVWdT/66CPDzc3N2Lx5s2EYhrFq1aoH1nuQrl27Gq+99prx+++/W5X/97//Ndzc3IwPPvjAUvbxxx8bbm5uxtdff20pS0pKMvr372+4ubkZ9erVs5R/9dVXhpubm7FixQqrfi9dumR4eHgYtWvXtpTt37/fcHNzM8aOHWspe+eddww3NzejV69eRmJioqV89uzZhpubm/H5558bhmEYMTExRrly5YyOHTta7efo0aOGm5ub0bdvX0vZkxyXtB7rlN9369atjdjYWEu9LVu2GG5ubkbPnj0tZSmfgy1btqTaX7169YwqVaqkitXLy8u4ffu2Vd2UfbZt29aIi4uzlK9bt85wc3MzBg0a9Nj3J7ZFZ/ySY9y6dQuAfPnyPVG71atXAzB48GCcnZ0t5c7Oznz44Yf06NGDVatW8cYbb1hey507N4GBgZZtk8lE3bp12b17N+Hh4dSsWfOx+/Xx8SFXrv9dbUtOTubDDz/E0dGRF1980apu9erVgf/dLJiYmMiWLVv4xz/+QefOna3q9ujRg0KFCuHi4pLGI/A/nTt3pk2bNpQuXfqR+09KSmL9+vUUL17cav+5cuVi8ODBfP/991bt69Spw/PPP0+rVq2syosWLUrJkiUJDw9PU3xdu3a1Gknw9vZm2rRplvbJyckYhsGlS5e4fPkyRYsWBeD1119n69atFClSJE37uV96jnVgYKDV59Db25tcuXI99nLC43h7e5MnT54HvtaxY0fy5s1rVRdI87EV26HELzlGwYIFiYqK4tatW1YJ/HFOnjxJrly5qFKlSqrXUspOnjxpVV6sWDEcHR2typ577jngXqJIi+LFi1tt58qVCx8fHwAuXrzI6dOnOX/+PL///rvlOnbKXejnz5/n9u3bVKxY8YH9Dhw4ME0x/FXKZZKoqChOnjzJ+fPnOXv2LKGhocC9hA9w7tw5bt68SY0aNbCzs7Pqo1ixYqkS7GuvvcZrr71GXFwcR44c4dy5c4SHh/Prr79y7tw5S7+P849//MNqO3/+/MD/jvnzzz9P06ZN+e9//4uPjw+VKlXCy8uLevXqUaZMmSc7GP8vPcf6r3E6ODiQL1++B94P8CT++pm5X6lSpay2n/TzKLZDiV9yjJIlSxIVFcW5c+cemfhjYmK4c+cOrq6uAMTGxuLk5JQqkcO9P5558uThzp07VuUPqmsymQAwDCNN8ebOnTtV2alTpxg7diwHDhwA7iWM0qVL4+HhQXh4uKXvmzdvAv9LfBnl8uXLfPLJJ2zfvh3DMMiVKxf/+Mc/qFKlCsePH7fUu379OkCqkYkUrq6uXLlyxbKdkJDA1KlTWb58ueVYFi5cmDfeeINChQoRFRWVpvj+etwfdMw//fRTPDw8WL16NQcOHODAgQNMmTIFDw8Pxo4da7lHIq3Sc6ydnJyeaB8Z0W9ajo0IKPFLDlK3bl0OHz7Mnj17qFSp0kPrLV++nMmTJ9OrVy8GDBhAvnz5uHPnDjExMZazpBQJCQnEx8enegIgM8TGxtK1a1diYmIYMmQItWrV4pVXXsHR0ZEjR46wYcMGS92UYeSHnUHevn3batg3LQzDoHv37vz+++/06NGDhg0bUrZsWXLnzk10dDTfffedpW5KEnzYxER/jWvixIksXboUX19fOnbsiLu7OwULFgSgSZMmaU78aeHg4EDXrl3p2rUrly5dYs+ePYSEhLB792569OjBtm3brC4XPE5mHGt4dGL+6xdNkYykx/kkx/Dz88PBwYHFixcTExPzwDp37tyxJLDatWsDUK5cOQAOHTqUqn5oaCiGYaR7mDjlj3ta7N+/n+joaDp27EjXrl0pV66c5SwuZc6BlCRRqlQpHBwcOHr0aKp+IiMjqVSpEh999NETxXDq1Cl+++03fHx8GDhwIK+//rplVOKv+3/llVfImzfvA/d/69Ytzp49a1W2YcMGXnjhBaZPn0716tUtST8+Pp5Lly5Z9f13XLhwgalTp7Jjxw7g3mWHt956i/nz51OjRg0iIyMt19nTelye5Fg/iZQvH3/9QnHr1i1u3LjxxP2JpJUSv+QYJUuWpHPnzly/fp333nvPaqgZ7g3x/+tf/yI8PJx69epZbtbz9/cHYOrUqVy7ds1S/9q1a0yaNAmAli1bpiumlEe8zGbzY+umDOP+dba/S5cu8eWXXwJYnnd3cnLC19eXP/74w+pMHO7NXghYbjBMawwpXzL+uv8bN25YjkPK/h0cHPDz8+Ps2bMsW7bMUjc5OZnJkyen2peTkxMJCQmWGzDh3v0C48aNs0yfnJZj9Di5c+dm3rx5TJ8+3eradmJiIlFRUTg6OlpuxEvrcXmSY/0kUh7v/OGHH1L1qRkFJTNpqF9ylIEDB3L16lVWr15NgwYNePPNN3nppZeIjIxkz549XLt2jcqVK1sSGWCZIGfBggW0aNHC8pz6jh07iIqKolu3blZ39D+JlNkDJ06cSK1atejTp89D61apUoXixYsTHBzM9evXKVeuHJcvX2bbtm04OTlhMpmszgQHDx5MaGgoI0aMYPPmzZQtW5Zff/2VgwcP0rBhQ5o2bWoVw7Jly7h58yadOnVKNash3LshrUKFChw6dIiAgAAqV67M9evX2bp1K4mJieTJk8dybR9gwIAB/Pjjj4wePZpt27ZRpkwZDh48yJkzZ8idO7fVEwt+fn588803tGnThoYNG3L37l12797N2bNncXZ25tq1a9y4ccNy30V6ubi48M9//pMFCxbQvHlzy930P/74I3/88Qe9e/e2XKZI63F5kmP9JLy9vXF1dWXTpk3ExMRQrlw5fv75Z06fPo2bmxuXL19O/4EQeQSd8UuOYmdnx4QJE5g/fz7e3t6cPHmSRYsWsX37dv7xj38wZswYFi9enGqylqCgICZPnkzx4sVZv349mzZtolSpUnzxxRf861//Snc8AQEB1K5dm7CwMBYtWvTIu7rz5s3LggULaNSoEceOHWPx4sUcP36cFi1asG7dOsqVK8ehQ4csfRQuXJjvvvuOdu3acerUKb799lsuXbpEr169mDZtmqXfN954g44dO3Lz5k2WLFny0KmKc+XKxaxZs/D39yciIoJFixZx6NAhvLy8WLVqFbVr1yY8PJzz588D9x53XLZsGX5+fvz6668sXbqUvHnz8u2335IvXz6rx84GDhxI3759yZUrF0uXLmXr1q0UL16c+fPn07NnTwB27tyZ7uN8v0GDBjF69Gjy58/PmjVrWLFiBfny5WPixIn079//iY8LpP1YPwlHR0cWLVqEj48Pv/zyC8uWLSN//vwsW7bMamIekYxmMnTLp4ikw/nz5ylSpEiqu8kTExOpXLkyNWvWZN68edkUnYg8jM74RSRdevfuTe3ata2u2wMsXLgQs9lsmfRHRJ4uOuMXkXRZsmQJH3/8MUWKFKFBgwbkyZOH48ePs3fvXtzd3fnuu+8y7Xl2EUk/JX4RSbfvv/+eRYsWcfr0aW7fvk3RokXx9fWlR48eTzx1sohkDSV+ERERG5JjH+dLTk4mLi4OBweHJ5pERURE5FllGAZms5l8+fJZPVJ7vxyb+OPi4vjtt9+yOwwREZEs5+bmlmoK8hSZnvg//fRTrl+/zsSJE9m7dy8TJkwgISGBJk2aWFa1OnHiBMOHDycuLo6qVasyZswY7O3tuXTpEoMGDeLq1auUKlWKKVOmpPm6Ycp0mG5ubg9cUEVERCSnSUxM5LfffnvkehSZmvj37dvHmjVrePPNN4mPj2fYsGEsWrSIokWL0qNHD3bu3Im3tzeDBg1i7NixVKxYkWHDhrFixQoCAgIYM2YMAQEBNGvWjJkzZzJr1iwGDRqUpn2nDO87OjrqzmIREbEpj7rEnWnP8d+4cYNp06ZZZuU6evQoL7/8MiVLlsTe3h4/Pz9CQkK4ePEi8fHxlrWu/f39CQkJwWw2c/DgQXx9fa3KRUREJP0y7Yx/5MiRDBw40DLf9JUrVyyLY8C99bojIyNTlbu4uBAZGcn169fJnz+/ZSGNlPInFRYW9jffiYiISM6RKYn/u+++o2jRotSsWZPVq1cD9+6yv3/owTAMTCbTQ8tT/r1feu7O9/DweCqH+idOnEhISAgFChQA7i39+fnnn1O9enWKFCliqffuu+/SokULq7ZJSUlMnDiRH3/8kaSkJLp27UqHDh0A+M9//sPXX3/N888/z/Tp0y1zfnfr1o2goCBKly6dRe9QRJ4WZrOZiIgIy0qI8uzLnTs3JUqUSHUtPyEh4bEnvJmS+Ddu3EhUVBQtW7bk5s2b3L59m4sXL2JnZ2epExUVhaurK0WKFCEqKspSHh0djaurK87OzsTExJCUlISdnZ2lfk7x888/M3XqVCpXrmwpO3PmDAULFiQ4OPiRbf/zn/8QHh7Ohg0biIuLo127dpQvX54KFSowd+5cNm3axNatW1m6dClDhgxh06ZNlClTRklfxEZFRETw3HPP8Y9//EOPN+cAhmFw9epVIiIiKFWq1BO3z5Rr/AsWLGDDhg0EBwfTr18/6tevz9dff83Zs2c5d+4cSUlJbNiwAS8vL4oXL46TkxOhoaEABAcH4+XlhYODA1WrVmXjxo0ArF27Fi8vr8wIN8slJiZy/Phxvv76a/z8/Ojbty+XLl3i559/JleuXAQEBODn58eXX35JUlJSqvZbt27F398fe3t7ChQoQLNmzVi3bh1w72mGO3fuEBMTY/n5m2++4f3338/qtykiT4n4+HheeOEFJf0cwmQy8cILL6R7BCfLFulxcnJi4sSJ9O3bl6ZNm/LKK6/QuHFjAKZMmcKECRNo3Lgxt2/fJjAwEIBRo0axYsUKmjZtyqFDhxgwYEBWhZupIiMjqVGjBgMGDGDdunV4enrSu3dvkpKSqFWrFl9//TVLlixh9+7dLFq0KFX7y5cvU7RoUct2kSJF+PPPPwH44IMP6NSpE1u2bCEwMJA5c+bQsWNHyxrkImKblPRzlr/z+8yxU/amXOd4Wq/x388wDKpUqUJwcLDVOtybN29m0aJFLF682Kq+r68vkyZNwtPTE4AVK1awe/duZsyYYVXv/PnzfPTRRyxYsIAJEyYQHh5OrVq16NKlS+a/KRF5apw4cYJXX301u8OQDPag32tacp+W5c0GJ0+eZO3atVZlhmEQGhrKyZMnrcpSnmq4X9GiRbly5Ypl+8qVK1Y3BKaYMGECQ4YMYe/evcTFxTF37lx27drFuXPnMu7NiIikU1JSEgsWLMDf35+WLVvStGlTJk+eTGJiYrr6i4mJsYwYZ4SM7u9pocSfDXLlysW4ceO4cOECAEuXLsXd3Z3Tp08zY8YMkpKSiI+PZ8mSJTRt2jRV+wYNGrBq1Sru3r3LrVu3+O9//0vDhg2t6uzYsYPChQvz2muvkZiYiL29PSaTCZPJpDt7ReSpMHr0aH7++WcWLlxIcHAwK1eu5OzZswwfPjxd/d28eZNff/01w+LL6P6eFjl2rv6/K9GchKOD3eMrpoObmxsjRoygV69eJCUlUaRIEaZOnUqhQoX4+OOP8fPz4+7duzRu3Ji33noLgOnTpwPQv39/OnToQHj4OVq2bInZbKZdu3ZUq1btf7EnJjJr1izmzZsHQJ06dViyZAk+Pj7UrFkTd3f3THlfIiJpFRERwfr169m9e7flHqS8efMyZswYDh8+TExMDGPGjOHkyZOYTCbq1q3LBx98gL29Pa+//jrdu3dnz549XLlyhffee4+AgACGDh1KfHw8LVu2ZPXq1Xh6etKgQQNOnjzJlClTOHXqFMuXL8dsNnPz5k26detGQEAAAF999RVr1qzB3t6el19+mYkTJ6bq7/4n055lusb/CAGDl2RwVBln6aSO2R2CiDwjnsZr/Js3b2bevHmsXLnyga8PGTKE5557juHDh2M2m+nVqxfVq1ene/fuuLu789FHH/HOO+8QFhZGhw4dOHToEFFRUfj5+fHzzz8D4O7uzqeffkqrVq2Ii4uja9euzJkzh0KFCvHLL7/QpUsXfv75Z7Zt28akSZNYsWIFBQoUYMKECRQsWBA/Pz+r/p426b3GrzN+ERHJcrly5SI5Ofmhr+/atYtly5ZhMplwdHSkffv2LFy4kO7duwP3LnkClC9fnsTERG7fvv3AfqpWrQpAvnz5mDNnDjt37iQ8PJyTJ09a2uzbt4/GjRtbJlQbOnQocG9UIifSNX4REclyFSpU4MyZM8TGxlqVR0ZG0r1791SzuiYnJ3P37l3LdsrZbEqdhw1e582bF4A///yTVq1acfHiRapUqWL1eLidnZ3Vvm7dupVjkz4o8YuISDYoXLgwfn5+DBs2zJL8Y2NjGT16NAULFqROnTosXrwYwzBITExkxYoV1KpV65F92tvbk5SU9MAvAWFhYTg7O9O7d2/q1KnDjh07ACzzp2zZssUSxxdffMG///3vR/b3LNNQv4iIZItRo0Yxa9Ys2rdvj52dHYmJiTRs2JC+ffsSFxfH2LFj8fPzw2w2U7duXctqrw/j4uJChQoVaNasGUuWWN+jVbt2bVauXEnjxo0xmUxUq1YNZ2dnzp07h7e3N7///rtlzZMyZcrwySefkCdPHqv+ChUqlGnHIivp5r5H0M19IpITPI0398nfpwl8RERE5LGU+EVERGyIEr+IiIgNUeIXERGxIUr8IiIiNkSJX0RExIYo8YuI2KBEc9Iz1a9kHE3gIyJigxwd7DJlrpK0zDESERFBgwYNaNeuHR9//LGl/MSJE7Rq1YoJEybg7+//RPtdsWIFefPmpXnz5gQFBVGtWrXH9nF/m+wUExNDUFAQM2fOJCIigsDAQLZv355p+9MZv4iIZLmCBQvy448/kpT0vxGCjRs34uzsnK7+Dh8+TGJiYqa3yQw3b97kxIkTWbY/nfGLiEiWy5cvH+XKlePgwYPUqFEDgD179ljm49+xYweff/45ycnJlCxZko8//pgXX3yR+vXr06JFC3bv3s2dO3f49NNPuXXrFtu3b2f//v24uLgA8MMPP7B06VKuXr1Kz549adeundX+9+7da9Xm1VdfZfjw4Vy6dAl7e3sGDhyIl5dXqrg7derEa6+9RmhoKAkJCfzrX//i22+/5Y8//qBz58507tyZO3fuMGLECE6dOoXJZOLdd9+lVatWrF69mh9//JGbN29y4cIFateuzejRoxk7dixXrlzh/fffZ+jQocTHxzNw4EBOnz7N888/z8yZMzN0umCd8YuISLZo0qQJmzdvBuDo0aO4u7vj4ODA1atXGTlyJDNnzmT9+vVUrlzZ6pJAwYIFWblyJe3bt+err76iVq1a1K9fn379+lG3bl0AEhMT+e677/jqq6+YNm1aqn3/tc0nn3xCjRo1WL9+PTNmzGDYsGFER0c/MG7DMFi5ciW+vr6MHTuWL7/8kiVLljBz5kzg3iI/hQoVYsOGDSxcuJAvvviCkydPAvDzzz8zY8YM1q1bx44dOzh16hQjRozA1dXV0v7atWt06dKFDRs28OKLL7Jx48aMO+go8YuISDapX78+u3btIjk5mU2bNtGkSRMAy+I4JUqUAKBdu3bs37/f0i4luZctW5YbN248sO8GDRpgMpkoW7Ys169ff2ws+/fvp23btgCULFkST09Pjhw58sC6KSMBxYoVw9PTkzx58lC8eHFu3bqVqi9nZ2caNGjAgQMHAKhUqRL58+cnT548lCxZkps3b6bq39XVlQoVKgD3FgxKS/xPQolfRESyRcpwf2hoKPv377cM8ycnJ1vVMwyDu3fvWrZTFp8xmUwP7dvOzi5VnW7dutGyZUtatmxJZGRkqn38dTspKemBbRwcHCz17O1TXzF/WF/3x54S24PWybu/z4fV+TuU+EVEJNs0adKEzz77DA8PD0vCi4+P58iRI0RERACwfPlyqlev/sh+7OzsrG4UfJB58+YRHBxMcHAwhQsXtmpTo0YNVq5cCcCFCxc4fPgwFStWTNUmLe7v69q1a2zbto1q1ao9tL69vb3VF5vMppv7RERsUKI5KVOW9040J+HoYJfm+vXq1WP48OH079/fUvbiiy/y8ccf06dPH8xmM8WKFWPcuHGP7KdWrVpMnTqV5557Ls37vr/N8OHDGTlyJKtXrwZg7NixuLq6prmv+73//vuMHj0aPz8/kpKS6NmzJ+XLl+fUqVMPrP/CCy9QrFgxOnXqxIQJE9K1zydhMjJ6DOE+06dPZ/PmzZhMJtq2bUuXLl0YOnQooaGh5MmTB4A+ffrg4+PDiRMnGD58OHFxcVStWpUxY8Zgb2/PpUuXGDRoEFevXqVUqVJMmTKFfPnyPXbfaVmT+HEy4xnXjJIZ/8OKSM70oHXb5dn3oN9rWnJfpg31HzhwgP3797Nu3TpWrVrFokWLOHPmDGFhYSxevNgydOLj4wPAoEGDGDlyJJs3b8YwDFasWAHAmDFjCAgIICQkBA8PD2bNmpVZIYuIiOR4mZb4q1Wrxrfffou9vT1Xr14lKSmJ3Llzc+nSJYYNG4afnx8zZswgOTmZixcvEh8fT8WKFQHw9/cnJCQEs9nMwYMH8fX1tSoXERGR9MnUa/wODg7MmDGDb775hsaNG3P37l1q1KjBqFGjeO655+jRowcrV66kbNmylkkXAFxcXIiMjOT69evkz5/fcsNHSvmTCAsLS1fsVapUSVe7rBQaGprdIYjIM8De3p64uLjsDkMyWGJiYrryQKbf3NevXz+6detGz5492bdvn2WCArg3A9LatWspXbq01SMXhmFYHmH46+Maj3p840H+zjX+p92z8OVERLLfiRMn0nRvlDxbHB0d8fT0tCpLucb/KJk21P/HH39Y5h7OkycPjRo1YuPGjZZZmuBegre3t6dIkSJERUVZyqOjo3F1dcXZ2ZmYmBjL4xZRUVHpvstSREREMjHxR0REMGLECBITE0lMTGTbtm288cYbjB8/nps3b2I2m1m+fDk+Pj4UL14cJycny5BFcHAwXl5eODg4ULVqVct0hWvXrn3g3MkiIiKSNpk21O/t7c3Ro0dp1aoVdnZ2NGrUiD59+lCoUCE6dOjA3bt3adSokWU5xClTpjBixAhiY2MpX748gYGBAIwaNYqgoCBmz55N0aJFmTp1amaFLCJiM5Lvmsll7/D4ipnQb1xcHFOmTGH37t3kyZOH/Pnz07dvX2rWrJnh8Uhqmfocf3bSc/wiIvc87Dn+0EnvZfi+qgz++pGvG4ZBYGAgr776Kv/6179wdHTk+PHjdO/enc8+++yxM/TJ/zx1z/GLiIj81YEDB7h06RJDhw7F0dERgNdee41evXpZ5mnp1KkTkyZNol27dvj4+LBz507g3v1fvXv3xt/fnzZt2rB3716rvpOTk6lfvz5nz54F4Pbt23h7e5OQkMCuXbto27YtrVq1ok+fPpaFbzZt2sTbb79NixYtaNy4MYcPH7bE0KdPH3x9fS33q+UUSvwiIpJlfv31Vzw8PFI9ofXGG2/w66+/WrZT7gMbOnQo06dPB2DcuHG0adOG1atXM3v2bEaOHElsbKylTa5cuWjVqhXr1q0D4Pvvv+fNN98kLi6Ozz77jPnz57N27Vrq1KnDlClTSE5O5j//+Q9z5sxh3bp1vPfee8ydO9fSn7u7O5s3b85xsx5qrn4REckyJpPpgYvpmM1mqy8DD1p6d+/evZw5c4YZM2YAcPfuXS5cuGCVmP39/enSpQv9+/dnzZo1fPDBBxw5coTLly9b7h1LTk6mQIEC5MqVi5kzZ7J9+3bOnj3LgQMHyJXrf+fDKUvj5jRK/CIikmU8PT1ZtGgRZrPZannbX375BQ8PD8v2g5beTU5OZuHChRQsWBCAK1eu8MILL1j1X6JECYoVK8b333/P1atX8fT0ZOvWrVSuXJk5c+YA966Dx8XFERcXR9u2bWnRogVvvPEG7u7uLFnyv3u7cufOneHv/2mgoX4REckyVatWpUyZMowfPx6z2Qzcm2F19uzZ9O7d+5Fta9SowdKlSwH4/fff8fPz486dO6nqtWnThrFjx9KiRQvg3peNX375xXLtf9asWUyaNInw8HBMJhM9e/akevXqbNmy5bFL++YEOuMXEbFByXfNj70DP739Pu5xvi+//JJp06bRvHlz7OzsKFCgAJMnT37sHf0jRoxg5MiR+Pn5ATBp0iTy58+fql6jRo346KOPaNmyJXBvuvfx48czYMAAkpOTKVy4MJMnT+b555/n1VdfpUmTJphMJurUqWMTU6Hrcb5H0ON8IpIT2NKyvIZhsGvXLpYtW2YZ2s+p0vs4n874RUQkxxg/fjw7duxg3rx52R3KU0vX+EVEJMcYPnw4W7dupVSpUtkdylNLiV9ERMSGKPGLiIjYECV+ERERG6LELyIiYkOU+EVEbFDiXfMz1a9kHD3OJyJigxztHei8oH+G9/vvLtMf+fqYMWM4fPgwZrOZ8+fPU7p0aQACAwNp06ZNhscjqSnxi4hIlhk1ahQAERERBAYGEhwcnM0R2R4N9YuISLbr2bMnO3fuBGDq1Km89957wL2FeJo3bw7AqlWraN68OX5+fgQFBREXF2fVx3fffceHH35o2f7iiy+YO3cucXFxDBkyBH9/f1q2bMmGDRsAiI2NpV+/frRr14569eoxbNgwDMPgp59+om3btvj7+zNkyJCsePtZSolfRESynbe3N/v37wfg0KFDnDlzhqSkJH788Ue8vb05deoUc+bMYdGiRaxfv548efLw5ZdfWvXRtGlT9u3bR2xsLAAbNmygZcuWzJ49m/Lly7N69WqWLFnCnDlzuHDhAj/88AOvvvoqy5cvZ/PmzRw8eJBjx44BEB4ezsKFC/n000+z9kBkAQ31i4hItnvzzTfp1auXJWm7u7tz7Ngxdu3aRadOnTh48CD16tWjUKFCALRr146hQ4da9ZEvXz68vb3ZsmULJUuWpGTJkhQuXJi9e/cSHx/PqlWrALh9+zanT5+mefPmHD16lH//+9+cOXOGGzducPv2bQBKlSrFc889l4VHIOso8YuISLYrWrQoycnJfP/991SuXJkXX3yR/fv3c+zYMSpVqsTx48et6huGwd27d1P106ZNG2bPnk2JEiXw9/cHIDk5mcmTJ1O+fHkAoqOjKVCgAIsWLWLz5s28/fbb1KpVi99++42Udety586dye84+2ioX0REngpeXl7Mnj2batWqUaNGDRYtWoSnpyd2dnZUq1aN7du3c+PGDQBWrFjxwGV8q1atyp9//slPP/1Ew4YNAahRowbLli0D7t0z0KJFCy5fvsyePXto164dLVq0ICEhgZMnT5KcnJxl7ze76IxfRMQGJd41P/bRu/T262jvkK62b775JgsWLKBKlSrkzZsXs9lMvXr1AChXrhw9evSgU6dOmM1mypcvz5gxYx7Yj4+PDzdu3MDR0RGAPn36MHr0aJo3b05SUhKDBg3ipZde4p///CejR49m7ty55M+fn0qVKhEREcFLL72Uvjf/jDAZKeMaOUxa1iR+nIDBSzI4qoyzdFLH7A5BRJ4RD1q3PScyDAOz2UyXLl0YNmyYZWg/p3rQ7zUtuU9D/SIikiNERUVRu3ZtPD09c3zS/zs01C8iIjmCq6srBw8ezO4wnnqZesY/ffp0mjZtSrNmzViwYAEAe/fuxc/Pj0aNGjFt2jRL3RMnTuDv74+vry/Dhw+33K156dIlOnbsSOPGjenVq1eqCRtEROTxcuhVXZv1d36fmZb4Dxw4wP79+1m3bh2rVq1i0aJFnDx5kmHDhjFr1iw2btxIWFiYZaamQYMGMXLkSDZv3oxhGKxYsQK4N69zQEAAISEheHh4MGvWrMwKWUQkR8qdOzdXr15V8s8hDMPg6tWr6X7kMNOG+qtVq8a3336Lvb09kZGRJCUlcevWLV5++WVKliwJgJ+fHyEhIZQpU4b4+HgqVqwIgL+/PzNmzOCtt97i4MGDzJw501L+zjvvMGjQoMwKW0QkxylRogQRERFERUVldyiSQXLnzk2JEiXS1TZTr/E7ODgwY8YMvvnmGxo3bsyVK1dwcXGxvO7q6kpkZGSqchcXFyIjI7l+/Tr58+fH3t7eqvxJhIWFpSv2KlWqpKtdVgoNDc3uEEREJBvcvn2ba9eupattpt/c169fP7p160bPnj0JDw/HZDJZXjMMA5PJRHJy8gPLU/6931+3H+fvPM73tHsWvpyIiEjWSXmc71Ey7Rr/H3/8wYkTJwDIkycPjRo14qeffrIaaoqKisLV1ZUiRYpYlUdHR+Pq6oqzszMxMTEkJSVZ1RcREZH0ybTEHxERwYgRI0hMTCQxMZFt27bRvn17zp49y7lz50hKSmLDhg14eXlRvHhxnJycLEPXwcHBeHl54eDgQNWqVdm4cSMAa9euxcvLK7NCFhERyfEybajf29ubo0eP0qpVK+zs7GjUqBHNmjXD2dmZvn37kpCQgLe3N40bNwZgypQpjBgxgtjYWMqXL09gYCAAo0aNIigoiNmzZ1O0aFGmTp2aWSGLiIjkeJqy9xE0Za+IiDxLNGWviIiIWFHiFxERsSFK/CIiIjZEiV9ERMSGKPGLiIjYECV+ERERG6LELyIiYkOU+EVERGyIEr+IiIgNUeIXERGxIUr8IiIiNkSJX0RExIYo8YuIiNgQJX4REREbosQvIiJiQ5T4RUREbIgSv4iIiA1R4hcREbEhSvwiIiI2RIlfRETEhijxi4iI2BAlfhERERuixC8iImJDlPhFRERsiH1mdv7ll1+yadMmALy9vRk8eDBDhw4lNDSUPHnyANCnTx98fHw4ceIEw4cPJy4ujqpVqzJmzBjs7e25dOkSgwYN4urVq5QqVYopU6aQL1++zAxbREQkx8q0M/69e/eye/du1qxZw9q1azl27BhbtmwhLCyMxYsXExwcTHBwMD4+PgAMGjSIkSNHsnnzZgzDYMWKFQCMGTOGgIAAQkJC8PDwYNasWZkVsoiISI6XaYnfxcWFoKAgHB0dcXBwoHTp0ly6dIlLly4xbNgw/Pz8mDFjBsnJyVy8eJH4+HgqVqwIgL+/PyEhIZjNZg4ePIivr69VuYiIiKRPpg31ly1b1vJzeHg4mzZtYsmSJRw4cIBRo0bx3HPP0aNHD1auXEnZsmVxcXGx1HdxcSEyMpLr16+TP39+7O3trcqfRFhYWLrir1KlSrraZaXQ0NDsDkFERJ4xmXqNH+D06dP06NGDwYMH88orrzBz5kzLa506dWLt2rWULl0ak8lkKTcMA5PJZPn3fn/dfhwPDw+cnJz+3pt4Sj0LX05ERCTrJCQkPPaEN1Pv6g8NDaVz5858+OGHtG7dmlOnTrF582bL64ZhYG9vT5EiRYiKirKUR0dH4+rqirOzMzExMSQlJQEQFRWFq6trZoYsIiKSo2Va4r98+TLvv/8+U6ZMoVmzZsC9RD9+/Hhu3ryJ2Wxm+fLl+Pj4ULx4cZycnCxD18HBwXh5eeHg4EDVqlXZuHEjAGvXrsXLyyuzQhYREcnxMm2of/78+SQkJDBx4kRLWfv27enevTsdOnTg7t27NGrUiObNmwMwZcoURowYQWxsLOXLlycwMBCAUaNGERQUxOzZsylatChTp07NrJBFRERyPJNhGEZ2B5EZUq5z/J1r/AGDl2RwVBln6aSO2R2CiIg8ZdKS+zRzn4iIiA1R4hcREbEhSvwiIiI2RIlfRETEhijxi4iI2BAlfhERERuixC8iImJDlPhFRERsiBK/iIiIDVHiFxERsSFK/CIiIjZEiV9ERMSGKPGLiIjYkDQl/sjIyFRlv//+e4YHIyIiIpnrkYn/xo0b3Lhxg27dunHz5k3LdnR0NH369MmqGEVERCSD2D/qxQ8//JA9e/YAUL169f81srfH19c3cyMTERGRDPfIxD9//nwAhg4dyoQJE7IkIBEREck8j0z8KSZMmMDFixe5efMmhmFYysuXL59pgYmIiEjGS1PinzFjBvPnz+eFF16wlJlMJrZt25ZpgYmIiEjGS1PiX7t2Ld9//z2FCxfO7HhEREQkE6Xpcb6iRYsq6YuIiOQAaTrjr1mzJpMmTaJBgwbkzp3bUq5r/CIiIs+WNCX+1atXAxASEmIp0zV+ERGRZ0+aEv/27dszOw4RERHJAmlK/AsWLHhgeZcuXR7Z7ssvv2TTpk0AeHt7M3jwYPbu3cuECRNISEigSZMmDBw4EIATJ04wfPhw4uLiqFq1KmPGjMHe3p5Lly4xaNAgrl69SqlSpZgyZQr58uV7kvcoIiIi/y9NN/f99ttvlv/CwsJYsGABJ0+efGSbvXv3snv3btasWcPatWs5duwYGzZsYNiwYcyaNYuNGzcSFhbGzp07ARg0aBAjR45k8+bNGIbBihUrABgzZgwBAQGEhITg4eHBrFmz/uZbFhERsV1pnsDnfpGRkQwfPvyRbVxcXAgKCsLR0RGA0qVLEx4ezssvv0zJkiUB8PPzIyQkhDJlyhAfH0/FihUB8Pf3Z8aMGbz11lscPHiQmTNnWsrfeecdBg0a9ERvUkRERO5J17K8hQsX5uLFi4+sU7ZsWUsiDw8PZ9OmTZhMJlxcXCx1XF1diYyM5MqVK1blLi4uREZGcv36dfLnz4+9vb1VuYiIiKTPE1/jNwyDsLAwq1n8HuX06dP06NGDwYMHY2dnR3h4uFVfJpOJ5ORkTCZTqvKUf+/31+3HCQsLe6L6KapUqZKudlkpNDQ0u0MQEZFnTJoS/2+//Wa1XbRoUQYPHvzYdqGhofTr149hw4bRrFkzDhw4QFRUlOX1qKgoXF1dKVKkiFV5dHQ0rq6uODs7ExMTQ1JSEnZ2dpb6T8LDwwMnJ6cnavOseBa+nIiISNZJSEh47AnvE13jv3jxInfv3uXll19+bJvLly/z/vvvM23aNGrWrAmAp6cnZ8+e5dy5c5QoUYINGzbQpk0bihcvjpOTE6GhoVSpUoXg4GC8vLxwcHCgatWqbNy4ET8/P9auXYuXl1daQhYREZEHSFPiP3fuHL179+bKlSskJydTqFAhvvrqK0qXLv3QNvPnzychIYGJEydaytq3b8/EiRPp27cvCQkJeHt707hxYwCmTJnCiBEjiI2NpXz58gQGBgIwatQogoKCmD17NkWLFmXq1Kl/5/2KiIjYNJNx/zq7D/Huu+/SvHlzWrduDcCqVasIDg7m22+/zfQA0ytluOPvDPUHDF6SwVFlnKWTOmZ3CCIi8pRJS+5L0139V69etSR9gDZt2nD9+vWMiVJERESyTJoSf1JSEjdu3LBsX7t2LbPiERERkUyUpmv877zzDu3ataNJkyaYTCY2btzIP//5z8yOTURERDJYms74vb29ATCbzfzxxx9ERkbi4+OTqYGJiIhIxkvTGX9QUBAdO3YkMDCQhIQEli1bxrBhw5g3b15mxyciIiIZKE1n/NevX7c8Xufk5ETnzp2tJtwRERGRZ0Oab+67f4786Oho0vAUoIiIiDxl0jTU37lzZ1q1akXdunUxmUzs3bs3TVP2ioiIyNMlTWf8bdu2ZcGCBbz22mt4eHgwf/58/Pz8Mjs2ERGRZ1JwcDAtWrSgZcuWtG/fnl9//dXq9T59+vDxxx8/so/Lly9Tt25dq0fo//Of/9CwYUP8/f25cOGCpbxbt2788ccfaYotTWf8AOXKlaNcuXJprS4iImKTzpw5w+TJk1m9ejWurq7s3LmTvn378sMPPwAwb948Dh06RNOmTR/ax9q1a5kxYwZXrlyxKp87dy6bNm1i69atLF26lCFDhrBp0ybKlClD6dKlSUhIeGx8aTrjFxERkbRxdHRk7NixltVkPTw8iI6OJjExkZ9++okff/yR9u3bP7R9ZGQkW7duZf78+alec3Bw4M6dO8TExFh+/uabb3j//ffTHF+az/hFRETk8UqUKEGJEiUAMAyDCRMmUL9+fa5fv864ceP4+uuvWb58+UPbFy5cmC+//PKBr33wwQd06tQJV1dXPv30U+bMmUPHjh3Jnz9/muNT4hcREckEt2/fJigoiD///JM5c+bQr18/hg4dahkJSA9fX198fX0BOH/+PL/88gv9+/dn3LhxhIeHU61aNSpXrvzIPpT4RUREMtilS5fo2bMnpUuX5ttvv+XEiRNcuHDBslR9dHQ0SUlJJCQkMG7cuHTtY8KECQwZMoS9e/cSFxfH3Llz6dy5M8WKFcPDw+Oh7ZT4RUREMlBsbCydOnWidevW9OnTB4BKlSqxc+dOS50vvviC69evM3LkyHTtY8eOHRQuXJjXXnuN7du3Y29vj8lkwmQykZiY+Mi2urlPRERsTuJdc6b1vWTJEi5dusSWLVto2bKl5b9HLWc/ffp0pk+fnqb4EhMTmTVrFgMGDACgTp06XLx4ER8fH4oXL85LL730yPhMRg6dgi8hIYGwsDA8PDxwcnJKVx8Bg5dkcFQZZ+mkjtkdgojIM63zgv7ZHcJD/bvL9MdXeoC05D6d8YuIiNgQJX4REREbosQvIiJiQ5T4RUREbIgSv4iIiA1R4hcREbEhSvwikiUetExpUlIS48aNo3Hjxvj4+LBs2bIHtr1x4wYDBgzA19eX1q1bs2jRIstrGbFMqYgt0cx9IpLpHrZMabdu3QgPD2fDhg3ExcXRrl07ypcvT4UKFazaT5gwgbx587Jx40aSkpJ4//33KVGiBPXq1XvsMqUiYi1Tz/hjY2Np3rw5ERERAAwdOpRGjRpZZjHasmULACdOnMDf3x9fX1+GDx/O3bt3gXtzHXfs2JHGjRvTq1cv4uLiMjNcEckkD1umNCQkBH9/f+zt7SlQoADNmjVj3bp1qdofO3aMli1bYmdnh6OjI2+++SabN28GMmaZUhFbkmmJ/8iRI3To0IHw8HBLWVhYGIsXLyY4OJjg4GB8fHwAGDRoECNHjmTz5s0YhsGKFSsAGDNmDAEBAYSEhODh4cGsWbMyK1wRyUQlSpTgzTffBKyXKY2KiqJo0aKWekWKFOHPP/9M1b5ChQoEBwdjNpuJi4tj8+bNREVFAf9bpnTLli0EBgama5lSEVuSaYl/xYoVjBo1yvIN/86dO1y6dIlhw4bh5+fHjBkzSE5O5uLFi8THx1OxYkUA/P39CQkJwWw2c/DgQcvygynlIvLsun37Nv379+f8+fOMHTsWwzAwmUyW1w3DIFeu1H+WgoKCMJlMtG7dmvfff5/atWvj4OAA3FumdP369cyfP5/bt2/zyy+/0KJFC8aNG0e3bt1YsGBBlr0/kWdBpl3j/+syg9HR0dSoUYNRo0bx3HPP0aNHD1auXEnZsmVxcXGx1HNxcSEyMpLr16+TP39+7O3trcqfVFhYWLrir1KlSrraZaXQ0NDsDkEkzaKjo5kyZQrFihVj4MCBnD59mnz58rFv3z7L5b1ffvmFXLlypfpsR0dH06hRI/z9/QFYu3YtuXPnTlXvs88+o02bNixcuJDz58/To0cPJkyYgKurK0WKFMmaNyrPBFv+G59lN/eVLFmSmTNnWrY7derE2rVrKV26dKpv/CaTKdWZAJBqOy3+ziI9T7tn4YMrAvfu9xk8eLDVMqUArVu3Zs+ePbz33nvcvn2bn3/+mTFjxqT6bE+dOpXY2FhGjhxJdHQ0e/fuZdq0aVY3Ae7YsQM3NzfatGnD9u3bOXv2LFWrVqVAgQKUKVMGd3f3LHu/IhkhPX/jUxbpeZQsS/ynTp0iPDzcMnRvGAb29vYUKVLEcq0O7n2zd3V1xdnZmZiYGJKSkrCzsyMqKspy2UBEMl7yXTO57B0ype/7lylNuakXYP78+Zw/f56WLVtiNptp164d1apVA7AsUdq/f3+6vduVIUOH0bx5cwzDoF+/flZJP2WZ0nnz5gH3lildsmQJPj4+1KxZU0lf5D5ZlvgNw2D8+PHUqFGDvHnzsnz5clq3bk3x4sVxcnIiNDSUKlWqEBwcjJeXFw4ODlStWpWNGzfi5+fH2rVr8fLyyqpwRWxOLnsHQie9lyl9VwUWd6mdqvzcN0E0doDG3v9/g9/VfYRO2gdAnf+vEzrpPaoM/vqRN/c6Ojry3XffWW3Pnz8/o8IXyVGyLPGXK1eO7t2706FDB+7evUujRo1o3rw5AFOmTGHEiBHExsZSvnx5AgMDARg1ahRBQUHMnj2bokWLMnXq1KwKV0REJEfK9MS/fft2y88dO3akY8eOqeqUK1eOlStXpiovXry41QxdIiIi8vdoyl4REREbosQvIiJiQ5T4RUREbIgSv4iIiA1R4hcREbEhSvwiIiI2RIlfRETEhijxi4iI2BAlfhERERuixC8iImJDlPhFRERsiBK/iIiIDVHiFxERsSFK/CIiIjZEiV9ERMSGKPGLiIjYECV+ERERG6LELyIiYkOU+EVERGyIEr+IiIgNUeIXERGxIUr8IiIiNkSJX0RExIYo8YuIiNiQTE38sbGxNG/enIiICAD27t2Ln58fjRo1Ytq0aZZ6J06cwN/fH19fX4YPH87du3cBuHTpEh07dqRx48b06tWLuLi4zAxXREQkx8u0xH/kyBE6dOhAeHg4APHx8QwbNoxZs2axceNGwsLC2LlzJwCDBg1i5MiRbN68GcMwWLFiBQBjxowhICCAkJAQPDw8mDVrVmaFKyIiYhMyLfGvWLGCUaNG4erqCsDRo0d5+eWXKVmyJPb29vj5+RESEsLFixeJj4+nYsWKAPj7+xMSEoLZbObgwYP4+vpalYuIiEj62WdWx+PGjbPavnLlCi4uLpZtV1dXIiMjU5W7uLgQGRnJ9evXyZ8/P/b29lblTyosLCxd8VepUiVd7bJSaGhodocgOcjT/pnX510y0tP+eYfM+8xnWuL/q+TkZEwmk2XbMAxMJtNDy1P+vd9ft9PCw8MDJyen9Af+FHsWPrgiGUWfd7E16fnMJyQkPPaEN8vu6i9SpAhRUVGW7aioKFxdXVOVR0dH4+rqirOzMzExMSQlJVnVFxERkfTLssTv6enJ2bNnOXfuHElJSWzYsAEvLy+KFy+Ok5OTZUgjODgYLy8vHBwcqFq1Khs3bgRg7dq1eHl5ZVW4IiIiOVKWDfU7OTkxceJE+vbtS0JCAt7e3jRu3BiAKVOmMGLECGJjYylfvjyBgYEAjBo1iqCgIGbPnk3RokWZOnVqVoUrIiKSI2V64t++fbvl55o1a7Ju3bpUdcqVK8fKlStTlRcvXpxFixZlanwiIiK2RDP3iYiI2BAlfhERERuixC8iImJDlPhFRERsiBK/iIiIDVHiFxERsSFK/CIiIjZEiV9ERMSGKPGLiIjYECV+ERERG6LELyIiYkOU+EVERGyIEr+IiIgNUeIXERGxIUr8IiIiNkSJX0RExIYo8YuIiNgQJX4REREbosQvIiJiQ5T4RUREbIgSv4iIiA1R4hcREbEhSvwiIiI2RIlfRETEhijxi4iI2BD77Nhpp06duHbtGvb293b/8ccfExcXx4QJE0hISKBJkyYMHDgQgBMnTjB8+HDi4uKoWrUqY8aMsbQTERGRJ5PlGdQwDMLDw9mxY4clgcfHx9O4cWMWLVpE0aJF6dGjBzt37sTb25tBgwYxduxYKlasyLBhw1ixYgUBAQFZHbaIiEiOkOVD/WfOnAGga9eutGjRgsWLF3P06FFefvllSpYsib29PX5+foSEhHDx4kXi4+OpWLEiAP7+/oSEhGR1yCIiIjlGlp/x37p1i5o1a/LRRx9hNpsJDAzkvffew8XFxVLH1dWVyMhIrly5YlXu4uJCZGTkE+0vLCwsXXFWqVIlXe2yUmhoaHaHIDnI0/6Z1+ddMtLT/nmHzPvMZ3nir1SpEpUqVbJst23blhkzZlj9EgzDwGQykZycjMlkSlX+JDw8PHBycvr7gT+FnoUPrkhG0eddbE16PvMJCQmPPeHN8qH+Q4cOsW/fPsu2YRgUL16cqKgoS1lUVBSurq4UKVLEqjw6OhpXV9csjVdERCQnyfLEHxMTw6RJk0hISCA2NpY1a9bwwQcfcPbsWc6dO0dSUhIbNmzAy8uL4sWL4+TkZBnuCA4OxsvLK6tDFhERyTGyfKi/Xr16HDlyhFatWpGcnExAQACVKlVi4sSJ9O3bl4SEBLy9vWncuDEAU6ZMYcSIEcTGxlK+fHkCAwOzOmQREZEcI1seiB8wYAADBgywKqtZsybr1q1LVbdcuXKsXLkyiyITERHJ2TRzn4iIiA1R4hcREbEhSvwiIiI2RIlfRETEhijxi4iI2BAlfhERERuixC8iImJDlPhFRERsiBK/iIiIDVHiFxERsSFK/CIiIjZEiV9ERMSGKPGLiIjYECV+ERERG6LELyIiYkOU+EVERGyIEr+IiIgNUeIXERGxIUr8IiIiNkSJX0RExIYo8YuIiNgQJX4REREbosQvIiJiQ5T4RUREbMgzkfjXr19P06ZNadSoEUuWLMnucERERJ5Z9tkdwONERkYybdo0Vq9ejaOjI+3bt6d69eqUKVMmu0MTERF55jz1iX/v3r3UqFGDggULAuDr60tISAh9+vR5ZDvDMABITExM976fz+uQ7raZLSEhIbtDkJwo93PZHcED6fMumeE5h3zZHcJDpfczn5LzUnLggzz1if/KlSu4uLhYtl1dXTl69Ohj25nNZgB+++23dO+7m1/pdLfNbGFhYdkdguREtd/J7ggeSJ93yQydX22T3SE81N/9zJvNZnLnzv3A1576xJ+cnIzJZLJsG4Zhtf0w+fLlw83NDQcHhzTVFxERedYZhoHZbCZfvoePZjz1ib9IkSIcOnTIsh0VFYWrq+tj2+XKlYvnnns6hy1FREQyy8PO9FM89Xf116pVi3379nHt2jXu3LnD999/j5eXV3aHJSIi8kx66s/4CxcuzMCBAwkMDMRsNtO2bVsqVKiQ3WGJiIg8k0zGo279ExERkRzlqR/qFxERkYyjxC8iImJDlPhFRERsiBK/iIiIDVHiFxERsSFK/FkoIiICd3d3Ro4caVV+4sQJ3N3dWb169RP3uWLFCjZs2ABAUFBQmvq4v012iomJ4f333wfuHZv69etnc0S2KS4ujjFjxuDj40OLFi0ICAhg37592R2WPKPGjBlDy5Ytadq0KR4eHrRs2ZKWLVuyatWq7A5N/t9T/xx/TlOwYEF+/PFHkpKSsLOzA2Djxo04Ozunq7/Dhw9TrVq1TG+TGW7evMmJEyeyOwybZhgGPXv25NVXX+W///0vjo6OHD9+nO7du/PZZ59RvXr17A5RnjGjRo0C7n2ZDwwMJDg4OJsjkr/SGX8Wy5cvH6+++ioHDx60lO3Zs4datWoBsGPHDlq2bImfnx+9e/cmOjoagPr16/P555/Ttm1bmjVrRlhYGHv37mX79u3MmDGDH3/8EYAffviBtm3bUq9ePZYvX55q/39tEx0dTY8ePfDz86N169bs2rXrgXF36tSJCRMm0LZtW/z8/Ni5cyfvvvsub775Jv/+978BuHPnDh9++CHNmzfHz8+PtWvXArB69WoGDhxI165d8fHxYfTo0QCMHTuWK1euWM764+PjGThwIM2bNycgIIDr16//7eMtj3bgwAEuXbrE0KFDcXR0BOC1116jV69ezJo1C7j3u580aRLt2rXDx8eHnTt3AhAdHU3v3r3x9/enTZs27N2716rv5ORk6tevz9mzZwG4ffs23t7eJCQksGvXLtq2bUurVq3o06eP5Xe9adMm3n77bVq0aEHjxo05fPiwJYY+ffrg6+urL4vPqJ49e1o+O1OnTuW9994D7i3E1rx5cwBWrVpl+fsRFBREXFycVR/fffcdH374oWX7iy++YO7cucTFxTFkyBD8/f1p2bKlZUQzNjaWfv360a5dO+rVq8ewYcMwDIOffvqJtm3b4u/vz5AhQ7Li7T9dDMkyFy5cMOrVq2esW7fOGD16tGEYhnHkyBEjKCjIGDJkiDF37lyjTp06xoULFwzDMIx58+YZffv2NQzDMOrVq2csWLDAMAzD+Pbbb40+ffoYhmEYQ4YMMVatWmX5uUePHkZycrJx6tQpo3r16g+M4/42/fr1M7755hvDMAzj/PnzRu3atY2oqKhUbd555x1j3LhxhmEYxhdffGE0bNjQuH37thEREWFUrVrVMAzD+PTTT41PPvnEMAzDuHr1qlG/fn3jxIkTxqpVqwxvb28jJibGuH37tuHl5WWcPHnScjxSjo27u7tx5MgRwzAMo2/fvsbixYvTe6gljebNm2f069cvVfmpU6eMSpUqGYZx73c/duxYwzAMY9u2bUbr1q0NwzCMAQMGGFu3bjUMwzAiIyONBg0aGDExMVb9TJ8+3fj8888NwzCMNWvWGCNHjjSuXr1qtGjRwrhx44ZhGIaxbNkyY9iwYUZSUpIRGBhoXL161TAMw/juu++MHj16WGKYMWNGRr99yUT3//9tGIaxdOlSY+LEiYZhGEaHDh2MevXqGXfv3jVWrlxpTJo0yTh58qTRsGFD49q1a4ZhGMbo0aMt9VPExsYaNWvWtHzOGjVqZPz555/G5MmTjYULFxqGYRgxMTFGs2bNjPPnzxvr1683Zs2aZRiGYSQkJBgNGzY0fv31V2P//v1GlSpVjFu3bmX6cXgaaag/G6ScvScnJ7Np0yaaNGnCxo0byZMnDxUqVKBEiRIAtGvXjrlz51ra1a1bF4CyZcvy/fffP7DvBg0aYDKZKFu2bJrOmPfv38/YsWMBKFmyJJ6enhw5coQGDRqkqpuyRkKxYsXw9PQkT548FC9enFu3bln6Gj9+PADOzs40aNCAAwcOkD9/fipVqkT+/Pkt+7l582aq1aNcXV0t0zGXKVNGZ/xZwGQykZSUlKrcbDZbrWp5/2fvxo0bwL3RozNnzjBjxgwA7t69y4ULF3j11Vct7fz9/enSpQv9+/dnzZo1fPDBBxw5coTLly8TGBgI3BsZKFCgALly5WLmzJls376ds2fPcuDAAXLl+t+gpKbqfra9+eab9OrVi9jYWADc3d05duwYu3btolOnThw8eJB69epRqFAh4N7fv6FDh1r1kS9fPry9vdmyZQslS5akZMmSFC5cmL179xIfH2+5j+D27ducPn2a5s2bc/ToUf79739z5swZbty4we3btwEoVaqUzS7kpsSfDfLly0e5cuUIDQ1l//79fPjhh2zcuJHk5GSreoZhcPfuXcu2k5MTwCOXGU65b+D+Ot26dePKlSsAVl8kUvbx1+2kpKQHtnFwcLDUs7dP/dF5WF/3x54S21/r/rXPh9WRjOXp6cmiRYswm81Wv99ffvkFDw8Py/aDPnvJycksXLiQggULAveGbF944QWr/kuUKEGxYsX4/vvvuXr1Kp6enmzdupXKlSszZ84cABISEoiLiyMuLo62bdvSokUL3njjDdzd3VmyZImlr8etOCZPt6JFi5KcnMz3339P5cqVefHFF9m/fz/Hjh2jUqVKHD9+3Kr+X//+pWjTpg2zZ8+mRIkS+Pv7A/c+i5MnT6Z8+fLAvctQBQoUYNGiRWzevJm3336bWrVq8dtvv1n+rtjy50nX+LNJkyZN+Oyzz/Dw8LAkvPj4eI4cOUJERAQAy5cvf+zNVXZ2dg88Y7vfvHnzCA4OJjg4mMKFC1u1qVGjBitXrgTgwoULHD58mIoVK6Zqkxb393Xt2jW2bdv2yJsI7e3tH/g/tmSdqlWrUqZMGcaPH4/ZbAYgLCyM2bNn07t370e2rVGjBkuXLgXg999/x8/Pjzt37qSq16ZNG8aOHUuLFi2Ae182fvnlF8u1/1mzZjFp0iTCw8MxmUz07NmT6tWrs2XLlsd+tuXZ4uXlxezZs6lWrRo1atRg0aJFeHp6YmdnR7Vq1di+fbtlRGnFihUP/PtXtWpV/vzzT3766ScaNmwI3PssLlu2DLj3BbRFixZcvnyZPXv20K5dO1q0aEFCQgInT55MdYJli3TGn03q1avH8OHD6d+/v6XsxRdf5OOPP6ZPnz6YzWaKFSvGuHHjHtlPrVq1mDp16hMNWd3fZvjw4YwcOdLyGODYsWNxdXVN13t6//33GT16NH5+fiQlJdGzZ0/Kly/PqVOnHlj/hRdeoFixYpYbByV7fPnll0ybNo3mzZtjZ2dHgQIFmDx58mO/dI4YMYKRI0fi5+cHwKRJkyyXc+7XqFEjPvroI1q2bAmAi4sL48ePZ8CAASQnJ1O4cGEmT57M888/z6uvvkqTJk0wmUzUqVOH0NDQjH/Dkm3efPNNFixYQJUqVcibNy9ms5l69eoBUK5cOXr06EGnTp0wm82UL1+eMWPGPLAfHx8fbty4YbkhtU+fPowePZrmzZuTlJTEoEGDeOmll/jnP//J6NGjmTt3ruWSY0REBC+99FKWveenkVbnE5FMYxgGu3btYtmyZZahfZH0MgwDs9lMly5dGDZsmGVoX56MzvhFJNOMHz+eHTt2MG/evOwORXKAqKgomjVrxltvvaWk/zfojF9ERMSG6OY+ERERG6LELyIiYkOU+EVERGyIEr+IjUtKSmLBggWWec6bNm3K5MmTSUxMTFd/MTExlln5MkJG9ydi65T4RWzc6NGj+fnnn1m4cCHBwcGsXLmSs2fPMnz48HT1d/PmTX799dcMiy+j+xOxdbqrX8SGRURE0Lx5c3bv3m01+U5UVBSHDx+mVq1ajBkzhpMnT2Iymahbty4ffPAB9vb2vP7663Tv3p09e/Zw5coV3nvvPQICAujUqROHDh3Czc2N1atX4+npSYMGDTh58iRTpkzh1KlTLF++HLPZzM2bN+nWrRsBAQEAfPXVV6xZswZ7e3tefvllJk6cSO/eva36S5mWWkTSKcuXBRKRp0ZISIjRpk2bh74+ePBg45NPPjGSk5ONhIQEo2vXrsZXX31lGIZhuLm5GYsWLTIMwzB+/fVXw8PDw4iPjzcuXLhgVKxY0dKHm5ubsWbNGsMw7q2u9vbbb1tWYPv5558tdbdu3Wo0atTIsmrf+PHjjVmzZqXqT0T+Hk3gI2LDcuXK9ci5y1Nm3TOZTDg6OtK+fXsWLlxI9+7dASyrOJYvX57ExETLymd/VbVqVeDeAlVz5sxh586dhIeHc/LkSUubffv20bhxYwoUKABgWZktZe0KEckYusYvYsMqVKjAmTNnLEulpoiMjKR79+4kJyenWpHvUStGGg+5cpg3b14A/vzzT1q1asXFixepUqUKAwYMsNSxs7Oz2tetW7eU9EUygRK/iA0rXLgwfn5+DBs2zJL8Y2NjGT16NAULFqROnTosXrwYwzBITExkxYoV1KpV65F92tvbk5SU9MAvAWFhYTg7O9O7d2/q1KnDjh07gHtPFtSqVYstW7ZY4vjiiy/497///cj+ROTJaahfxMaNGjWKWbNm0b59e+zs7EhMTKRhw4b07duXuLg4xo4di5+fH2azmbp169KzZ89H9ufi4kKFChVo1qwZS5YssXqtdu3arFy5ksaNG2MymahWrRrOzs6cO3cOb29vfv/9dzp06ABAmTJl+OSTT8iTJ49Vf4UKFcq0YyFiC3RXv4iIiA3RUL+IiIgNUeIXERGxIUr8IiIiNkSJX0RExIYo8YuIiNgQJX4REREbosQvIiJiQ/4P03ihwuHZku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f4AAAFUCAYAAADF6F6tAAAAOXRFWHRTb2Z0d2FyZQBNYXRwbG90bGliIHZlcnNpb24zLjMuNCwgaHR0cHM6Ly9tYXRwbG90bGliLm9yZy8QVMy6AAAACXBIWXMAAAsTAAALEwEAmpwYAABQz0lEQVR4nO3deXhN1/7H8feRydQibWJuryLRSsVUs6SGiCmG0CIqF62xxvYihhpaU1FKayhVV02XmoJL1FRqKqKlMVVLEDQSYxKSHMn+/eGXc53GEGkGcj6v5+kje5211v6endN8z15777VMhmEYiIiIiE3Ild0BiIiISNZR4hcREbEhSvwiIiI2RIlfRETEhijxi4iI2BAlfhERERuixC850rFjxxg5ciSNGzfG09OTypUr0759e5YsWcLdu3ezNJYNGzZw4cKFLN3nXx09epTdu3dnawxp9dNPP+Hu7s64ceMyfV8ZfVyCgoJwd3fnxIkTGdanSEZT4pccJTk5menTp9OmTRvWrFlD6dKlCQgIoGnTpvz55598/PHHdOnShfj4+CyJZ/LkyXz44YfExsZmyf4e5IcffqBdu3b8/vvv2RbDkyhevDh9+vShbt26mbqfZ+24iGQU++wOQCQjzZkzh1mzZlGxYkVmzJhB4cKFLa8lJiYybNgw1q9fT1BQEJ9//nmmx3P16tVM38fjXLt2jeTk5OwOI81KlChB3759M30/z9pxEckoOuOXHOPs2bPMmjULZ2dn5s2bZ5X0ARwdHZkwYQLFixcnJCSEP/74I5siFRHJPkr8kmOsXbsWs9lMx44def755x9Yx8HBgY8++ojx48dTqFAhq9c2btxI+/btqVixIpUqVaJ9+/b897//TdWHu7s7QUFBHD58mE6dOlGpUiXeeOMNBgwYQEREhKVe/fr1WbNmDQCtWrWifv36AHzxxRe4u7uzb98+3nrrLTw8PPD19SUuLg6A0NBQ+vTpQ506dfDw8OCNN96gS5cu7N+/P1Us165dY/z48dSvX58KFSrg6+vLtGnTLH0FBQUxdOhQACZMmIC7u7tVjA/y22+/MWjQILy9vfHw8LDcH7F58+ZUdaOjoxk5ciR169bF09OTgIAADh8+TOfOnS3v9/5YP/30U5o0aYKnpyeenp40a9aMOXPmWN138aBr/J06daJ+/fr8+eeffPjhh1SvXh1PT086duzITz/9ZLWfu3fv8uWXX+Ln54enpyfVqlXj3XffZd++fZY66TkujzvW97t16xaffPIJderUoUKFCrRu3ZpNmzZZ1Un5HGzdujVV+/r161O1alXL9urVq3F3d2fTpk28++67vP7669SrV48LFy5Y7iu4efMmo0aNonbt2rz++uv4+/s/8HcmoqF+yTF+/PFHgMdeG65Xr16qsk8//ZRvvvkGFxcXmjdvDty7BvzBBx9w/PhxBg0aZFX/2LFjBAYGUqVKFTp06MDRo0fZtGkTJ06cYNOmTeTKlYvAwEDWrFnDyZMnadeuHa+88opVH//617945ZVX6NSpE3FxceTLl4+tW7fSr18/nJ2dadiwIfny5eP06dPs2rWLAwcOsHLlSl599VUAoqKiaNeuHRcvXqR69er4+vpy/Phx5syZw5EjR/j6669p2LAht27dYtu2bdSpU4eKFSs+9EsR3LvZrVOnTjg6OtKoUSOcnZ05d+4c27Zto1+/fsyZM8dy/K5fv05AQADnzp2jTp06uLu7s3//fv75z39SsGBBHBwcLP3GxMTw9ttvc/nyZerXr0/Dhg25du0aW7ZsYdq0ady8eZMhQ4Y88vcWFxdHQEAAefLkoVWrVkRHR7Nx40beffddNm7cyEsvvQTAJ598wn/+8x+qVauGl5cXMTExlnoLFiygevXqT3xc0nKs7e3/9+d04MCBODk50bRpU+Li4li/fj0DBgzA0dGRBg0aPPJ9PsrYsWNxdXWlU6dOREREULJkSctrXbp04caNGzRp0oTbt2+zfv16+vfvz+LFi62+RIhgiOQQNWvWNNzc3IwbN248UbuDBw8abm5uRqtWrYyrV69ayq9evWo0b97ccHNzMw4cOGApd3NzM9zc3Ix58+ZZypKTk42uXbsabm5uxt69ey3lQ4YMMdzc3Izjx49bymbMmGG4ubkZbdq0MZKSkqxi8fX1NapVq2ZERUVZlc+dO9dwc3MzPvvsM0vZoEGDDDc3N2PBggVWdT/66CPDzc3N2Lx5s2EYhrFq1aoH1nuQrl27Gq+99prx+++/W5X/97//Ndzc3IwPPvjAUvbxxx8bbm5uxtdff20pS0pKMvr372+4ubkZ9erVs5R/9dVXhpubm7FixQqrfi9dumR4eHgYtWvXtpTt37/fcHNzM8aOHWspe+eddww3NzejV69eRmJioqV89uzZhpubm/H5558bhmEYMTExRrly5YyOHTta7efo0aOGm5ub0bdvX0vZkxyXtB7rlN9369atjdjYWEu9LVu2GG5ubkbPnj0tZSmfgy1btqTaX7169YwqVaqkitXLy8u4ffu2Vd2UfbZt29aIi4uzlK9bt85wc3MzBg0a9Nj3J7ZFZ/ySY9y6dQuAfPnyPVG71atXAzB48GCcnZ0t5c7Oznz44Yf06NGDVatW8cYbb1hey507N4GBgZZtk8lE3bp12b17N+Hh4dSsWfOx+/Xx8SFXrv9dbUtOTubDDz/E0dGRF1980apu9erVgf/dLJiYmMiWLVv4xz/+QefOna3q9ujRg0KFCuHi4pLGI/A/nTt3pk2bNpQuXfqR+09KSmL9+vUUL17cav+5cuVi8ODBfP/991bt69Spw/PPP0+rVq2syosWLUrJkiUJDw9PU3xdu3a1Gknw9vZm2rRplvbJyckYhsGlS5e4fPkyRYsWBeD1119n69atFClSJE37uV96jnVgYKDV59Db25tcuXI99nLC43h7e5MnT54HvtaxY0fy5s1rVRdI87EV26HELzlGwYIFiYqK4tatW1YJ/HFOnjxJrly5qFKlSqrXUspOnjxpVV6sWDEcHR2typ577jngXqJIi+LFi1tt58qVCx8fHwAuXrzI6dOnOX/+PL///rvlOnbKXejnz5/n9u3bVKxY8YH9Dhw4ME0x/FXKZZKoqChOnjzJ+fPnOXv2LKGhocC9hA9w7tw5bt68SY0aNbCzs7Pqo1ixYqkS7GuvvcZrr71GXFwcR44c4dy5c4SHh/Prr79y7tw5S7+P849//MNqO3/+/MD/jvnzzz9P06ZN+e9//4uPjw+VKlXCy8uLevXqUaZMmSc7GP8vPcf6r3E6ODiQL1++B94P8CT++pm5X6lSpay2n/TzKLZDiV9yjJIlSxIVFcW5c+cemfhjYmK4c+cOrq6uAMTGxuLk5JQqkcO9P5558uThzp07VuUPqmsymQAwDCNN8ebOnTtV2alTpxg7diwHDhwA7iWM0qVL4+HhQXh4uKXvmzdvAv9LfBnl8uXLfPLJJ2zfvh3DMMiVKxf/+Mc/qFKlCsePH7fUu379OkCqkYkUrq6uXLlyxbKdkJDA1KlTWb58ueVYFi5cmDfeeINChQoRFRWVpvj+etwfdMw//fRTPDw8WL16NQcOHODAgQNMmTIFDw8Pxo4da7lHIq3Sc6ydnJyeaB8Z0W9ajo0IKPFLDlK3bl0OHz7Mnj17qFSp0kPrLV++nMmTJ9OrVy8GDBhAvnz5uHPnDjExMZazpBQJCQnEx8enegIgM8TGxtK1a1diYmIYMmQItWrV4pVXXsHR0ZEjR46wYcMGS92UYeSHnUHevn3batg3LQzDoHv37vz+++/06NGDhg0bUrZsWXLnzk10dDTfffedpW5KEnzYxER/jWvixIksXboUX19fOnbsiLu7OwULFgSgSZMmaU78aeHg4EDXrl3p2rUrly5dYs+ePYSEhLB792569OjBtm3brC4XPE5mHGt4dGL+6xdNkYykx/kkx/Dz88PBwYHFixcTExPzwDp37tyxJLDatWsDUK5cOQAOHTqUqn5oaCiGYaR7mDjlj3ta7N+/n+joaDp27EjXrl0pV66c5SwuZc6BlCRRqlQpHBwcOHr0aKp+IiMjqVSpEh999NETxXDq1Cl+++03fHx8GDhwIK+//rplVOKv+3/llVfImzfvA/d/69Ytzp49a1W2YcMGXnjhBaZPn0716tUtST8+Pp5Lly5Z9f13XLhwgalTp7Jjxw7g3mWHt956i/nz51OjRg0iIyMt19nTelye5Fg/iZQvH3/9QnHr1i1u3LjxxP2JpJUSv+QYJUuWpHPnzly/fp333nvPaqgZ7g3x/+tf/yI8PJx69epZbtbz9/cHYOrUqVy7ds1S/9q1a0yaNAmAli1bpiumlEe8zGbzY+umDOP+dba/S5cu8eWXXwJYnnd3cnLC19eXP/74w+pMHO7NXghYbjBMawwpXzL+uv8bN25YjkPK/h0cHPDz8+Ps2bMsW7bMUjc5OZnJkyen2peTkxMJCQmWGzDh3v0C48aNs0yfnJZj9Di5c+dm3rx5TJ8+3eradmJiIlFRUTg6OlpuxEvrcXmSY/0kUh7v/OGHH1L1qRkFJTNpqF9ylIEDB3L16lVWr15NgwYNePPNN3nppZeIjIxkz549XLt2jcqVK1sSGWCZIGfBggW0aNHC8pz6jh07iIqKolu3blZ39D+JlNkDJ06cSK1atejTp89D61apUoXixYsTHBzM9evXKVeuHJcvX2bbtm04OTlhMpmszgQHDx5MaGgoI0aMYPPmzZQtW5Zff/2VgwcP0rBhQ5o2bWoVw7Jly7h58yadOnVKNash3LshrUKFChw6dIiAgAAqV67M9evX2bp1K4mJieTJk8dybR9gwIAB/Pjjj4wePZpt27ZRpkwZDh48yJkzZ8idO7fVEwt+fn588803tGnThoYNG3L37l12797N2bNncXZ25tq1a9y4ccNy30V6ubi48M9//pMFCxbQvHlzy930P/74I3/88Qe9e/e2XKZI63F5kmP9JLy9vXF1dWXTpk3ExMRQrlw5fv75Z06fPo2bmxuXL19O/4EQeQSd8UuOYmdnx4QJE5g/fz7e3t6cPHmSRYsWsX37dv7xj38wZswYFi9enGqylqCgICZPnkzx4sVZv349mzZtolSpUnzxxRf861//Snc8AQEB1K5dm7CwMBYtWvTIu7rz5s3LggULaNSoEceOHWPx4sUcP36cFi1asG7dOsqVK8ehQ4csfRQuXJjvvvuOdu3acerUKb799lsuXbpEr169mDZtmqXfN954g44dO3Lz5k2WLFny0KmKc+XKxaxZs/D39yciIoJFixZx6NAhvLy8WLVqFbVr1yY8PJzz588D9x53XLZsGX5+fvz6668sXbqUvHnz8u2335IvXz6rx84GDhxI3759yZUrF0uXLmXr1q0UL16c+fPn07NnTwB27tyZ7uN8v0GDBjF69Gjy58/PmjVrWLFiBfny5WPixIn079//iY8LpP1YPwlHR0cWLVqEj48Pv/zyC8uWLSN//vwsW7bMamIekYxmMnTLp4ikw/nz5ylSpEiqu8kTExOpXLkyNWvWZN68edkUnYg8jM74RSRdevfuTe3ata2u2wMsXLgQs9lsmfRHRJ4uOuMXkXRZsmQJH3/8MUWKFKFBgwbkyZOH48ePs3fvXtzd3fnuu+8y7Xl2EUk/JX4RSbfvv/+eRYsWcfr0aW7fvk3RokXx9fWlR48eTzx1sohkDSV+ERERG5JjH+dLTk4mLi4OBweHJ5pERURE5FllGAZms5l8+fJZPVJ7vxyb+OPi4vjtt9+yOwwREZEs5+bmlmoK8hSZnvg//fRTrl+/zsSJE9m7dy8TJkwgISGBJk2aWFa1OnHiBMOHDycuLo6qVasyZswY7O3tuXTpEoMGDeLq1auUKlWKKVOmpPm6Ycp0mG5ubg9cUEVERCSnSUxM5LfffnvkehSZmvj37dvHmjVrePPNN4mPj2fYsGEsWrSIokWL0qNHD3bu3Im3tzeDBg1i7NixVKxYkWHDhrFixQoCAgIYM2YMAQEBNGvWjJkzZzJr1iwGDRqUpn2nDO87OjrqzmIREbEpj7rEnWnP8d+4cYNp06ZZZuU6evQoL7/8MiVLlsTe3h4/Pz9CQkK4ePEi8fHxlrWu/f39CQkJwWw2c/DgQXx9fa3KRUREJP0y7Yx/5MiRDBw40DLf9JUrVyyLY8C99bojIyNTlbu4uBAZGcn169fJnz+/ZSGNlPInFRYW9jffiYiISM6RKYn/u+++o2jRotSsWZPVq1cD9+6yv3/owTAMTCbTQ8tT/r1feu7O9/DweCqH+idOnEhISAgFChQA7i39+fnnn1O9enWKFCliqffuu+/SokULq7ZJSUlMnDiRH3/8kaSkJLp27UqHDh0A+M9//sPXX3/N888/z/Tp0y1zfnfr1o2goCBKly6dRe9QRJ4WZrOZiIgIy0qI8uzLnTs3JUqUSHUtPyEh4bEnvJmS+Ddu3EhUVBQtW7bk5s2b3L59m4sXL2JnZ2epExUVhaurK0WKFCEqKspSHh0djaurK87OzsTExJCUlISdnZ2lfk7x888/M3XqVCpXrmwpO3PmDAULFiQ4OPiRbf/zn/8QHh7Ohg0biIuLo127dpQvX54KFSowd+5cNm3axNatW1m6dClDhgxh06ZNlClTRklfxEZFRETw3HPP8Y9//EOPN+cAhmFw9epVIiIiKFWq1BO3z5Rr/AsWLGDDhg0EBwfTr18/6tevz9dff83Zs2c5d+4cSUlJbNiwAS8vL4oXL46TkxOhoaEABAcH4+XlhYODA1WrVmXjxo0ArF27Fi8vr8wIN8slJiZy/Phxvv76a/z8/Ojbty+XLl3i559/JleuXAQEBODn58eXX35JUlJSqvZbt27F398fe3t7ChQoQLNmzVi3bh1w72mGO3fuEBMTY/n5m2++4f3338/qtykiT4n4+HheeOEFJf0cwmQy8cILL6R7BCfLFulxcnJi4sSJ9O3bl6ZNm/LKK6/QuHFjAKZMmcKECRNo3Lgxt2/fJjAwEIBRo0axYsUKmjZtyqFDhxgwYEBWhZupIiMjqVGjBgMGDGDdunV4enrSu3dvkpKSqFWrFl9//TVLlixh9+7dLFq0KFX7y5cvU7RoUct2kSJF+PPPPwH44IMP6NSpE1u2bCEwMJA5c+bQsWNHyxrkImKblPRzlr/z+8yxU/amXOd4Wq/x388wDKpUqUJwcLDVOtybN29m0aJFLF682Kq+r68vkyZNwtPTE4AVK1awe/duZsyYYVXv/PnzfPTRRyxYsIAJEyYQHh5OrVq16NKlS+a/KRF5apw4cYJXX301u8OQDPag32tacp+W5c0GJ0+eZO3atVZlhmEQGhrKyZMnrcpSnmq4X9GiRbly5Ypl+8qVK1Y3BKaYMGECQ4YMYe/evcTFxTF37lx27drFuXPnMu7NiIikU1JSEgsWLMDf35+WLVvStGlTJk+eTGJiYrr6i4mJsYwYZ4SM7u9pocSfDXLlysW4ceO4cOECAEuXLsXd3Z3Tp08zY8YMkpKSiI+PZ8mSJTRt2jRV+wYNGrBq1Sru3r3LrVu3+O9//0vDhg2t6uzYsYPChQvz2muvkZiYiL29PSaTCZPJpDt7ReSpMHr0aH7++WcWLlxIcHAwK1eu5OzZswwfPjxd/d28eZNff/01w+LL6P6eFjl2rv6/K9GchKOD3eMrpoObmxsjRoygV69eJCUlUaRIEaZOnUqhQoX4+OOP8fPz4+7duzRu3Ji33noLgOnTpwPQv39/OnToQHj4OVq2bInZbKZdu3ZUq1btf7EnJjJr1izmzZsHQJ06dViyZAk+Pj7UrFkTd3f3THlfIiJpFRERwfr169m9e7flHqS8efMyZswYDh8+TExMDGPGjOHkyZOYTCbq1q3LBx98gL29Pa+//jrdu3dnz549XLlyhffee4+AgACGDh1KfHw8LVu2ZPXq1Xh6etKgQQNOnjzJlClTOHXqFMuXL8dsNnPz5k26detGQEAAAF999RVr1qzB3t6el19+mYkTJ6bq7/4n055lusb/CAGDl2RwVBln6aSO2R2CiDwjnsZr/Js3b2bevHmsXLnyga8PGTKE5557juHDh2M2m+nVqxfVq1ene/fuuLu789FHH/HOO+8QFhZGhw4dOHToEFFRUfj5+fHzzz8D4O7uzqeffkqrVq2Ii4uja9euzJkzh0KFCvHLL7/QpUsXfv75Z7Zt28akSZNYsWIFBQoUYMKECRQsWBA/Pz+r/p426b3GrzN+ERHJcrly5SI5Ofmhr+/atYtly5ZhMplwdHSkffv2LFy4kO7duwP3LnkClC9fnsTERG7fvv3AfqpWrQpAvnz5mDNnDjt37iQ8PJyTJ09a2uzbt4/GjRtbJlQbOnQocG9UIifSNX4REclyFSpU4MyZM8TGxlqVR0ZG0r1791SzuiYnJ3P37l3LdsrZbEqdhw1e582bF4A///yTVq1acfHiRapUqWL1eLidnZ3Vvm7dupVjkz4o8YuISDYoXLgwfn5+DBs2zJL8Y2NjGT16NAULFqROnTosXrwYwzBITExkxYoV1KpV65F92tvbk5SU9MAvAWFhYTg7O9O7d2/q1KnDjh07ACzzp2zZssUSxxdffMG///3vR/b3LNNQv4iIZItRo0Yxa9Ys2rdvj52dHYmJiTRs2JC+ffsSFxfH2LFj8fPzw2w2U7duXctqrw/j4uJChQoVaNasGUuWWN+jVbt2bVauXEnjxo0xmUxUq1YNZ2dnzp07h7e3N7///rtlzZMyZcrwySefkCdPHqv+ChUqlGnHIivp5r5H0M19IpITPI0398nfpwl8RERE5LGU+EVERGyIEr+IiIgNUeIXERGxIUr8IiIiNkSJX0RExIYo8YuI2KBEc9Iz1a9kHE3gIyJigxwd7DJlrpK0zDESERFBgwYNaNeuHR9//LGl/MSJE7Rq1YoJEybg7+//RPtdsWIFefPmpXnz5gQFBVGtWrXH9nF/m+wUExNDUFAQM2fOJCIigsDAQLZv355p+9MZv4iIZLmCBQvy448/kpT0vxGCjRs34uzsnK7+Dh8+TGJiYqa3yQw3b97kxIkTWbY/nfGLiEiWy5cvH+XKlePgwYPUqFEDgD179ljm49+xYweff/45ycnJlCxZko8//pgXX3yR+vXr06JFC3bv3s2dO3f49NNPuXXrFtu3b2f//v24uLgA8MMPP7B06VKuXr1Kz549adeundX+9+7da9Xm1VdfZfjw4Vy6dAl7e3sGDhyIl5dXqrg7derEa6+9RmhoKAkJCfzrX//i22+/5Y8//qBz58507tyZO3fuMGLECE6dOoXJZOLdd9+lVatWrF69mh9//JGbN29y4cIFateuzejRoxk7dixXrlzh/fffZ+jQocTHxzNw4EBOnz7N888/z8yZMzN0umCd8YuISLZo0qQJmzdvBuDo0aO4u7vj4ODA1atXGTlyJDNnzmT9+vVUrlzZ6pJAwYIFWblyJe3bt+err76iVq1a1K9fn379+lG3bl0AEhMT+e677/jqq6+YNm1aqn3/tc0nn3xCjRo1WL9+PTNmzGDYsGFER0c/MG7DMFi5ciW+vr6MHTuWL7/8kiVLljBz5kzg3iI/hQoVYsOGDSxcuJAvvviCkydPAvDzzz8zY8YM1q1bx44dOzh16hQjRozA1dXV0v7atWt06dKFDRs28OKLL7Jx48aMO+go8YuISDapX78+u3btIjk5mU2bNtGkSRMAy+I4JUqUAKBdu3bs37/f0i4luZctW5YbN248sO8GDRpgMpkoW7Ys169ff2ws+/fvp23btgCULFkST09Pjhw58sC6KSMBxYoVw9PTkzx58lC8eHFu3bqVqi9nZ2caNGjAgQMHAKhUqRL58+cnT548lCxZkps3b6bq39XVlQoVKgD3FgxKS/xPQolfRESyRcpwf2hoKPv377cM8ycnJ1vVMwyDu3fvWrZTFp8xmUwP7dvOzi5VnW7dutGyZUtatmxJZGRkqn38dTspKemBbRwcHCz17O1TXzF/WF/3x54S24PWybu/z4fV+TuU+EVEJNs0adKEzz77DA8PD0vCi4+P58iRI0RERACwfPlyqlev/sh+7OzsrG4UfJB58+YRHBxMcHAwhQsXtmpTo0YNVq5cCcCFCxc4fPgwFStWTNUmLe7v69q1a2zbto1q1ao9tL69vb3VF5vMppv7RERsUKI5KVOW9040J+HoYJfm+vXq1WP48OH079/fUvbiiy/y8ccf06dPH8xmM8WKFWPcuHGP7KdWrVpMnTqV5557Ls37vr/N8OHDGTlyJKtXrwZg7NixuLq6prmv+73//vuMHj0aPz8/kpKS6NmzJ+XLl+fUqVMPrP/CCy9QrFgxOnXqxIQJE9K1zydhMjJ6DOE+06dPZ/PmzZhMJtq2bUuXLl0YOnQooaGh5MmTB4A+ffrg4+PDiRMnGD58OHFxcVStWpUxY8Zgb2/PpUuXGDRoEFevXqVUqVJMmTKFfPnyPXbfaVmT+HEy4xnXjJIZ/8OKSM70oHXb5dn3oN9rWnJfpg31HzhwgP3797Nu3TpWrVrFokWLOHPmDGFhYSxevNgydOLj4wPAoEGDGDlyJJs3b8YwDFasWAHAmDFjCAgIICQkBA8PD2bNmpVZIYuIiOR4mZb4q1Wrxrfffou9vT1Xr14lKSmJ3Llzc+nSJYYNG4afnx8zZswgOTmZixcvEh8fT8WKFQHw9/cnJCQEs9nMwYMH8fX1tSoXERGR9MnUa/wODg7MmDGDb775hsaNG3P37l1q1KjBqFGjeO655+jRowcrV66kbNmylkkXAFxcXIiMjOT69evkz5/fcsNHSvmTCAsLS1fsVapUSVe7rBQaGprdIYjIM8De3p64uLjsDkMyWGJiYrryQKbf3NevXz+6detGz5492bdvn2WCArg3A9LatWspXbq01SMXhmFYHmH46+Maj3p840H+zjX+p92z8OVERLLfiRMn0nRvlDxbHB0d8fT0tCpLucb/KJk21P/HH39Y5h7OkycPjRo1YuPGjZZZmuBegre3t6dIkSJERUVZyqOjo3F1dcXZ2ZmYmBjL4xZRUVHpvstSREREMjHxR0REMGLECBITE0lMTGTbtm288cYbjB8/nps3b2I2m1m+fDk+Pj4UL14cJycny5BFcHAwXl5eODg4ULVqVct0hWvXrn3g3MkiIiKSNpk21O/t7c3Ro0dp1aoVdnZ2NGrUiD59+lCoUCE6dOjA3bt3adSokWU5xClTpjBixAhiY2MpX748gYGBAIwaNYqgoCBmz55N0aJFmTp1amaFLCJiM5Lvmsll7/D4ipnQb1xcHFOmTGH37t3kyZOH/Pnz07dvX2rWrJnh8Uhqmfocf3bSc/wiIvc87Dn+0EnvZfi+qgz++pGvG4ZBYGAgr776Kv/6179wdHTk+PHjdO/enc8+++yxM/TJ/zx1z/GLiIj81YEDB7h06RJDhw7F0dERgNdee41evXpZ5mnp1KkTkyZNol27dvj4+LBz507g3v1fvXv3xt/fnzZt2rB3716rvpOTk6lfvz5nz54F4Pbt23h7e5OQkMCuXbto27YtrVq1ok+fPpaFbzZt2sTbb79NixYtaNy4MYcPH7bE0KdPH3x9fS33q+UUSvwiIpJlfv31Vzw8PFI9ofXGG2/w66+/WrZT7gMbOnQo06dPB2DcuHG0adOG1atXM3v2bEaOHElsbKylTa5cuWjVqhXr1q0D4Pvvv+fNN98kLi6Ozz77jPnz57N27Vrq1KnDlClTSE5O5j//+Q9z5sxh3bp1vPfee8ydO9fSn7u7O5s3b85xsx5qrn4REckyJpPpgYvpmM1mqy8DD1p6d+/evZw5c4YZM2YAcPfuXS5cuGCVmP39/enSpQv9+/dnzZo1fPDBBxw5coTLly9b7h1LTk6mQIEC5MqVi5kzZ7J9+3bOnj3LgQMHyJXrf+fDKUvj5jRK/CIikmU8PT1ZtGgRZrPZannbX375BQ8PD8v2g5beTU5OZuHChRQsWBCAK1eu8MILL1j1X6JECYoVK8b333/P1atX8fT0ZOvWrVSuXJk5c+YA966Dx8XFERcXR9u2bWnRogVvvPEG7u7uLFnyv3u7cufOneHv/2mgoX4REckyVatWpUyZMowfPx6z2Qzcm2F19uzZ9O7d+5Fta9SowdKlSwH4/fff8fPz486dO6nqtWnThrFjx9KiRQvg3peNX375xXLtf9asWUyaNInw8HBMJhM9e/akevXqbNmy5bFL++YEOuMXEbFByXfNj70DP739Pu5xvi+//JJp06bRvHlz7OzsKFCgAJMnT37sHf0jRoxg5MiR+Pn5ATBp0iTy58+fql6jRo346KOPaNmyJXBvuvfx48czYMAAkpOTKVy4MJMnT+b555/n1VdfpUmTJphMJurUqWMTU6Hrcb5H0ON8IpIT2NKyvIZhsGvXLpYtW2YZ2s+p0vs4n874RUQkxxg/fjw7duxg3rx52R3KU0vX+EVEJMcYPnw4W7dupVSpUtkdylNLiV9ERMSGKPGLiIjYECV+ERERG6LELyIiYkOU+EVEbFDiXfMz1a9kHD3OJyJigxztHei8oH+G9/vvLtMf+fqYMWM4fPgwZrOZ8+fPU7p0aQACAwNp06ZNhscjqSnxi4hIlhk1ahQAERERBAYGEhwcnM0R2R4N9YuISLbr2bMnO3fuBGDq1Km89957wL2FeJo3bw7AqlWraN68OX5+fgQFBREXF2fVx3fffceHH35o2f7iiy+YO3cucXFxDBkyBH9/f1q2bMmGDRsAiI2NpV+/frRr14569eoxbNgwDMPgp59+om3btvj7+zNkyJCsePtZSolfRESynbe3N/v37wfg0KFDnDlzhqSkJH788Ue8vb05deoUc+bMYdGiRaxfv548efLw5ZdfWvXRtGlT9u3bR2xsLAAbNmygZcuWzJ49m/Lly7N69WqWLFnCnDlzuHDhAj/88AOvvvoqy5cvZ/PmzRw8eJBjx44BEB4ezsKFC/n000+z9kBkAQ31i4hItnvzzTfp1auXJWm7u7tz7Ngxdu3aRadOnTh48CD16tWjUKFCALRr146hQ4da9ZEvXz68vb3ZsmULJUuWpGTJkhQuXJi9e/cSHx/PqlWrALh9+zanT5+mefPmHD16lH//+9+cOXOGGzducPv2bQBKlSrFc889l4VHIOso8YuISLYrWrQoycnJfP/991SuXJkXX3yR/fv3c+zYMSpVqsTx48et6huGwd27d1P106ZNG2bPnk2JEiXw9/cHIDk5mcmTJ1O+fHkAoqOjKVCgAIsWLWLz5s28/fbb1KpVi99++42Udety586dye84+2ioX0REngpeXl7Mnj2batWqUaNGDRYtWoSnpyd2dnZUq1aN7du3c+PGDQBWrFjxwGV8q1atyp9//slPP/1Ew4YNAahRowbLli0D7t0z0KJFCy5fvsyePXto164dLVq0ICEhgZMnT5KcnJxl7ze76IxfRMQGJd41P/bRu/T262jvkK62b775JgsWLKBKlSrkzZsXs9lMvXr1AChXrhw9evSgU6dOmM1mypcvz5gxYx7Yj4+PDzdu3MDR0RGAPn36MHr0aJo3b05SUhKDBg3ipZde4p///CejR49m7ty55M+fn0qVKhEREcFLL72Uvjf/jDAZKeMaOUxa1iR+nIDBSzI4qoyzdFLH7A5BRJ4RD1q3PScyDAOz2UyXLl0YNmyYZWg/p3rQ7zUtuU9D/SIikiNERUVRu3ZtPD09c3zS/zs01C8iIjmCq6srBw8ezO4wnnqZesY/ffp0mjZtSrNmzViwYAEAe/fuxc/Pj0aNGjFt2jRL3RMnTuDv74+vry/Dhw+33K156dIlOnbsSOPGjenVq1eqCRtEROTxcuhVXZv1d36fmZb4Dxw4wP79+1m3bh2rVq1i0aJFnDx5kmHDhjFr1iw2btxIWFiYZaamQYMGMXLkSDZv3oxhGKxYsQK4N69zQEAAISEheHh4MGvWrMwKWUQkR8qdOzdXr15V8s8hDMPg6tWr6X7kMNOG+qtVq8a3336Lvb09kZGRJCUlcevWLV5++WVKliwJgJ+fHyEhIZQpU4b4+HgqVqwIgL+/PzNmzOCtt97i4MGDzJw501L+zjvvMGjQoMwKW0QkxylRogQRERFERUVldyiSQXLnzk2JEiXS1TZTr/E7ODgwY8YMvvnmGxo3bsyVK1dwcXGxvO7q6kpkZGSqchcXFyIjI7l+/Tr58+fH3t7eqvxJhIWFpSv2KlWqpKtdVgoNDc3uEEREJBvcvn2ba9eupattpt/c169fP7p160bPnj0JDw/HZDJZXjMMA5PJRHJy8gPLU/6931+3H+fvPM73tHsWvpyIiEjWSXmc71Ey7Rr/H3/8wYkTJwDIkycPjRo14qeffrIaaoqKisLV1ZUiRYpYlUdHR+Pq6oqzszMxMTEkJSVZ1RcREZH0ybTEHxERwYgRI0hMTCQxMZFt27bRvn17zp49y7lz50hKSmLDhg14eXlRvHhxnJycLEPXwcHBeHl54eDgQNWqVdm4cSMAa9euxcvLK7NCFhERyfEybajf29ubo0eP0qpVK+zs7GjUqBHNmjXD2dmZvn37kpCQgLe3N40bNwZgypQpjBgxgtjYWMqXL09gYCAAo0aNIigoiNmzZ1O0aFGmTp2aWSGLiIjkeJqy9xE0Za+IiDxLNGWviIiIWFHiFxERsSFK/CIiIjZEiV9ERMSGKPGLiIjYECV+ERERG6LELyIiYkOU+EVERGyIEr+IiIgNUeIXERGxIUr8IiIiNkSJX0RExIYo8YuIiNgQJX4REREbosQvIiJiQ5T4RUREbIgSv4iIiA1R4hcREbEhSvwiIiI2RIlfRETEhijxi4iI2BAlfhERERuixC8iImJDlPhFRERsiH1mdv7ll1+yadMmALy9vRk8eDBDhw4lNDSUPHnyANCnTx98fHw4ceIEw4cPJy4ujqpVqzJmzBjs7e25dOkSgwYN4urVq5QqVYopU6aQL1++zAxbREQkx8q0M/69e/eye/du1qxZw9q1azl27BhbtmwhLCyMxYsXExwcTHBwMD4+PgAMGjSIkSNHsnnzZgzDYMWKFQCMGTOGgIAAQkJC8PDwYNasWZkVsoiISI6XaYnfxcWFoKAgHB0dcXBwoHTp0ly6dIlLly4xbNgw/Pz8mDFjBsnJyVy8eJH4+HgqVqwIgL+/PyEhIZjNZg4ePIivr69VuYiIiKRPpg31ly1b1vJzeHg4mzZtYsmSJRw4cIBRo0bx3HPP0aNHD1auXEnZsmVxcXGx1HdxcSEyMpLr16+TP39+7O3trcqfRFhYWLrir1KlSrraZaXQ0NDsDkFERJ4xmXqNH+D06dP06NGDwYMH88orrzBz5kzLa506dWLt2rWULl0ak8lkKTcMA5PJZPn3fn/dfhwPDw+cnJz+3pt4Sj0LX05ERCTrJCQkPPaEN1Pv6g8NDaVz5858+OGHtG7dmlOnTrF582bL64ZhYG9vT5EiRYiKirKUR0dH4+rqirOzMzExMSQlJQEQFRWFq6trZoYsIiKSo2Va4r98+TLvv/8+U6ZMoVmzZsC9RD9+/Hhu3ryJ2Wxm+fLl+Pj4ULx4cZycnCxD18HBwXh5eeHg4EDVqlXZuHEjAGvXrsXLyyuzQhYREcnxMm2of/78+SQkJDBx4kRLWfv27enevTsdOnTg7t27NGrUiObNmwMwZcoURowYQWxsLOXLlycwMBCAUaNGERQUxOzZsylatChTp07NrJBFRERyPJNhGEZ2B5EZUq5z/J1r/AGDl2RwVBln6aSO2R2CiIg8ZdKS+zRzn4iIiA1R4hcREbEhSvwiIiI2RIlfRETEhijxi4iI2BAlfhERERuixC8iImJDlPhFRERsiBK/iIiIDVHiFxERsSFK/CIiIjZEiV9ERMSGKPGLiIjYkDQl/sjIyFRlv//+e4YHIyIiIpnrkYn/xo0b3Lhxg27dunHz5k3LdnR0NH369MmqGEVERCSD2D/qxQ8//JA9e/YAUL169f81srfH19c3cyMTERGRDPfIxD9//nwAhg4dyoQJE7IkIBEREck8j0z8KSZMmMDFixe5efMmhmFYysuXL59pgYmIiEjGS1PinzFjBvPnz+eFF16wlJlMJrZt25ZpgYmIiEjGS1PiX7t2Ld9//z2FCxfO7HhEREQkE6Xpcb6iRYsq6YuIiOQAaTrjr1mzJpMmTaJBgwbkzp3bUq5r/CIiIs+WNCX+1atXAxASEmIp0zV+ERGRZ0+aEv/27dszOw4RERHJAmlK/AsWLHhgeZcuXR7Z7ssvv2TTpk0AeHt7M3jwYPbu3cuECRNISEigSZMmDBw4EIATJ04wfPhw4uLiqFq1KmPGjMHe3p5Lly4xaNAgrl69SqlSpZgyZQr58uV7kvcoIiIi/y9NN/f99ttvlv/CwsJYsGABJ0+efGSbvXv3snv3btasWcPatWs5duwYGzZsYNiwYcyaNYuNGzcSFhbGzp07ARg0aBAjR45k8+bNGIbBihUrABgzZgwBAQGEhITg4eHBrFmz/uZbFhERsV1pnsDnfpGRkQwfPvyRbVxcXAgKCsLR0RGA0qVLEx4ezssvv0zJkiUB8PPzIyQkhDJlyhAfH0/FihUB8Pf3Z8aMGbz11lscPHiQmTNnWsrfeecdBg0a9ERvUkRERO5J17K8hQsX5uLFi4+sU7ZsWUsiDw8PZ9OmTZhMJlxcXCx1XF1diYyM5MqVK1blLi4uREZGcv36dfLnz4+9vb1VuYiIiKTPE1/jNwyDsLAwq1n8HuX06dP06NGDwYMHY2dnR3h4uFVfJpOJ5ORkTCZTqvKUf+/31+3HCQsLe6L6KapUqZKudlkpNDQ0u0MQEZFnTJoS/2+//Wa1XbRoUQYPHvzYdqGhofTr149hw4bRrFkzDhw4QFRUlOX1qKgoXF1dKVKkiFV5dHQ0rq6uODs7ExMTQ1JSEnZ2dpb6T8LDwwMnJ6cnavOseBa+nIiISNZJSEh47AnvE13jv3jxInfv3uXll19+bJvLly/z/vvvM23aNGrWrAmAp6cnZ8+e5dy5c5QoUYINGzbQpk0bihcvjpOTE6GhoVSpUoXg4GC8vLxwcHCgatWqbNy4ET8/P9auXYuXl1daQhYREZEHSFPiP3fuHL179+bKlSskJydTqFAhvvrqK0qXLv3QNvPnzychIYGJEydaytq3b8/EiRPp27cvCQkJeHt707hxYwCmTJnCiBEjiI2NpXz58gQGBgIwatQogoKCmD17NkWLFmXq1Kl/5/2KiIjYNJNx/zq7D/Huu+/SvHlzWrduDcCqVasIDg7m22+/zfQA0ytluOPvDPUHDF6SwVFlnKWTOmZ3CCIi8pRJS+5L0139V69etSR9gDZt2nD9+vWMiVJERESyTJoSf1JSEjdu3LBsX7t2LbPiERERkUyUpmv877zzDu3ataNJkyaYTCY2btzIP//5z8yOTURERDJYms74vb29ATCbzfzxxx9ERkbi4+OTqYGJiIhIxkvTGX9QUBAdO3YkMDCQhIQEli1bxrBhw5g3b15mxyciIiIZKE1n/NevX7c8Xufk5ETnzp2tJtwRERGRZ0Oab+67f4786Oho0vAUoIiIiDxl0jTU37lzZ1q1akXdunUxmUzs3bs3TVP2ioiIyNMlTWf8bdu2ZcGCBbz22mt4eHgwf/58/Pz8Mjs2ERGRZ1JwcDAtWrSgZcuWtG/fnl9//dXq9T59+vDxxx8/so/Lly9Tt25dq0fo//Of/9CwYUP8/f25cOGCpbxbt2788ccfaYotTWf8AOXKlaNcuXJprS4iImKTzpw5w+TJk1m9ejWurq7s3LmTvn378sMPPwAwb948Dh06RNOmTR/ax9q1a5kxYwZXrlyxKp87dy6bNm1i69atLF26lCFDhrBp0ybKlClD6dKlSUhIeGx8aTrjFxERkbRxdHRk7NixltVkPTw8iI6OJjExkZ9++okff/yR9u3bP7R9ZGQkW7duZf78+alec3Bw4M6dO8TExFh+/uabb3j//ffTHF+az/hFRETk8UqUKEGJEiUAMAyDCRMmUL9+fa5fv864ceP4+uuvWb58+UPbFy5cmC+//PKBr33wwQd06tQJV1dXPv30U+bMmUPHjh3Jnz9/muNT4hcREckEt2/fJigoiD///JM5c+bQr18/hg4dahkJSA9fX198fX0BOH/+PL/88gv9+/dn3LhxhIeHU61aNSpXrvzIPpT4RUREMtilS5fo2bMnpUuX5ttvv+XEiRNcuHDBslR9dHQ0SUlJJCQkMG7cuHTtY8KECQwZMoS9e/cSFxfH3Llz6dy5M8WKFcPDw+Oh7ZT4RUREMlBsbCydOnWidevW9OnTB4BKlSqxc+dOS50vvviC69evM3LkyHTtY8eOHRQuXJjXXnuN7du3Y29vj8lkwmQykZiY+Mi2urlPRERsTuJdc6b1vWTJEi5dusSWLVto2bKl5b9HLWc/ffp0pk+fnqb4EhMTmTVrFgMGDACgTp06XLx4ER8fH4oXL85LL730yPhMRg6dgi8hIYGwsDA8PDxwcnJKVx8Bg5dkcFQZZ+mkjtkdgojIM63zgv7ZHcJD/bvL9MdXeoC05D6d8YuIiNgQJX4REREbosQvIiJiQ5T4RUREbIgSv4iIiA1R4hcREbEhSvwikiUetExpUlIS48aNo3Hjxvj4+LBs2bIHtr1x4wYDBgzA19eX1q1bs2jRIstrGbFMqYgt0cx9IpLpHrZMabdu3QgPD2fDhg3ExcXRrl07ypcvT4UKFazaT5gwgbx587Jx40aSkpJ4//33KVGiBPXq1XvsMqUiYi1Tz/hjY2Np3rw5ERERAAwdOpRGjRpZZjHasmULACdOnMDf3x9fX1+GDx/O3bt3gXtzHXfs2JHGjRvTq1cv4uLiMjNcEckkD1umNCQkBH9/f+zt7SlQoADNmjVj3bp1qdofO3aMli1bYmdnh6OjI2+++SabN28GMmaZUhFbkmmJ/8iRI3To0IHw8HBLWVhYGIsXLyY4OJjg4GB8fHwAGDRoECNHjmTz5s0YhsGKFSsAGDNmDAEBAYSEhODh4cGsWbMyK1wRyUQlSpTgzTffBKyXKY2KiqJo0aKWekWKFOHPP/9M1b5ChQoEBwdjNpuJi4tj8+bNREVFAf9bpnTLli0EBgama5lSEVuSaYl/xYoVjBo1yvIN/86dO1y6dIlhw4bh5+fHjBkzSE5O5uLFi8THx1OxYkUA/P39CQkJwWw2c/DgQcvygynlIvLsun37Nv379+f8+fOMHTsWwzAwmUyW1w3DIFeu1H+WgoKCMJlMtG7dmvfff5/atWvj4OAA3FumdP369cyfP5/bt2/zyy+/0KJFC8aNG0e3bt1YsGBBlr0/kWdBpl3j/+syg9HR0dSoUYNRo0bx3HPP0aNHD1auXEnZsmVxcXGx1HNxcSEyMpLr16+TP39+7O3trcqfVFhYWLrir1KlSrraZaXQ0NDsDkEkzaKjo5kyZQrFihVj4MCBnD59mnz58rFv3z7L5b1ffvmFXLlypfpsR0dH06hRI/z9/QFYu3YtuXPnTlXvs88+o02bNixcuJDz58/To0cPJkyYgKurK0WKFMmaNyrPBFv+G59lN/eVLFmSmTNnWrY7derE2rVrKV26dKpv/CaTKdWZAJBqOy3+ziI9T7tn4YMrAvfu9xk8eLDVMqUArVu3Zs+ePbz33nvcvn2bn3/+mTFjxqT6bE+dOpXY2FhGjhxJdHQ0e/fuZdq0aVY3Ae7YsQM3NzfatGnD9u3bOXv2LFWrVqVAgQKUKVMGd3f3LHu/IhkhPX/jUxbpeZQsS/ynTp0iPDzcMnRvGAb29vYUKVLEcq0O7n2zd3V1xdnZmZiYGJKSkrCzsyMqKspy2UBEMl7yXTO57B0ype/7lylNuakXYP78+Zw/f56WLVtiNptp164d1apVA7AsUdq/f3+6vduVIUOH0bx5cwzDoF+/flZJP2WZ0nnz5gH3lildsmQJPj4+1KxZU0lf5D5ZlvgNw2D8+PHUqFGDvHnzsnz5clq3bk3x4sVxcnIiNDSUKlWqEBwcjJeXFw4ODlStWpWNGzfi5+fH2rVr8fLyyqpwRWxOLnsHQie9lyl9VwUWd6mdqvzcN0E0doDG3v9/g9/VfYRO2gdAnf+vEzrpPaoM/vqRN/c6Ojry3XffWW3Pnz8/o8IXyVGyLPGXK1eO7t2706FDB+7evUujRo1o3rw5AFOmTGHEiBHExsZSvnx5AgMDARg1ahRBQUHMnj2bokWLMnXq1KwKV0REJEfK9MS/fft2y88dO3akY8eOqeqUK1eOlStXpiovXry41QxdIiIi8vdoyl4REREbosQvIiJiQ5T4RUREbIgSv4iIiA1R4hcREbEhSvwiIiI2RIlfRETEhijxi4iI2BAlfhERERuixC8iImJDlPhFRERsiBK/iIiIDVHiFxERsSFK/CIiIjZEiV9ERMSGKPGLiIjYECV+ERERG6LELyIiYkOU+EVERGyIEr+IiIgNUeIXERGxIUr8IiIiNkSJX0RExIYo8YuIiNiQTE38sbGxNG/enIiICAD27t2Ln58fjRo1Ytq0aZZ6J06cwN/fH19fX4YPH87du3cBuHTpEh07dqRx48b06tWLuLi4zAxXREQkx8u0xH/kyBE6dOhAeHg4APHx8QwbNoxZs2axceNGwsLC2LlzJwCDBg1i5MiRbN68GcMwWLFiBQBjxowhICCAkJAQPDw8mDVrVmaFKyIiYhMyLfGvWLGCUaNG4erqCsDRo0d5+eWXKVmyJPb29vj5+RESEsLFixeJj4+nYsWKAPj7+xMSEoLZbObgwYP4+vpalYuIiEj62WdWx+PGjbPavnLlCi4uLpZtV1dXIiMjU5W7uLgQGRnJ9evXyZ8/P/b29lblTyosLCxd8VepUiVd7bJSaGhodocgOcjT/pnX510y0tP+eYfM+8xnWuL/q+TkZEwmk2XbMAxMJtNDy1P+vd9ft9PCw8MDJyen9Af+FHsWPrgiGUWfd7E16fnMJyQkPPaEN8vu6i9SpAhRUVGW7aioKFxdXVOVR0dH4+rqirOzMzExMSQlJVnVFxERkfTLssTv6enJ2bNnOXfuHElJSWzYsAEvLy+KFy+Ok5OTZUgjODgYLy8vHBwcqFq1Khs3bgRg7dq1eHl5ZVW4IiIiOVKWDfU7OTkxceJE+vbtS0JCAt7e3jRu3BiAKVOmMGLECGJjYylfvjyBgYEAjBo1iqCgIGbPnk3RokWZOnVqVoUrIiKSI2V64t++fbvl55o1a7Ju3bpUdcqVK8fKlStTlRcvXpxFixZlanwiIiK2RDP3iYiI2BAlfhERERuixC8iImJDlPhFRERsiBK/iIiIDVHiFxERsSFK/CIiIjZEiV9ERMSGKPGLiIjYECV+ERERG6LELyIiYkOU+EVERGyIEr+IiIgNUeIXERGxIUr8IiIiNkSJX0RExIYo8YuIiNgQJX4REREbosQvIiJiQ5T4RUREbIgSv4iIiA1R4hcREbEhSvwiIiI2RIlfRETEhijxi4iI2BD77Nhpp06duHbtGvb293b/8ccfExcXx4QJE0hISKBJkyYMHDgQgBMnTjB8+HDi4uKoWrUqY8aMsbQTERGRJ5PlGdQwDMLDw9mxY4clgcfHx9O4cWMWLVpE0aJF6dGjBzt37sTb25tBgwYxduxYKlasyLBhw1ixYgUBAQFZHbaIiEiOkOVD/WfOnAGga9eutGjRgsWLF3P06FFefvllSpYsib29PX5+foSEhHDx4kXi4+OpWLEiAP7+/oSEhGR1yCIiIjlGlp/x37p1i5o1a/LRRx9hNpsJDAzkvffew8XFxVLH1dWVyMhIrly5YlXu4uJCZGTkE+0vLCwsXXFWqVIlXe2yUmhoaHaHIDnI0/6Z1+ddMtLT/nmHzPvMZ3nir1SpEpUqVbJst23blhkzZlj9EgzDwGQykZycjMlkSlX+JDw8PHBycvr7gT+FnoUPrkhG0eddbE16PvMJCQmPPeHN8qH+Q4cOsW/fPsu2YRgUL16cqKgoS1lUVBSurq4UKVLEqjw6OhpXV9csjVdERCQnyfLEHxMTw6RJk0hISCA2NpY1a9bwwQcfcPbsWc6dO0dSUhIbNmzAy8uL4sWL4+TkZBnuCA4OxsvLK6tDFhERyTGyfKi/Xr16HDlyhFatWpGcnExAQACVKlVi4sSJ9O3bl4SEBLy9vWncuDEAU6ZMYcSIEcTGxlK+fHkCAwOzOmQREZEcI1seiB8wYAADBgywKqtZsybr1q1LVbdcuXKsXLkyiyITERHJ2TRzn4iIiA1R4hcREbEhSvwiIiI2RIlfRETEhijxi4iI2BAlfhERERuixC8iImJDlPhFRERsiBK/iIiIDVHiFxERsSFK/CIiIjZEiV9ERMSGKPGLiIjYECV+ERERG6LELyIiYkOU+EVERGyIEr+IiIgNUeIXERGxIUr8IiIiNkSJX0RExIYo8YuIiNgQJX4REREbosQvIiJiQ5T4RUREbMgzkfjXr19P06ZNadSoEUuWLMnucERERJ5Z9tkdwONERkYybdo0Vq9ejaOjI+3bt6d69eqUKVMmu0MTERF55jz1iX/v3r3UqFGDggULAuDr60tISAh9+vR5ZDvDMABITExM976fz+uQ7raZLSEhIbtDkJwo93PZHcED6fMumeE5h3zZHcJDpfczn5LzUnLggzz1if/KlSu4uLhYtl1dXTl69Ohj25nNZgB+++23dO+7m1/pdLfNbGFhYdkdguREtd/J7ggeSJ93yQydX22T3SE81N/9zJvNZnLnzv3A1576xJ+cnIzJZLJsG4Zhtf0w+fLlw83NDQcHhzTVFxERedYZhoHZbCZfvoePZjz1ib9IkSIcOnTIsh0VFYWrq+tj2+XKlYvnnns6hy1FREQyy8PO9FM89Xf116pVi3379nHt2jXu3LnD999/j5eXV3aHJSIi8kx66s/4CxcuzMCBAwkMDMRsNtO2bVsqVKiQ3WGJiIg8k0zGo279ExERkRzlqR/qFxERkYyjxC8iImJDlPhFRERsiBK/iIiIDVHiFxERsSFK/FkoIiICd3d3Ro4caVV+4sQJ3N3dWb169RP3uWLFCjZs2ABAUFBQmvq4v012iomJ4f333wfuHZv69etnc0S2KS4ujjFjxuDj40OLFi0ICAhg37592R2WPKPGjBlDy5Ytadq0KR4eHrRs2ZKWLVuyatWq7A5N/t9T/xx/TlOwYEF+/PFHkpKSsLOzA2Djxo04Ozunq7/Dhw9TrVq1TG+TGW7evMmJEyeyOwybZhgGPXv25NVXX+W///0vjo6OHD9+nO7du/PZZ59RvXr17A5RnjGjRo0C7n2ZDwwMJDg4OJsjkr/SGX8Wy5cvH6+++ioHDx60lO3Zs4datWoBsGPHDlq2bImfnx+9e/cmOjoagPr16/P555/Ttm1bmjVrRlhYGHv37mX79u3MmDGDH3/8EYAffviBtm3bUq9ePZYvX55q/39tEx0dTY8ePfDz86N169bs2rXrgXF36tSJCRMm0LZtW/z8/Ni5cyfvvvsub775Jv/+978BuHPnDh9++CHNmzfHz8+PtWvXArB69WoGDhxI165d8fHxYfTo0QCMHTuWK1euWM764+PjGThwIM2bNycgIIDr16//7eMtj3bgwAEuXbrE0KFDcXR0BOC1116jV69ezJo1C7j3u580aRLt2rXDx8eHnTt3AhAdHU3v3r3x9/enTZs27N2716rv5ORk6tevz9mzZwG4ffs23t7eJCQksGvXLtq2bUurVq3o06eP5Xe9adMm3n77bVq0aEHjxo05fPiwJYY+ffrg6+urL4vPqJ49e1o+O1OnTuW9994D7i3E1rx5cwBWrVpl+fsRFBREXFycVR/fffcdH374oWX7iy++YO7cucTFxTFkyBD8/f1p2bKlZUQzNjaWfv360a5dO+rVq8ewYcMwDIOffvqJtm3b4u/vz5AhQ7Li7T9dDMkyFy5cMOrVq2esW7fOGD16tGEYhnHkyBEjKCjIGDJkiDF37lyjTp06xoULFwzDMIx58+YZffv2NQzDMOrVq2csWLDAMAzD+Pbbb40+ffoYhmEYQ4YMMVatWmX5uUePHkZycrJx6tQpo3r16g+M4/42/fr1M7755hvDMAzj/PnzRu3atY2oqKhUbd555x1j3LhxhmEYxhdffGE0bNjQuH37thEREWFUrVrVMAzD+PTTT41PPvnEMAzDuHr1qlG/fn3jxIkTxqpVqwxvb28jJibGuH37tuHl5WWcPHnScjxSjo27u7tx5MgRwzAMo2/fvsbixYvTe6gljebNm2f069cvVfmpU6eMSpUqGYZx73c/duxYwzAMY9u2bUbr1q0NwzCMAQMGGFu3bjUMwzAiIyONBg0aGDExMVb9TJ8+3fj8888NwzCMNWvWGCNHjjSuXr1qtGjRwrhx44ZhGIaxbNkyY9iwYUZSUpIRGBhoXL161TAMw/juu++MHj16WGKYMWNGRr99yUT3//9tGIaxdOlSY+LEiYZhGEaHDh2MevXqGXfv3jVWrlxpTJo0yTh58qTRsGFD49q1a4ZhGMbo0aMt9VPExsYaNWvWtHzOGjVqZPz555/G5MmTjYULFxqGYRgxMTFGs2bNjPPnzxvr1683Zs2aZRiGYSQkJBgNGzY0fv31V2P//v1GlSpVjFu3bmX6cXgaaag/G6ScvScnJ7Np0yaaNGnCxo0byZMnDxUqVKBEiRIAtGvXjrlz51ra1a1bF4CyZcvy/fffP7DvBg0aYDKZKFu2bJrOmPfv38/YsWMBKFmyJJ6enhw5coQGDRqkqpuyRkKxYsXw9PQkT548FC9enFu3bln6Gj9+PADOzs40aNCAAwcOkD9/fipVqkT+/Pkt+7l582aq1aNcXV0t0zGXKVNGZ/xZwGQykZSUlKrcbDZbrWp5/2fvxo0bwL3RozNnzjBjxgwA7t69y4ULF3j11Vct7fz9/enSpQv9+/dnzZo1fPDBBxw5coTLly8TGBgI3BsZKFCgALly5WLmzJls376ds2fPcuDAAXLl+t+gpKbqfra9+eab9OrVi9jYWADc3d05duwYu3btolOnThw8eJB69epRqFAh4N7fv6FDh1r1kS9fPry9vdmyZQslS5akZMmSFC5cmL179xIfH2+5j+D27ducPn2a5s2bc/ToUf79739z5swZbty4we3btwEoVaqUzS7kpsSfDfLly0e5cuUIDQ1l//79fPjhh2zcuJHk5GSreoZhcPfuXcu2k5MTwCOXGU65b+D+Ot26dePKlSsAVl8kUvbx1+2kpKQHtnFwcLDUs7dP/dF5WF/3x54S21/r/rXPh9WRjOXp6cmiRYswm81Wv99ffvkFDw8Py/aDPnvJycksXLiQggULAveGbF944QWr/kuUKEGxYsX4/vvvuXr1Kp6enmzdupXKlSszZ84cABISEoiLiyMuLo62bdvSokUL3njjDdzd3VmyZImlr8etOCZPt6JFi5KcnMz3339P5cqVefHFF9m/fz/Hjh2jUqVKHD9+3Kr+X//+pWjTpg2zZ8+mRIkS+Pv7A/c+i5MnT6Z8+fLAvctQBQoUYNGiRWzevJm3336bWrVq8dtvv1n+rtjy50nX+LNJkyZN+Oyzz/Dw8LAkvPj4eI4cOUJERAQAy5cvf+zNVXZ2dg88Y7vfvHnzCA4OJjg4mMKFC1u1qVGjBitXrgTgwoULHD58mIoVK6Zqkxb393Xt2jW2bdv2yJsI7e3tH/g/tmSdqlWrUqZMGcaPH4/ZbAYgLCyM2bNn07t370e2rVGjBkuXLgXg999/x8/Pjzt37qSq16ZNG8aOHUuLFi2Ae182fvnlF8u1/1mzZjFp0iTCw8MxmUz07NmT6tWrs2XLlsd+tuXZ4uXlxezZs6lWrRo1atRg0aJFeHp6YmdnR7Vq1di+fbtlRGnFihUP/PtXtWpV/vzzT3766ScaNmwI3PssLlu2DLj3BbRFixZcvnyZPXv20K5dO1q0aEFCQgInT55MdYJli3TGn03q1avH8OHD6d+/v6XsxRdf5OOPP6ZPnz6YzWaKFSvGuHHjHtlPrVq1mDp16hMNWd3fZvjw4YwcOdLyGODYsWNxdXVN13t6//33GT16NH5+fiQlJdGzZ0/Kly/PqVOnHlj/hRdeoFixYpYbByV7fPnll0ybNo3mzZtjZ2dHgQIFmDx58mO/dI4YMYKRI0fi5+cHwKRJkyyXc+7XqFEjPvroI1q2bAmAi4sL48ePZ8CAASQnJ1O4cGEmT57M888/z6uvvkqTJk0wmUzUqVOH0NDQjH/Dkm3efPNNFixYQJUqVcibNy9ms5l69eoBUK5cOXr06EGnTp0wm82UL1+eMWPGPLAfHx8fbty4YbkhtU+fPowePZrmzZuTlJTEoEGDeOmll/jnP//J6NGjmTt3ruWSY0REBC+99FKWveenkVbnE5FMYxgGu3btYtmyZZahfZH0MgwDs9lMly5dGDZsmGVoX56MzvhFJNOMHz+eHTt2MG/evOwORXKAqKgomjVrxltvvaWk/zfojF9ERMSG6OY+ERERG6LELyIiYkOU+EVERGyIEr+IjUtKSmLBggWWec6bNm3K5MmTSUxMTFd/MTExlln5MkJG9ydi65T4RWzc6NGj+fnnn1m4cCHBwcGsXLmSs2fPMnz48HT1d/PmTX799dcMiy+j+xOxdbqrX8SGRURE0Lx5c3bv3m01+U5UVBSHDx+mVq1ajBkzhpMnT2Iymahbty4ffPAB9vb2vP7663Tv3p09e/Zw5coV3nvvPQICAujUqROHDh3Czc2N1atX4+npSYMGDTh58iRTpkzh1KlTLF++HLPZzM2bN+nWrRsBAQEAfPXVV6xZswZ7e3tefvllJk6cSO/eva36S5mWWkTSKcuXBRKRp0ZISIjRpk2bh74+ePBg45NPPjGSk5ONhIQEo2vXrsZXX31lGIZhuLm5GYsWLTIMwzB+/fVXw8PDw4iPjzcuXLhgVKxY0dKHm5ubsWbNGsMw7q2u9vbbb1tWYPv5558tdbdu3Wo0atTIsmrf+PHjjVmzZqXqT0T+Hk3gI2LDcuXK9ci5y1Nm3TOZTDg6OtK+fXsWLlxI9+7dASyrOJYvX57ExETLymd/VbVqVeDeAlVz5sxh586dhIeHc/LkSUubffv20bhxYwoUKABgWZktZe0KEckYusYvYsMqVKjAmTNnLEulpoiMjKR79+4kJyenWpHvUStGGg+5cpg3b14A/vzzT1q1asXFixepUqUKAwYMsNSxs7Oz2tetW7eU9EUygRK/iA0rXLgwfn5+DBs2zJL8Y2NjGT16NAULFqROnTosXrwYwzBITExkxYoV1KpV65F92tvbk5SU9MAvAWFhYTg7O9O7d2/q1KnDjh07gHtPFtSqVYstW7ZY4vjiiy/497///cj+ROTJaahfxMaNGjWKWbNm0b59e+zs7EhMTKRhw4b07duXuLg4xo4di5+fH2azmbp169KzZ89H9ufi4kKFChVo1qwZS5YssXqtdu3arFy5ksaNG2MymahWrRrOzs6cO3cOb29vfv/9dzp06ABAmTJl+OSTT8iTJ49Vf4UKFcq0YyFiC3RXv4iIiA3RUL+IiIgNUeIXERGxIUr8IiIiNkSJX0RExIYo8YuIiNgQJX4REREbosQvIiJiQ/4P03ihwuHZkus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057400"/>
            <a:ext cx="4141421"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512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pPr marL="0" indent="0">
              <a:buNone/>
            </a:pPr>
            <a:r>
              <a:rPr lang="en-US" dirty="0"/>
              <a:t>After exploring the variables, </a:t>
            </a:r>
            <a:r>
              <a:rPr lang="en-US" dirty="0" smtClean="0"/>
              <a:t>it is required not to </a:t>
            </a:r>
            <a:r>
              <a:rPr lang="en-US" dirty="0"/>
              <a:t>use following </a:t>
            </a:r>
            <a:r>
              <a:rPr lang="en-US" dirty="0" smtClean="0"/>
              <a:t>features because </a:t>
            </a:r>
            <a:r>
              <a:rPr lang="en-US" dirty="0"/>
              <a:t>they add little or no informative power to the model:</a:t>
            </a:r>
          </a:p>
          <a:p>
            <a:r>
              <a:rPr lang="en-US" dirty="0"/>
              <a:t>Customer ID</a:t>
            </a:r>
          </a:p>
          <a:p>
            <a:r>
              <a:rPr lang="en-US" dirty="0"/>
              <a:t>Gender</a:t>
            </a:r>
          </a:p>
          <a:p>
            <a:r>
              <a:rPr lang="en-US" dirty="0" err="1"/>
              <a:t>PhoneService</a:t>
            </a:r>
            <a:endParaRPr lang="en-US" dirty="0"/>
          </a:p>
          <a:p>
            <a:r>
              <a:rPr lang="en-US" dirty="0"/>
              <a:t>Contract</a:t>
            </a:r>
          </a:p>
          <a:p>
            <a:r>
              <a:rPr lang="en-US" dirty="0" err="1"/>
              <a:t>TotalCharges</a:t>
            </a:r>
            <a:endParaRPr lang="en-US" dirty="0"/>
          </a:p>
          <a:p>
            <a:pPr marL="0" indent="0">
              <a:buNone/>
            </a:pPr>
            <a:endParaRPr lang="en-US" dirty="0"/>
          </a:p>
        </p:txBody>
      </p:sp>
    </p:spTree>
    <p:extLst>
      <p:ext uri="{BB962C8B-B14F-4D97-AF65-F5344CB8AC3E}">
        <p14:creationId xmlns:p14="http://schemas.microsoft.com/office/powerpoint/2010/main" val="3326678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179</TotalTime>
  <Words>1033</Words>
  <Application>Microsoft Office PowerPoint</Application>
  <PresentationFormat>On-screen Show (4:3)</PresentationFormat>
  <Paragraphs>124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Executive</vt:lpstr>
      <vt:lpstr>Capstone Project Telecom Churn Management  </vt:lpstr>
      <vt:lpstr>Inside …</vt:lpstr>
      <vt:lpstr>About capstone Sources. </vt:lpstr>
      <vt:lpstr>Data set behavior  </vt:lpstr>
      <vt:lpstr>Project structure</vt:lpstr>
      <vt:lpstr>Data mining process  </vt:lpstr>
      <vt:lpstr>Pre-processing &amp; feature selection</vt:lpstr>
      <vt:lpstr>Pre-processing &amp; feature selection  </vt:lpstr>
      <vt:lpstr>PowerPoint Presentation</vt:lpstr>
      <vt:lpstr>Pre-processing….</vt:lpstr>
      <vt:lpstr>Model creation </vt:lpstr>
      <vt:lpstr>Modal Improve</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Munlir Jiffry</dc:creator>
  <cp:lastModifiedBy>Munlir Jiffry</cp:lastModifiedBy>
  <cp:revision>19</cp:revision>
  <dcterms:created xsi:type="dcterms:W3CDTF">2022-11-19T02:55:41Z</dcterms:created>
  <dcterms:modified xsi:type="dcterms:W3CDTF">2022-11-20T00:19:37Z</dcterms:modified>
</cp:coreProperties>
</file>