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88869"/>
  </p:normalViewPr>
  <p:slideViewPr>
    <p:cSldViewPr snapToGrid="0" snapToObjects="1">
      <p:cViewPr>
        <p:scale>
          <a:sx n="127" d="100"/>
          <a:sy n="127" d="100"/>
        </p:scale>
        <p:origin x="8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9E9-B259-614E-963A-10A47C157E36}" type="datetimeFigureOut">
              <a:rPr lang="en-US" smtClean="0"/>
              <a:t>8/12/17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86CD-B1E3-C94A-B155-C0FEE804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86CD-B1E3-C94A-B155-C0FEE804DE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17F52-AE42-FA41-BE5B-C0D44E185430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0548" y="82242"/>
            <a:ext cx="12079733" cy="6656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8791" y="1144110"/>
            <a:ext cx="1371600" cy="2103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1191" y="1296510"/>
            <a:ext cx="1371600" cy="2103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3591" y="1448910"/>
            <a:ext cx="1371600" cy="2103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20406" y="1329188"/>
            <a:ext cx="1371600" cy="21037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47468" y="1327340"/>
            <a:ext cx="1371600" cy="21037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34601" y="1297890"/>
            <a:ext cx="1371600" cy="2103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494368" y="2192562"/>
            <a:ext cx="671332" cy="304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709749" y="2196024"/>
            <a:ext cx="671332" cy="304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849189" y="2226208"/>
            <a:ext cx="671332" cy="304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7387" y="216029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Raw 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20405" y="635659"/>
            <a:ext cx="1367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MapReduce Job1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210801" y="21939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60596" y="698620"/>
            <a:ext cx="137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MapReduce Job2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45283" y="115931"/>
            <a:ext cx="5266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Page-Rank Workflow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0548" y="3785613"/>
            <a:ext cx="2658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1: Transition Matrix:</a:t>
            </a:r>
          </a:p>
          <a:p>
            <a:pPr marL="342900" indent="-342900">
              <a:buAutoNum type="arabicPlain"/>
            </a:pPr>
            <a:r>
              <a:rPr lang="en-US" dirty="0" smtClean="0"/>
              <a:t>2, 7, 8</a:t>
            </a:r>
          </a:p>
          <a:p>
            <a:pPr marL="342900" indent="-342900">
              <a:buAutoNum type="arabicPlain"/>
            </a:pPr>
            <a:r>
              <a:rPr lang="en-US" dirty="0" smtClean="0"/>
              <a:t>4, 9, 10</a:t>
            </a:r>
          </a:p>
          <a:p>
            <a:pPr marL="342900" indent="-342900">
              <a:buAutoNum type="arabicPlain"/>
            </a:pPr>
            <a:r>
              <a:rPr lang="en-US" dirty="0" smtClean="0"/>
              <a:t>1, 8, 31</a:t>
            </a:r>
          </a:p>
          <a:p>
            <a:endParaRPr lang="en-US" dirty="0"/>
          </a:p>
          <a:p>
            <a:r>
              <a:rPr lang="en-US" dirty="0" smtClean="0"/>
              <a:t>Input2: Initial Page Rank</a:t>
            </a:r>
          </a:p>
          <a:p>
            <a:pPr marL="342900" indent="-342900">
              <a:buAutoNum type="arabicPlain"/>
            </a:pPr>
            <a:r>
              <a:rPr lang="en-US" dirty="0" smtClean="0"/>
              <a:t>1/N</a:t>
            </a:r>
          </a:p>
          <a:p>
            <a:pPr marL="342900" indent="-342900">
              <a:buAutoNum type="arabicPlain"/>
            </a:pPr>
            <a:r>
              <a:rPr lang="en-US" dirty="0" smtClean="0"/>
              <a:t>1/N</a:t>
            </a:r>
          </a:p>
          <a:p>
            <a:pPr marL="342900" indent="-342900">
              <a:buAutoNum type="arabicPlain"/>
            </a:pPr>
            <a:r>
              <a:rPr lang="en-US" dirty="0" smtClean="0"/>
              <a:t>1/N</a:t>
            </a:r>
          </a:p>
          <a:p>
            <a:r>
              <a:rPr lang="en-US" dirty="0" smtClean="0"/>
              <a:t>(Assume equal initial PR)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0405" y="1753642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Mapper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20405" y="2217370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Mapper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20407" y="2749180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34338" y="1667114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Mapper 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34338" y="2702569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98085"/>
              </p:ext>
            </p:extLst>
          </p:nvPr>
        </p:nvGraphicFramePr>
        <p:xfrm>
          <a:off x="2702365" y="4819135"/>
          <a:ext cx="357615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2785"/>
                <a:gridCol w="2863373"/>
              </a:tblGrid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List&lt;Values&gt;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&lt;2=1/3,</a:t>
                      </a:r>
                      <a:r>
                        <a:rPr lang="en-US" baseline="0" dirty="0" smtClean="0"/>
                        <a:t> 7=1/3, 8=1/3, 1/N&gt;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&lt;4=1/3,</a:t>
                      </a:r>
                      <a:r>
                        <a:rPr lang="en-US" baseline="0" dirty="0" smtClean="0"/>
                        <a:t> 9=1/3, 10=1/3, 1/N&gt;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&lt;1=1/3, 8=1/3, 31=1/3,</a:t>
                      </a:r>
                      <a:r>
                        <a:rPr lang="en-US" baseline="0" dirty="0" smtClean="0"/>
                        <a:t> 1/N&gt;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33657"/>
              </p:ext>
            </p:extLst>
          </p:nvPr>
        </p:nvGraphicFramePr>
        <p:xfrm>
          <a:off x="6508502" y="4819135"/>
          <a:ext cx="3396119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4268"/>
                <a:gridCol w="2751851"/>
              </a:tblGrid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Rank Value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1/3 * 1/N + 1/8</a:t>
                      </a:r>
                      <a:r>
                        <a:rPr lang="en-US" baseline="0" dirty="0" smtClean="0"/>
                        <a:t> * 1/N + </a:t>
                      </a:r>
                      <a:r>
                        <a:rPr lang="mr-IN" baseline="0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66681" y="653012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Input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134601" y="822604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9424"/>
              </p:ext>
            </p:extLst>
          </p:nvPr>
        </p:nvGraphicFramePr>
        <p:xfrm>
          <a:off x="10134600" y="4819135"/>
          <a:ext cx="1849707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4177"/>
                <a:gridCol w="1205530"/>
              </a:tblGrid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Rank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value1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value2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value3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U-Turn Arrow 2"/>
          <p:cNvSpPr/>
          <p:nvPr/>
        </p:nvSpPr>
        <p:spPr>
          <a:xfrm rot="10800000">
            <a:off x="4280598" y="3532055"/>
            <a:ext cx="3557116" cy="771806"/>
          </a:xfrm>
          <a:prstGeom prst="uturnArrow">
            <a:avLst>
              <a:gd name="adj1" fmla="val 19852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96792" y="3703328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78935" y="4444747"/>
            <a:ext cx="244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Input to Job 1 Reducer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70754" y="4444747"/>
            <a:ext cx="244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Job 2 Reducer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834569" y="4431992"/>
            <a:ext cx="244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Job 2 Reducer Output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18756" y="2192114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Mapper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548" y="82242"/>
            <a:ext cx="12079733" cy="6656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98581"/>
              </p:ext>
            </p:extLst>
          </p:nvPr>
        </p:nvGraphicFramePr>
        <p:xfrm>
          <a:off x="253441" y="1222080"/>
          <a:ext cx="7584275" cy="3832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6855"/>
                <a:gridCol w="1516855"/>
                <a:gridCol w="1516855"/>
                <a:gridCol w="1516855"/>
                <a:gridCol w="1516855"/>
              </a:tblGrid>
              <a:tr h="76644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To\From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Page A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Page B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Page C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Page D</a:t>
                      </a:r>
                      <a:endParaRPr lang="en-US" sz="2800" dirty="0"/>
                    </a:p>
                  </a:txBody>
                  <a:tcPr anchor="ctr"/>
                </a:tc>
              </a:tr>
              <a:tr h="76644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Page A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1/3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</a:tr>
              <a:tr h="76644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Page B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1/3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1/2</a:t>
                      </a:r>
                      <a:endParaRPr lang="en-US" sz="2800" dirty="0"/>
                    </a:p>
                  </a:txBody>
                  <a:tcPr anchor="ctr"/>
                </a:tc>
              </a:tr>
              <a:tr h="76644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Page C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1/3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1/3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1/2</a:t>
                      </a:r>
                      <a:endParaRPr lang="en-US" sz="2800" dirty="0"/>
                    </a:p>
                  </a:txBody>
                  <a:tcPr anchor="ctr"/>
                </a:tc>
              </a:tr>
              <a:tr h="76644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Page D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1/3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1/3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50496" y="572757"/>
                <a:ext cx="41901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Transition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charset="0"/>
                      </a:rPr>
                      <m:t>𝑻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96" y="572757"/>
                <a:ext cx="4190163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165401" y="572757"/>
                <a:ext cx="4190163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Initial Page Rank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charset="0"/>
                          </a:rPr>
                          <m:t>𝑷𝑹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(0)</m:t>
                        </m:r>
                      </m:sup>
                    </m:sSup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401" y="572757"/>
                <a:ext cx="4190163" cy="541110"/>
              </a:xfrm>
              <a:prstGeom prst="rect">
                <a:avLst/>
              </a:prstGeom>
              <a:blipFill rotWithShape="0">
                <a:blip r:embed="rId3"/>
                <a:stretch>
                  <a:fillRect t="-7865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57702"/>
              </p:ext>
            </p:extLst>
          </p:nvPr>
        </p:nvGraphicFramePr>
        <p:xfrm>
          <a:off x="8629718" y="1228309"/>
          <a:ext cx="3261528" cy="3832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7925"/>
                <a:gridCol w="2023603"/>
              </a:tblGrid>
              <a:tr h="76644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Page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Page Rank</a:t>
                      </a:r>
                      <a:endParaRPr lang="en-US" sz="2800" dirty="0"/>
                    </a:p>
                  </a:txBody>
                  <a:tcPr anchor="ctr"/>
                </a:tc>
              </a:tr>
              <a:tr h="76644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1/4</a:t>
                      </a:r>
                      <a:endParaRPr lang="en-US" sz="2800" dirty="0"/>
                    </a:p>
                  </a:txBody>
                  <a:tcPr anchor="ctr"/>
                </a:tc>
              </a:tr>
              <a:tr h="76644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1/4</a:t>
                      </a:r>
                      <a:endParaRPr lang="en-US" sz="2800" dirty="0"/>
                    </a:p>
                  </a:txBody>
                  <a:tcPr anchor="ctr"/>
                </a:tc>
              </a:tr>
              <a:tr h="76644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1/4</a:t>
                      </a:r>
                      <a:endParaRPr lang="en-US" sz="2800" dirty="0"/>
                    </a:p>
                  </a:txBody>
                  <a:tcPr anchor="ctr"/>
                </a:tc>
              </a:tr>
              <a:tr h="76644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1/4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682" y="5532117"/>
            <a:ext cx="71628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191</Words>
  <Application>Microsoft Macintosh PowerPoint</Application>
  <PresentationFormat>Widescreen</PresentationFormat>
  <Paragraphs>95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Mangal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Jifu Zhao</dc:creator>
  <cp:lastModifiedBy>Jifu Zhao</cp:lastModifiedBy>
  <cp:revision>19</cp:revision>
  <dcterms:created xsi:type="dcterms:W3CDTF">2017-07-30T16:13:36Z</dcterms:created>
  <dcterms:modified xsi:type="dcterms:W3CDTF">2017-08-12T22:14:56Z</dcterms:modified>
</cp:coreProperties>
</file>