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59" r:id="rId9"/>
    <p:sldId id="271" r:id="rId10"/>
    <p:sldId id="290" r:id="rId11"/>
    <p:sldId id="272" r:id="rId12"/>
    <p:sldId id="263" r:id="rId13"/>
    <p:sldId id="273" r:id="rId14"/>
    <p:sldId id="274" r:id="rId15"/>
    <p:sldId id="287" r:id="rId16"/>
    <p:sldId id="265" r:id="rId17"/>
    <p:sldId id="266" r:id="rId18"/>
    <p:sldId id="261" r:id="rId19"/>
    <p:sldId id="275" r:id="rId20"/>
    <p:sldId id="277" r:id="rId21"/>
    <p:sldId id="285" r:id="rId22"/>
    <p:sldId id="280" r:id="rId23"/>
    <p:sldId id="288" r:id="rId24"/>
    <p:sldId id="289" r:id="rId25"/>
    <p:sldId id="281" r:id="rId26"/>
    <p:sldId id="286" r:id="rId27"/>
    <p:sldId id="282" r:id="rId28"/>
    <p:sldId id="284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7DB9-7A62-48AE-B736-EAA13D0C034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0EF70-CC79-4695-9988-DC57A50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EF70-CC79-4695-9988-DC57A50C64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EF70-CC79-4695-9988-DC57A50C64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8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758C69-29E3-40F6-B1AE-B4D21EB9C26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4E0E0-6D29-48AB-B854-ED17E8DFB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288473"/>
            <a:ext cx="7543800" cy="223307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Accurate </a:t>
            </a:r>
            <a:br>
              <a:rPr lang="en-US" sz="5400" dirty="0" smtClean="0"/>
            </a:br>
            <a:r>
              <a:rPr lang="en-US" sz="5400" i="1" dirty="0" smtClean="0"/>
              <a:t>Activation on Wrist Raise</a:t>
            </a:r>
            <a:r>
              <a:rPr lang="en-US" sz="5400" dirty="0" smtClean="0"/>
              <a:t> for Smartwatches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Sheng Shen</a:t>
            </a:r>
            <a:br>
              <a:rPr lang="en-US" dirty="0" smtClean="0"/>
            </a:br>
            <a:r>
              <a:rPr lang="en-US" dirty="0" smtClean="0"/>
              <a:t>ECE@UIUC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current </a:t>
            </a:r>
            <a:r>
              <a:rPr lang="en-US" i="1" dirty="0"/>
              <a:t>A</a:t>
            </a:r>
            <a:r>
              <a:rPr lang="en-US" i="1" dirty="0" smtClean="0"/>
              <a:t>ctivation on wrist raise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2081881"/>
            <a:ext cx="2834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Delay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Not adaptive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Black </a:t>
            </a:r>
            <a:r>
              <a:rPr lang="en-US" sz="2800" dirty="0" smtClean="0"/>
              <a:t>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3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current </a:t>
            </a:r>
            <a:r>
              <a:rPr lang="en-US" i="1" dirty="0"/>
              <a:t>A</a:t>
            </a:r>
            <a:r>
              <a:rPr lang="en-US" i="1" dirty="0" smtClean="0"/>
              <a:t>ctivation on wrist raise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2081881"/>
            <a:ext cx="2834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Delay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Not adaptive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Black </a:t>
            </a:r>
            <a:r>
              <a:rPr lang="en-US" sz="2800" dirty="0" smtClean="0"/>
              <a:t>box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95726" y="3343764"/>
            <a:ext cx="488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our own technique!</a:t>
            </a:r>
          </a:p>
        </p:txBody>
      </p:sp>
    </p:spTree>
    <p:extLst>
      <p:ext uri="{BB962C8B-B14F-4D97-AF65-F5344CB8AC3E}">
        <p14:creationId xmlns:p14="http://schemas.microsoft.com/office/powerpoint/2010/main" val="37952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2081881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</a:t>
            </a:r>
            <a:r>
              <a:rPr lang="en-US" sz="2800" dirty="0" smtClean="0"/>
              <a:t>run in the background continuously!</a:t>
            </a:r>
            <a:br>
              <a:rPr lang="en-US" sz="2800" dirty="0" smtClean="0"/>
            </a:br>
            <a:r>
              <a:rPr lang="en-US" sz="2800" dirty="0" smtClean="0"/>
              <a:t>Use energy-saving sensors </a:t>
            </a:r>
            <a:br>
              <a:rPr lang="en-US" sz="2800" dirty="0" smtClean="0"/>
            </a:br>
            <a:r>
              <a:rPr lang="en-US" sz="2800" dirty="0" smtClean="0"/>
              <a:t>– accelerometer, gyroscope, etc.</a:t>
            </a:r>
          </a:p>
        </p:txBody>
      </p:sp>
    </p:spTree>
    <p:extLst>
      <p:ext uri="{BB962C8B-B14F-4D97-AF65-F5344CB8AC3E}">
        <p14:creationId xmlns:p14="http://schemas.microsoft.com/office/powerpoint/2010/main" val="35290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2081881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</a:t>
            </a:r>
            <a:r>
              <a:rPr lang="en-US" sz="2800" dirty="0" smtClean="0"/>
              <a:t>run in the background continuously!</a:t>
            </a:r>
            <a:br>
              <a:rPr lang="en-US" sz="2800" dirty="0" smtClean="0"/>
            </a:br>
            <a:r>
              <a:rPr lang="en-US" sz="2800" dirty="0" smtClean="0"/>
              <a:t>Use energy-saving sensors </a:t>
            </a:r>
            <a:br>
              <a:rPr lang="en-US" sz="2800" dirty="0" smtClean="0"/>
            </a:br>
            <a:r>
              <a:rPr lang="en-US" sz="2800" dirty="0" smtClean="0"/>
              <a:t>– accelerometer, gyroscope, etc.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will not tolerate any delay!</a:t>
            </a:r>
            <a:br>
              <a:rPr lang="en-US" sz="2800" dirty="0" smtClean="0"/>
            </a:br>
            <a:r>
              <a:rPr lang="en-US" sz="2800" dirty="0" smtClean="0"/>
              <a:t>Detection must be real-time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2081881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</a:t>
            </a:r>
            <a:r>
              <a:rPr lang="en-US" sz="2800" dirty="0" smtClean="0"/>
              <a:t>run in the background continuously!</a:t>
            </a:r>
            <a:br>
              <a:rPr lang="en-US" sz="2800" dirty="0" smtClean="0"/>
            </a:br>
            <a:r>
              <a:rPr lang="en-US" sz="2800" dirty="0" smtClean="0"/>
              <a:t>Use energy-saving sensors </a:t>
            </a:r>
            <a:br>
              <a:rPr lang="en-US" sz="2800" dirty="0" smtClean="0"/>
            </a:br>
            <a:r>
              <a:rPr lang="en-US" sz="2800" dirty="0" smtClean="0"/>
              <a:t>– accelerometer, gyroscope, etc.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will not tolerate any delay!</a:t>
            </a:r>
            <a:br>
              <a:rPr lang="en-US" sz="2800" dirty="0" smtClean="0"/>
            </a:br>
            <a:r>
              <a:rPr lang="en-US" sz="2800" dirty="0" smtClean="0"/>
              <a:t>Detection must be real-time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Need to run on watch…</a:t>
            </a:r>
            <a:br>
              <a:rPr lang="en-US" sz="2800" dirty="0" smtClean="0"/>
            </a:br>
            <a:r>
              <a:rPr lang="en-US" sz="2800" dirty="0" smtClean="0"/>
              <a:t>Algorithms must be lightweight and fast</a:t>
            </a:r>
          </a:p>
        </p:txBody>
      </p:sp>
    </p:spTree>
    <p:extLst>
      <p:ext uri="{BB962C8B-B14F-4D97-AF65-F5344CB8AC3E}">
        <p14:creationId xmlns:p14="http://schemas.microsoft.com/office/powerpoint/2010/main" val="21609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interest</a:t>
            </a:r>
            <a:br>
              <a:rPr lang="en-US" dirty="0" smtClean="0"/>
            </a:br>
            <a:r>
              <a:rPr lang="en-US" dirty="0"/>
              <a:t>When we raise wrist…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100000" l="9839" r="979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740481"/>
            <a:ext cx="2901198" cy="3337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6" b="100000" l="5590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46" y="1740503"/>
            <a:ext cx="3222714" cy="3337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854" y="5148777"/>
            <a:ext cx="615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watch faces human eyes.</a:t>
            </a:r>
          </a:p>
        </p:txBody>
      </p:sp>
    </p:spTree>
    <p:extLst>
      <p:ext uri="{BB962C8B-B14F-4D97-AF65-F5344CB8AC3E}">
        <p14:creationId xmlns:p14="http://schemas.microsoft.com/office/powerpoint/2010/main" val="2549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interest</a:t>
            </a:r>
            <a:br>
              <a:rPr lang="en-US" dirty="0" smtClean="0"/>
            </a:br>
            <a:r>
              <a:rPr lang="en-US" dirty="0"/>
              <a:t>When we raise wrist…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100000" l="9839" r="979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740481"/>
            <a:ext cx="2901198" cy="3337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6" b="100000" l="5590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46" y="1740503"/>
            <a:ext cx="3222714" cy="3337934"/>
          </a:xfrm>
          <a:prstGeom prst="rect">
            <a:avLst/>
          </a:prstGeom>
        </p:spPr>
      </p:pic>
      <p:sp>
        <p:nvSpPr>
          <p:cNvPr id="8" name="Pie 7"/>
          <p:cNvSpPr/>
          <p:nvPr/>
        </p:nvSpPr>
        <p:spPr>
          <a:xfrm rot="13432470">
            <a:off x="853800" y="2872024"/>
            <a:ext cx="2382317" cy="2382317"/>
          </a:xfrm>
          <a:prstGeom prst="pie">
            <a:avLst>
              <a:gd name="adj1" fmla="val 0"/>
              <a:gd name="adj2" fmla="val 61645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 rot="16200000">
            <a:off x="4611591" y="2540869"/>
            <a:ext cx="2382317" cy="2382317"/>
          </a:xfrm>
          <a:prstGeom prst="pie">
            <a:avLst>
              <a:gd name="adj1" fmla="val 0"/>
              <a:gd name="adj2" fmla="val 537221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854" y="5148777"/>
            <a:ext cx="6152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watch faces human eyes.</a:t>
            </a:r>
            <a:br>
              <a:rPr lang="en-US" sz="2800" dirty="0" smtClean="0"/>
            </a:br>
            <a:r>
              <a:rPr lang="en-US" sz="2800" dirty="0" smtClean="0"/>
              <a:t>How to detect if watch is in AOI?</a:t>
            </a:r>
          </a:p>
        </p:txBody>
      </p:sp>
    </p:spTree>
    <p:extLst>
      <p:ext uri="{BB962C8B-B14F-4D97-AF65-F5344CB8AC3E}">
        <p14:creationId xmlns:p14="http://schemas.microsoft.com/office/powerpoint/2010/main" val="36816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sensors:</a:t>
            </a:r>
            <a:br>
              <a:rPr lang="en-US" dirty="0" smtClean="0"/>
            </a:br>
            <a:r>
              <a:rPr lang="en-US" dirty="0" smtClean="0"/>
              <a:t>a deeper look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6" y="2700235"/>
            <a:ext cx="2072199" cy="26868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1003631">
            <a:off x="2451323" y="3431318"/>
            <a:ext cx="1073551" cy="28283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161910">
            <a:off x="1623133" y="2876772"/>
            <a:ext cx="1073551" cy="28283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3530047" y="3205684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722937" y="1973953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601" y="5623660"/>
            <a:ext cx="532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 is pointing out of watch face</a:t>
            </a:r>
          </a:p>
        </p:txBody>
      </p:sp>
      <p:sp>
        <p:nvSpPr>
          <p:cNvPr id="6" name="Oval 5"/>
          <p:cNvSpPr/>
          <p:nvPr/>
        </p:nvSpPr>
        <p:spPr>
          <a:xfrm>
            <a:off x="2216853" y="3521602"/>
            <a:ext cx="256774" cy="25677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2286206" y="3591029"/>
            <a:ext cx="118068" cy="118068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1979711" y="3604285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Z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249350"/>
            <a:ext cx="36099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Accelerometer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Measures acceleration along X, Y and Z (includes gravity)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Gyroscope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Measures rotational speed around X, Y and 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9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interest</a:t>
            </a:r>
            <a:br>
              <a:rPr lang="en-US" dirty="0"/>
            </a:br>
            <a:r>
              <a:rPr lang="en-US" dirty="0" smtClean="0"/>
              <a:t>Gravity should tell us that!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6" y="2700235"/>
            <a:ext cx="2072199" cy="26868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1003631">
            <a:off x="2451323" y="3431318"/>
            <a:ext cx="1073551" cy="28283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161910">
            <a:off x="1623133" y="2876772"/>
            <a:ext cx="1073551" cy="28283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3530047" y="3205684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722937" y="1973953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601" y="5623660"/>
            <a:ext cx="532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 is pointing out of watch face</a:t>
            </a:r>
          </a:p>
        </p:txBody>
      </p:sp>
      <p:sp>
        <p:nvSpPr>
          <p:cNvPr id="6" name="Oval 5"/>
          <p:cNvSpPr/>
          <p:nvPr/>
        </p:nvSpPr>
        <p:spPr>
          <a:xfrm>
            <a:off x="2216853" y="3521602"/>
            <a:ext cx="256774" cy="25677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2286206" y="3591029"/>
            <a:ext cx="118068" cy="118068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1979711" y="3604285"/>
            <a:ext cx="49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Z</a:t>
            </a:r>
            <a:endParaRPr lang="en-US" sz="3200" dirty="0" smtClean="0"/>
          </a:p>
        </p:txBody>
      </p:sp>
      <p:sp>
        <p:nvSpPr>
          <p:cNvPr id="13" name="Right Arrow 12"/>
          <p:cNvSpPr/>
          <p:nvPr/>
        </p:nvSpPr>
        <p:spPr>
          <a:xfrm rot="5400000">
            <a:off x="3704400" y="3986387"/>
            <a:ext cx="1073551" cy="28283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3600870" y="4664580"/>
            <a:ext cx="156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1482" y="2462602"/>
            <a:ext cx="42280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Assume the watch is stationary…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Some gravity along –Z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Some gravity along –Y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Others along +/- X, but should not too much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4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Smartwatch: </a:t>
            </a:r>
            <a:br>
              <a:rPr lang="en-US" dirty="0" smtClean="0"/>
            </a:br>
            <a:r>
              <a:rPr lang="en-US" dirty="0" smtClean="0"/>
              <a:t>More than a watch</a:t>
            </a:r>
            <a:endParaRPr lang="en-US" dirty="0"/>
          </a:p>
        </p:txBody>
      </p:sp>
      <p:pic>
        <p:nvPicPr>
          <p:cNvPr id="1034" name="Picture 10" descr="https://d30y9cdsu7xlg0.cloudfront.net/png/6384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14" y="1793335"/>
            <a:ext cx="1271357" cy="12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8904192" flipV="1">
            <a:off x="2658339" y="2791695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0764" y="1981200"/>
            <a:ext cx="329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pic>
        <p:nvPicPr>
          <p:cNvPr id="1038" name="Picture 14" descr="http://images.apple.com/v/watch/g/images/shared/og_guided_tours.jpg?2015112008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1" y="3427122"/>
            <a:ext cx="217109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detection using accelerometer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5" y="2405586"/>
            <a:ext cx="5053238" cy="379389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16200000">
            <a:off x="2326856" y="1797259"/>
            <a:ext cx="410155" cy="12479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3933496" y="1794907"/>
            <a:ext cx="410157" cy="12526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2960" y="1737361"/>
            <a:ext cx="247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Arm on body left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463" y="1737361"/>
            <a:ext cx="247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Wrist raised</a:t>
            </a:r>
          </a:p>
        </p:txBody>
      </p:sp>
    </p:spTree>
    <p:extLst>
      <p:ext uri="{BB962C8B-B14F-4D97-AF65-F5344CB8AC3E}">
        <p14:creationId xmlns:p14="http://schemas.microsoft.com/office/powerpoint/2010/main" val="424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detection using accelerometer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5" y="2405586"/>
            <a:ext cx="5053238" cy="37938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80138" y="2471111"/>
            <a:ext cx="668215" cy="165295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2326856" y="1797259"/>
            <a:ext cx="410155" cy="12479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3933496" y="1794907"/>
            <a:ext cx="410157" cy="12526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2960" y="1737361"/>
            <a:ext cx="247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Arm on body left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463" y="1737361"/>
            <a:ext cx="247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Wrist raised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2438" y="3188591"/>
            <a:ext cx="3468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any time window with length W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Min(</a:t>
            </a:r>
            <a:r>
              <a:rPr lang="en-US" sz="2400" dirty="0" err="1" smtClean="0"/>
              <a:t>Accel</a:t>
            </a:r>
            <a:r>
              <a:rPr lang="en-US" sz="2400" dirty="0" smtClean="0"/>
              <a:t> Y) &gt; th</a:t>
            </a:r>
            <a:r>
              <a:rPr lang="en-US" sz="2400" dirty="0"/>
              <a:t>1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Min(</a:t>
            </a:r>
            <a:r>
              <a:rPr lang="en-US" sz="2400" dirty="0" err="1" smtClean="0"/>
              <a:t>Accel</a:t>
            </a:r>
            <a:r>
              <a:rPr lang="en-US" sz="2400" dirty="0" smtClean="0"/>
              <a:t> Z) 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Min(</a:t>
            </a:r>
            <a:r>
              <a:rPr lang="en-US" sz="2400" dirty="0" err="1" smtClean="0"/>
              <a:t>Accel</a:t>
            </a:r>
            <a:r>
              <a:rPr lang="en-US" sz="2400" dirty="0" smtClean="0"/>
              <a:t> X) &gt; th2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Max(</a:t>
            </a:r>
            <a:r>
              <a:rPr lang="en-US" sz="2400" dirty="0" err="1" smtClean="0"/>
              <a:t>Accel</a:t>
            </a:r>
            <a:r>
              <a:rPr lang="en-US" sz="2400" dirty="0" smtClean="0"/>
              <a:t> X) &lt; th3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information is not sufficient…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2251587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Reach for a book on the shelf </a:t>
            </a:r>
            <a:br>
              <a:rPr lang="en-US" sz="2800" dirty="0" smtClean="0"/>
            </a:br>
            <a:r>
              <a:rPr lang="en-US" sz="2800" dirty="0" smtClean="0"/>
              <a:t>vs. </a:t>
            </a:r>
            <a:br>
              <a:rPr lang="en-US" sz="2800" dirty="0" smtClean="0"/>
            </a:br>
            <a:r>
              <a:rPr lang="en-US" sz="2800" dirty="0" smtClean="0"/>
              <a:t>Raise wrist to see time while walking</a:t>
            </a:r>
          </a:p>
        </p:txBody>
      </p:sp>
    </p:spTree>
    <p:extLst>
      <p:ext uri="{BB962C8B-B14F-4D97-AF65-F5344CB8AC3E}">
        <p14:creationId xmlns:p14="http://schemas.microsoft.com/office/powerpoint/2010/main" val="13327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information is not sufficient…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2251587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Reach for a book on the shelf </a:t>
            </a:r>
            <a:br>
              <a:rPr lang="en-US" sz="2800" dirty="0" smtClean="0"/>
            </a:br>
            <a:r>
              <a:rPr lang="en-US" sz="2800" dirty="0" smtClean="0"/>
              <a:t>vs. </a:t>
            </a:r>
            <a:br>
              <a:rPr lang="en-US" sz="2800" dirty="0" smtClean="0"/>
            </a:br>
            <a:r>
              <a:rPr lang="en-US" sz="2800" dirty="0" smtClean="0"/>
              <a:t>Raise wrist to see time while walking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Acceleration tells us both these two are in AOI, but only the second one is correct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59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information is not sufficient…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2251587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Reach for a book on the shelf </a:t>
            </a:r>
            <a:br>
              <a:rPr lang="en-US" sz="2800" dirty="0" smtClean="0"/>
            </a:br>
            <a:r>
              <a:rPr lang="en-US" sz="2800" dirty="0" smtClean="0"/>
              <a:t>vs. </a:t>
            </a:r>
            <a:br>
              <a:rPr lang="en-US" sz="2800" dirty="0" smtClean="0"/>
            </a:br>
            <a:r>
              <a:rPr lang="en-US" sz="2800" dirty="0" smtClean="0"/>
              <a:t>Raise wrist to see time while walking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Acceleration tells us both these two are in AOI, but only the second one is correct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Opportunity: watch orientation tends to be stable for a while when we look at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1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stability detection using gyroscope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2" y="1737361"/>
            <a:ext cx="3061023" cy="4596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11" y="1737361"/>
            <a:ext cx="3061024" cy="4596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588" y="2293241"/>
            <a:ext cx="3468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Left:</a:t>
            </a:r>
            <a:br>
              <a:rPr lang="en-US" sz="2400" dirty="0" smtClean="0"/>
            </a:br>
            <a:r>
              <a:rPr lang="en-US" sz="2400" dirty="0" smtClean="0"/>
              <a:t>Reach books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Right: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Look at time </a:t>
            </a:r>
            <a:br>
              <a:rPr lang="en-US" sz="2400" dirty="0" smtClean="0"/>
            </a:br>
            <a:r>
              <a:rPr lang="en-US" sz="2400" dirty="0" smtClean="0"/>
              <a:t>while walking</a:t>
            </a:r>
          </a:p>
        </p:txBody>
      </p:sp>
    </p:spTree>
    <p:extLst>
      <p:ext uri="{BB962C8B-B14F-4D97-AF65-F5344CB8AC3E}">
        <p14:creationId xmlns:p14="http://schemas.microsoft.com/office/powerpoint/2010/main" val="28822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AOI stability detection using gyroscope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2" y="1737361"/>
            <a:ext cx="3061023" cy="4596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11" y="1737361"/>
            <a:ext cx="3061024" cy="4596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588" y="2293241"/>
            <a:ext cx="3468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Left:</a:t>
            </a:r>
            <a:br>
              <a:rPr lang="en-US" sz="2400" dirty="0" smtClean="0"/>
            </a:br>
            <a:r>
              <a:rPr lang="en-US" sz="2400" dirty="0" smtClean="0"/>
              <a:t>Reach books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Right: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Look at time </a:t>
            </a:r>
            <a:br>
              <a:rPr lang="en-US" sz="2400" dirty="0" smtClean="0"/>
            </a:br>
            <a:r>
              <a:rPr lang="en-US" sz="2400" dirty="0" smtClean="0"/>
              <a:t>while walking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8160" y="5798441"/>
            <a:ext cx="346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Abs(Gyro X, Y, Z) &lt; th4</a:t>
            </a:r>
          </a:p>
        </p:txBody>
      </p:sp>
    </p:spTree>
    <p:extLst>
      <p:ext uri="{BB962C8B-B14F-4D97-AF65-F5344CB8AC3E}">
        <p14:creationId xmlns:p14="http://schemas.microsoft.com/office/powerpoint/2010/main" val="2580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1901772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to choose parameters?</a:t>
            </a:r>
            <a:br>
              <a:rPr lang="en-US" sz="2800" dirty="0" smtClean="0"/>
            </a:br>
            <a:r>
              <a:rPr lang="en-US" sz="2800" dirty="0" smtClean="0"/>
              <a:t>- Collected data from 3 different users</a:t>
            </a:r>
            <a:br>
              <a:rPr lang="en-US" sz="2800" dirty="0" smtClean="0"/>
            </a:br>
            <a:r>
              <a:rPr lang="en-US" sz="2800" dirty="0" smtClean="0"/>
              <a:t>- Derived thresholds that has highest classification rate in distinguishing intentional wrist raise from other motions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to adapt to different users?</a:t>
            </a:r>
            <a:br>
              <a:rPr lang="en-US" sz="2800" dirty="0" smtClean="0"/>
            </a:br>
            <a:r>
              <a:rPr lang="en-US" sz="2800" dirty="0" smtClean="0"/>
              <a:t>- We have implicit ground truth data for wrist raise for each user</a:t>
            </a:r>
            <a:br>
              <a:rPr lang="en-US" sz="2800" dirty="0" smtClean="0"/>
            </a:br>
            <a:r>
              <a:rPr lang="en-US" sz="2800" dirty="0" smtClean="0"/>
              <a:t>- Adapt the thresholds over time</a:t>
            </a:r>
          </a:p>
        </p:txBody>
      </p:sp>
    </p:spTree>
    <p:extLst>
      <p:ext uri="{BB962C8B-B14F-4D97-AF65-F5344CB8AC3E}">
        <p14:creationId xmlns:p14="http://schemas.microsoft.com/office/powerpoint/2010/main" val="135162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2081881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Test on more users and report accuracy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Need user feedback to evaluate latency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Report energy usage (e.g. with different sampling rates)</a:t>
            </a:r>
          </a:p>
        </p:txBody>
      </p:sp>
    </p:spTree>
    <p:extLst>
      <p:ext uri="{BB962C8B-B14F-4D97-AF65-F5344CB8AC3E}">
        <p14:creationId xmlns:p14="http://schemas.microsoft.com/office/powerpoint/2010/main" val="59235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sshen19@Illinois.edu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Smartwatch: </a:t>
            </a:r>
            <a:br>
              <a:rPr lang="en-US" dirty="0" smtClean="0"/>
            </a:br>
            <a:r>
              <a:rPr lang="en-US" dirty="0" smtClean="0"/>
              <a:t>More than a watch</a:t>
            </a:r>
            <a:endParaRPr lang="en-US" dirty="0"/>
          </a:p>
        </p:txBody>
      </p:sp>
      <p:pic>
        <p:nvPicPr>
          <p:cNvPr id="1030" name="Picture 6" descr="http://digitalsplashmedia.com/wp-content/uploads/2013/06/Smartwatch-EC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51" y="3064692"/>
            <a:ext cx="1037561" cy="20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0y9cdsu7xlg0.cloudfront.net/png/6384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14" y="1793335"/>
            <a:ext cx="1271357" cy="12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61829" y="3871923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04192" flipV="1">
            <a:off x="2658339" y="2791695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0764" y="1981200"/>
            <a:ext cx="329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5603" y="3273760"/>
            <a:ext cx="3282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Sensors</a:t>
            </a:r>
            <a:br>
              <a:rPr lang="en-US" sz="2800" dirty="0" smtClean="0"/>
            </a:br>
            <a:r>
              <a:rPr lang="en-US" sz="2000" dirty="0" smtClean="0"/>
              <a:t>Accelerometer, Gyroscope</a:t>
            </a:r>
          </a:p>
          <a:p>
            <a:r>
              <a:rPr lang="en-US" sz="2000" dirty="0" smtClean="0"/>
              <a:t>Compass</a:t>
            </a:r>
          </a:p>
          <a:p>
            <a:r>
              <a:rPr lang="en-US" sz="2000" dirty="0" smtClean="0"/>
              <a:t>Heartrate</a:t>
            </a:r>
            <a:endParaRPr lang="en-US" sz="2000" dirty="0"/>
          </a:p>
        </p:txBody>
      </p:sp>
      <p:pic>
        <p:nvPicPr>
          <p:cNvPr id="1038" name="Picture 14" descr="http://images.apple.com/v/watch/g/images/shared/og_guided_tours.jpg?2015112008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1" y="3427122"/>
            <a:ext cx="217109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Smartwatch: </a:t>
            </a:r>
            <a:br>
              <a:rPr lang="en-US" dirty="0" smtClean="0"/>
            </a:br>
            <a:r>
              <a:rPr lang="en-US" dirty="0" smtClean="0"/>
              <a:t>More than a watch</a:t>
            </a:r>
            <a:endParaRPr lang="en-US" dirty="0"/>
          </a:p>
        </p:txBody>
      </p:sp>
      <p:pic>
        <p:nvPicPr>
          <p:cNvPr id="1030" name="Picture 6" descr="http://digitalsplashmedia.com/wp-content/uploads/2013/06/Smartwatch-EC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51" y="3064692"/>
            <a:ext cx="1037561" cy="20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7542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88" y="5136355"/>
            <a:ext cx="1145883" cy="11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0y9cdsu7xlg0.cloudfront.net/png/6384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14" y="1793335"/>
            <a:ext cx="1271357" cy="12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61829" y="3871923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695808">
            <a:off x="2716136" y="4760871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04192" flipV="1">
            <a:off x="2658339" y="2791695"/>
            <a:ext cx="888817" cy="45720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0764" y="1981200"/>
            <a:ext cx="329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5603" y="3273760"/>
            <a:ext cx="3282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Sensors</a:t>
            </a:r>
            <a:br>
              <a:rPr lang="en-US" sz="2800" dirty="0" smtClean="0"/>
            </a:br>
            <a:r>
              <a:rPr lang="en-US" sz="2000" dirty="0" smtClean="0"/>
              <a:t>Accelerometer, Gyroscope</a:t>
            </a:r>
          </a:p>
          <a:p>
            <a:r>
              <a:rPr lang="en-US" sz="2000" dirty="0" smtClean="0"/>
              <a:t>Compass</a:t>
            </a:r>
          </a:p>
          <a:p>
            <a:r>
              <a:rPr lang="en-US" sz="2000" dirty="0" smtClean="0"/>
              <a:t>Heartrate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0764" y="5293798"/>
            <a:ext cx="329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Wireless Technology</a:t>
            </a:r>
            <a:br>
              <a:rPr lang="en-US" sz="2800" dirty="0" smtClean="0"/>
            </a:br>
            <a:r>
              <a:rPr lang="en-US" sz="2000" dirty="0" smtClean="0"/>
              <a:t>Bluetooth, Wi-Fi, GPS</a:t>
            </a:r>
            <a:endParaRPr lang="en-US" sz="2000" dirty="0"/>
          </a:p>
        </p:txBody>
      </p:sp>
      <p:pic>
        <p:nvPicPr>
          <p:cNvPr id="1038" name="Picture 14" descr="http://images.apple.com/v/watch/g/images/shared/og_guided_tours.jpg?2015112008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1" y="3427122"/>
            <a:ext cx="217109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Smartwatch: </a:t>
            </a:r>
            <a:br>
              <a:rPr lang="en-US" dirty="0" smtClean="0"/>
            </a:br>
            <a:r>
              <a:rPr lang="en-US" dirty="0" smtClean="0"/>
              <a:t>More than a watch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2211" y="3119871"/>
            <a:ext cx="268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Functionality</a:t>
            </a:r>
            <a:br>
              <a:rPr lang="en-US" sz="3600" dirty="0" smtClean="0"/>
            </a:br>
            <a:r>
              <a:rPr lang="en-US" sz="3600" dirty="0" smtClean="0"/>
              <a:t>+</a:t>
            </a:r>
            <a:br>
              <a:rPr lang="en-US" sz="3600" dirty="0" smtClean="0"/>
            </a:br>
            <a:r>
              <a:rPr lang="en-US" sz="3600" dirty="0" smtClean="0"/>
              <a:t>Interaction</a:t>
            </a:r>
            <a:endParaRPr lang="en-US" sz="3600" dirty="0"/>
          </a:p>
        </p:txBody>
      </p:sp>
      <p:pic>
        <p:nvPicPr>
          <p:cNvPr id="1038" name="Picture 14" descr="http://images.apple.com/v/watch/g/images/shared/og_guided_tours.jpg?2015112008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1" y="3427122"/>
            <a:ext cx="217109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Battery:</a:t>
            </a:r>
            <a:br>
              <a:rPr lang="en-US" dirty="0" smtClean="0"/>
            </a:br>
            <a:r>
              <a:rPr lang="en-US" dirty="0" smtClean="0"/>
              <a:t>Always a pain!</a:t>
            </a:r>
            <a:endParaRPr lang="en-US" dirty="0"/>
          </a:p>
        </p:txBody>
      </p:sp>
      <p:pic>
        <p:nvPicPr>
          <p:cNvPr id="2052" name="Picture 4" descr="http://www.justsomebroad.com/wp-content/uploads/2014/09/cell-batt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75" y="5262744"/>
            <a:ext cx="901173" cy="8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pport.apple.com/library/content/dam/edam/applecare/images/en_US/applewatch/watch-charg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42" y="2369125"/>
            <a:ext cx="2318241" cy="26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Battery:</a:t>
            </a:r>
            <a:br>
              <a:rPr lang="en-US" dirty="0" smtClean="0"/>
            </a:br>
            <a:r>
              <a:rPr lang="en-US" dirty="0" smtClean="0"/>
              <a:t>Always a pain!</a:t>
            </a:r>
            <a:endParaRPr lang="en-US" dirty="0"/>
          </a:p>
        </p:txBody>
      </p:sp>
      <p:pic>
        <p:nvPicPr>
          <p:cNvPr id="2052" name="Picture 4" descr="http://www.justsomebroad.com/wp-content/uploads/2014/09/cell-batt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75" y="5262744"/>
            <a:ext cx="901173" cy="8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pport.apple.com/library/content/dam/edam/applecare/images/en_US/applewatch/watch-charg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42" y="2369125"/>
            <a:ext cx="2318241" cy="26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.mos.techradar.com/art/Watches/Apple%20Watch/First%20option/Apple%20Watch%20review%20(3)-97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51" y="3042203"/>
            <a:ext cx="2364909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54321" y="5198729"/>
            <a:ext cx="3611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Biggest Battery Drainer:</a:t>
            </a:r>
            <a:br>
              <a:rPr lang="en-US" sz="2800" dirty="0" smtClean="0"/>
            </a:br>
            <a:r>
              <a:rPr lang="en-US" sz="2800" dirty="0" smtClean="0"/>
              <a:t>Screen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8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ttp://www.androidpolice.com/wp-content/uploads/2014/12/nexus2cee_wm_s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0" y="3206112"/>
            <a:ext cx="2446715" cy="13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2283" y="2057067"/>
            <a:ext cx="2765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Keep screen dim all the time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4762846"/>
            <a:ext cx="3352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 a ‘tap</a:t>
            </a:r>
            <a:r>
              <a:rPr lang="en-US" altLang="zh-CN" sz="2800" dirty="0" smtClean="0"/>
              <a:t>ping</a:t>
            </a:r>
            <a:r>
              <a:rPr lang="en-US" sz="2800" dirty="0" smtClean="0"/>
              <a:t>’ to start operating       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1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ttp://www.androidpolice.com/wp-content/uploads/2014/12/nexus2cee_wm_s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0" y="3206112"/>
            <a:ext cx="2446715" cy="13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2283" y="2057067"/>
            <a:ext cx="2765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Keep screen dim all the time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4762846"/>
            <a:ext cx="3352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 a ‘tap</a:t>
            </a:r>
            <a:r>
              <a:rPr lang="en-US" altLang="zh-CN" sz="2800" dirty="0" smtClean="0"/>
              <a:t>ping</a:t>
            </a:r>
            <a:r>
              <a:rPr lang="en-US" sz="2800" dirty="0" smtClean="0"/>
              <a:t>’ to start operating       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000" dirty="0"/>
          </a:p>
        </p:txBody>
      </p:sp>
      <p:pic>
        <p:nvPicPr>
          <p:cNvPr id="3076" name="Picture 4" descr="http://i1-news.softpedia-static.com/images/news2/apple-watch-with-watchos-2-review-king-of-the-wrist-494708-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72" y="3206112"/>
            <a:ext cx="2446715" cy="13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74386" y="2057067"/>
            <a:ext cx="2765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Opportunistically turn screen 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81933" y="4762846"/>
            <a:ext cx="295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Detect wrist raise motion and activate              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</TotalTime>
  <Words>346</Words>
  <Application>Microsoft Office PowerPoint</Application>
  <PresentationFormat>On-screen Show (4:3)</PresentationFormat>
  <Paragraphs>113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Retrospect</vt:lpstr>
      <vt:lpstr>Accurate  Activation on Wrist Raise for Smartwatches</vt:lpstr>
      <vt:lpstr>Smartwatch:  More than a watch</vt:lpstr>
      <vt:lpstr>Smartwatch:  More than a watch</vt:lpstr>
      <vt:lpstr>Smartwatch:  More than a watch</vt:lpstr>
      <vt:lpstr>Smartwatch:  More than a watch</vt:lpstr>
      <vt:lpstr>Battery: Always a pain!</vt:lpstr>
      <vt:lpstr>Battery: Always a pain!</vt:lpstr>
      <vt:lpstr>Solutions </vt:lpstr>
      <vt:lpstr>Solutions </vt:lpstr>
      <vt:lpstr>Problem with current Activation on wrist raise</vt:lpstr>
      <vt:lpstr>Problem with current Activation on wrist raise</vt:lpstr>
      <vt:lpstr>Things to keep in mind… </vt:lpstr>
      <vt:lpstr>Things to keep in mind… </vt:lpstr>
      <vt:lpstr>Things to keep in mind… </vt:lpstr>
      <vt:lpstr>Demo</vt:lpstr>
      <vt:lpstr>Area of interest When we raise wrist…</vt:lpstr>
      <vt:lpstr>Area of interest When we raise wrist…</vt:lpstr>
      <vt:lpstr>Motion sensors: a deeper look</vt:lpstr>
      <vt:lpstr>Area of interest Gravity should tell us that!</vt:lpstr>
      <vt:lpstr>AOI detection using accelerometer</vt:lpstr>
      <vt:lpstr>AOI detection using accelerometer</vt:lpstr>
      <vt:lpstr>AOI information is not sufficient…</vt:lpstr>
      <vt:lpstr>AOI information is not sufficient…</vt:lpstr>
      <vt:lpstr>AOI information is not sufficient…</vt:lpstr>
      <vt:lpstr>AOI stability detection using gyroscope</vt:lpstr>
      <vt:lpstr>AOI stability detection using gyroscope</vt:lpstr>
      <vt:lpstr>Further details </vt:lpstr>
      <vt:lpstr>Future work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Shen</dc:creator>
  <cp:lastModifiedBy>Sheng Shen</cp:lastModifiedBy>
  <cp:revision>147</cp:revision>
  <cp:lastPrinted>2015-12-03T18:34:43Z</cp:lastPrinted>
  <dcterms:created xsi:type="dcterms:W3CDTF">2015-12-02T13:43:32Z</dcterms:created>
  <dcterms:modified xsi:type="dcterms:W3CDTF">2015-12-04T02:37:42Z</dcterms:modified>
</cp:coreProperties>
</file>