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9"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1pPr>
    <a:lvl2pPr marL="2193925" indent="-1736725"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2pPr>
    <a:lvl3pPr marL="4387850" indent="-3473450"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3pPr>
    <a:lvl4pPr marL="6583363" indent="-5211763"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4pPr>
    <a:lvl5pPr marL="8777288" indent="-6948488"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5pPr>
    <a:lvl6pPr marL="22860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6pPr>
    <a:lvl7pPr marL="27432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7pPr>
    <a:lvl8pPr marL="32004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8pPr>
    <a:lvl9pPr marL="36576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71A1"/>
    <a:srgbClr val="DE6225"/>
    <a:srgbClr val="0527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49" autoAdjust="0"/>
    <p:restoredTop sz="95914" autoAdjust="0"/>
  </p:normalViewPr>
  <p:slideViewPr>
    <p:cSldViewPr snapToObjects="1">
      <p:cViewPr>
        <p:scale>
          <a:sx n="33" d="100"/>
          <a:sy n="33" d="100"/>
        </p:scale>
        <p:origin x="29" y="-2395"/>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A91F10-F105-F240-BB11-F3B689646099}" type="datetimeFigureOut">
              <a:rPr lang="en-US" smtClean="0"/>
              <a:pPr/>
              <a:t>12/7/2015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313593-E61B-054B-81C4-FAE256538AED}" type="slidenum">
              <a:rPr lang="en-US" smtClean="0"/>
              <a:pPr/>
              <a:t>‹#›</a:t>
            </a:fld>
            <a:endParaRPr lang="en-US"/>
          </a:p>
        </p:txBody>
      </p:sp>
    </p:spTree>
    <p:extLst>
      <p:ext uri="{BB962C8B-B14F-4D97-AF65-F5344CB8AC3E}">
        <p14:creationId xmlns:p14="http://schemas.microsoft.com/office/powerpoint/2010/main" val="3767587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2194560" fontAlgn="auto">
              <a:spcBef>
                <a:spcPts val="0"/>
              </a:spcBef>
              <a:spcAft>
                <a:spcPts val="0"/>
              </a:spcAft>
              <a:defRPr sz="1200">
                <a:latin typeface="+mn-lt"/>
                <a:ea typeface="+mn-ea"/>
                <a:cs typeface="+mn-cs"/>
              </a:defRPr>
            </a:lvl1pPr>
          </a:lstStyle>
          <a:p>
            <a:pPr>
              <a:defRPr/>
            </a:pPr>
            <a:fld id="{39B9E5EC-0846-6941-8703-CD90130FC354}" type="datetime1">
              <a:rPr lang="en-US"/>
              <a:pPr>
                <a:defRPr/>
              </a:pPr>
              <a:t>12/7/2015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2194560" fontAlgn="auto">
              <a:spcBef>
                <a:spcPts val="0"/>
              </a:spcBef>
              <a:spcAft>
                <a:spcPts val="0"/>
              </a:spcAft>
              <a:defRPr sz="1200">
                <a:latin typeface="+mn-lt"/>
                <a:ea typeface="+mn-ea"/>
                <a:cs typeface="+mn-cs"/>
              </a:defRPr>
            </a:lvl1pPr>
          </a:lstStyle>
          <a:p>
            <a:pPr>
              <a:defRPr/>
            </a:pPr>
            <a:fld id="{572C3E04-EAED-7A4D-B838-0B5ADB0969A6}" type="slidenum">
              <a:rPr lang="en-US"/>
              <a:pPr>
                <a:defRPr/>
              </a:pPr>
              <a:t>‹#›</a:t>
            </a:fld>
            <a:endParaRPr lang="en-US"/>
          </a:p>
        </p:txBody>
      </p:sp>
    </p:spTree>
    <p:extLst>
      <p:ext uri="{BB962C8B-B14F-4D97-AF65-F5344CB8AC3E}">
        <p14:creationId xmlns:p14="http://schemas.microsoft.com/office/powerpoint/2010/main" val="10505516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07" charset="-128"/>
              <a:cs typeface="ＭＳ Ｐゴシック" pitchFamily="-107" charset="-128"/>
            </a:endParaRPr>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2193925" fontAlgn="base">
              <a:spcBef>
                <a:spcPct val="0"/>
              </a:spcBef>
              <a:spcAft>
                <a:spcPct val="0"/>
              </a:spcAft>
              <a:defRPr/>
            </a:pPr>
            <a:fld id="{49DB0A5A-AF5E-9543-8B7A-88F16E74363B}" type="slidenum">
              <a:rPr lang="en-US" smtClean="0">
                <a:ea typeface="ＭＳ Ｐゴシック" pitchFamily="-108" charset="-128"/>
                <a:cs typeface="ＭＳ Ｐゴシック" pitchFamily="-108" charset="-128"/>
              </a:rPr>
              <a:pPr defTabSz="2193925" fontAlgn="base">
                <a:spcBef>
                  <a:spcPct val="0"/>
                </a:spcBef>
                <a:spcAft>
                  <a:spcPct val="0"/>
                </a:spcAft>
                <a:defRPr/>
              </a:pPr>
              <a:t>1</a:t>
            </a:fld>
            <a:endParaRPr lang="en-US" smtClean="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45238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D9B0DC0-DEB6-5245-9786-81835CA7B236}" type="datetime1">
              <a:rPr lang="en-US"/>
              <a:pPr>
                <a:defRPr/>
              </a:pPr>
              <a:t>12/7/2015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0CB6CD-A896-034E-886C-9AD73162554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FE152F3-A628-174C-B1C5-D7957B5E1D38}" type="datetime1">
              <a:rPr lang="en-US"/>
              <a:pPr>
                <a:defRPr/>
              </a:pPr>
              <a:t>12/7/2015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FCF62F-1C22-F342-AEF6-5751E4D1B1C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45D483-D49F-FF4D-A9BE-F07770943FEC}" type="datetime1">
              <a:rPr lang="en-US"/>
              <a:pPr>
                <a:defRPr/>
              </a:pPr>
              <a:t>12/7/2015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774BD7-0588-6F4B-AC48-26B402219AE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2E7EE88-36B3-3346-BBA2-F431CBED7E14}" type="datetime1">
              <a:rPr lang="en-US"/>
              <a:pPr>
                <a:defRPr/>
              </a:pPr>
              <a:t>12/7/2015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E96FE8-16DA-394E-A83E-4578336391C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7DEA6E3-440A-4444-BB11-7B989A77FD77}" type="datetime1">
              <a:rPr lang="en-US"/>
              <a:pPr>
                <a:defRPr/>
              </a:pPr>
              <a:t>12/7/2015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5C8EF9-EBE1-BB4A-BC45-FEB94B053A1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0F24EE3-BE6B-6F40-8449-0EE688B334C3}" type="datetime1">
              <a:rPr lang="en-US"/>
              <a:pPr>
                <a:defRPr/>
              </a:pPr>
              <a:t>12/7/2015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40A0E92-9676-0646-8393-C6A11532230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EB25384-CBCF-B646-AF0F-35BE8D53D802}" type="datetime1">
              <a:rPr lang="en-US"/>
              <a:pPr>
                <a:defRPr/>
              </a:pPr>
              <a:t>12/7/2015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A81054D-299A-2D4B-A58E-B6B2DCDDC98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FC97E24-7DE0-2049-B283-98D5EA78F8EA}" type="datetime1">
              <a:rPr lang="en-US"/>
              <a:pPr>
                <a:defRPr/>
              </a:pPr>
              <a:t>12/7/2015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CC60871-0703-CC4C-A829-D75B00D0A2D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4D595BF-B042-E74D-B532-F84F734A770B}" type="datetime1">
              <a:rPr lang="en-US"/>
              <a:pPr>
                <a:defRPr/>
              </a:pPr>
              <a:t>12/7/2015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FE51F58-CED8-114E-989B-FAB78C4990E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AE1BB32-3A3A-1442-B647-28E14D9E02CB}" type="datetime1">
              <a:rPr lang="en-US"/>
              <a:pPr>
                <a:defRPr/>
              </a:pPr>
              <a:t>12/7/2015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6AC1B3-1A4E-1147-990C-E994497E563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6EE6D99-5BC1-9447-9734-C2AA085436E8}" type="datetime1">
              <a:rPr lang="en-US"/>
              <a:pPr>
                <a:defRPr/>
              </a:pPr>
              <a:t>12/7/2015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B73B32-3A11-C34E-B587-0381224FDA0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2193925" y="7680325"/>
            <a:ext cx="39503350" cy="21724938"/>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3925" y="30510163"/>
            <a:ext cx="10242550" cy="1752600"/>
          </a:xfrm>
          <a:prstGeom prst="rect">
            <a:avLst/>
          </a:prstGeom>
        </p:spPr>
        <p:txBody>
          <a:bodyPr vert="horz" lIns="438912" tIns="219456" rIns="438912" bIns="219456" rtlCol="0" anchor="ctr"/>
          <a:lstStyle>
            <a:lvl1pPr algn="l" defTabSz="2194560" fontAlgn="auto">
              <a:spcBef>
                <a:spcPts val="0"/>
              </a:spcBef>
              <a:spcAft>
                <a:spcPts val="0"/>
              </a:spcAft>
              <a:defRPr sz="5800">
                <a:solidFill>
                  <a:schemeClr val="tx1">
                    <a:tint val="75000"/>
                  </a:schemeClr>
                </a:solidFill>
                <a:latin typeface="+mn-lt"/>
                <a:ea typeface="+mn-ea"/>
                <a:cs typeface="+mn-cs"/>
              </a:defRPr>
            </a:lvl1pPr>
          </a:lstStyle>
          <a:p>
            <a:pPr>
              <a:defRPr/>
            </a:pPr>
            <a:fld id="{7D63A7D0-97BF-1846-9583-B99EC1CA1C7E}" type="datetime1">
              <a:rPr lang="en-US"/>
              <a:pPr>
                <a:defRPr/>
              </a:pPr>
              <a:t>12/7/2015</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912" tIns="219456" rIns="438912" bIns="219456" rtlCol="0" anchor="ctr"/>
          <a:lstStyle>
            <a:lvl1pPr algn="ctr" defTabSz="2194560" fontAlgn="auto">
              <a:spcBef>
                <a:spcPts val="0"/>
              </a:spcBef>
              <a:spcAft>
                <a:spcPts val="0"/>
              </a:spcAft>
              <a:defRPr sz="58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438912" tIns="219456" rIns="438912" bIns="219456" rtlCol="0" anchor="ctr"/>
          <a:lstStyle>
            <a:lvl1pPr algn="r" defTabSz="2194560" fontAlgn="auto">
              <a:spcBef>
                <a:spcPts val="0"/>
              </a:spcBef>
              <a:spcAft>
                <a:spcPts val="0"/>
              </a:spcAft>
              <a:defRPr sz="5800">
                <a:solidFill>
                  <a:schemeClr val="tx1">
                    <a:tint val="75000"/>
                  </a:schemeClr>
                </a:solidFill>
                <a:latin typeface="+mn-lt"/>
                <a:ea typeface="+mn-ea"/>
                <a:cs typeface="+mn-cs"/>
              </a:defRPr>
            </a:lvl1pPr>
          </a:lstStyle>
          <a:p>
            <a:pPr>
              <a:defRPr/>
            </a:pPr>
            <a:fld id="{B063F8FF-54E3-2749-9438-DED0CB1485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pitchFamily="-107"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pitchFamily="-107"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pitchFamily="-107"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emf"/><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FF"/>
            </a:gs>
            <a:gs pos="3999">
              <a:srgbClr val="FFFFFF"/>
            </a:gs>
            <a:gs pos="100000">
              <a:srgbClr val="5771A1"/>
            </a:gs>
          </a:gsLst>
          <a:lin ang="5400000"/>
        </a:gradFill>
        <a:effectLst/>
      </p:bgPr>
    </p:bg>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1143000" y="2441575"/>
            <a:ext cx="41605200" cy="1292447"/>
          </a:xfrm>
          <a:prstGeom prst="rect">
            <a:avLst/>
          </a:prstGeom>
          <a:noFill/>
          <a:ln w="9525">
            <a:noFill/>
            <a:miter lim="800000"/>
            <a:headEnd/>
            <a:tailEnd/>
          </a:ln>
        </p:spPr>
        <p:txBody>
          <a:bodyPr lIns="91243" tIns="45614" rIns="91243" bIns="45614">
            <a:prstTxWarp prst="textNoShape">
              <a:avLst/>
            </a:prstTxWarp>
            <a:spAutoFit/>
          </a:bodyPr>
          <a:lstStyle/>
          <a:p>
            <a:pPr>
              <a:spcBef>
                <a:spcPct val="50000"/>
              </a:spcBef>
            </a:pPr>
            <a:r>
              <a:rPr lang="en-US" sz="5000" b="1" dirty="0" smtClean="0"/>
              <a:t>Sheng Shen, Jifu Zhao </a:t>
            </a:r>
            <a:r>
              <a:rPr lang="en-US" sz="5000" b="1" dirty="0"/>
              <a:t>and </a:t>
            </a:r>
            <a:r>
              <a:rPr lang="en-US" sz="5000" b="1" dirty="0" err="1" smtClean="0"/>
              <a:t>Duc</a:t>
            </a:r>
            <a:r>
              <a:rPr lang="en-US" sz="5000" b="1" dirty="0" smtClean="0"/>
              <a:t> Phan</a:t>
            </a:r>
            <a:r>
              <a:rPr lang="en-US" sz="4800" b="1" dirty="0"/>
              <a:t/>
            </a:r>
            <a:br>
              <a:rPr lang="en-US" sz="4800" b="1" dirty="0"/>
            </a:br>
            <a:r>
              <a:rPr lang="en-US" sz="2800" b="1" dirty="0" smtClean="0"/>
              <a:t>CS </a:t>
            </a:r>
            <a:r>
              <a:rPr lang="en-US" sz="2800" b="1" dirty="0" smtClean="0"/>
              <a:t>598 </a:t>
            </a:r>
            <a:r>
              <a:rPr lang="en-US" sz="2800" b="1" dirty="0" smtClean="0"/>
              <a:t>Final Project, </a:t>
            </a:r>
            <a:r>
              <a:rPr lang="en-US" sz="2800" b="1" dirty="0"/>
              <a:t>University of Illinois at Urbana-Champaign</a:t>
            </a:r>
          </a:p>
        </p:txBody>
      </p:sp>
      <p:cxnSp>
        <p:nvCxnSpPr>
          <p:cNvPr id="70" name="Straight Connector 69"/>
          <p:cNvCxnSpPr/>
          <p:nvPr/>
        </p:nvCxnSpPr>
        <p:spPr>
          <a:xfrm>
            <a:off x="0" y="4114800"/>
            <a:ext cx="43891200" cy="1588"/>
          </a:xfrm>
          <a:prstGeom prst="line">
            <a:avLst/>
          </a:prstGeom>
          <a:ln w="76200" cap="flat" cmpd="sng" algn="ctr">
            <a:solidFill>
              <a:schemeClr val="bg1"/>
            </a:solidFill>
            <a:prstDash val="solid"/>
            <a:round/>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6388" name="TextBox 91"/>
          <p:cNvSpPr txBox="1">
            <a:spLocks noChangeArrowheads="1"/>
          </p:cNvSpPr>
          <p:nvPr/>
        </p:nvSpPr>
        <p:spPr bwMode="auto">
          <a:xfrm>
            <a:off x="1143000" y="887413"/>
            <a:ext cx="41605200" cy="1446212"/>
          </a:xfrm>
          <a:prstGeom prst="rect">
            <a:avLst/>
          </a:prstGeom>
          <a:noFill/>
          <a:ln w="9525">
            <a:noFill/>
            <a:miter lim="800000"/>
            <a:headEnd/>
            <a:tailEnd/>
          </a:ln>
        </p:spPr>
        <p:txBody>
          <a:bodyPr>
            <a:prstTxWarp prst="textNoShape">
              <a:avLst/>
            </a:prstTxWarp>
            <a:spAutoFit/>
          </a:bodyPr>
          <a:lstStyle/>
          <a:p>
            <a:r>
              <a:rPr lang="en-US" sz="8800" dirty="0" smtClean="0">
                <a:solidFill>
                  <a:srgbClr val="052754"/>
                </a:solidFill>
                <a:latin typeface="Arial Black" pitchFamily="-107" charset="0"/>
              </a:rPr>
              <a:t>A SMARTWACTH ACTIVATION SYSTEM DESIGN</a:t>
            </a:r>
            <a:endParaRPr lang="en-US" sz="8800" dirty="0">
              <a:solidFill>
                <a:srgbClr val="052754"/>
              </a:solidFill>
              <a:latin typeface="Arial Black" pitchFamily="-107" charset="0"/>
            </a:endParaRPr>
          </a:p>
        </p:txBody>
      </p:sp>
      <p:sp>
        <p:nvSpPr>
          <p:cNvPr id="16390" name="Rectangle 34"/>
          <p:cNvSpPr>
            <a:spLocks noChangeArrowheads="1"/>
          </p:cNvSpPr>
          <p:nvPr/>
        </p:nvSpPr>
        <p:spPr bwMode="auto">
          <a:xfrm>
            <a:off x="32918400" y="16916400"/>
            <a:ext cx="9829800" cy="62484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smtClean="0">
                <a:solidFill>
                  <a:srgbClr val="CC3300"/>
                </a:solidFill>
              </a:rPr>
              <a:t>Conclusions</a:t>
            </a:r>
          </a:p>
          <a:p>
            <a:pPr>
              <a:spcBef>
                <a:spcPct val="50000"/>
              </a:spcBef>
            </a:pPr>
            <a:endParaRPr lang="en-GB" sz="4000" b="1" dirty="0" smtClean="0">
              <a:solidFill>
                <a:srgbClr val="CC3300"/>
              </a:solidFill>
            </a:endParaRPr>
          </a:p>
          <a:p>
            <a:pPr>
              <a:buFont typeface="Arial" pitchFamily="34" charset="0"/>
              <a:buChar char="•"/>
            </a:pPr>
            <a:r>
              <a:rPr lang="en-US" sz="2800" dirty="0" smtClean="0"/>
              <a:t>Our algorithm can achieve 98% accuracy in test set.</a:t>
            </a:r>
          </a:p>
          <a:p>
            <a:pPr>
              <a:buFont typeface="Arial" pitchFamily="34" charset="0"/>
              <a:buChar char="•"/>
            </a:pPr>
            <a:endParaRPr lang="en-US" sz="2800" dirty="0" smtClean="0"/>
          </a:p>
          <a:p>
            <a:pPr>
              <a:buFont typeface="Arial" pitchFamily="34" charset="0"/>
              <a:buChar char="•"/>
            </a:pPr>
            <a:r>
              <a:rPr lang="en-US" sz="2800" dirty="0" smtClean="0"/>
              <a:t>Visualization of the data and the results from difference classifiers suggest that linear classifiers, such as </a:t>
            </a:r>
            <a:r>
              <a:rPr lang="en-US" sz="2800" dirty="0"/>
              <a:t>LDA </a:t>
            </a:r>
            <a:r>
              <a:rPr lang="en-US" sz="2800" dirty="0" smtClean="0"/>
              <a:t> or SVM with linear </a:t>
            </a:r>
            <a:r>
              <a:rPr lang="en-US" sz="2800" dirty="0" smtClean="0"/>
              <a:t>kernel, </a:t>
            </a:r>
            <a:r>
              <a:rPr lang="en-US" sz="2800" dirty="0" smtClean="0"/>
              <a:t>are sufficient. </a:t>
            </a:r>
            <a:endParaRPr lang="en-US" sz="2800" dirty="0"/>
          </a:p>
        </p:txBody>
      </p:sp>
      <p:sp>
        <p:nvSpPr>
          <p:cNvPr id="16391" name="Rectangle 33"/>
          <p:cNvSpPr>
            <a:spLocks noChangeArrowheads="1"/>
          </p:cNvSpPr>
          <p:nvPr/>
        </p:nvSpPr>
        <p:spPr bwMode="auto">
          <a:xfrm>
            <a:off x="1143000" y="19964400"/>
            <a:ext cx="9829800" cy="118110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smtClean="0">
                <a:solidFill>
                  <a:srgbClr val="CC3300"/>
                </a:solidFill>
              </a:rPr>
              <a:t>Smartwatch Basics:</a:t>
            </a:r>
            <a:endParaRPr lang="en-GB" sz="4000" b="1" dirty="0">
              <a:solidFill>
                <a:srgbClr val="CC3300"/>
              </a:solidFill>
            </a:endParaRPr>
          </a:p>
          <a:p>
            <a:r>
              <a:rPr lang="en-US" sz="2800" dirty="0"/>
              <a:t> </a:t>
            </a:r>
          </a:p>
          <a:p>
            <a:r>
              <a:rPr lang="en-US" sz="2800" b="1" dirty="0" smtClean="0"/>
              <a:t>Sensor of Interest:</a:t>
            </a:r>
          </a:p>
          <a:p>
            <a:endParaRPr lang="en-US" sz="2800" dirty="0" smtClean="0"/>
          </a:p>
          <a:p>
            <a:pPr>
              <a:buFont typeface="Arial" pitchFamily="34" charset="0"/>
              <a:buChar char="•"/>
            </a:pPr>
            <a:r>
              <a:rPr lang="en-US" sz="2800" dirty="0" smtClean="0"/>
              <a:t>Accelerometer: measures acceleration along X, Y and Z (includes gravity); wildly available in wearable devices; costs the least energy compared to other sensors.</a:t>
            </a:r>
            <a:endParaRPr lang="en-US" sz="2800" dirty="0"/>
          </a:p>
          <a:p>
            <a:r>
              <a:rPr lang="en-US" sz="2800" dirty="0" smtClean="0"/>
              <a:t> </a:t>
            </a:r>
            <a:endParaRPr lang="en-AU" sz="2800" dirty="0"/>
          </a:p>
        </p:txBody>
      </p:sp>
      <p:sp>
        <p:nvSpPr>
          <p:cNvPr id="16392" name="Rectangle 49"/>
          <p:cNvSpPr>
            <a:spLocks noChangeArrowheads="1"/>
          </p:cNvSpPr>
          <p:nvPr/>
        </p:nvSpPr>
        <p:spPr bwMode="auto">
          <a:xfrm>
            <a:off x="1143000" y="4724400"/>
            <a:ext cx="9829800" cy="144780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smtClean="0">
                <a:solidFill>
                  <a:srgbClr val="CC3300"/>
                </a:solidFill>
              </a:rPr>
              <a:t>Motivation </a:t>
            </a:r>
            <a:endParaRPr lang="en-GB" sz="4000" b="1" dirty="0">
              <a:solidFill>
                <a:srgbClr val="CC3300"/>
              </a:solidFill>
            </a:endParaRPr>
          </a:p>
          <a:p>
            <a:r>
              <a:rPr lang="en-US" sz="2800" b="1" dirty="0"/>
              <a:t> </a:t>
            </a:r>
            <a:endParaRPr lang="en-US" sz="2800" dirty="0"/>
          </a:p>
          <a:p>
            <a:r>
              <a:rPr lang="en-US" sz="2800" dirty="0" smtClean="0"/>
              <a:t>Recent years have witnessed the boost in the wearable device community, and wrist-worn smart watches are getting popular.</a:t>
            </a:r>
            <a:r>
              <a:rPr lang="en-US" sz="2800" dirty="0"/>
              <a:t> </a:t>
            </a:r>
            <a:r>
              <a:rPr lang="en-US" sz="2800" dirty="0" smtClean="0"/>
              <a:t>As opposed to the rich set of sensors and functionality, </a:t>
            </a:r>
            <a:r>
              <a:rPr lang="en-US" sz="2800" dirty="0" err="1" smtClean="0"/>
              <a:t>smartwatches</a:t>
            </a:r>
            <a:r>
              <a:rPr lang="en-US" sz="2800" dirty="0" smtClean="0"/>
              <a:t> are always suffering from short battery life, typically less than one day. This limitation prevents one of the biggest battery drainer, the </a:t>
            </a:r>
            <a:r>
              <a:rPr lang="en-US" sz="2800" dirty="0" err="1" smtClean="0"/>
              <a:t>smartatch’s</a:t>
            </a:r>
            <a:r>
              <a:rPr lang="en-US" sz="2800" dirty="0" smtClean="0"/>
              <a:t> screen, from being always on. As a result, whenever the user needs to look at the watch to get the time, a tapping on the screen is required, making this most basic functionality inconvenience.</a:t>
            </a:r>
          </a:p>
          <a:p>
            <a:endParaRPr lang="en-US" sz="2800" dirty="0" smtClean="0"/>
          </a:p>
          <a:p>
            <a:r>
              <a:rPr lang="en-US" sz="2800" dirty="0" smtClean="0"/>
              <a:t>In order to remediate this issue, we are developing an accurate activation system based on wrist raise detection by monitoring sensors of smartwatch.</a:t>
            </a:r>
          </a:p>
          <a:p>
            <a:endParaRPr lang="en-US" sz="2800" dirty="0"/>
          </a:p>
          <a:p>
            <a:pPr>
              <a:spcBef>
                <a:spcPct val="50000"/>
              </a:spcBef>
            </a:pPr>
            <a:r>
              <a:rPr lang="en-GB" sz="4000" b="1" dirty="0" smtClean="0">
                <a:solidFill>
                  <a:srgbClr val="CC3300"/>
                </a:solidFill>
              </a:rPr>
              <a:t>Goal:</a:t>
            </a:r>
          </a:p>
          <a:p>
            <a:r>
              <a:rPr lang="en-US" sz="2800" dirty="0" smtClean="0"/>
              <a:t> In the scope of a term projects we set a following goals:</a:t>
            </a:r>
            <a:endParaRPr lang="en-US" sz="2800" dirty="0"/>
          </a:p>
          <a:p>
            <a:r>
              <a:rPr lang="en-US" sz="2800" dirty="0"/>
              <a:t> </a:t>
            </a:r>
          </a:p>
          <a:p>
            <a:pPr>
              <a:buFont typeface="Arial" pitchFamily="34" charset="0"/>
              <a:buChar char="•"/>
            </a:pPr>
            <a:r>
              <a:rPr lang="en-US" sz="2800" dirty="0" smtClean="0"/>
              <a:t>Assuming that  the body is stationary, our first goal is to design an algorithm that effectively differentiates the motion of raising wrist to see time from other similar motions, such as lifting hand to perform other tasks</a:t>
            </a:r>
          </a:p>
          <a:p>
            <a:endParaRPr lang="en-US" sz="2800" dirty="0" smtClean="0"/>
          </a:p>
          <a:p>
            <a:pPr>
              <a:buFont typeface="Arial" pitchFamily="34" charset="0"/>
              <a:buChar char="•"/>
            </a:pPr>
            <a:r>
              <a:rPr lang="en-US" sz="2800" dirty="0" smtClean="0"/>
              <a:t>Secondly, we want to detect the motion of raising wrist to see time from other general human activities, while the body is moving such as walking, running and etc.</a:t>
            </a:r>
            <a:endParaRPr lang="en-US" sz="2800" dirty="0"/>
          </a:p>
        </p:txBody>
      </p:sp>
      <p:sp>
        <p:nvSpPr>
          <p:cNvPr id="51" name="Rectangle 50"/>
          <p:cNvSpPr>
            <a:spLocks noChangeArrowheads="1"/>
          </p:cNvSpPr>
          <p:nvPr/>
        </p:nvSpPr>
        <p:spPr bwMode="auto">
          <a:xfrm>
            <a:off x="11734800" y="4724400"/>
            <a:ext cx="9829800" cy="270510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marL="381000" indent="-381000">
              <a:spcBef>
                <a:spcPct val="50000"/>
              </a:spcBef>
              <a:defRPr/>
            </a:pPr>
            <a:r>
              <a:rPr lang="en-GB" sz="4000" b="1" dirty="0" smtClean="0">
                <a:solidFill>
                  <a:srgbClr val="CC3300"/>
                </a:solidFill>
                <a:latin typeface="Arial" pitchFamily="-108" charset="0"/>
                <a:ea typeface="ＭＳ Ｐゴシック" pitchFamily="-108" charset="-128"/>
                <a:cs typeface="ＭＳ Ｐゴシック" pitchFamily="-108" charset="-128"/>
              </a:rPr>
              <a:t>Findings</a:t>
            </a:r>
            <a:endParaRPr lang="en-GB" sz="4000" b="1" dirty="0">
              <a:solidFill>
                <a:srgbClr val="CC3300"/>
              </a:solidFill>
              <a:latin typeface="Arial" pitchFamily="-108" charset="0"/>
              <a:ea typeface="ＭＳ Ｐゴシック" pitchFamily="-108" charset="-128"/>
              <a:cs typeface="ＭＳ Ｐゴシック" pitchFamily="-108" charset="-128"/>
            </a:endParaRPr>
          </a:p>
          <a:p>
            <a:pPr marL="381000" indent="-381000">
              <a:defRPr/>
            </a:pPr>
            <a:endParaRPr lang="en-US" sz="2800" b="1" dirty="0">
              <a:latin typeface="Arial" pitchFamily="-108" charset="0"/>
              <a:ea typeface="ＭＳ Ｐゴシック" pitchFamily="-108" charset="-128"/>
              <a:cs typeface="ＭＳ Ｐゴシック" pitchFamily="-108" charset="-128"/>
            </a:endParaRPr>
          </a:p>
          <a:p>
            <a:pPr indent="-381000">
              <a:defRPr/>
            </a:pPr>
            <a:r>
              <a:rPr lang="en-US" sz="2800" b="1" dirty="0" smtClean="0">
                <a:latin typeface="Arial" pitchFamily="-108" charset="0"/>
                <a:ea typeface="ＭＳ Ｐゴシック" pitchFamily="-108" charset="-128"/>
                <a:cs typeface="ＭＳ Ｐゴシック" pitchFamily="-108" charset="-128"/>
              </a:rPr>
              <a:t>Data Collections: </a:t>
            </a:r>
            <a:endParaRPr lang="en-US" sz="2800" dirty="0">
              <a:latin typeface="Arial" pitchFamily="-108" charset="0"/>
              <a:ea typeface="ＭＳ Ｐゴシック" pitchFamily="-108" charset="-128"/>
              <a:cs typeface="ＭＳ Ｐゴシック" pitchFamily="-108" charset="-128"/>
            </a:endParaRPr>
          </a:p>
          <a:p>
            <a:pPr indent="-381000">
              <a:defRPr/>
            </a:pPr>
            <a:r>
              <a:rPr lang="en-US" sz="2800" dirty="0" smtClean="0">
                <a:latin typeface="Arial" pitchFamily="-108" charset="0"/>
                <a:ea typeface="ＭＳ Ｐゴシック" pitchFamily="-108" charset="-128"/>
                <a:cs typeface="ＭＳ Ｐゴシック" pitchFamily="-108" charset="-128"/>
              </a:rPr>
              <a:t>We developed an Android </a:t>
            </a:r>
            <a:r>
              <a:rPr lang="en-US" sz="2800" dirty="0">
                <a:latin typeface="Arial" pitchFamily="-108" charset="0"/>
                <a:ea typeface="ＭＳ Ｐゴシック" pitchFamily="-108" charset="-128"/>
                <a:cs typeface="ＭＳ Ｐゴシック" pitchFamily="-108" charset="-128"/>
              </a:rPr>
              <a:t>a</a:t>
            </a:r>
            <a:r>
              <a:rPr lang="en-US" sz="2800" dirty="0" smtClean="0">
                <a:latin typeface="Arial" pitchFamily="-108" charset="0"/>
                <a:ea typeface="ＭＳ Ｐゴシック" pitchFamily="-108" charset="-128"/>
                <a:cs typeface="ＭＳ Ｐゴシック" pitchFamily="-108" charset="-128"/>
              </a:rPr>
              <a:t>pp </a:t>
            </a:r>
            <a:r>
              <a:rPr lang="en-US" sz="2800" dirty="0" smtClean="0">
                <a:latin typeface="Arial" pitchFamily="-108" charset="0"/>
                <a:ea typeface="ＭＳ Ｐゴシック" pitchFamily="-108" charset="-128"/>
                <a:cs typeface="ＭＳ Ｐゴシック" pitchFamily="-108" charset="-128"/>
              </a:rPr>
              <a:t>to record all sensor readings from smartwatch. Data used for this project is generated by three difference users.</a:t>
            </a:r>
          </a:p>
          <a:p>
            <a:pPr indent="-381000">
              <a:defRPr/>
            </a:pPr>
            <a:endParaRPr lang="en-US" sz="2800" dirty="0" smtClean="0">
              <a:latin typeface="Arial" pitchFamily="-108" charset="0"/>
              <a:ea typeface="ＭＳ Ｐゴシック" pitchFamily="-108" charset="-128"/>
              <a:cs typeface="ＭＳ Ｐゴシック" pitchFamily="-108" charset="-128"/>
            </a:endParaRPr>
          </a:p>
          <a:p>
            <a:pPr indent="-381000">
              <a:defRPr/>
            </a:pPr>
            <a:r>
              <a:rPr lang="en-US" sz="2800" dirty="0" smtClean="0">
                <a:latin typeface="Arial" pitchFamily="-108" charset="0"/>
                <a:ea typeface="ＭＳ Ｐゴシック" pitchFamily="-108" charset="-128"/>
                <a:cs typeface="ＭＳ Ｐゴシック" pitchFamily="-108" charset="-128"/>
              </a:rPr>
              <a:t>Data is labeled in four categories: </a:t>
            </a:r>
            <a:r>
              <a:rPr lang="en-US" sz="2800" dirty="0" err="1" smtClean="0">
                <a:latin typeface="Arial" pitchFamily="-108" charset="0"/>
                <a:ea typeface="ＭＳ Ｐゴシック" pitchFamily="-108" charset="-128"/>
                <a:cs typeface="ＭＳ Ｐゴシック" pitchFamily="-108" charset="-128"/>
              </a:rPr>
              <a:t>true_static</a:t>
            </a:r>
            <a:r>
              <a:rPr lang="en-US" sz="2800" dirty="0" smtClean="0">
                <a:latin typeface="Arial" pitchFamily="-108" charset="0"/>
                <a:ea typeface="ＭＳ Ｐゴシック" pitchFamily="-108" charset="-128"/>
                <a:cs typeface="ＭＳ Ｐゴシック" pitchFamily="-108" charset="-128"/>
              </a:rPr>
              <a:t>, </a:t>
            </a:r>
            <a:r>
              <a:rPr lang="en-US" sz="2800" dirty="0" err="1" smtClean="0">
                <a:latin typeface="Arial" pitchFamily="-108" charset="0"/>
                <a:ea typeface="ＭＳ Ｐゴシック" pitchFamily="-108" charset="-128"/>
                <a:cs typeface="ＭＳ Ｐゴシック" pitchFamily="-108" charset="-128"/>
              </a:rPr>
              <a:t>false_static</a:t>
            </a:r>
            <a:r>
              <a:rPr lang="en-US" sz="2800" dirty="0" smtClean="0">
                <a:latin typeface="Arial" pitchFamily="-108" charset="0"/>
                <a:ea typeface="ＭＳ Ｐゴシック" pitchFamily="-108" charset="-128"/>
                <a:cs typeface="ＭＳ Ｐゴシック" pitchFamily="-108" charset="-128"/>
              </a:rPr>
              <a:t> where users are stationary, and </a:t>
            </a:r>
            <a:r>
              <a:rPr lang="en-US" sz="2800" dirty="0" err="1" smtClean="0">
                <a:latin typeface="Arial" pitchFamily="-108" charset="0"/>
                <a:ea typeface="ＭＳ Ｐゴシック" pitchFamily="-108" charset="-128"/>
                <a:cs typeface="ＭＳ Ｐゴシック" pitchFamily="-108" charset="-128"/>
              </a:rPr>
              <a:t>true_moving</a:t>
            </a:r>
            <a:r>
              <a:rPr lang="en-US" sz="2800" dirty="0" smtClean="0">
                <a:latin typeface="Arial" pitchFamily="-108" charset="0"/>
                <a:ea typeface="ＭＳ Ｐゴシック" pitchFamily="-108" charset="-128"/>
                <a:cs typeface="ＭＳ Ｐゴシック" pitchFamily="-108" charset="-128"/>
              </a:rPr>
              <a:t>, </a:t>
            </a:r>
            <a:r>
              <a:rPr lang="en-US" sz="2800" dirty="0" err="1" smtClean="0">
                <a:latin typeface="Arial" pitchFamily="-108" charset="0"/>
                <a:ea typeface="ＭＳ Ｐゴシック" pitchFamily="-108" charset="-128"/>
                <a:cs typeface="ＭＳ Ｐゴシック" pitchFamily="-108" charset="-128"/>
              </a:rPr>
              <a:t>false_moving</a:t>
            </a:r>
            <a:r>
              <a:rPr lang="en-US" sz="2800" dirty="0" smtClean="0">
                <a:latin typeface="Arial" pitchFamily="-108" charset="0"/>
                <a:ea typeface="ＭＳ Ｐゴシック" pitchFamily="-108" charset="-128"/>
                <a:cs typeface="ＭＳ Ｐゴシック" pitchFamily="-108" charset="-128"/>
              </a:rPr>
              <a:t> where users are moving.</a:t>
            </a:r>
          </a:p>
          <a:p>
            <a:pPr indent="-381000">
              <a:defRPr/>
            </a:pPr>
            <a:endParaRPr lang="en-US" sz="2800" b="1" dirty="0" smtClean="0">
              <a:latin typeface="Arial" pitchFamily="-108" charset="0"/>
              <a:ea typeface="ＭＳ Ｐゴシック" pitchFamily="-108" charset="-128"/>
              <a:cs typeface="ＭＳ Ｐゴシック" pitchFamily="-108" charset="-128"/>
            </a:endParaRPr>
          </a:p>
          <a:p>
            <a:pPr indent="-381000">
              <a:defRPr/>
            </a:pPr>
            <a:r>
              <a:rPr lang="en-US" sz="2800" b="1" dirty="0" smtClean="0">
                <a:latin typeface="Arial" pitchFamily="-108" charset="0"/>
                <a:ea typeface="ＭＳ Ｐゴシック" pitchFamily="-108" charset="-128"/>
                <a:cs typeface="ＭＳ Ｐゴシック" pitchFamily="-108" charset="-128"/>
              </a:rPr>
              <a:t>Observations : </a:t>
            </a:r>
            <a:endParaRPr lang="en-US" sz="2800" dirty="0" smtClean="0">
              <a:latin typeface="Arial" pitchFamily="-108" charset="0"/>
              <a:ea typeface="ＭＳ Ｐゴシック" pitchFamily="-108" charset="-128"/>
              <a:cs typeface="ＭＳ Ｐゴシック" pitchFamily="-108" charset="-128"/>
            </a:endParaRPr>
          </a:p>
          <a:p>
            <a:pPr indent="-381000">
              <a:defRPr/>
            </a:pPr>
            <a:r>
              <a:rPr lang="en-US" sz="2800" dirty="0" smtClean="0">
                <a:latin typeface="Arial" pitchFamily="-108" charset="0"/>
                <a:ea typeface="ＭＳ Ｐゴシック" pitchFamily="-108" charset="-128"/>
                <a:cs typeface="ＭＳ Ｐゴシック" pitchFamily="-108" charset="-128"/>
              </a:rPr>
              <a:t> </a:t>
            </a:r>
          </a:p>
          <a:p>
            <a:pPr indent="-381000">
              <a:defRPr/>
            </a:pPr>
            <a:r>
              <a:rPr lang="en-US" sz="2800" dirty="0" smtClean="0">
                <a:latin typeface="Arial" pitchFamily="-108" charset="0"/>
                <a:ea typeface="ＭＳ Ｐゴシック" pitchFamily="-108" charset="-128"/>
                <a:cs typeface="ＭＳ Ｐゴシック" pitchFamily="-108" charset="-128"/>
              </a:rPr>
              <a:t>Looking at time on smartwatch could be decomposed into a sequence of actions:</a:t>
            </a:r>
          </a:p>
          <a:p>
            <a:pPr indent="-381000">
              <a:defRPr/>
            </a:pPr>
            <a:endParaRPr lang="en-US" sz="2800" dirty="0">
              <a:latin typeface="Arial" pitchFamily="-108" charset="0"/>
              <a:ea typeface="ＭＳ Ｐゴシック" pitchFamily="-108" charset="-128"/>
              <a:cs typeface="ＭＳ Ｐゴシック" pitchFamily="-108" charset="-128"/>
            </a:endParaRPr>
          </a:p>
          <a:p>
            <a:pPr marL="514350" indent="-514350">
              <a:buFont typeface="+mj-lt"/>
              <a:buAutoNum type="arabicPeriod"/>
              <a:defRPr/>
            </a:pPr>
            <a:r>
              <a:rPr lang="en-US" sz="2800" dirty="0" smtClean="0">
                <a:latin typeface="Arial" pitchFamily="-108" charset="0"/>
                <a:ea typeface="ＭＳ Ｐゴシック" pitchFamily="-108" charset="-128"/>
                <a:cs typeface="ＭＳ Ｐゴシック" pitchFamily="-108" charset="-128"/>
              </a:rPr>
              <a:t>Wrist movement into region of interest =&gt; rising edge in term of </a:t>
            </a:r>
            <a:r>
              <a:rPr lang="en-US" sz="2800" dirty="0" smtClean="0">
                <a:cs typeface="ＭＳ Ｐゴシック" pitchFamily="-108" charset="-128"/>
              </a:rPr>
              <a:t>a</a:t>
            </a:r>
            <a:r>
              <a:rPr lang="en-US" sz="2800" dirty="0" smtClean="0"/>
              <a:t>ccelerometer</a:t>
            </a:r>
            <a:r>
              <a:rPr lang="en-US" sz="2800" dirty="0" smtClean="0">
                <a:latin typeface="Arial" pitchFamily="-108" charset="0"/>
                <a:ea typeface="ＭＳ Ｐゴシック" pitchFamily="-108" charset="-128"/>
                <a:cs typeface="ＭＳ Ｐゴシック" pitchFamily="-108" charset="-128"/>
              </a:rPr>
              <a:t> reading for Z and Y axes </a:t>
            </a:r>
          </a:p>
          <a:p>
            <a:pPr marL="514350" indent="-514350">
              <a:buFont typeface="+mj-lt"/>
              <a:buAutoNum type="arabicPeriod"/>
              <a:defRPr/>
            </a:pPr>
            <a:r>
              <a:rPr lang="en-US" sz="2800" dirty="0" smtClean="0">
                <a:latin typeface="Arial" pitchFamily="-108" charset="0"/>
                <a:ea typeface="ＭＳ Ｐゴシック" pitchFamily="-108" charset="-128"/>
                <a:cs typeface="ＭＳ Ｐゴシック" pitchFamily="-108" charset="-128"/>
              </a:rPr>
              <a:t>A short pause =&gt; gravity vector is stable; sensor reading variance decreases. </a:t>
            </a:r>
          </a:p>
          <a:p>
            <a:pPr marL="133350" indent="-514350">
              <a:defRPr/>
            </a:pPr>
            <a:endParaRPr lang="en-US" sz="2800" dirty="0" smtClean="0">
              <a:latin typeface="Arial" pitchFamily="-108" charset="0"/>
              <a:ea typeface="ＭＳ Ｐゴシック" pitchFamily="-108" charset="-128"/>
              <a:cs typeface="ＭＳ Ｐゴシック" pitchFamily="-108" charset="-128"/>
            </a:endParaRPr>
          </a:p>
          <a:p>
            <a:pPr marL="133350" indent="-514350">
              <a:defRPr/>
            </a:pPr>
            <a:r>
              <a:rPr lang="en-US" sz="2800" dirty="0" smtClean="0">
                <a:latin typeface="Arial" pitchFamily="-108" charset="0"/>
                <a:ea typeface="ＭＳ Ｐゴシック" pitchFamily="-108" charset="-128"/>
                <a:cs typeface="ＭＳ Ｐゴシック" pitchFamily="-108" charset="-128"/>
              </a:rPr>
              <a:t>Notes: some </a:t>
            </a:r>
            <a:r>
              <a:rPr lang="en-US" sz="2800" dirty="0" err="1" smtClean="0">
                <a:latin typeface="Arial" pitchFamily="-108" charset="0"/>
                <a:ea typeface="ＭＳ Ｐゴシック" pitchFamily="-108" charset="-128"/>
                <a:cs typeface="ＭＳ Ｐゴシック" pitchFamily="-108" charset="-128"/>
              </a:rPr>
              <a:t>false_movings</a:t>
            </a:r>
            <a:r>
              <a:rPr lang="en-US" sz="2800" dirty="0" smtClean="0">
                <a:latin typeface="Arial" pitchFamily="-108" charset="0"/>
                <a:ea typeface="ＭＳ Ｐゴシック" pitchFamily="-108" charset="-128"/>
                <a:cs typeface="ＭＳ Ｐゴシック" pitchFamily="-108" charset="-128"/>
              </a:rPr>
              <a:t> could generate the above sequence, but the reading value at final position is different.</a:t>
            </a:r>
          </a:p>
          <a:p>
            <a:pPr indent="-381000">
              <a:defRPr/>
            </a:pPr>
            <a:r>
              <a:rPr lang="en-US" sz="2800" dirty="0" smtClean="0">
                <a:latin typeface="Arial" pitchFamily="-108" charset="0"/>
                <a:ea typeface="ＭＳ Ｐゴシック" pitchFamily="-108" charset="-128"/>
                <a:cs typeface="ＭＳ Ｐゴシック" pitchFamily="-108" charset="-128"/>
              </a:rPr>
              <a:t> </a:t>
            </a:r>
          </a:p>
          <a:p>
            <a:pPr indent="-381000">
              <a:defRPr/>
            </a:pPr>
            <a:endParaRPr lang="en-US" sz="2800" dirty="0">
              <a:latin typeface="Arial" pitchFamily="-108" charset="0"/>
              <a:ea typeface="ＭＳ Ｐゴシック" pitchFamily="-108" charset="-128"/>
              <a:cs typeface="ＭＳ Ｐゴシック" pitchFamily="-108" charset="-128"/>
            </a:endParaRPr>
          </a:p>
          <a:p>
            <a:pPr indent="-381000">
              <a:defRPr/>
            </a:pPr>
            <a:endParaRPr lang="en-US" sz="2800" dirty="0">
              <a:latin typeface="Arial" pitchFamily="-108" charset="0"/>
              <a:ea typeface="ＭＳ Ｐゴシック" pitchFamily="-108" charset="-128"/>
              <a:cs typeface="ＭＳ Ｐゴシック" pitchFamily="-108" charset="-128"/>
            </a:endParaRPr>
          </a:p>
        </p:txBody>
      </p:sp>
      <p:sp>
        <p:nvSpPr>
          <p:cNvPr id="16394" name="Rectangle 51"/>
          <p:cNvSpPr>
            <a:spLocks noChangeArrowheads="1"/>
          </p:cNvSpPr>
          <p:nvPr/>
        </p:nvSpPr>
        <p:spPr bwMode="auto">
          <a:xfrm>
            <a:off x="22326600" y="4724400"/>
            <a:ext cx="9829800" cy="270510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smtClean="0">
                <a:solidFill>
                  <a:srgbClr val="CC3300"/>
                </a:solidFill>
              </a:rPr>
              <a:t>Solution </a:t>
            </a:r>
            <a:endParaRPr lang="en-GB" sz="4000" b="1" dirty="0">
              <a:solidFill>
                <a:srgbClr val="CC3300"/>
              </a:solidFill>
            </a:endParaRPr>
          </a:p>
          <a:p>
            <a:endParaRPr lang="en-US" sz="2800" dirty="0"/>
          </a:p>
          <a:p>
            <a:r>
              <a:rPr lang="en-US" sz="2800" b="1" dirty="0" smtClean="0"/>
              <a:t>Ideas:</a:t>
            </a:r>
            <a:endParaRPr lang="en-US" sz="2800" dirty="0"/>
          </a:p>
          <a:p>
            <a:endParaRPr lang="en-US" sz="2800" dirty="0" smtClean="0"/>
          </a:p>
          <a:p>
            <a:r>
              <a:rPr lang="en-US" sz="2800" dirty="0" smtClean="0"/>
              <a:t>We first need to detect whether the smartwatch is in the region of interest (the states where user can possibly look at the watch;</a:t>
            </a:r>
          </a:p>
          <a:p>
            <a:r>
              <a:rPr lang="en-US" sz="2800" dirty="0" smtClean="0"/>
              <a:t>If the smartwatch is in the region of interest, we generate a set of features from accelerometer readings to feed into a classifier to detect whether the current state is the state in which user is looking at time.</a:t>
            </a: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r>
              <a:rPr lang="en-GB" sz="4000" b="1" dirty="0" smtClean="0">
                <a:solidFill>
                  <a:srgbClr val="CC3300"/>
                </a:solidFill>
              </a:rPr>
              <a:t>Results:</a:t>
            </a:r>
          </a:p>
          <a:p>
            <a:endParaRPr lang="en-GB" sz="4000" b="1" dirty="0" smtClean="0">
              <a:solidFill>
                <a:srgbClr val="CC3300"/>
              </a:solidFill>
            </a:endParaRPr>
          </a:p>
          <a:p>
            <a:r>
              <a:rPr lang="en-GB" sz="2800" dirty="0" smtClean="0"/>
              <a:t>Three classifiers, </a:t>
            </a:r>
            <a:r>
              <a:rPr lang="en-GB" sz="2800" dirty="0"/>
              <a:t>including LDA, SVM with linear kernel and polynomial kernel (order of 3</a:t>
            </a:r>
            <a:r>
              <a:rPr lang="en-GB" sz="2800" dirty="0" smtClean="0"/>
              <a:t>), are used to measure the performance of our algorithms</a:t>
            </a:r>
          </a:p>
          <a:p>
            <a:endParaRPr lang="en-GB" sz="2800" b="1" dirty="0" smtClean="0">
              <a:solidFill>
                <a:srgbClr val="CC3300"/>
              </a:solidFill>
            </a:endParaRP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b="1" dirty="0"/>
          </a:p>
          <a:p>
            <a:pPr marL="2708275" lvl="1" indent="-514350"/>
            <a:endParaRPr lang="en-US" sz="2800" dirty="0" smtClean="0"/>
          </a:p>
          <a:p>
            <a:pPr marL="514350" indent="-514350"/>
            <a:r>
              <a:rPr lang="en-US" sz="2800" dirty="0" smtClean="0"/>
              <a:t>	  </a:t>
            </a:r>
          </a:p>
          <a:p>
            <a:endParaRPr lang="en-US" sz="2800" dirty="0" smtClean="0"/>
          </a:p>
          <a:p>
            <a:pPr>
              <a:spcBef>
                <a:spcPct val="50000"/>
              </a:spcBef>
            </a:pPr>
            <a:endParaRPr lang="en-US" sz="4000" b="1" dirty="0">
              <a:solidFill>
                <a:srgbClr val="CC3300"/>
              </a:solidFill>
            </a:endParaRPr>
          </a:p>
        </p:txBody>
      </p:sp>
      <p:sp>
        <p:nvSpPr>
          <p:cNvPr id="16395" name="Rectangle 52"/>
          <p:cNvSpPr>
            <a:spLocks noChangeArrowheads="1"/>
          </p:cNvSpPr>
          <p:nvPr/>
        </p:nvSpPr>
        <p:spPr bwMode="auto">
          <a:xfrm>
            <a:off x="32918400" y="4724400"/>
            <a:ext cx="9829800" cy="11430000"/>
          </a:xfrm>
          <a:prstGeom prst="rect">
            <a:avLst/>
          </a:prstGeom>
          <a:solidFill>
            <a:schemeClr val="bg1"/>
          </a:solidFill>
          <a:ln w="9525">
            <a:noFill/>
            <a:miter lim="800000"/>
            <a:headEnd/>
            <a:tailEnd/>
          </a:ln>
        </p:spPr>
        <p:txBody>
          <a:bodyPr lIns="360000" tIns="360000" rIns="360000" bIns="360000">
            <a:prstTxWarp prst="textNoShape">
              <a:avLst/>
            </a:prstTxWarp>
          </a:bodyPr>
          <a:lstStyle/>
          <a:p>
            <a:endParaRPr lang="en-US" sz="2800" dirty="0"/>
          </a:p>
        </p:txBody>
      </p:sp>
      <p:sp>
        <p:nvSpPr>
          <p:cNvPr id="16400" name="Text Box 17"/>
          <p:cNvSpPr txBox="1">
            <a:spLocks noChangeArrowheads="1"/>
          </p:cNvSpPr>
          <p:nvPr/>
        </p:nvSpPr>
        <p:spPr bwMode="auto">
          <a:xfrm>
            <a:off x="11811000" y="21767800"/>
            <a:ext cx="3505200" cy="2210175"/>
          </a:xfrm>
          <a:prstGeom prst="rect">
            <a:avLst/>
          </a:prstGeom>
          <a:noFill/>
          <a:ln w="9525">
            <a:noFill/>
            <a:miter lim="800000"/>
            <a:headEnd/>
            <a:tailEnd/>
          </a:ln>
        </p:spPr>
        <p:txBody>
          <a:bodyPr lIns="180000" tIns="180000" rIns="180000" bIns="180000">
            <a:prstTxWarp prst="textNoShape">
              <a:avLst/>
            </a:prstTxWarp>
            <a:spAutoFit/>
          </a:bodyPr>
          <a:lstStyle/>
          <a:p>
            <a:r>
              <a:rPr lang="en-US" sz="2000" i="1" dirty="0" smtClean="0"/>
              <a:t>Fig 4. A </a:t>
            </a:r>
            <a:r>
              <a:rPr lang="en-US" sz="2000" i="1" dirty="0" err="1" smtClean="0"/>
              <a:t>samle</a:t>
            </a:r>
            <a:r>
              <a:rPr lang="en-US" sz="2000" i="1" dirty="0" smtClean="0"/>
              <a:t> reading from </a:t>
            </a:r>
            <a:r>
              <a:rPr lang="en-US" sz="2000" i="1" dirty="0" err="1" smtClean="0"/>
              <a:t>false_moving</a:t>
            </a:r>
            <a:r>
              <a:rPr lang="en-US" sz="2000" i="1" dirty="0" smtClean="0"/>
              <a:t> which generates a similar sequence to </a:t>
            </a:r>
            <a:r>
              <a:rPr lang="en-US" sz="2000" i="1" dirty="0" err="1" smtClean="0"/>
              <a:t>true_moving</a:t>
            </a:r>
            <a:r>
              <a:rPr lang="en-US" sz="2000" i="1" dirty="0" smtClean="0"/>
              <a:t>; but means and variance at final position are different   </a:t>
            </a:r>
            <a:endParaRPr lang="en-AU" sz="2000" i="1" dirty="0"/>
          </a:p>
        </p:txBody>
      </p:sp>
      <p:sp>
        <p:nvSpPr>
          <p:cNvPr id="16403" name="Text Box 20"/>
          <p:cNvSpPr txBox="1">
            <a:spLocks noChangeArrowheads="1"/>
          </p:cNvSpPr>
          <p:nvPr/>
        </p:nvSpPr>
        <p:spPr bwMode="auto">
          <a:xfrm>
            <a:off x="12192000" y="30288199"/>
            <a:ext cx="8915400" cy="707886"/>
          </a:xfrm>
          <a:prstGeom prst="rect">
            <a:avLst/>
          </a:prstGeom>
          <a:noFill/>
          <a:ln w="9525">
            <a:noFill/>
            <a:miter lim="800000"/>
            <a:headEnd/>
            <a:tailEnd/>
          </a:ln>
        </p:spPr>
        <p:txBody>
          <a:bodyPr lIns="0" rIns="0">
            <a:prstTxWarp prst="textNoShape">
              <a:avLst/>
            </a:prstTxWarp>
            <a:spAutoFit/>
          </a:bodyPr>
          <a:lstStyle/>
          <a:p>
            <a:r>
              <a:rPr lang="en-US" sz="2000" i="1" dirty="0" smtClean="0"/>
              <a:t>Fig 5. An Illustration of the observations from Accelerometer readings for a </a:t>
            </a:r>
            <a:r>
              <a:rPr lang="en-US" sz="2000" i="1" dirty="0" err="1" smtClean="0"/>
              <a:t>true_moving</a:t>
            </a:r>
            <a:endParaRPr lang="en-AU" sz="2000" i="1" dirty="0"/>
          </a:p>
        </p:txBody>
      </p:sp>
      <p:sp>
        <p:nvSpPr>
          <p:cNvPr id="16405" name="Text Box 22"/>
          <p:cNvSpPr txBox="1">
            <a:spLocks noChangeArrowheads="1"/>
          </p:cNvSpPr>
          <p:nvPr/>
        </p:nvSpPr>
        <p:spPr bwMode="auto">
          <a:xfrm>
            <a:off x="16916400" y="17915555"/>
            <a:ext cx="3505200" cy="1286845"/>
          </a:xfrm>
          <a:prstGeom prst="rect">
            <a:avLst/>
          </a:prstGeom>
          <a:noFill/>
          <a:ln w="9525">
            <a:noFill/>
            <a:miter lim="800000"/>
            <a:headEnd/>
            <a:tailEnd/>
          </a:ln>
        </p:spPr>
        <p:txBody>
          <a:bodyPr lIns="180000" tIns="180000" rIns="180000" bIns="180000">
            <a:prstTxWarp prst="textNoShape">
              <a:avLst/>
            </a:prstTxWarp>
            <a:spAutoFit/>
          </a:bodyPr>
          <a:lstStyle/>
          <a:p>
            <a:r>
              <a:rPr lang="en-US" sz="2000" i="1" dirty="0" smtClean="0"/>
              <a:t>Fig 3. Region of Interest ; user hand position for looking at time. </a:t>
            </a:r>
            <a:endParaRPr lang="en-AU" sz="2000" i="1" dirty="0"/>
          </a:p>
        </p:txBody>
      </p:sp>
      <p:sp>
        <p:nvSpPr>
          <p:cNvPr id="16407" name="Text Box 22"/>
          <p:cNvSpPr txBox="1">
            <a:spLocks noChangeArrowheads="1"/>
          </p:cNvSpPr>
          <p:nvPr/>
        </p:nvSpPr>
        <p:spPr bwMode="auto">
          <a:xfrm>
            <a:off x="25603200" y="16717500"/>
            <a:ext cx="3886200" cy="671292"/>
          </a:xfrm>
          <a:prstGeom prst="rect">
            <a:avLst/>
          </a:prstGeom>
          <a:noFill/>
          <a:ln w="9525">
            <a:noFill/>
            <a:miter lim="800000"/>
            <a:headEnd/>
            <a:tailEnd/>
          </a:ln>
        </p:spPr>
        <p:txBody>
          <a:bodyPr wrap="square" lIns="180000" tIns="180000" rIns="180000" bIns="180000">
            <a:prstTxWarp prst="textNoShape">
              <a:avLst/>
            </a:prstTxWarp>
            <a:spAutoFit/>
          </a:bodyPr>
          <a:lstStyle/>
          <a:p>
            <a:r>
              <a:rPr lang="en-US" sz="2000" i="1" dirty="0" smtClean="0"/>
              <a:t>Fig 6. Detail implementation </a:t>
            </a:r>
            <a:endParaRPr lang="en-AU" sz="2000" i="1" dirty="0"/>
          </a:p>
        </p:txBody>
      </p:sp>
      <p:sp>
        <p:nvSpPr>
          <p:cNvPr id="16408" name="Rectangle 35"/>
          <p:cNvSpPr>
            <a:spLocks noChangeArrowheads="1"/>
          </p:cNvSpPr>
          <p:nvPr/>
        </p:nvSpPr>
        <p:spPr bwMode="auto">
          <a:xfrm>
            <a:off x="32918400" y="28803600"/>
            <a:ext cx="9829800" cy="29718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endParaRPr lang="en-US" sz="2800"/>
          </a:p>
        </p:txBody>
      </p:sp>
      <p:pic>
        <p:nvPicPr>
          <p:cNvPr id="16409" name="Picture 90" descr="wordmark_horz_bold.eps"/>
          <p:cNvPicPr>
            <a:picLocks noChangeAspect="1"/>
          </p:cNvPicPr>
          <p:nvPr/>
        </p:nvPicPr>
        <p:blipFill>
          <a:blip r:embed="rId3"/>
          <a:srcRect/>
          <a:stretch>
            <a:fillRect/>
          </a:stretch>
        </p:blipFill>
        <p:spPr bwMode="auto">
          <a:xfrm>
            <a:off x="33832800" y="29749007"/>
            <a:ext cx="7713663" cy="1285875"/>
          </a:xfrm>
          <a:prstGeom prst="rect">
            <a:avLst/>
          </a:prstGeom>
          <a:noFill/>
          <a:ln w="9525">
            <a:noFill/>
            <a:miter lim="800000"/>
            <a:headEnd/>
            <a:tailEnd/>
          </a:ln>
        </p:spPr>
      </p:pic>
      <p:pic>
        <p:nvPicPr>
          <p:cNvPr id="1026" name="Picture 2"/>
          <p:cNvPicPr>
            <a:picLocks noChangeAspect="1" noChangeArrowheads="1"/>
          </p:cNvPicPr>
          <p:nvPr/>
        </p:nvPicPr>
        <p:blipFill>
          <a:blip r:embed="rId4"/>
          <a:srcRect/>
          <a:stretch>
            <a:fillRect/>
          </a:stretch>
        </p:blipFill>
        <p:spPr bwMode="auto">
          <a:xfrm>
            <a:off x="2209800" y="23787976"/>
            <a:ext cx="3500911" cy="3386127"/>
          </a:xfrm>
          <a:prstGeom prst="rect">
            <a:avLst/>
          </a:prstGeom>
          <a:ln w="88900" cap="sq" cmpd="thickThin">
            <a:solidFill>
              <a:srgbClr val="000000"/>
            </a:solidFill>
            <a:prstDash val="solid"/>
            <a:miter lim="800000"/>
          </a:ln>
          <a:effectLst>
            <a:innerShdw blurRad="76200">
              <a:srgbClr val="000000"/>
            </a:innerShdw>
          </a:effectLst>
        </p:spPr>
      </p:pic>
      <p:sp>
        <p:nvSpPr>
          <p:cNvPr id="28" name="Text Box 22"/>
          <p:cNvSpPr txBox="1">
            <a:spLocks noChangeArrowheads="1"/>
          </p:cNvSpPr>
          <p:nvPr/>
        </p:nvSpPr>
        <p:spPr bwMode="auto">
          <a:xfrm>
            <a:off x="5867400" y="24182399"/>
            <a:ext cx="3505200" cy="2825728"/>
          </a:xfrm>
          <a:prstGeom prst="rect">
            <a:avLst/>
          </a:prstGeom>
          <a:noFill/>
          <a:ln w="9525">
            <a:noFill/>
            <a:miter lim="800000"/>
            <a:headEnd/>
            <a:tailEnd/>
          </a:ln>
        </p:spPr>
        <p:txBody>
          <a:bodyPr wrap="square" lIns="180000" tIns="180000" rIns="180000" bIns="180000">
            <a:prstTxWarp prst="textNoShape">
              <a:avLst/>
            </a:prstTxWarp>
            <a:spAutoFit/>
          </a:bodyPr>
          <a:lstStyle/>
          <a:p>
            <a:r>
              <a:rPr lang="en-AU" sz="2000" i="1" dirty="0" smtClean="0"/>
              <a:t>Fig 1.Convention coordinates for sensor data readings in </a:t>
            </a:r>
            <a:r>
              <a:rPr lang="en-AU" sz="2000" i="1" dirty="0" err="1" smtClean="0"/>
              <a:t>smartwatch</a:t>
            </a:r>
            <a:r>
              <a:rPr lang="en-AU" sz="2000" i="1" dirty="0" smtClean="0"/>
              <a:t>.</a:t>
            </a:r>
            <a:r>
              <a:rPr lang="en-US" sz="2000" dirty="0" smtClean="0"/>
              <a:t> Z is pointing out of watch face. The reference of the coordinate is on the </a:t>
            </a:r>
            <a:r>
              <a:rPr lang="en-US" sz="2000" dirty="0" err="1" smtClean="0"/>
              <a:t>smartwatch</a:t>
            </a:r>
            <a:r>
              <a:rPr lang="en-US" sz="2000" dirty="0" smtClean="0"/>
              <a:t>.</a:t>
            </a:r>
            <a:endParaRPr lang="en-AU" sz="2000" i="1" dirty="0"/>
          </a:p>
          <a:p>
            <a:endParaRPr lang="en-AU" sz="2000" i="1" dirty="0"/>
          </a:p>
        </p:txBody>
      </p:sp>
      <p:sp>
        <p:nvSpPr>
          <p:cNvPr id="33" name="Text Box 22"/>
          <p:cNvSpPr txBox="1">
            <a:spLocks noChangeArrowheads="1"/>
          </p:cNvSpPr>
          <p:nvPr/>
        </p:nvSpPr>
        <p:spPr bwMode="auto">
          <a:xfrm>
            <a:off x="4876800" y="28385801"/>
            <a:ext cx="3505200" cy="1902398"/>
          </a:xfrm>
          <a:prstGeom prst="rect">
            <a:avLst/>
          </a:prstGeom>
          <a:noFill/>
          <a:ln w="9525">
            <a:noFill/>
            <a:miter lim="800000"/>
            <a:headEnd/>
            <a:tailEnd/>
          </a:ln>
        </p:spPr>
        <p:txBody>
          <a:bodyPr wrap="square" lIns="180000" tIns="180000" rIns="180000" bIns="180000">
            <a:prstTxWarp prst="textNoShape">
              <a:avLst/>
            </a:prstTxWarp>
            <a:spAutoFit/>
          </a:bodyPr>
          <a:lstStyle/>
          <a:p>
            <a:r>
              <a:rPr lang="en-AU" sz="2000" i="1" dirty="0" smtClean="0"/>
              <a:t>Fig 2.Conceptual understanding of accelerometer</a:t>
            </a:r>
            <a:r>
              <a:rPr lang="en-US" sz="2000" dirty="0" smtClean="0"/>
              <a:t> and an example reading measures gravity. </a:t>
            </a:r>
            <a:endParaRPr lang="en-AU" sz="2000" i="1" dirty="0"/>
          </a:p>
        </p:txBody>
      </p:sp>
      <p:grpSp>
        <p:nvGrpSpPr>
          <p:cNvPr id="37" name="Group 36"/>
          <p:cNvGrpSpPr/>
          <p:nvPr/>
        </p:nvGrpSpPr>
        <p:grpSpPr>
          <a:xfrm>
            <a:off x="2209800" y="27664547"/>
            <a:ext cx="2362200" cy="3729853"/>
            <a:chOff x="2209800" y="27664547"/>
            <a:chExt cx="2362200" cy="3729853"/>
          </a:xfrm>
        </p:grpSpPr>
        <p:pic>
          <p:nvPicPr>
            <p:cNvPr id="1031" name="Picture 7"/>
            <p:cNvPicPr>
              <a:picLocks noChangeAspect="1" noChangeArrowheads="1"/>
            </p:cNvPicPr>
            <p:nvPr/>
          </p:nvPicPr>
          <p:blipFill>
            <a:blip r:embed="rId5"/>
            <a:srcRect/>
            <a:stretch>
              <a:fillRect/>
            </a:stretch>
          </p:blipFill>
          <p:spPr bwMode="auto">
            <a:xfrm>
              <a:off x="2209802" y="29736491"/>
              <a:ext cx="2362198" cy="1657909"/>
            </a:xfrm>
            <a:prstGeom prst="rect">
              <a:avLst/>
            </a:prstGeom>
            <a:ln w="88900" cap="sq" cmpd="thickThin">
              <a:solidFill>
                <a:srgbClr val="000000"/>
              </a:solidFill>
              <a:prstDash val="solid"/>
              <a:miter lim="800000"/>
            </a:ln>
            <a:effectLst>
              <a:innerShdw blurRad="76200">
                <a:srgbClr val="000000"/>
              </a:innerShdw>
            </a:effectLst>
          </p:spPr>
          <p:style>
            <a:lnRef idx="2">
              <a:schemeClr val="dk1"/>
            </a:lnRef>
            <a:fillRef idx="1">
              <a:schemeClr val="lt1"/>
            </a:fillRef>
            <a:effectRef idx="0">
              <a:schemeClr val="dk1"/>
            </a:effectRef>
            <a:fontRef idx="minor">
              <a:schemeClr val="dk1"/>
            </a:fontRef>
          </p:style>
        </p:pic>
        <p:pic>
          <p:nvPicPr>
            <p:cNvPr id="1032" name="Picture 8"/>
            <p:cNvPicPr>
              <a:picLocks noChangeAspect="1" noChangeArrowheads="1"/>
            </p:cNvPicPr>
            <p:nvPr/>
          </p:nvPicPr>
          <p:blipFill>
            <a:blip r:embed="rId6"/>
            <a:srcRect/>
            <a:stretch>
              <a:fillRect/>
            </a:stretch>
          </p:blipFill>
          <p:spPr bwMode="auto">
            <a:xfrm>
              <a:off x="2209800" y="27664547"/>
              <a:ext cx="2362200" cy="1971675"/>
            </a:xfrm>
            <a:prstGeom prst="rect">
              <a:avLst/>
            </a:prstGeom>
            <a:ln w="88900" cap="sq" cmpd="thickThin">
              <a:solidFill>
                <a:srgbClr val="000000"/>
              </a:solidFill>
              <a:prstDash val="solid"/>
              <a:miter lim="800000"/>
            </a:ln>
            <a:effectLst>
              <a:innerShdw blurRad="76200">
                <a:srgbClr val="000000"/>
              </a:innerShdw>
            </a:effectLst>
          </p:spPr>
          <p:style>
            <a:lnRef idx="2">
              <a:schemeClr val="dk1"/>
            </a:lnRef>
            <a:fillRef idx="1">
              <a:schemeClr val="lt1"/>
            </a:fillRef>
            <a:effectRef idx="0">
              <a:schemeClr val="dk1"/>
            </a:effectRef>
            <a:fontRef idx="minor">
              <a:schemeClr val="dk1"/>
            </a:fontRef>
          </p:style>
        </p:pic>
      </p:grpSp>
      <p:pic>
        <p:nvPicPr>
          <p:cNvPr id="1033" name="Picture 9"/>
          <p:cNvPicPr>
            <a:picLocks noChangeAspect="1" noChangeArrowheads="1"/>
          </p:cNvPicPr>
          <p:nvPr/>
        </p:nvPicPr>
        <p:blipFill>
          <a:blip r:embed="rId7"/>
          <a:srcRect/>
          <a:stretch>
            <a:fillRect/>
          </a:stretch>
        </p:blipFill>
        <p:spPr bwMode="auto">
          <a:xfrm>
            <a:off x="12192000" y="16309246"/>
            <a:ext cx="4038600" cy="3981717"/>
          </a:xfrm>
          <a:prstGeom prst="rect">
            <a:avLst/>
          </a:prstGeom>
          <a:ln w="88900" cap="sq" cmpd="thickThin">
            <a:solidFill>
              <a:srgbClr val="000000"/>
            </a:solidFill>
            <a:prstDash val="solid"/>
            <a:miter lim="800000"/>
          </a:ln>
          <a:effectLst>
            <a:innerShdw blurRad="76200">
              <a:srgbClr val="000000"/>
            </a:innerShdw>
          </a:effectLst>
        </p:spPr>
      </p:pic>
      <p:pic>
        <p:nvPicPr>
          <p:cNvPr id="1036" name="Picture 12"/>
          <p:cNvPicPr>
            <a:picLocks noChangeAspect="1" noChangeArrowheads="1"/>
          </p:cNvPicPr>
          <p:nvPr/>
        </p:nvPicPr>
        <p:blipFill>
          <a:blip r:embed="rId8"/>
          <a:srcRect l="3099" r="4507"/>
          <a:stretch>
            <a:fillRect/>
          </a:stretch>
        </p:blipFill>
        <p:spPr bwMode="auto">
          <a:xfrm>
            <a:off x="11963400" y="25616287"/>
            <a:ext cx="9372600" cy="4505325"/>
          </a:xfrm>
          <a:prstGeom prst="rect">
            <a:avLst/>
          </a:prstGeom>
          <a:ln w="88900" cap="sq" cmpd="thickThin">
            <a:solidFill>
              <a:srgbClr val="000000"/>
            </a:solidFill>
            <a:prstDash val="solid"/>
            <a:miter lim="800000"/>
          </a:ln>
          <a:effectLst>
            <a:innerShdw blurRad="76200">
              <a:srgbClr val="000000"/>
            </a:innerShdw>
          </a:effectLst>
        </p:spPr>
      </p:pic>
      <p:pic>
        <p:nvPicPr>
          <p:cNvPr id="1037" name="Picture 13"/>
          <p:cNvPicPr>
            <a:picLocks noChangeAspect="1" noChangeArrowheads="1"/>
          </p:cNvPicPr>
          <p:nvPr/>
        </p:nvPicPr>
        <p:blipFill>
          <a:blip r:embed="rId9"/>
          <a:srcRect l="3670" r="5810"/>
          <a:stretch>
            <a:fillRect/>
          </a:stretch>
        </p:blipFill>
        <p:spPr bwMode="auto">
          <a:xfrm>
            <a:off x="15697200" y="20950237"/>
            <a:ext cx="5486400" cy="4429125"/>
          </a:xfrm>
          <a:prstGeom prst="rect">
            <a:avLst/>
          </a:prstGeom>
          <a:ln w="88900" cap="sq" cmpd="thickThin">
            <a:solidFill>
              <a:srgbClr val="000000"/>
            </a:solidFill>
            <a:prstDash val="solid"/>
            <a:miter lim="800000"/>
          </a:ln>
          <a:effectLst>
            <a:innerShdw blurRad="76200">
              <a:srgbClr val="000000"/>
            </a:innerShdw>
          </a:effectLst>
        </p:spPr>
      </p:pic>
      <p:sp>
        <p:nvSpPr>
          <p:cNvPr id="1041" name="Rectangle 17"/>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46" name="Picture 22"/>
          <p:cNvPicPr>
            <a:picLocks noChangeAspect="1" noChangeArrowheads="1"/>
          </p:cNvPicPr>
          <p:nvPr/>
        </p:nvPicPr>
        <p:blipFill>
          <a:blip r:embed="rId10"/>
          <a:srcRect/>
          <a:stretch>
            <a:fillRect/>
          </a:stretch>
        </p:blipFill>
        <p:spPr bwMode="auto">
          <a:xfrm>
            <a:off x="24331612" y="10321792"/>
            <a:ext cx="6048375" cy="6343650"/>
          </a:xfrm>
          <a:prstGeom prst="rect">
            <a:avLst/>
          </a:prstGeom>
          <a:ln w="88900" cap="sq" cmpd="thickThin">
            <a:solidFill>
              <a:srgbClr val="000000"/>
            </a:solidFill>
            <a:prstDash val="solid"/>
            <a:miter lim="800000"/>
          </a:ln>
          <a:effectLst>
            <a:innerShdw blurRad="76200">
              <a:srgbClr val="000000"/>
            </a:innerShdw>
          </a:effectLst>
        </p:spPr>
      </p:pic>
      <p:sp>
        <p:nvSpPr>
          <p:cNvPr id="55" name="Text Box 22"/>
          <p:cNvSpPr txBox="1">
            <a:spLocks noChangeArrowheads="1"/>
          </p:cNvSpPr>
          <p:nvPr/>
        </p:nvSpPr>
        <p:spPr bwMode="auto">
          <a:xfrm>
            <a:off x="23952835" y="24616194"/>
            <a:ext cx="5887720" cy="979069"/>
          </a:xfrm>
          <a:prstGeom prst="rect">
            <a:avLst/>
          </a:prstGeom>
          <a:noFill/>
          <a:ln w="9525">
            <a:noFill/>
            <a:miter lim="800000"/>
            <a:headEnd/>
            <a:tailEnd/>
          </a:ln>
        </p:spPr>
        <p:txBody>
          <a:bodyPr wrap="square" lIns="180000" tIns="180000" rIns="180000" bIns="180000">
            <a:prstTxWarp prst="textNoShape">
              <a:avLst/>
            </a:prstTxWarp>
            <a:spAutoFit/>
          </a:bodyPr>
          <a:lstStyle/>
          <a:p>
            <a:r>
              <a:rPr lang="en-US" sz="2000" i="1" dirty="0" smtClean="0"/>
              <a:t>Table 1. Results for static data (assume user body is stationary) </a:t>
            </a:r>
            <a:endParaRPr lang="en-AU" sz="2000" i="1" dirty="0"/>
          </a:p>
        </p:txBody>
      </p:sp>
      <p:sp>
        <p:nvSpPr>
          <p:cNvPr id="57" name="Text Box 22"/>
          <p:cNvSpPr txBox="1">
            <a:spLocks noChangeArrowheads="1"/>
          </p:cNvSpPr>
          <p:nvPr/>
        </p:nvSpPr>
        <p:spPr bwMode="auto">
          <a:xfrm>
            <a:off x="24003000" y="29794200"/>
            <a:ext cx="5887720" cy="979069"/>
          </a:xfrm>
          <a:prstGeom prst="rect">
            <a:avLst/>
          </a:prstGeom>
          <a:noFill/>
          <a:ln w="9525">
            <a:noFill/>
            <a:miter lim="800000"/>
            <a:headEnd/>
            <a:tailEnd/>
          </a:ln>
        </p:spPr>
        <p:txBody>
          <a:bodyPr wrap="square" lIns="180000" tIns="180000" rIns="180000" bIns="180000">
            <a:prstTxWarp prst="textNoShape">
              <a:avLst/>
            </a:prstTxWarp>
            <a:spAutoFit/>
          </a:bodyPr>
          <a:lstStyle/>
          <a:p>
            <a:r>
              <a:rPr lang="en-US" sz="2000" i="1" dirty="0" smtClean="0"/>
              <a:t>Table 2. Results for all data ( including cases in which user‘s body is static or moving)</a:t>
            </a:r>
            <a:endParaRPr lang="en-AU" sz="2000" i="1" dirty="0"/>
          </a:p>
        </p:txBody>
      </p:sp>
      <p:pic>
        <p:nvPicPr>
          <p:cNvPr id="1051" name="Picture 27"/>
          <p:cNvPicPr>
            <a:picLocks noChangeAspect="1" noChangeArrowheads="1"/>
          </p:cNvPicPr>
          <p:nvPr/>
        </p:nvPicPr>
        <p:blipFill>
          <a:blip r:embed="rId11"/>
          <a:srcRect/>
          <a:stretch>
            <a:fillRect/>
          </a:stretch>
        </p:blipFill>
        <p:spPr bwMode="auto">
          <a:xfrm>
            <a:off x="23906480" y="25850291"/>
            <a:ext cx="5934075" cy="3898716"/>
          </a:xfrm>
          <a:prstGeom prst="rect">
            <a:avLst/>
          </a:prstGeom>
          <a:ln w="88900" cap="sq" cmpd="thickThin">
            <a:solidFill>
              <a:srgbClr val="000000"/>
            </a:solidFill>
            <a:prstDash val="solid"/>
            <a:miter lim="800000"/>
          </a:ln>
          <a:effectLst>
            <a:innerShdw blurRad="76200">
              <a:srgbClr val="000000"/>
            </a:innerShdw>
          </a:effectLst>
        </p:spPr>
      </p:pic>
      <p:pic>
        <p:nvPicPr>
          <p:cNvPr id="1052" name="Picture 28"/>
          <p:cNvPicPr>
            <a:picLocks noChangeAspect="1" noChangeArrowheads="1"/>
          </p:cNvPicPr>
          <p:nvPr/>
        </p:nvPicPr>
        <p:blipFill>
          <a:blip r:embed="rId12"/>
          <a:srcRect/>
          <a:stretch>
            <a:fillRect/>
          </a:stretch>
        </p:blipFill>
        <p:spPr bwMode="auto">
          <a:xfrm>
            <a:off x="34717038" y="5181600"/>
            <a:ext cx="6296025" cy="3914775"/>
          </a:xfrm>
          <a:prstGeom prst="rect">
            <a:avLst/>
          </a:prstGeom>
          <a:ln w="88900" cap="sq" cmpd="thickThin">
            <a:solidFill>
              <a:srgbClr val="000000"/>
            </a:solidFill>
            <a:prstDash val="solid"/>
            <a:miter lim="800000"/>
          </a:ln>
          <a:effectLst>
            <a:innerShdw blurRad="76200">
              <a:srgbClr val="000000"/>
            </a:innerShdw>
          </a:effectLst>
        </p:spPr>
      </p:pic>
      <p:sp>
        <p:nvSpPr>
          <p:cNvPr id="62" name="Text Box 22"/>
          <p:cNvSpPr txBox="1">
            <a:spLocks noChangeArrowheads="1"/>
          </p:cNvSpPr>
          <p:nvPr/>
        </p:nvSpPr>
        <p:spPr bwMode="auto">
          <a:xfrm>
            <a:off x="34717037" y="9152555"/>
            <a:ext cx="6296025" cy="1286845"/>
          </a:xfrm>
          <a:prstGeom prst="rect">
            <a:avLst/>
          </a:prstGeom>
          <a:noFill/>
          <a:ln w="9525">
            <a:noFill/>
            <a:miter lim="800000"/>
            <a:headEnd/>
            <a:tailEnd/>
          </a:ln>
        </p:spPr>
        <p:txBody>
          <a:bodyPr wrap="square" lIns="180000" tIns="180000" rIns="180000" bIns="180000">
            <a:prstTxWarp prst="textNoShape">
              <a:avLst/>
            </a:prstTxWarp>
            <a:spAutoFit/>
          </a:bodyPr>
          <a:lstStyle/>
          <a:p>
            <a:r>
              <a:rPr lang="en-US" sz="2000" i="1" dirty="0" smtClean="0"/>
              <a:t>Table 3.Results when restrict training sets include data of two users, and the test set data belongs to remaining user.</a:t>
            </a:r>
            <a:endParaRPr lang="en-AU" sz="2000" i="1" dirty="0"/>
          </a:p>
        </p:txBody>
      </p:sp>
      <p:pic>
        <p:nvPicPr>
          <p:cNvPr id="1053" name="Picture 29"/>
          <p:cNvPicPr>
            <a:picLocks noChangeAspect="1" noChangeArrowheads="1"/>
          </p:cNvPicPr>
          <p:nvPr/>
        </p:nvPicPr>
        <p:blipFill>
          <a:blip r:embed="rId13"/>
          <a:srcRect/>
          <a:stretch>
            <a:fillRect/>
          </a:stretch>
        </p:blipFill>
        <p:spPr bwMode="auto">
          <a:xfrm>
            <a:off x="34326327" y="10439400"/>
            <a:ext cx="6686736" cy="4572000"/>
          </a:xfrm>
          <a:prstGeom prst="rect">
            <a:avLst/>
          </a:prstGeom>
          <a:noFill/>
          <a:ln w="9525">
            <a:noFill/>
            <a:miter lim="800000"/>
            <a:headEnd/>
            <a:tailEnd/>
          </a:ln>
        </p:spPr>
      </p:pic>
      <p:sp>
        <p:nvSpPr>
          <p:cNvPr id="64" name="Text Box 22"/>
          <p:cNvSpPr txBox="1">
            <a:spLocks noChangeArrowheads="1"/>
          </p:cNvSpPr>
          <p:nvPr/>
        </p:nvSpPr>
        <p:spPr bwMode="auto">
          <a:xfrm>
            <a:off x="34717037" y="14867555"/>
            <a:ext cx="6296025" cy="671292"/>
          </a:xfrm>
          <a:prstGeom prst="rect">
            <a:avLst/>
          </a:prstGeom>
          <a:noFill/>
          <a:ln w="9525">
            <a:noFill/>
            <a:miter lim="800000"/>
            <a:headEnd/>
            <a:tailEnd/>
          </a:ln>
        </p:spPr>
        <p:txBody>
          <a:bodyPr wrap="square" lIns="180000" tIns="180000" rIns="180000" bIns="180000">
            <a:prstTxWarp prst="textNoShape">
              <a:avLst/>
            </a:prstTxWarp>
            <a:spAutoFit/>
          </a:bodyPr>
          <a:lstStyle/>
          <a:p>
            <a:r>
              <a:rPr lang="en-US" sz="2000" i="1" dirty="0" smtClean="0"/>
              <a:t>Fig 7. Data visualization after performing PCA</a:t>
            </a:r>
            <a:endParaRPr lang="en-AU" sz="2000" i="1" dirty="0"/>
          </a:p>
        </p:txBody>
      </p:sp>
      <p:sp>
        <p:nvSpPr>
          <p:cNvPr id="65" name="Rectangle 34"/>
          <p:cNvSpPr>
            <a:spLocks noChangeArrowheads="1"/>
          </p:cNvSpPr>
          <p:nvPr/>
        </p:nvSpPr>
        <p:spPr bwMode="auto">
          <a:xfrm>
            <a:off x="32918400" y="23855363"/>
            <a:ext cx="9829800" cy="3881437"/>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smtClean="0">
                <a:solidFill>
                  <a:srgbClr val="CC3300"/>
                </a:solidFill>
              </a:rPr>
              <a:t>Future Work</a:t>
            </a:r>
          </a:p>
          <a:p>
            <a:endParaRPr lang="en-US" sz="2800" dirty="0"/>
          </a:p>
          <a:p>
            <a:pPr>
              <a:buFont typeface="Arial" pitchFamily="34" charset="0"/>
              <a:buChar char="•"/>
            </a:pPr>
            <a:r>
              <a:rPr lang="en-US" sz="2800" dirty="0" smtClean="0"/>
              <a:t>Test on more users and report accuracy.</a:t>
            </a:r>
          </a:p>
          <a:p>
            <a:pPr>
              <a:buFont typeface="Arial" pitchFamily="34" charset="0"/>
              <a:buChar char="•"/>
            </a:pPr>
            <a:endParaRPr lang="en-US" sz="2800" dirty="0" smtClean="0"/>
          </a:p>
          <a:p>
            <a:pPr>
              <a:buFont typeface="Arial" pitchFamily="34" charset="0"/>
              <a:buChar char="•"/>
            </a:pPr>
            <a:r>
              <a:rPr lang="en-US" sz="2800" dirty="0" smtClean="0"/>
              <a:t>Report energy usage (e.g. with different sampling rates)</a:t>
            </a:r>
          </a:p>
          <a:p>
            <a:pPr>
              <a:buFont typeface="Arial" pitchFamily="34" charset="0"/>
              <a:buChar char="•"/>
            </a:pPr>
            <a:endParaRPr lang="en-US" sz="2800" dirty="0" smtClean="0"/>
          </a:p>
          <a:p>
            <a:pPr>
              <a:buFont typeface="Arial" pitchFamily="34" charset="0"/>
              <a:buChar char="•"/>
            </a:pPr>
            <a:r>
              <a:rPr lang="en-US" sz="2800" dirty="0" smtClean="0"/>
              <a:t>User feedback to evaluate latency</a:t>
            </a:r>
          </a:p>
        </p:txBody>
      </p:sp>
      <p:pic>
        <p:nvPicPr>
          <p:cNvPr id="2" name="Picture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876000" y="20366178"/>
            <a:ext cx="6014720" cy="4044220"/>
          </a:xfrm>
          <a:prstGeom prst="rect">
            <a:avLst/>
          </a:prstGeom>
        </p:spPr>
      </p:pic>
      <p:pic>
        <p:nvPicPr>
          <p:cNvPr id="3" name="Picture 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791311" y="25696991"/>
            <a:ext cx="6210767" cy="4137282"/>
          </a:xfrm>
          <a:prstGeom prst="rect">
            <a:avLst/>
          </a:prstGeom>
        </p:spPr>
      </p:pic>
      <p:pic>
        <p:nvPicPr>
          <p:cNvPr id="4" name="Picture 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594800" y="5077047"/>
            <a:ext cx="6553200" cy="414038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1473</TotalTime>
  <Words>399</Words>
  <Application>Microsoft Office PowerPoint</Application>
  <PresentationFormat>Custom</PresentationFormat>
  <Paragraphs>111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Arial Black</vt:lpstr>
      <vt:lpstr>Calibri</vt:lpstr>
      <vt:lpstr>Postertemplate</vt:lpstr>
      <vt:lpstr>PowerPoint Presentation</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dp</dc:creator>
  <cp:lastModifiedBy>Jifu Zhao</cp:lastModifiedBy>
  <cp:revision>40</cp:revision>
  <cp:lastPrinted>2009-06-18T18:06:01Z</cp:lastPrinted>
  <dcterms:created xsi:type="dcterms:W3CDTF">2015-12-05T23:10:55Z</dcterms:created>
  <dcterms:modified xsi:type="dcterms:W3CDTF">2015-12-07T15:19:20Z</dcterms:modified>
</cp:coreProperties>
</file>