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4"/>
  </p:sldMasterIdLst>
  <p:notesMasterIdLst>
    <p:notesMasterId r:id="rId31"/>
  </p:notesMasterIdLst>
  <p:sldIdLst>
    <p:sldId id="524" r:id="rId5"/>
    <p:sldId id="429" r:id="rId6"/>
    <p:sldId id="259" r:id="rId7"/>
    <p:sldId id="607" r:id="rId8"/>
    <p:sldId id="708" r:id="rId9"/>
    <p:sldId id="707" r:id="rId10"/>
    <p:sldId id="745" r:id="rId11"/>
    <p:sldId id="746" r:id="rId12"/>
    <p:sldId id="747" r:id="rId13"/>
    <p:sldId id="748" r:id="rId14"/>
    <p:sldId id="749" r:id="rId15"/>
    <p:sldId id="750" r:id="rId16"/>
    <p:sldId id="751" r:id="rId17"/>
    <p:sldId id="752" r:id="rId18"/>
    <p:sldId id="743" r:id="rId19"/>
    <p:sldId id="721" r:id="rId20"/>
    <p:sldId id="718" r:id="rId21"/>
    <p:sldId id="719" r:id="rId22"/>
    <p:sldId id="742" r:id="rId23"/>
    <p:sldId id="737" r:id="rId24"/>
    <p:sldId id="740" r:id="rId25"/>
    <p:sldId id="728" r:id="rId26"/>
    <p:sldId id="729" r:id="rId27"/>
    <p:sldId id="730" r:id="rId28"/>
    <p:sldId id="753" r:id="rId29"/>
    <p:sldId id="73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5F5DB9-8A34-4768-BF9A-FA66146AFCED}">
          <p14:sldIdLst>
            <p14:sldId id="524"/>
            <p14:sldId id="429"/>
            <p14:sldId id="259"/>
            <p14:sldId id="607"/>
            <p14:sldId id="708"/>
            <p14:sldId id="707"/>
            <p14:sldId id="745"/>
            <p14:sldId id="746"/>
            <p14:sldId id="747"/>
            <p14:sldId id="748"/>
            <p14:sldId id="749"/>
            <p14:sldId id="750"/>
            <p14:sldId id="751"/>
            <p14:sldId id="752"/>
            <p14:sldId id="743"/>
            <p14:sldId id="721"/>
            <p14:sldId id="718"/>
            <p14:sldId id="719"/>
            <p14:sldId id="742"/>
            <p14:sldId id="737"/>
            <p14:sldId id="740"/>
            <p14:sldId id="728"/>
            <p14:sldId id="729"/>
            <p14:sldId id="730"/>
            <p14:sldId id="753"/>
            <p14:sldId id="731"/>
          </p14:sldIdLst>
        </p14:section>
        <p14:section name="Untitled Section" id="{863AAC82-1BB8-44C9-9ABD-A16F05F9874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zad Khan" initials="SK" lastIdx="0" clrIdx="0">
    <p:extLst>
      <p:ext uri="{19B8F6BF-5375-455C-9EA6-DF929625EA0E}">
        <p15:presenceInfo xmlns:p15="http://schemas.microsoft.com/office/powerpoint/2012/main" userId="Shezad K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595959"/>
    <a:srgbClr val="D32128"/>
    <a:srgbClr val="DA2821"/>
    <a:srgbClr val="DA2128"/>
    <a:srgbClr val="CFD5EA"/>
    <a:srgbClr val="F7F7EF"/>
    <a:srgbClr val="F9F9F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493071-B877-6F96-4F2E-34F0E0F1EA63}" v="5" dt="2019-12-23T10:03:55.001"/>
    <p1510:client id="{BB3FDC0F-B78A-44B8-8FE3-6F6E1BC8A9D5}" v="3296" dt="2018-09-15T07:09:56.0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91" autoAdjust="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ustomXml" Target="../customXml/item4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ak Patel" userId="S::ronak.patel@1rivet.com::3a672a69-8386-4791-9e76-4d0f70cdd921" providerId="AD" clId="Web-{9F493071-B877-6F96-4F2E-34F0E0F1EA63}"/>
    <pc:docChg chg="modSld">
      <pc:chgData name="Ronak Patel" userId="S::ronak.patel@1rivet.com::3a672a69-8386-4791-9e76-4d0f70cdd921" providerId="AD" clId="Web-{9F493071-B877-6F96-4F2E-34F0E0F1EA63}" dt="2019-12-23T10:03:55.001" v="3" actId="20577"/>
      <pc:docMkLst>
        <pc:docMk/>
      </pc:docMkLst>
      <pc:sldChg chg="modSp">
        <pc:chgData name="Ronak Patel" userId="S::ronak.patel@1rivet.com::3a672a69-8386-4791-9e76-4d0f70cdd921" providerId="AD" clId="Web-{9F493071-B877-6F96-4F2E-34F0E0F1EA63}" dt="2019-12-23T10:03:55.001" v="3" actId="20577"/>
        <pc:sldMkLst>
          <pc:docMk/>
          <pc:sldMk cId="2825442332" sldId="429"/>
        </pc:sldMkLst>
        <pc:spChg chg="mod">
          <ac:chgData name="Ronak Patel" userId="S::ronak.patel@1rivet.com::3a672a69-8386-4791-9e76-4d0f70cdd921" providerId="AD" clId="Web-{9F493071-B877-6F96-4F2E-34F0E0F1EA63}" dt="2019-12-23T10:03:55.001" v="3" actId="20577"/>
          <ac:spMkLst>
            <pc:docMk/>
            <pc:sldMk cId="2825442332" sldId="429"/>
            <ac:spMk id="4" creationId="{3C95ED0F-8725-4BE1-9690-86C7F19E53CC}"/>
          </ac:spMkLst>
        </pc:spChg>
      </pc:sldChg>
      <pc:sldChg chg="modSp">
        <pc:chgData name="Ronak Patel" userId="S::ronak.patel@1rivet.com::3a672a69-8386-4791-9e76-4d0f70cdd921" providerId="AD" clId="Web-{9F493071-B877-6F96-4F2E-34F0E0F1EA63}" dt="2019-12-23T10:02:23.876" v="0" actId="20577"/>
        <pc:sldMkLst>
          <pc:docMk/>
          <pc:sldMk cId="891159882" sldId="524"/>
        </pc:sldMkLst>
        <pc:spChg chg="mod">
          <ac:chgData name="Ronak Patel" userId="S::ronak.patel@1rivet.com::3a672a69-8386-4791-9e76-4d0f70cdd921" providerId="AD" clId="Web-{9F493071-B877-6F96-4F2E-34F0E0F1EA63}" dt="2019-12-23T10:02:23.876" v="0" actId="20577"/>
          <ac:spMkLst>
            <pc:docMk/>
            <pc:sldMk cId="891159882" sldId="524"/>
            <ac:spMk id="4" creationId="{DF8C2735-8644-4D88-BCA9-B87D6B096B3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3F2D1-8A2C-4CCB-8FB1-7C7F399EE71F}" type="datetimeFigureOut">
              <a:rPr lang="en-GB" smtClean="0"/>
              <a:t>23/12/2019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F0267-68CF-4A41-AFAB-F08055D42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875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Typescript popularity is exploding for many good reasons.</a:t>
            </a:r>
          </a:p>
          <a:p>
            <a:r>
              <a:rPr lang="en-IN" dirty="0"/>
              <a:t>It is the superset of </a:t>
            </a:r>
            <a:r>
              <a:rPr lang="en-IN" dirty="0" err="1"/>
              <a:t>javascript</a:t>
            </a:r>
            <a:r>
              <a:rPr lang="en-IN" dirty="0"/>
              <a:t> helps you write better code faster and compiles to </a:t>
            </a:r>
            <a:r>
              <a:rPr lang="en-IN" dirty="0" err="1"/>
              <a:t>javascript</a:t>
            </a:r>
            <a:r>
              <a:rPr lang="en-IN" dirty="0"/>
              <a:t> that will run in any modern web browsers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DF0267-68CF-4A41-AFAB-F08055D4281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8482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Talk about the objectives =&gt; cover good to know details about typescript, introductory session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F0267-68CF-4A41-AFAB-F08055D4281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27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8B290DA-BF60-410F-B81D-0D72182222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0" y="-106429"/>
            <a:ext cx="4949482" cy="69590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D5E05B-0CCB-4B27-A1D3-ACDF377161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988" y="5759030"/>
            <a:ext cx="2544350" cy="5452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74FE43-0886-4D67-97EF-D66C62C95E2F}"/>
              </a:ext>
            </a:extLst>
          </p:cNvPr>
          <p:cNvSpPr txBox="1"/>
          <p:nvPr userDrawn="1"/>
        </p:nvSpPr>
        <p:spPr>
          <a:xfrm>
            <a:off x="9192041" y="6345738"/>
            <a:ext cx="2737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Pivotal Insights | Focused Solutions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DC47D9-FE98-4FB4-972C-6DB1F2342C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84175" y="3167021"/>
            <a:ext cx="9246164" cy="52395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600">
                <a:solidFill>
                  <a:srgbClr val="2B4471"/>
                </a:solidFill>
                <a:latin typeface="Futura Medium" panose="020B0602020204020303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IN"/>
              <a:t>Title 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F8BBB07-457B-4F11-BB08-270EAD24CE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32026" y="3724281"/>
            <a:ext cx="1398312" cy="52395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IN"/>
              <a:t>mm/</a:t>
            </a:r>
            <a:r>
              <a:rPr lang="en-IN" err="1"/>
              <a:t>dd</a:t>
            </a:r>
            <a:r>
              <a:rPr lang="en-IN"/>
              <a:t>/</a:t>
            </a:r>
            <a:r>
              <a:rPr lang="en-IN" err="1"/>
              <a:t>yyyy</a:t>
            </a:r>
            <a:endParaRPr lang="en-IN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18C9B4C-D149-4438-9136-33C1748269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82405" y="194697"/>
            <a:ext cx="3088581" cy="989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9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15A66F-B14A-42B8-B16E-958FA12A2B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99" y="6441704"/>
            <a:ext cx="241087" cy="2314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C843BB-CCA1-4748-8249-CF23C4685B5A}"/>
              </a:ext>
            </a:extLst>
          </p:cNvPr>
          <p:cNvSpPr txBox="1"/>
          <p:nvPr userDrawn="1"/>
        </p:nvSpPr>
        <p:spPr>
          <a:xfrm>
            <a:off x="11630764" y="6430592"/>
            <a:ext cx="414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607809-5168-4C4D-96E1-F53701CECE7A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B2763D4-DFC1-4E4D-AF74-1FAD5B2326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7261412" y="-74481"/>
            <a:ext cx="4930588" cy="69324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9ECC69-93BF-4CF0-977B-A48C6CAF8A76}"/>
              </a:ext>
            </a:extLst>
          </p:cNvPr>
          <p:cNvSpPr txBox="1"/>
          <p:nvPr userDrawn="1"/>
        </p:nvSpPr>
        <p:spPr>
          <a:xfrm>
            <a:off x="479556" y="361085"/>
            <a:ext cx="461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2B4471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63147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8F2E18-0D5C-47F6-BCB1-20941C7198CF}"/>
              </a:ext>
            </a:extLst>
          </p:cNvPr>
          <p:cNvSpPr/>
          <p:nvPr userDrawn="1"/>
        </p:nvSpPr>
        <p:spPr>
          <a:xfrm>
            <a:off x="224970" y="2021114"/>
            <a:ext cx="6712857" cy="2815771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0" b="1" i="0" u="none" strike="noStrike" kern="1200" cap="none" spc="0" normalizeH="0" baseline="0" noProof="0">
              <a:ln>
                <a:solidFill>
                  <a:srgbClr val="C00000"/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Futura Medium" charset="0"/>
              <a:ea typeface="Futura Medium" charset="0"/>
              <a:cs typeface="Futura Medium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solidFill>
                    <a:srgbClr val="C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Futura Medium" charset="0"/>
                <a:ea typeface="Futura Medium" charset="0"/>
                <a:cs typeface="Futura Medium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solidFill>
                    <a:srgbClr val="C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Futura Medium" charset="0"/>
                <a:ea typeface="Futura Medium" charset="0"/>
                <a:cs typeface="Futura Medium" charset="0"/>
              </a:rPr>
              <a:t>   </a:t>
            </a:r>
            <a:endParaRPr kumimoji="0" lang="en-US" sz="1800" b="1" i="0" u="none" strike="noStrike" kern="1200" cap="none" spc="0" normalizeH="0" baseline="0" noProof="0">
              <a:ln>
                <a:solidFill>
                  <a:srgbClr val="C00000"/>
                </a:solidFill>
              </a:ln>
              <a:solidFill>
                <a:prstClr val="white"/>
              </a:solidFill>
              <a:effectLst/>
              <a:uLnTx/>
              <a:uFillTx/>
              <a:latin typeface="Futura Medium" charset="0"/>
              <a:ea typeface="Futura Medium" charset="0"/>
              <a:cs typeface="Futura Medium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solidFill>
                  <a:srgbClr val="C00000"/>
                </a:solidFill>
              </a:ln>
              <a:solidFill>
                <a:prstClr val="white"/>
              </a:solidFill>
              <a:effectLst/>
              <a:uLnTx/>
              <a:uFillTx/>
              <a:latin typeface="Futura Medium" charset="0"/>
              <a:ea typeface="Futura Medium" charset="0"/>
              <a:cs typeface="Futura Medium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9A92C25-F751-4D91-AEB9-09F7A6F668B1}"/>
              </a:ext>
            </a:extLst>
          </p:cNvPr>
          <p:cNvCxnSpPr>
            <a:cxnSpLocks/>
          </p:cNvCxnSpPr>
          <p:nvPr userDrawn="1"/>
        </p:nvCxnSpPr>
        <p:spPr>
          <a:xfrm>
            <a:off x="331643" y="3373437"/>
            <a:ext cx="2286447" cy="0"/>
          </a:xfrm>
          <a:prstGeom prst="line">
            <a:avLst/>
          </a:prstGeom>
          <a:solidFill>
            <a:schemeClr val="accent1"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1A86625-4889-4B3F-9821-E4F691F678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4969" y="2278488"/>
            <a:ext cx="6712857" cy="1053387"/>
          </a:xfrm>
        </p:spPr>
        <p:txBody>
          <a:bodyPr>
            <a:noAutofit/>
          </a:bodyPr>
          <a:lstStyle>
            <a:lvl1pPr marL="0" indent="0">
              <a:buNone/>
              <a:defRPr sz="8000" b="1">
                <a:ln>
                  <a:noFill/>
                </a:ln>
                <a:solidFill>
                  <a:schemeClr val="tx1"/>
                </a:solidFill>
                <a:latin typeface="Futura Medium"/>
              </a:defRPr>
            </a:lvl1pPr>
          </a:lstStyle>
          <a:p>
            <a:pPr lvl="0"/>
            <a:r>
              <a:rPr lang="en-US"/>
              <a:t>DIVIDER #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03EA59A-B19D-4BB5-8890-06A33B8EE1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43" y="3409611"/>
            <a:ext cx="6712857" cy="499349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Futura Medium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2620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192219C-BD1C-4C85-8EF0-C0E5BF99D0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108" y="6590581"/>
            <a:ext cx="210451" cy="1349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2AC451-B4F4-49CB-86CB-D7EE66E20114}"/>
              </a:ext>
            </a:extLst>
          </p:cNvPr>
          <p:cNvSpPr txBox="1"/>
          <p:nvPr userDrawn="1"/>
        </p:nvSpPr>
        <p:spPr>
          <a:xfrm>
            <a:off x="11464504" y="6430592"/>
            <a:ext cx="414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607809-5168-4C4D-96E1-F53701CECE7A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srgbClr val="58677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srgbClr val="58677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3F611B-4BDA-4D37-8E8F-C55D8D499213}"/>
              </a:ext>
            </a:extLst>
          </p:cNvPr>
          <p:cNvSpPr/>
          <p:nvPr userDrawn="1"/>
        </p:nvSpPr>
        <p:spPr>
          <a:xfrm>
            <a:off x="0" y="171546"/>
            <a:ext cx="388189" cy="569344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DE68C8C-CF8C-4BB4-9530-D1A1843F37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3599" y="215661"/>
            <a:ext cx="11803811" cy="499349"/>
          </a:xfr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Futura Medium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DEFBB5B1-CB09-448D-B3EA-0C57F0BA71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3599" y="785005"/>
            <a:ext cx="11444906" cy="5469707"/>
          </a:xfrm>
        </p:spPr>
        <p:txBody>
          <a:bodyPr>
            <a:normAutofit/>
          </a:bodyPr>
          <a:lstStyle>
            <a:lvl1pPr marL="0" indent="0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Futura Medium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36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F878CE-B786-450D-99DE-EC09FEE89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B536A-2B74-45DC-8EA2-00A0AD481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7171B-B019-4987-96AC-97F6862A4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AA52F-9003-49AC-A548-91DD13CEBCB5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B7618-B7B4-4C05-8107-59E275635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AEFA6-7B5B-4B04-80DF-089DD1BB7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2B87E7-81F8-44CD-AED3-15F4196EFD7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969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typescript/typescript-tutorial" TargetMode="External"/><Relationship Id="rId2" Type="http://schemas.openxmlformats.org/officeDocument/2006/relationships/hyperlink" Target="https://www.typescriptlang.org/docs/home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typescriptlang.org/play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C2735-8644-4D88-BCA9-B87D6B096B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r"/>
            <a:r>
              <a:rPr lang="en-IN" dirty="0">
                <a:latin typeface="Futura Md BT"/>
              </a:rPr>
              <a:t>Typescript Basics</a:t>
            </a:r>
          </a:p>
        </p:txBody>
      </p:sp>
    </p:spTree>
    <p:extLst>
      <p:ext uri="{BB962C8B-B14F-4D97-AF65-F5344CB8AC3E}">
        <p14:creationId xmlns:p14="http://schemas.microsoft.com/office/powerpoint/2010/main" val="891159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C411D-FC51-451E-BBB0-DE5AE1DFE0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IN" sz="1800" dirty="0"/>
              <a:t>Types of Loops : </a:t>
            </a:r>
          </a:p>
          <a:p>
            <a:r>
              <a:rPr lang="en-IN" sz="1800" dirty="0"/>
              <a:t>	1) Definite Loop </a:t>
            </a:r>
          </a:p>
          <a:p>
            <a:r>
              <a:rPr lang="en-IN" sz="1800" dirty="0"/>
              <a:t>		- For Loop</a:t>
            </a:r>
          </a:p>
          <a:p>
            <a:r>
              <a:rPr lang="en-IN" sz="1800" dirty="0"/>
              <a:t>	2) Indefinite Loop</a:t>
            </a:r>
          </a:p>
          <a:p>
            <a:r>
              <a:rPr lang="en-IN" sz="1800" dirty="0"/>
              <a:t>		- While Loop</a:t>
            </a:r>
          </a:p>
          <a:p>
            <a:r>
              <a:rPr lang="en-IN" sz="1800" dirty="0"/>
              <a:t>		- Do -while</a:t>
            </a:r>
          </a:p>
          <a:p>
            <a:r>
              <a:rPr lang="en-IN" sz="1600" dirty="0"/>
              <a:t>Example : </a:t>
            </a:r>
          </a:p>
          <a:p>
            <a:r>
              <a:rPr lang="en-IN" sz="1600" dirty="0"/>
              <a:t>var n:number = 5 </a:t>
            </a:r>
          </a:p>
          <a:p>
            <a:r>
              <a:rPr lang="en-IN" sz="1600" dirty="0"/>
              <a:t>while(n &gt; 5) { </a:t>
            </a:r>
          </a:p>
          <a:p>
            <a:r>
              <a:rPr lang="en-IN" sz="1600" dirty="0"/>
              <a:t>   console.log("Entered while") </a:t>
            </a:r>
          </a:p>
          <a:p>
            <a:r>
              <a:rPr lang="en-IN" sz="1600" dirty="0"/>
              <a:t>} </a:t>
            </a:r>
          </a:p>
          <a:p>
            <a:r>
              <a:rPr lang="en-IN" sz="1600" dirty="0"/>
              <a:t>do { </a:t>
            </a:r>
          </a:p>
          <a:p>
            <a:r>
              <a:rPr lang="en-IN" sz="1600" dirty="0"/>
              <a:t>   console.log("Entered do…while") </a:t>
            </a:r>
          </a:p>
          <a:p>
            <a:r>
              <a:rPr lang="en-IN" sz="1600" dirty="0"/>
              <a:t>} </a:t>
            </a:r>
          </a:p>
          <a:p>
            <a:r>
              <a:rPr lang="en-IN" sz="1600" dirty="0"/>
              <a:t>while(n&gt;5)</a:t>
            </a:r>
          </a:p>
        </p:txBody>
      </p:sp>
    </p:spTree>
    <p:extLst>
      <p:ext uri="{BB962C8B-B14F-4D97-AF65-F5344CB8AC3E}">
        <p14:creationId xmlns:p14="http://schemas.microsoft.com/office/powerpoint/2010/main" val="2127759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C411D-FC51-451E-BBB0-DE5AE1DFE0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IN" sz="1800" b="1" dirty="0"/>
              <a:t>6)</a:t>
            </a:r>
            <a:r>
              <a:rPr lang="en-IN" sz="1800" dirty="0"/>
              <a:t> </a:t>
            </a:r>
            <a:r>
              <a:rPr lang="en-IN" sz="1800" b="1" dirty="0"/>
              <a:t>Functions</a:t>
            </a:r>
            <a:r>
              <a:rPr lang="en-IN" sz="1800" dirty="0"/>
              <a:t>: </a:t>
            </a:r>
            <a:br>
              <a:rPr lang="en-IN" sz="1800" dirty="0"/>
            </a:br>
            <a:r>
              <a:rPr lang="en-US" sz="1800" dirty="0"/>
              <a:t>Functions are the building blocks of readable, maintainable, and reusable code. A function is a set of statements to perform a specific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Functions organize the program into logical blocks of code. Once defined, functions may be called to access code. This makes the code reusable.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Moreover, functions make it easy to read and maintain the program’s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Example : </a:t>
            </a:r>
          </a:p>
          <a:p>
            <a:r>
              <a:rPr lang="en-IN" sz="1600" dirty="0"/>
              <a:t>function </a:t>
            </a:r>
            <a:r>
              <a:rPr lang="en-IN" sz="1600" dirty="0" err="1"/>
              <a:t>disp_details</a:t>
            </a:r>
            <a:r>
              <a:rPr lang="en-IN" sz="1600" dirty="0"/>
              <a:t>(</a:t>
            </a:r>
            <a:r>
              <a:rPr lang="en-IN" sz="1600" dirty="0" err="1"/>
              <a:t>id:number,name:string,mail_id</a:t>
            </a:r>
            <a:r>
              <a:rPr lang="en-IN" sz="1600" dirty="0"/>
              <a:t>?:string) { </a:t>
            </a:r>
          </a:p>
          <a:p>
            <a:r>
              <a:rPr lang="en-IN" sz="1600" dirty="0"/>
              <a:t>   console.log("ID:", id); </a:t>
            </a:r>
          </a:p>
          <a:p>
            <a:r>
              <a:rPr lang="en-IN" sz="1600" dirty="0"/>
              <a:t>   console.log("</a:t>
            </a:r>
            <a:r>
              <a:rPr lang="en-IN" sz="1600" dirty="0" err="1"/>
              <a:t>Name",name</a:t>
            </a:r>
            <a:r>
              <a:rPr lang="en-IN" sz="1600" dirty="0"/>
              <a:t>);    </a:t>
            </a:r>
          </a:p>
          <a:p>
            <a:r>
              <a:rPr lang="en-IN" sz="1600" dirty="0"/>
              <a:t>   if(</a:t>
            </a:r>
            <a:r>
              <a:rPr lang="en-IN" sz="1600" dirty="0" err="1"/>
              <a:t>mail_id</a:t>
            </a:r>
            <a:r>
              <a:rPr lang="en-IN" sz="1600" dirty="0"/>
              <a:t>!=undefined)  </a:t>
            </a:r>
          </a:p>
          <a:p>
            <a:r>
              <a:rPr lang="en-IN" sz="1600" dirty="0"/>
              <a:t>   console.log("Email Id",</a:t>
            </a:r>
            <a:r>
              <a:rPr lang="en-IN" sz="1600" dirty="0" err="1"/>
              <a:t>mail_id</a:t>
            </a:r>
            <a:r>
              <a:rPr lang="en-IN" sz="1600" dirty="0"/>
              <a:t>); </a:t>
            </a:r>
          </a:p>
          <a:p>
            <a:r>
              <a:rPr lang="en-IN" sz="1600" dirty="0"/>
              <a:t>}</a:t>
            </a:r>
          </a:p>
          <a:p>
            <a:r>
              <a:rPr lang="en-IN" sz="1600" dirty="0" err="1"/>
              <a:t>disp_details</a:t>
            </a:r>
            <a:r>
              <a:rPr lang="en-IN" sz="1600" dirty="0"/>
              <a:t>(123,"John");</a:t>
            </a:r>
          </a:p>
          <a:p>
            <a:r>
              <a:rPr lang="en-IN" sz="1600" dirty="0" err="1"/>
              <a:t>disp_details</a:t>
            </a:r>
            <a:r>
              <a:rPr lang="en-IN" sz="1600" dirty="0"/>
              <a:t>(111,"mary","mary@xyz.com");</a:t>
            </a:r>
          </a:p>
        </p:txBody>
      </p:sp>
    </p:spTree>
    <p:extLst>
      <p:ext uri="{BB962C8B-B14F-4D97-AF65-F5344CB8AC3E}">
        <p14:creationId xmlns:p14="http://schemas.microsoft.com/office/powerpoint/2010/main" val="3661217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C411D-FC51-451E-BBB0-DE5AE1DFE0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IN" sz="1800" b="1" dirty="0"/>
              <a:t>7)</a:t>
            </a:r>
            <a:r>
              <a:rPr lang="en-IN" sz="1800" dirty="0"/>
              <a:t> </a:t>
            </a:r>
            <a:r>
              <a:rPr lang="en-IN" sz="1800" b="1" dirty="0"/>
              <a:t>Arrays</a:t>
            </a:r>
            <a:r>
              <a:rPr lang="en-IN" sz="1800" dirty="0"/>
              <a:t>: </a:t>
            </a:r>
            <a:br>
              <a:rPr lang="en-IN" sz="1800" dirty="0"/>
            </a:br>
            <a:r>
              <a:rPr lang="en-US" sz="1600" dirty="0"/>
              <a:t>An array is a homogenous collection of values. To simplify, an array is a collection of values of the same data type. It is a user defined type.</a:t>
            </a:r>
          </a:p>
          <a:p>
            <a:r>
              <a:rPr lang="en-US" sz="1600" dirty="0"/>
              <a:t>Example : </a:t>
            </a:r>
          </a:p>
          <a:p>
            <a:r>
              <a:rPr lang="en-US" sz="1800" dirty="0"/>
              <a:t>	</a:t>
            </a:r>
            <a:r>
              <a:rPr lang="en-US" sz="1600" dirty="0"/>
              <a:t>var </a:t>
            </a:r>
            <a:r>
              <a:rPr lang="en-US" sz="1600" dirty="0" err="1"/>
              <a:t>alphas:string</a:t>
            </a:r>
            <a:r>
              <a:rPr lang="en-US" sz="1600" dirty="0"/>
              <a:t>[]; </a:t>
            </a:r>
          </a:p>
          <a:p>
            <a:r>
              <a:rPr lang="en-US" sz="1600" dirty="0"/>
              <a:t>	alphas = ["1","2","3","4"] </a:t>
            </a:r>
          </a:p>
          <a:p>
            <a:r>
              <a:rPr lang="en-US" sz="1600" dirty="0"/>
              <a:t>	console.log(alphas[0]); </a:t>
            </a:r>
          </a:p>
          <a:p>
            <a:r>
              <a:rPr lang="en-US" sz="1600" dirty="0"/>
              <a:t>	console.log(alphas[1]);</a:t>
            </a:r>
          </a:p>
          <a:p>
            <a:r>
              <a:rPr lang="en-IN" sz="1600" b="1" dirty="0"/>
              <a:t>8)</a:t>
            </a:r>
            <a:r>
              <a:rPr lang="en-IN" sz="1600" dirty="0"/>
              <a:t> </a:t>
            </a:r>
            <a:r>
              <a:rPr lang="en-IN" sz="1600" b="1" dirty="0"/>
              <a:t>Tuples </a:t>
            </a:r>
            <a:r>
              <a:rPr lang="en-IN" sz="16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At times, there might be a need to store a collection of values of varied types. Arrays will not serve this purpose. TypeScript gives us a data type called tuple that helps to achieve such a purpose.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represents a heterogeneous collection of values. In other words, tuples enable storing multiple fields of different types.</a:t>
            </a:r>
          </a:p>
          <a:p>
            <a:pPr lvl="1" indent="0">
              <a:buNone/>
            </a:pPr>
            <a:r>
              <a:rPr lang="en-IN" sz="1600" dirty="0"/>
              <a:t>var </a:t>
            </a:r>
            <a:r>
              <a:rPr lang="en-IN" sz="1600" dirty="0" err="1"/>
              <a:t>mytuple</a:t>
            </a:r>
            <a:r>
              <a:rPr lang="en-IN" sz="1600" dirty="0"/>
              <a:t> = [10,"Hello"]; //create a  tuple </a:t>
            </a:r>
          </a:p>
          <a:p>
            <a:pPr lvl="1" indent="0">
              <a:buNone/>
            </a:pPr>
            <a:r>
              <a:rPr lang="en-IN" sz="1600" dirty="0"/>
              <a:t>console.log(</a:t>
            </a:r>
            <a:r>
              <a:rPr lang="en-IN" sz="1600" dirty="0" err="1"/>
              <a:t>mytuple</a:t>
            </a:r>
            <a:r>
              <a:rPr lang="en-IN" sz="1600" dirty="0"/>
              <a:t>[0]) </a:t>
            </a:r>
          </a:p>
          <a:p>
            <a:pPr lvl="1" indent="0">
              <a:buNone/>
            </a:pPr>
            <a:r>
              <a:rPr lang="en-IN" sz="1600" dirty="0"/>
              <a:t>console.log(</a:t>
            </a:r>
            <a:r>
              <a:rPr lang="en-IN" sz="1600" dirty="0" err="1"/>
              <a:t>mytuple</a:t>
            </a:r>
            <a:r>
              <a:rPr lang="en-IN" sz="1600" dirty="0"/>
              <a:t>[1])</a:t>
            </a:r>
          </a:p>
        </p:txBody>
      </p:sp>
    </p:spTree>
    <p:extLst>
      <p:ext uri="{BB962C8B-B14F-4D97-AF65-F5344CB8AC3E}">
        <p14:creationId xmlns:p14="http://schemas.microsoft.com/office/powerpoint/2010/main" val="3984659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C411D-FC51-451E-BBB0-DE5AE1DFE0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1800" b="1" dirty="0"/>
              <a:t>9)</a:t>
            </a:r>
            <a:r>
              <a:rPr lang="en-IN" sz="1800" dirty="0"/>
              <a:t> </a:t>
            </a:r>
            <a:r>
              <a:rPr lang="en-IN" sz="1800" b="1" dirty="0"/>
              <a:t>Numbers </a:t>
            </a:r>
            <a:r>
              <a:rPr lang="en-IN" sz="1800" dirty="0"/>
              <a:t>:</a:t>
            </a:r>
          </a:p>
          <a:p>
            <a:r>
              <a:rPr lang="en-IN" sz="1800" dirty="0"/>
              <a:t> </a:t>
            </a:r>
            <a:r>
              <a:rPr lang="en-US" sz="1600" dirty="0"/>
              <a:t>TypeScript like JavaScript supports numeric values as Number objects. A number object converts numeric literal to an instance of the number class. The Number class acts as a wrapper and enables manipulation of numeric literals as they were objects.</a:t>
            </a:r>
          </a:p>
          <a:p>
            <a:r>
              <a:rPr lang="en-US" sz="1800" dirty="0"/>
              <a:t>Example : </a:t>
            </a:r>
          </a:p>
          <a:p>
            <a:r>
              <a:rPr lang="en-US" sz="1800" dirty="0"/>
              <a:t>	</a:t>
            </a:r>
            <a:r>
              <a:rPr lang="en-US" sz="1600" dirty="0"/>
              <a:t>var month = 0 </a:t>
            </a:r>
          </a:p>
          <a:p>
            <a:r>
              <a:rPr lang="en-US" sz="1600" dirty="0"/>
              <a:t>	if( month&lt;=0 || month &gt;12) { </a:t>
            </a:r>
          </a:p>
          <a:p>
            <a:r>
              <a:rPr lang="en-US" sz="1600" dirty="0"/>
              <a:t>  	 month = </a:t>
            </a:r>
            <a:r>
              <a:rPr lang="en-US" sz="1600" dirty="0" err="1"/>
              <a:t>Number.NaN</a:t>
            </a:r>
            <a:endParaRPr lang="en-US" sz="1600" dirty="0"/>
          </a:p>
          <a:p>
            <a:r>
              <a:rPr lang="en-US" sz="1600" dirty="0"/>
              <a:t>   	console.log("Month is "+ month) </a:t>
            </a:r>
          </a:p>
          <a:p>
            <a:r>
              <a:rPr lang="en-US" sz="1600" dirty="0"/>
              <a:t>	} else { </a:t>
            </a:r>
          </a:p>
          <a:p>
            <a:r>
              <a:rPr lang="en-US" sz="1600" dirty="0"/>
              <a:t>  	 console.log("Value Accepted..") </a:t>
            </a:r>
          </a:p>
          <a:p>
            <a:r>
              <a:rPr lang="en-US" sz="1600" dirty="0"/>
              <a:t>	}</a:t>
            </a:r>
          </a:p>
          <a:p>
            <a:r>
              <a:rPr lang="en-IN" sz="1600" dirty="0"/>
              <a:t> Another example : </a:t>
            </a:r>
          </a:p>
          <a:p>
            <a:r>
              <a:rPr lang="en-IN" sz="1600" dirty="0"/>
              <a:t>	console.log("TypeScript Number Properties: "); </a:t>
            </a:r>
          </a:p>
          <a:p>
            <a:r>
              <a:rPr lang="en-IN" sz="1600" dirty="0"/>
              <a:t>	console.log("Maximum value that a number variable can hold: " + </a:t>
            </a:r>
            <a:r>
              <a:rPr lang="en-IN" sz="1600" dirty="0" err="1"/>
              <a:t>Number.MAX_VALUE</a:t>
            </a:r>
            <a:r>
              <a:rPr lang="en-IN" sz="1600" dirty="0"/>
              <a:t>); </a:t>
            </a:r>
          </a:p>
          <a:p>
            <a:r>
              <a:rPr lang="en-IN" sz="1600" dirty="0"/>
              <a:t>	console.log("The least value that a number variable can hold: " + </a:t>
            </a:r>
            <a:r>
              <a:rPr lang="en-IN" sz="1600" dirty="0" err="1"/>
              <a:t>Number.MIN_VALUE</a:t>
            </a:r>
            <a:r>
              <a:rPr lang="en-IN" sz="1600" dirty="0"/>
              <a:t>); </a:t>
            </a:r>
          </a:p>
          <a:p>
            <a:r>
              <a:rPr lang="en-IN" sz="1600" dirty="0"/>
              <a:t>	console.log("Value of Negative Infinity: " + </a:t>
            </a:r>
            <a:r>
              <a:rPr lang="en-IN" sz="1600" dirty="0" err="1"/>
              <a:t>Number.NEGATIVE_INFINITY</a:t>
            </a:r>
            <a:r>
              <a:rPr lang="en-IN" sz="1600" dirty="0"/>
              <a:t>); </a:t>
            </a:r>
          </a:p>
          <a:p>
            <a:r>
              <a:rPr lang="en-IN" sz="1600" dirty="0"/>
              <a:t>	console.log("Value of Negative Infinity:" + </a:t>
            </a:r>
            <a:r>
              <a:rPr lang="en-IN" sz="1600" dirty="0" err="1"/>
              <a:t>Number.POSITIVE_INFINITY</a:t>
            </a:r>
            <a:r>
              <a:rPr lang="en-IN" sz="1600" dirty="0"/>
              <a:t>);</a:t>
            </a:r>
            <a:br>
              <a:rPr lang="en-IN" sz="1800" dirty="0"/>
            </a:b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5195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C411D-FC51-451E-BBB0-DE5AE1DFE0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3599" y="704675"/>
            <a:ext cx="11444906" cy="5550037"/>
          </a:xfrm>
        </p:spPr>
        <p:txBody>
          <a:bodyPr>
            <a:normAutofit fontScale="92500" lnSpcReduction="10000"/>
          </a:bodyPr>
          <a:lstStyle/>
          <a:p>
            <a:r>
              <a:rPr lang="en-IN" sz="1800" b="1" dirty="0"/>
              <a:t>10)</a:t>
            </a:r>
            <a:r>
              <a:rPr lang="en-IN" sz="1800" dirty="0"/>
              <a:t> </a:t>
            </a:r>
            <a:r>
              <a:rPr lang="en-IN" sz="1800" b="1" dirty="0"/>
              <a:t>Strings </a:t>
            </a:r>
            <a:r>
              <a:rPr lang="en-IN" sz="1800" dirty="0"/>
              <a:t>:</a:t>
            </a:r>
          </a:p>
          <a:p>
            <a:r>
              <a:rPr lang="en-IN" sz="1800" dirty="0"/>
              <a:t> </a:t>
            </a:r>
            <a:r>
              <a:rPr lang="en-US" sz="1600" dirty="0"/>
              <a:t>The String object lets you work with a series of characters. It wraps the string primitive data type with a number of helper methods.</a:t>
            </a:r>
          </a:p>
          <a:p>
            <a:r>
              <a:rPr lang="en-IN" sz="1600" dirty="0"/>
              <a:t>For example : </a:t>
            </a:r>
          </a:p>
          <a:p>
            <a:pPr marL="285750" indent="-285750">
              <a:buFontTx/>
              <a:buChar char="-"/>
            </a:pPr>
            <a:r>
              <a:rPr lang="en-IN" sz="1600" dirty="0" err="1"/>
              <a:t>charAt</a:t>
            </a:r>
            <a:r>
              <a:rPr lang="en-IN" sz="1600" dirty="0"/>
              <a:t>()</a:t>
            </a:r>
          </a:p>
          <a:p>
            <a:pPr marL="285750" indent="-285750">
              <a:buFontTx/>
              <a:buChar char="-"/>
            </a:pPr>
            <a:r>
              <a:rPr lang="en-IN" sz="1800" dirty="0" err="1"/>
              <a:t>charCodeAt</a:t>
            </a:r>
            <a:r>
              <a:rPr lang="en-IN" sz="1800" dirty="0"/>
              <a:t>()</a:t>
            </a:r>
          </a:p>
          <a:p>
            <a:pPr marL="285750" indent="-285750">
              <a:buFontTx/>
              <a:buChar char="-"/>
            </a:pPr>
            <a:r>
              <a:rPr lang="en-IN" sz="1800" dirty="0" err="1"/>
              <a:t>concat</a:t>
            </a:r>
            <a:r>
              <a:rPr lang="en-IN" sz="1800" dirty="0"/>
              <a:t>()</a:t>
            </a:r>
          </a:p>
          <a:p>
            <a:pPr marL="285750" indent="-285750">
              <a:buFontTx/>
              <a:buChar char="-"/>
            </a:pPr>
            <a:r>
              <a:rPr lang="en-IN" sz="1800" dirty="0" err="1"/>
              <a:t>indexOf</a:t>
            </a:r>
            <a:r>
              <a:rPr lang="en-IN" sz="1800" dirty="0"/>
              <a:t>()</a:t>
            </a:r>
          </a:p>
          <a:p>
            <a:pPr marL="285750" indent="-285750">
              <a:buFontTx/>
              <a:buChar char="-"/>
            </a:pPr>
            <a:r>
              <a:rPr lang="en-IN" sz="1800" dirty="0" err="1"/>
              <a:t>lastIndexOf</a:t>
            </a:r>
            <a:r>
              <a:rPr lang="en-IN" sz="1800" dirty="0"/>
              <a:t>()</a:t>
            </a:r>
            <a:br>
              <a:rPr lang="en-IN" sz="1800" dirty="0"/>
            </a:br>
            <a:endParaRPr lang="en-IN" sz="1800" dirty="0"/>
          </a:p>
          <a:p>
            <a:r>
              <a:rPr lang="en-IN" sz="1800" dirty="0"/>
              <a:t>Demo : </a:t>
            </a:r>
          </a:p>
          <a:p>
            <a:r>
              <a:rPr lang="en-IN" sz="1600" dirty="0"/>
              <a:t>var str = new String("This is string"); </a:t>
            </a:r>
          </a:p>
          <a:p>
            <a:r>
              <a:rPr lang="en-IN" sz="1600" dirty="0"/>
              <a:t>console.log("</a:t>
            </a:r>
            <a:r>
              <a:rPr lang="en-IN" sz="1600" dirty="0" err="1"/>
              <a:t>str.charAt</a:t>
            </a:r>
            <a:r>
              <a:rPr lang="en-IN" sz="1600" dirty="0"/>
              <a:t>(0) is:" + </a:t>
            </a:r>
            <a:r>
              <a:rPr lang="en-IN" sz="1600" dirty="0" err="1"/>
              <a:t>str.charAt</a:t>
            </a:r>
            <a:r>
              <a:rPr lang="en-IN" sz="1600" dirty="0"/>
              <a:t>(0)); </a:t>
            </a:r>
          </a:p>
          <a:p>
            <a:r>
              <a:rPr lang="en-IN" sz="1600" dirty="0"/>
              <a:t>console.log("</a:t>
            </a:r>
            <a:r>
              <a:rPr lang="en-IN" sz="1600" dirty="0" err="1"/>
              <a:t>str.charAt</a:t>
            </a:r>
            <a:r>
              <a:rPr lang="en-IN" sz="1600" dirty="0"/>
              <a:t>(1) is:" + </a:t>
            </a:r>
            <a:r>
              <a:rPr lang="en-IN" sz="1600" dirty="0" err="1"/>
              <a:t>str.charAt</a:t>
            </a:r>
            <a:r>
              <a:rPr lang="en-IN" sz="1600" dirty="0"/>
              <a:t>(1)); </a:t>
            </a:r>
          </a:p>
          <a:p>
            <a:r>
              <a:rPr lang="en-IN" sz="1600" dirty="0"/>
              <a:t>console.log("</a:t>
            </a:r>
            <a:r>
              <a:rPr lang="en-IN" sz="1600" dirty="0" err="1"/>
              <a:t>str.charAt</a:t>
            </a:r>
            <a:r>
              <a:rPr lang="en-IN" sz="1600" dirty="0"/>
              <a:t>(2) is:" + </a:t>
            </a:r>
            <a:r>
              <a:rPr lang="en-IN" sz="1600" dirty="0" err="1"/>
              <a:t>str.charAt</a:t>
            </a:r>
            <a:r>
              <a:rPr lang="en-IN" sz="1600" dirty="0"/>
              <a:t>(2)); </a:t>
            </a:r>
          </a:p>
          <a:p>
            <a:r>
              <a:rPr lang="en-IN" sz="1600" dirty="0"/>
              <a:t>console.log("</a:t>
            </a:r>
            <a:r>
              <a:rPr lang="en-IN" sz="1600" dirty="0" err="1"/>
              <a:t>str.charAt</a:t>
            </a:r>
            <a:r>
              <a:rPr lang="en-IN" sz="1600" dirty="0"/>
              <a:t>(3) is:" + </a:t>
            </a:r>
            <a:r>
              <a:rPr lang="en-IN" sz="1600" dirty="0" err="1"/>
              <a:t>str.charAt</a:t>
            </a:r>
            <a:r>
              <a:rPr lang="en-IN" sz="1600" dirty="0"/>
              <a:t>(3)); </a:t>
            </a:r>
          </a:p>
          <a:p>
            <a:r>
              <a:rPr lang="en-IN" sz="1600" dirty="0"/>
              <a:t>console.log("</a:t>
            </a:r>
            <a:r>
              <a:rPr lang="en-IN" sz="1600" dirty="0" err="1"/>
              <a:t>str.charAt</a:t>
            </a:r>
            <a:r>
              <a:rPr lang="en-IN" sz="1600" dirty="0"/>
              <a:t>(4) is:" + </a:t>
            </a:r>
            <a:r>
              <a:rPr lang="en-IN" sz="1600" dirty="0" err="1"/>
              <a:t>str.charAt</a:t>
            </a:r>
            <a:r>
              <a:rPr lang="en-IN" sz="1600" dirty="0"/>
              <a:t>(4)); </a:t>
            </a:r>
          </a:p>
          <a:p>
            <a:r>
              <a:rPr lang="en-IN" sz="1600" dirty="0"/>
              <a:t>console.log("</a:t>
            </a:r>
            <a:r>
              <a:rPr lang="en-IN" sz="1600" dirty="0" err="1"/>
              <a:t>str.charAt</a:t>
            </a:r>
            <a:r>
              <a:rPr lang="en-IN" sz="1600" dirty="0"/>
              <a:t>(5) is:" + </a:t>
            </a:r>
            <a:r>
              <a:rPr lang="en-IN" sz="1600" dirty="0" err="1"/>
              <a:t>str.charAt</a:t>
            </a:r>
            <a:r>
              <a:rPr lang="en-IN" sz="1600" dirty="0"/>
              <a:t>(5));</a:t>
            </a:r>
          </a:p>
        </p:txBody>
      </p:sp>
    </p:spTree>
    <p:extLst>
      <p:ext uri="{BB962C8B-B14F-4D97-AF65-F5344CB8AC3E}">
        <p14:creationId xmlns:p14="http://schemas.microsoft.com/office/powerpoint/2010/main" val="2074994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70B854-4F0D-436B-85E9-EE54FF53E4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04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ACB4BC-AE6E-496C-8FB6-203F264C7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Features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2312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E2797C-C3A5-4C85-9D9E-4B2F1A42DD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Types Supported</a:t>
            </a:r>
          </a:p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69977C-530E-4AA6-98D6-34293A3424A9}"/>
              </a:ext>
            </a:extLst>
          </p:cNvPr>
          <p:cNvSpPr/>
          <p:nvPr/>
        </p:nvSpPr>
        <p:spPr>
          <a:xfrm>
            <a:off x="808140" y="129316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Any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Primitive</a:t>
            </a:r>
          </a:p>
          <a:p>
            <a:pPr lvl="1"/>
            <a:r>
              <a:rPr lang="en-IN" dirty="0"/>
              <a:t> - Number</a:t>
            </a:r>
          </a:p>
          <a:p>
            <a:pPr lvl="1"/>
            <a:r>
              <a:rPr lang="en-IN" dirty="0"/>
              <a:t> - Boolean</a:t>
            </a:r>
          </a:p>
          <a:p>
            <a:pPr lvl="1"/>
            <a:r>
              <a:rPr lang="en-IN" dirty="0"/>
              <a:t> - String</a:t>
            </a:r>
          </a:p>
          <a:p>
            <a:pPr lvl="1"/>
            <a:r>
              <a:rPr lang="en-IN" dirty="0"/>
              <a:t> - Void</a:t>
            </a:r>
          </a:p>
          <a:p>
            <a:pPr lvl="1"/>
            <a:r>
              <a:rPr lang="en-IN" dirty="0"/>
              <a:t> - Null</a:t>
            </a:r>
          </a:p>
          <a:p>
            <a:pPr lvl="1"/>
            <a:r>
              <a:rPr lang="en-IN" dirty="0"/>
              <a:t> - Undefined - Same as 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Enum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4584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03FB06-165A-455F-802F-B0752A12B7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TypeScript Classes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A9BA3-486A-4E80-9609-C506ED4A1B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6138" y="715010"/>
            <a:ext cx="11444906" cy="5469707"/>
          </a:xfrm>
        </p:spPr>
        <p:txBody>
          <a:bodyPr>
            <a:normAutofit/>
          </a:bodyPr>
          <a:lstStyle/>
          <a:p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Can implement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Inheritance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Instance methods/members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Static methods/members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Single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Default/Optional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ES6 class syntax</a:t>
            </a:r>
            <a:endParaRPr lang="en-IN" sz="1800" dirty="0"/>
          </a:p>
          <a:p>
            <a:endParaRPr lang="en-IN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866632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85205-D58F-44D3-9B86-FF33BD62BC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3599" y="785005"/>
            <a:ext cx="11444906" cy="5703861"/>
          </a:xfrm>
        </p:spPr>
        <p:txBody>
          <a:bodyPr/>
          <a:lstStyle/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</p:txBody>
      </p:sp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D90E650-451C-41C1-9531-088E87654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14" y="931177"/>
            <a:ext cx="8880080" cy="581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15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93ED15-EC83-4800-A430-1A4794B2C3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TypeScript 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D2271-42A2-4DD0-BEBA-6A676979F2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3599" y="2141090"/>
            <a:ext cx="11065565" cy="2575819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Declared using interface keyword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Like other TS features it’s design time features i.e. no extra code would be emitted to resultant 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Errors being shown when interface signature and implementation doesn’t match.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59575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95ED0F-8725-4BE1-9690-86C7F19E53CC}"/>
              </a:ext>
            </a:extLst>
          </p:cNvPr>
          <p:cNvSpPr/>
          <p:nvPr/>
        </p:nvSpPr>
        <p:spPr>
          <a:xfrm>
            <a:off x="658323" y="1129145"/>
            <a:ext cx="5954511" cy="55149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>
              <a:lnSpc>
                <a:spcPct val="150000"/>
              </a:lnSpc>
              <a:defRPr/>
            </a:pPr>
            <a:r>
              <a:rPr lang="en-US" sz="2000" b="1" dirty="0">
                <a:solidFill>
                  <a:srgbClr val="598FF7"/>
                </a:solidFill>
                <a:latin typeface="Futura Medium"/>
              </a:rPr>
              <a:t>01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 Medium"/>
              </a:rPr>
              <a:t>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/>
              </a:rPr>
              <a:t>Introduction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171450" lvl="0">
              <a:lnSpc>
                <a:spcPct val="150000"/>
              </a:lnSpc>
              <a:defRPr/>
            </a:pPr>
            <a:r>
              <a:rPr lang="en-US" sz="2000" b="1" dirty="0">
                <a:solidFill>
                  <a:srgbClr val="598FF7"/>
                </a:solidFill>
                <a:latin typeface="Futura Medium"/>
              </a:rPr>
              <a:t>02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 Medium"/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/>
              </a:rPr>
              <a:t>Installation</a:t>
            </a:r>
          </a:p>
          <a:p>
            <a:pPr marL="171450">
              <a:lnSpc>
                <a:spcPct val="150000"/>
              </a:lnSpc>
              <a:defRPr/>
            </a:pPr>
            <a:r>
              <a:rPr lang="en-US" sz="2000" b="1" dirty="0">
                <a:solidFill>
                  <a:srgbClr val="598FF7"/>
                </a:solidFill>
                <a:latin typeface="Futura Medium"/>
              </a:rPr>
              <a:t>03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 Medium"/>
              </a:rPr>
              <a:t> Typescript Basics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Futura Medium"/>
            </a:endParaRPr>
          </a:p>
          <a:p>
            <a:pPr marL="171450">
              <a:lnSpc>
                <a:spcPct val="150000"/>
              </a:lnSpc>
              <a:defRPr/>
            </a:pPr>
            <a:r>
              <a:rPr lang="en-US" sz="2000" b="1" dirty="0">
                <a:solidFill>
                  <a:srgbClr val="598FF7"/>
                </a:solidFill>
                <a:latin typeface="Futura Medium"/>
              </a:rPr>
              <a:t>04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 Medium"/>
              </a:rPr>
              <a:t> Features</a:t>
            </a:r>
          </a:p>
          <a:p>
            <a:pPr marL="9715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 Medium"/>
              </a:rPr>
              <a:t>Data Types Supported</a:t>
            </a:r>
          </a:p>
          <a:p>
            <a:pPr marL="9715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 Medium"/>
              </a:rPr>
              <a:t>Optional Static Type Annotation</a:t>
            </a:r>
          </a:p>
          <a:p>
            <a:pPr marL="9715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 Medium"/>
              </a:rPr>
              <a:t>Classes</a:t>
            </a:r>
          </a:p>
          <a:p>
            <a:pPr marL="9715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 Medium"/>
              </a:rPr>
              <a:t>Interface</a:t>
            </a:r>
          </a:p>
          <a:p>
            <a:pPr marL="9715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 Medium"/>
              </a:rPr>
              <a:t>Modules</a:t>
            </a:r>
          </a:p>
          <a:p>
            <a:pPr marL="9715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 Medium"/>
              </a:rPr>
              <a:t>Type Assertions</a:t>
            </a:r>
          </a:p>
          <a:p>
            <a:pPr marL="9715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 Medium"/>
              </a:rPr>
              <a:t>Ambient Declarations</a:t>
            </a:r>
          </a:p>
          <a:p>
            <a:pPr marL="171450">
              <a:lnSpc>
                <a:spcPct val="150000"/>
              </a:lnSpc>
              <a:defRPr/>
            </a:pPr>
            <a:r>
              <a:rPr lang="en-US" sz="2000" b="1" dirty="0">
                <a:solidFill>
                  <a:srgbClr val="598FF7"/>
                </a:solidFill>
                <a:latin typeface="Futura Medium"/>
              </a:rPr>
              <a:t>05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 Medium"/>
              </a:rPr>
              <a:t> References</a:t>
            </a:r>
          </a:p>
          <a:p>
            <a:pPr marL="171450">
              <a:lnSpc>
                <a:spcPct val="150000"/>
              </a:lnSpc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Futura Medium"/>
            </a:endParaRPr>
          </a:p>
          <a:p>
            <a:pPr marL="628650" lvl="1">
              <a:lnSpc>
                <a:spcPct val="150000"/>
              </a:lnSpc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Futura Medium"/>
            </a:endParaRPr>
          </a:p>
          <a:p>
            <a:pPr marL="9715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Futura Medium"/>
            </a:endParaRPr>
          </a:p>
          <a:p>
            <a:pPr marL="171450">
              <a:lnSpc>
                <a:spcPct val="150000"/>
              </a:lnSpc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Futura Medium"/>
            </a:endParaRPr>
          </a:p>
          <a:p>
            <a:pPr marL="51435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Futura Medium"/>
            </a:endParaRPr>
          </a:p>
          <a:p>
            <a:pPr marL="51435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Futura Medium"/>
            </a:endParaRPr>
          </a:p>
          <a:p>
            <a:pPr marL="51435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Futura Medium"/>
            </a:endParaRPr>
          </a:p>
          <a:p>
            <a:pPr marL="171450">
              <a:lnSpc>
                <a:spcPct val="150000"/>
              </a:lnSpc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/>
            </a:endParaRPr>
          </a:p>
          <a:p>
            <a:pPr marL="171450" lvl="0">
              <a:lnSpc>
                <a:spcPct val="150000"/>
              </a:lnSpc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/>
            </a:endParaRPr>
          </a:p>
          <a:p>
            <a:pPr marL="171450" lvl="0">
              <a:lnSpc>
                <a:spcPct val="150000"/>
              </a:lnSpc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602020204020303"/>
            </a:endParaRPr>
          </a:p>
          <a:p>
            <a:pPr marL="171450" lvl="0">
              <a:lnSpc>
                <a:spcPct val="150000"/>
              </a:lnSpc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Futura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25442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9C6834-1A13-4985-8B43-494499FCA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TypeScript Interfaces Example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B21BBDC-CDBD-49CA-ADC9-31FB8B33D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31" y="1048624"/>
            <a:ext cx="9416011" cy="580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87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CB033E-CEED-4DE6-807D-AD5768553A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b="0" dirty="0"/>
              <a:t>TypeScript Modules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2967C-ED68-412F-A0A1-1FB7798B20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3599" y="1456125"/>
            <a:ext cx="11444906" cy="2528646"/>
          </a:xfrm>
        </p:spPr>
        <p:txBody>
          <a:bodyPr>
            <a:normAutofit/>
          </a:bodyPr>
          <a:lstStyle/>
          <a:p>
            <a:endParaRPr lang="en-I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 </a:t>
            </a:r>
            <a:r>
              <a:rPr lang="en-US" sz="1600" b="1" dirty="0"/>
              <a:t>Modules can be defined using module keyword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 A module can contains sub-modules, class, </a:t>
            </a:r>
            <a:r>
              <a:rPr lang="en-US" sz="1600" b="1" dirty="0" err="1"/>
              <a:t>enums</a:t>
            </a:r>
            <a:r>
              <a:rPr lang="en-US" sz="1600" b="1" dirty="0"/>
              <a:t> or interfaces. But can’t directly contains 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 Modules can be nested(sub-modules).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 Classes and Interfaces can be exposed using export keyword.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07247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74AE88-9A95-44B2-9128-C04CEBC584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TypeScript Modules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0E87E-029E-4709-BD06-A7398DAE92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7582" y="798570"/>
            <a:ext cx="11444906" cy="5708247"/>
          </a:xfrm>
        </p:spPr>
        <p:txBody>
          <a:bodyPr/>
          <a:lstStyle/>
          <a:p>
            <a:endParaRPr lang="en-IN" b="1" dirty="0"/>
          </a:p>
          <a:p>
            <a:pPr marL="457200" indent="-457200">
              <a:buAutoNum type="alphaUcPeriod"/>
            </a:pPr>
            <a:endParaRPr lang="en-I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0BD710-1DF7-4E3E-843C-05D4B50AC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03" y="1509444"/>
            <a:ext cx="10707594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57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B5042C-9371-4C50-A963-F0AE93348B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Type Assertions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65F35-24F3-419F-A2D6-1C97ADA96D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757" y="1073792"/>
            <a:ext cx="11444906" cy="595618"/>
          </a:xfrm>
        </p:spPr>
        <p:txBody>
          <a:bodyPr>
            <a:normAutofit fontScale="2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6400" b="1" dirty="0"/>
              <a:t>TypeScript's type assertion are purely you telling the compiler that you know about the types better than it does, and that it should not second guess you.</a:t>
            </a:r>
            <a:endParaRPr lang="en-IN" sz="6400" b="1" dirty="0"/>
          </a:p>
          <a:p>
            <a:endParaRPr lang="en-IN" sz="6400" b="1" dirty="0"/>
          </a:p>
          <a:p>
            <a:r>
              <a:rPr lang="en-IN" sz="6400" b="1" dirty="0"/>
              <a:t>Example : </a:t>
            </a:r>
            <a:br>
              <a:rPr lang="en-IN" sz="6400" b="1" dirty="0"/>
            </a:br>
            <a:endParaRPr lang="en-IN" sz="6400" b="1" dirty="0"/>
          </a:p>
          <a:p>
            <a:endParaRPr lang="en-IN" sz="2000" b="1" dirty="0"/>
          </a:p>
          <a:p>
            <a:endParaRPr lang="en-IN" sz="2000" b="1" dirty="0"/>
          </a:p>
          <a:p>
            <a:endParaRPr lang="en-IN" sz="2000" b="1" dirty="0"/>
          </a:p>
          <a:p>
            <a:r>
              <a:rPr lang="en-IN" sz="2000" b="1" dirty="0"/>
              <a:t> </a:t>
            </a:r>
          </a:p>
          <a:p>
            <a:r>
              <a:rPr lang="en-IN" sz="2000" b="1" dirty="0"/>
              <a:t>    </a:t>
            </a:r>
          </a:p>
          <a:p>
            <a:r>
              <a:rPr lang="en-IN" sz="2000" b="1" dirty="0"/>
              <a:t>    </a:t>
            </a:r>
          </a:p>
          <a:p>
            <a:endParaRPr lang="en-IN" sz="2000" b="1" dirty="0"/>
          </a:p>
          <a:p>
            <a:r>
              <a:rPr lang="en-IN" sz="2000" b="1" dirty="0"/>
              <a:t> </a:t>
            </a:r>
          </a:p>
          <a:p>
            <a:r>
              <a:rPr lang="en-IN" sz="2000" b="1" dirty="0"/>
              <a:t> </a:t>
            </a:r>
          </a:p>
          <a:p>
            <a:endParaRPr lang="en-IN" sz="20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C60841-BE0F-4FC5-973F-061FB6475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94" y="2215762"/>
            <a:ext cx="10294578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42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A54680-78BD-4975-9E66-01CD353A67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Ambient Declarations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05116-B558-434F-984F-4858CE3B9F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3599" y="805343"/>
            <a:ext cx="11444906" cy="507534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Ambient declarations are a way of telling the TypeScript compiler that the actual source code exists elsewhere.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When you are consuming a bunch of third party </a:t>
            </a:r>
            <a:r>
              <a:rPr lang="en-US" sz="1600" dirty="0" err="1"/>
              <a:t>js</a:t>
            </a:r>
            <a:r>
              <a:rPr lang="en-US" sz="1600" dirty="0"/>
              <a:t> libraries like </a:t>
            </a:r>
            <a:r>
              <a:rPr lang="en-US" sz="1600" dirty="0" err="1"/>
              <a:t>jquery</a:t>
            </a:r>
            <a:r>
              <a:rPr lang="en-US" sz="1600" dirty="0"/>
              <a:t>/</a:t>
            </a:r>
            <a:r>
              <a:rPr lang="en-US" sz="1600" dirty="0" err="1"/>
              <a:t>angularjs</a:t>
            </a:r>
            <a:r>
              <a:rPr lang="en-US" sz="1600" dirty="0"/>
              <a:t>/</a:t>
            </a:r>
            <a:r>
              <a:rPr lang="en-US" sz="1600" dirty="0" err="1"/>
              <a:t>nodejs</a:t>
            </a:r>
            <a:r>
              <a:rPr lang="en-US" sz="1600" dirty="0"/>
              <a:t> you can’t rewrite it in TypeScript.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Ensuring </a:t>
            </a:r>
            <a:r>
              <a:rPr lang="en-US" sz="1600" dirty="0" err="1"/>
              <a:t>typesafety</a:t>
            </a:r>
            <a:r>
              <a:rPr lang="en-US" sz="1600" dirty="0"/>
              <a:t> and </a:t>
            </a:r>
            <a:r>
              <a:rPr lang="en-US" sz="1600" dirty="0" err="1"/>
              <a:t>intellisense</a:t>
            </a:r>
            <a:r>
              <a:rPr lang="en-US" sz="1600" dirty="0"/>
              <a:t> while using these libraries will be challenging for a TypeScript programmer.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Ambient declarations help to seamlessly integrate other </a:t>
            </a:r>
            <a:r>
              <a:rPr lang="en-US" sz="1600" dirty="0" err="1"/>
              <a:t>js</a:t>
            </a:r>
            <a:r>
              <a:rPr lang="en-US" sz="1600" dirty="0"/>
              <a:t> libraries into TypeScript.</a:t>
            </a:r>
          </a:p>
          <a:p>
            <a:r>
              <a:rPr lang="en-US" sz="1600" dirty="0"/>
              <a:t>For Example : </a:t>
            </a:r>
          </a:p>
          <a:p>
            <a:r>
              <a:rPr lang="en-IN" sz="1600" dirty="0"/>
              <a:t>&lt;html&gt; </a:t>
            </a:r>
          </a:p>
          <a:p>
            <a:r>
              <a:rPr lang="en-IN" sz="1600" dirty="0"/>
              <a:t>   &lt;body style = "font-size:30px;"&gt; </a:t>
            </a:r>
          </a:p>
          <a:p>
            <a:r>
              <a:rPr lang="en-IN" sz="1600" dirty="0"/>
              <a:t>      &lt;h1&gt;Ambient Test&lt;/h1&gt; </a:t>
            </a:r>
          </a:p>
          <a:p>
            <a:r>
              <a:rPr lang="en-IN" sz="1600" dirty="0"/>
              <a:t>      &lt;h2&gt;Calc Test&lt;/h2&gt; </a:t>
            </a:r>
          </a:p>
          <a:p>
            <a:r>
              <a:rPr lang="en-IN" sz="1600" dirty="0"/>
              <a:t>   &lt;/body&gt; </a:t>
            </a:r>
          </a:p>
          <a:p>
            <a:r>
              <a:rPr lang="en-IN" sz="1600" dirty="0"/>
              <a:t>   </a:t>
            </a:r>
          </a:p>
          <a:p>
            <a:r>
              <a:rPr lang="en-IN" sz="1600" dirty="0"/>
              <a:t>   &lt;script </a:t>
            </a:r>
            <a:r>
              <a:rPr lang="en-IN" sz="1600" dirty="0" err="1"/>
              <a:t>src</a:t>
            </a:r>
            <a:r>
              <a:rPr lang="en-IN" sz="1600" dirty="0"/>
              <a:t> = "CalcThirdPartyJsLib.js"&gt;&lt;/script&gt; </a:t>
            </a:r>
          </a:p>
          <a:p>
            <a:r>
              <a:rPr lang="en-IN" sz="1600" dirty="0"/>
              <a:t>   &lt;script </a:t>
            </a:r>
            <a:r>
              <a:rPr lang="en-IN" sz="1600" dirty="0" err="1"/>
              <a:t>src</a:t>
            </a:r>
            <a:r>
              <a:rPr lang="en-IN" sz="1600" dirty="0"/>
              <a:t> = "CalcTest.js"&gt;&lt;/script&gt; </a:t>
            </a:r>
          </a:p>
          <a:p>
            <a:r>
              <a:rPr lang="en-IN" sz="16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170831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70B854-4F0D-436B-85E9-EE54FF53E4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05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ACB4BC-AE6E-496C-8FB6-203F264C7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References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6726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2D1D74-E243-47E8-B6D4-4A1E922930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References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BBF30-3B95-412D-8931-557DD48DA6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0834" y="877770"/>
            <a:ext cx="11444906" cy="5469707"/>
          </a:xfrm>
        </p:spPr>
        <p:txBody>
          <a:bodyPr>
            <a:normAutofit/>
          </a:bodyPr>
          <a:lstStyle/>
          <a:p>
            <a:endParaRPr lang="en-IN" b="1" dirty="0"/>
          </a:p>
          <a:p>
            <a:r>
              <a:rPr lang="en-IN" dirty="0">
                <a:hlinkClick r:id="rId2"/>
              </a:rPr>
              <a:t>https://www.typescriptlang.org/docs/home.html</a:t>
            </a:r>
            <a:endParaRPr lang="en-IN" dirty="0"/>
          </a:p>
          <a:p>
            <a:r>
              <a:rPr lang="en-IN" dirty="0">
                <a:hlinkClick r:id="rId3"/>
              </a:rPr>
              <a:t>https://code.visualstudio.com/docs/typescript/typescript-tutorial</a:t>
            </a:r>
            <a:endParaRPr lang="en-IN" dirty="0"/>
          </a:p>
          <a:p>
            <a:endParaRPr lang="en-IN" dirty="0"/>
          </a:p>
          <a:p>
            <a:r>
              <a:rPr lang="en-IN" dirty="0">
                <a:sym typeface="Wingdings" panose="05000000000000000000" pitchFamily="2" charset="2"/>
              </a:rPr>
              <a:t>For Playground : </a:t>
            </a:r>
          </a:p>
          <a:p>
            <a:r>
              <a:rPr lang="en-IN" dirty="0">
                <a:hlinkClick r:id="rId4"/>
              </a:rPr>
              <a:t>http://www.typescriptlang.org/play/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000" b="1" dirty="0"/>
              <a:t>   </a:t>
            </a:r>
          </a:p>
          <a:p>
            <a:r>
              <a:rPr lang="en-IN" sz="2000" b="1" dirty="0"/>
              <a:t>  </a:t>
            </a:r>
          </a:p>
          <a:p>
            <a:endParaRPr lang="en-IN" dirty="0"/>
          </a:p>
          <a:p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66821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70B854-4F0D-436B-85E9-EE54FF53E4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01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ACB4BC-AE6E-496C-8FB6-203F264C7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What is Typescript ?</a:t>
            </a:r>
          </a:p>
        </p:txBody>
      </p:sp>
    </p:spTree>
    <p:extLst>
      <p:ext uri="{BB962C8B-B14F-4D97-AF65-F5344CB8AC3E}">
        <p14:creationId xmlns:p14="http://schemas.microsoft.com/office/powerpoint/2010/main" val="29787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FC25239-3FF1-4044-9E6F-9E96B987F1DB}"/>
              </a:ext>
            </a:extLst>
          </p:cNvPr>
          <p:cNvSpPr txBox="1"/>
          <p:nvPr/>
        </p:nvSpPr>
        <p:spPr>
          <a:xfrm>
            <a:off x="484307" y="1690062"/>
            <a:ext cx="1155528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sz="2000" dirty="0">
                <a:latin typeface="Futura Medium"/>
              </a:rPr>
              <a:t>JavaScript is not originally designed for large complex applications (mostly a scripting language, with functional programming constructs),  lacks structuring mechanisms like Class, Module, Interface.</a:t>
            </a:r>
          </a:p>
          <a:p>
            <a:endParaRPr lang="en-US" sz="2000" dirty="0">
              <a:latin typeface="Futura Medium"/>
            </a:endParaRPr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sz="2000" dirty="0">
                <a:latin typeface="Futura Medium"/>
              </a:rPr>
              <a:t>Typescript is a typed superset of JavaScript that compiles to plain JavaScript.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endParaRPr lang="en-US" sz="2000" dirty="0">
              <a:latin typeface="Futura Medium"/>
            </a:endParaRPr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sz="2000" dirty="0">
                <a:latin typeface="Futura Medium"/>
              </a:rPr>
              <a:t>Adds additional features like Static Type (optional), Class, Module etc. to JavaScript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endParaRPr lang="en-US" sz="2000" dirty="0">
              <a:latin typeface="Futura Medium"/>
            </a:endParaRPr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IN" sz="2000" dirty="0">
                <a:latin typeface="Futura Medium"/>
              </a:rPr>
              <a:t>Microsoft technology</a:t>
            </a:r>
          </a:p>
          <a:p>
            <a:endParaRPr lang="en-IN" sz="2000" dirty="0">
              <a:latin typeface="Futura Medium"/>
            </a:endParaRPr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IN" sz="2000" dirty="0">
                <a:latin typeface="Futura Medium"/>
              </a:rPr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3941026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70B854-4F0D-436B-85E9-EE54FF53E4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02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ACB4BC-AE6E-496C-8FB6-203F264C7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Installation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3503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C411D-FC51-451E-BBB0-DE5AE1DFE0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Via </a:t>
            </a:r>
            <a:r>
              <a:rPr lang="en-US" sz="1800" dirty="0" err="1"/>
              <a:t>npm</a:t>
            </a:r>
            <a:r>
              <a:rPr lang="en-US" sz="1800" dirty="0"/>
              <a:t> (the Node.js package manager)</a:t>
            </a:r>
          </a:p>
          <a:p>
            <a:r>
              <a:rPr lang="en-US" sz="1800" dirty="0"/>
              <a:t>       </a:t>
            </a:r>
            <a:r>
              <a:rPr lang="en-IN" sz="1800" dirty="0"/>
              <a:t>$ </a:t>
            </a:r>
            <a:r>
              <a:rPr lang="en-IN" sz="1800" dirty="0" err="1"/>
              <a:t>npm</a:t>
            </a:r>
            <a:r>
              <a:rPr lang="en-IN" sz="1800" dirty="0"/>
              <a:t> install -g typescript</a:t>
            </a:r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/>
              <a:t>To know typescript version</a:t>
            </a:r>
            <a:br>
              <a:rPr lang="en-IN" sz="1800" dirty="0"/>
            </a:br>
            <a:r>
              <a:rPr lang="en-IN" sz="1800" dirty="0"/>
              <a:t>   $ </a:t>
            </a:r>
            <a:r>
              <a:rPr lang="en-IN" sz="1800" dirty="0" err="1"/>
              <a:t>npm</a:t>
            </a:r>
            <a:r>
              <a:rPr lang="en-IN" sz="1800" dirty="0"/>
              <a:t> view typescript version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12878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70B854-4F0D-436B-85E9-EE54FF53E4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03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ACB4BC-AE6E-496C-8FB6-203F264C7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Typescript Basics</a:t>
            </a:r>
          </a:p>
        </p:txBody>
      </p:sp>
    </p:spTree>
    <p:extLst>
      <p:ext uri="{BB962C8B-B14F-4D97-AF65-F5344CB8AC3E}">
        <p14:creationId xmlns:p14="http://schemas.microsoft.com/office/powerpoint/2010/main" val="3837147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C411D-FC51-451E-BBB0-DE5AE1DFE0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1800" b="1" dirty="0"/>
              <a:t>1)</a:t>
            </a:r>
            <a:r>
              <a:rPr lang="en-IN" sz="1800" dirty="0"/>
              <a:t> </a:t>
            </a:r>
            <a:r>
              <a:rPr lang="en-IN" sz="1800" b="1" dirty="0"/>
              <a:t>Basic Syntax </a:t>
            </a:r>
            <a:r>
              <a:rPr lang="en-IN" sz="1800" dirty="0"/>
              <a:t>: </a:t>
            </a:r>
            <a:br>
              <a:rPr lang="en-IN" sz="1800" dirty="0"/>
            </a:br>
            <a:br>
              <a:rPr lang="en-IN" sz="1800" dirty="0"/>
            </a:br>
            <a:r>
              <a:rPr lang="da-DK" sz="1800" dirty="0"/>
              <a:t>var message:string = "Hello World" </a:t>
            </a:r>
          </a:p>
          <a:p>
            <a:r>
              <a:rPr lang="da-DK" sz="1800" dirty="0"/>
              <a:t>console.log(message)</a:t>
            </a:r>
            <a:br>
              <a:rPr lang="da-DK" sz="1800" dirty="0"/>
            </a:br>
            <a:br>
              <a:rPr lang="da-DK" sz="1800" dirty="0"/>
            </a:br>
            <a:r>
              <a:rPr lang="da-DK" sz="1800" b="1" dirty="0"/>
              <a:t>2)</a:t>
            </a:r>
            <a:r>
              <a:rPr lang="da-DK" sz="1800" dirty="0"/>
              <a:t> </a:t>
            </a:r>
            <a:r>
              <a:rPr lang="da-DK" sz="1800" b="1" dirty="0"/>
              <a:t>Variable</a:t>
            </a:r>
            <a:r>
              <a:rPr lang="da-DK" sz="1800" dirty="0"/>
              <a:t> : </a:t>
            </a:r>
            <a:r>
              <a:rPr lang="en-US" sz="1600" dirty="0"/>
              <a:t>A variable, by definition, is “a named space in the memory” that stores values. In other words, it acts as a container for values in a program. TypeScript variables must follow the JavaScript naming rules −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Variable names can contain alphabets and numeric digits.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They cannot contain spaces and special characters, except the underscore (_) and the dollar ($) 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Variable names cannot begin with a digit.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Example :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	var name : string = "John"; </a:t>
            </a:r>
          </a:p>
          <a:p>
            <a:r>
              <a:rPr lang="en-US" sz="1600" dirty="0"/>
              <a:t>	var score1:number = 50;</a:t>
            </a:r>
          </a:p>
          <a:p>
            <a:r>
              <a:rPr lang="en-US" sz="1600" dirty="0"/>
              <a:t>	var score2:number = 42.50</a:t>
            </a:r>
          </a:p>
          <a:p>
            <a:r>
              <a:rPr lang="en-US" sz="1600" dirty="0"/>
              <a:t>	var sum = score1 + score2 </a:t>
            </a:r>
          </a:p>
          <a:p>
            <a:r>
              <a:rPr lang="en-US" sz="1600" dirty="0"/>
              <a:t>	console.log("name“ + name) </a:t>
            </a:r>
          </a:p>
          <a:p>
            <a:r>
              <a:rPr lang="en-US" sz="1600" dirty="0"/>
              <a:t>	console.log("first score: "+score1) </a:t>
            </a:r>
          </a:p>
          <a:p>
            <a:r>
              <a:rPr lang="en-US" sz="1600" dirty="0"/>
              <a:t>	console.log("second score: "+score2) </a:t>
            </a:r>
          </a:p>
          <a:p>
            <a:r>
              <a:rPr lang="en-US" sz="1600" dirty="0"/>
              <a:t>	console.log("sum of the scores: "+sum)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98896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C411D-FC51-451E-BBB0-DE5AE1DFE0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IN" sz="1800" b="1" dirty="0"/>
              <a:t>3)</a:t>
            </a:r>
            <a:r>
              <a:rPr lang="en-IN" sz="1800" dirty="0"/>
              <a:t> </a:t>
            </a:r>
            <a:r>
              <a:rPr lang="en-IN" sz="1800" b="1" dirty="0"/>
              <a:t>Operators</a:t>
            </a:r>
            <a:r>
              <a:rPr lang="en-IN" sz="1800" dirty="0"/>
              <a:t>: </a:t>
            </a:r>
            <a:br>
              <a:rPr lang="en-IN" sz="1800" dirty="0"/>
            </a:br>
            <a:br>
              <a:rPr lang="en-IN" sz="1800" dirty="0"/>
            </a:br>
            <a:r>
              <a:rPr lang="en-US" sz="1800" dirty="0"/>
              <a:t>An operator defines some function that will be performed on the data. The data on which operators work are called operands. Consider the following expression −</a:t>
            </a:r>
          </a:p>
          <a:p>
            <a:r>
              <a:rPr lang="en-US" sz="1800" dirty="0"/>
              <a:t>7 + 5 = 12</a:t>
            </a:r>
          </a:p>
          <a:p>
            <a:r>
              <a:rPr lang="en-US" sz="1800" dirty="0"/>
              <a:t>Here, the values 7, 5, and 12 are operands, while + and = are operators.</a:t>
            </a:r>
            <a:br>
              <a:rPr lang="en-US" sz="1800" dirty="0"/>
            </a:br>
            <a:br>
              <a:rPr lang="da-DK" sz="1800" dirty="0"/>
            </a:br>
            <a:r>
              <a:rPr lang="da-DK" sz="1800" b="1" dirty="0"/>
              <a:t>4)</a:t>
            </a:r>
            <a:r>
              <a:rPr lang="da-DK" sz="1800" dirty="0"/>
              <a:t> </a:t>
            </a:r>
            <a:r>
              <a:rPr lang="da-DK" sz="1800" b="1" dirty="0"/>
              <a:t>Decision Making : </a:t>
            </a:r>
          </a:p>
          <a:p>
            <a:r>
              <a:rPr lang="en-US" sz="1600" dirty="0"/>
              <a:t>Decision-making structures require that the programmer specifies one or more conditions to be evaluated or tested by the program, along with a statement or statements to be executed if the condition is determined to be true, and optionally, other statements to be executed if the condition is determined to be false.</a:t>
            </a:r>
          </a:p>
          <a:p>
            <a:endParaRPr lang="en-US" sz="1600" dirty="0"/>
          </a:p>
          <a:p>
            <a:r>
              <a:rPr lang="da-DK" sz="1600" b="1" dirty="0"/>
              <a:t>5)</a:t>
            </a:r>
            <a:r>
              <a:rPr lang="da-DK" sz="1600" dirty="0"/>
              <a:t> </a:t>
            </a:r>
            <a:r>
              <a:rPr lang="da-DK" sz="1600" b="1" dirty="0"/>
              <a:t>Loops : </a:t>
            </a:r>
          </a:p>
          <a:p>
            <a:r>
              <a:rPr lang="en-US" sz="1600" dirty="0"/>
              <a:t>when a block of code needs to be executed several number of times. In general, statements are executed sequentially: The first statement in a function is executed first, followed by the second, and so on.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50456140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f291122-9100-4f41-aa69-913c6d124812">
      <UserInfo>
        <DisplayName>Eric  Middleton</DisplayName>
        <AccountId>50</AccountId>
        <AccountType/>
      </UserInfo>
    </SharedWithUsers>
    <_dlc_DocId xmlns="0bbaf54a-306d-4bf7-800a-b5bc9d8abf1a">1RIVET-362667854-28573</_dlc_DocId>
    <_dlc_DocIdUrl xmlns="0bbaf54a-306d-4bf7-800a-b5bc9d8abf1a">
      <Url>https://1rivet.sharepoint.com/1RU/Internship/_layouts/15/DocIdRedir.aspx?ID=1RIVET-362667854-28573</Url>
      <Description>1RIVET-362667854-28573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DF92B12FF35E4EA50CE0834A0F2298" ma:contentTypeVersion="13" ma:contentTypeDescription="Create a new document." ma:contentTypeScope="" ma:versionID="c2b2045dde1fd2cb246fc43a99a110c7">
  <xsd:schema xmlns:xsd="http://www.w3.org/2001/XMLSchema" xmlns:xs="http://www.w3.org/2001/XMLSchema" xmlns:p="http://schemas.microsoft.com/office/2006/metadata/properties" xmlns:ns2="5f65c6ea-3f5c-46e6-bf84-78eef68b824e" xmlns:ns3="3f291122-9100-4f41-aa69-913c6d124812" xmlns:ns4="0bbaf54a-306d-4bf7-800a-b5bc9d8abf1a" targetNamespace="http://schemas.microsoft.com/office/2006/metadata/properties" ma:root="true" ma:fieldsID="a00476ba1b8b10f57f9ea8be1be6abb6" ns2:_="" ns3:_="" ns4:_="">
    <xsd:import namespace="5f65c6ea-3f5c-46e6-bf84-78eef68b824e"/>
    <xsd:import namespace="3f291122-9100-4f41-aa69-913c6d124812"/>
    <xsd:import namespace="0bbaf54a-306d-4bf7-800a-b5bc9d8abf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  <xsd:element ref="ns4:_dlc_DocId" minOccurs="0"/>
                <xsd:element ref="ns4:_dlc_DocIdUrl" minOccurs="0"/>
                <xsd:element ref="ns4:_dlc_DocIdPersistId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65c6ea-3f5c-46e6-bf84-78eef68b82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291122-9100-4f41-aa69-913c6d12481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baf54a-306d-4bf7-800a-b5bc9d8abf1a" elementFormDefault="qualified">
    <xsd:import namespace="http://schemas.microsoft.com/office/2006/documentManagement/types"/>
    <xsd:import namespace="http://schemas.microsoft.com/office/infopath/2007/PartnerControls"/>
    <xsd:element name="_dlc_DocId" ma:index="2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DC02F2C4-3DF1-406D-9812-2DEFD8228F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EE4282-A50A-4B77-A4C6-52F90E9FC286}">
  <ds:schemaRefs>
    <ds:schemaRef ds:uri="http://schemas.microsoft.com/office/2006/metadata/properties"/>
    <ds:schemaRef ds:uri="http://schemas.microsoft.com/office/infopath/2007/PartnerControls"/>
    <ds:schemaRef ds:uri="3f291122-9100-4f41-aa69-913c6d124812"/>
  </ds:schemaRefs>
</ds:datastoreItem>
</file>

<file path=customXml/itemProps3.xml><?xml version="1.0" encoding="utf-8"?>
<ds:datastoreItem xmlns:ds="http://schemas.openxmlformats.org/officeDocument/2006/customXml" ds:itemID="{945E18B2-B0A8-43D3-BC87-B4B93A059C19}"/>
</file>

<file path=customXml/itemProps4.xml><?xml version="1.0" encoding="utf-8"?>
<ds:datastoreItem xmlns:ds="http://schemas.openxmlformats.org/officeDocument/2006/customXml" ds:itemID="{21D6E8FC-5366-4B07-A11A-B1A706BA5CB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3946</TotalTime>
  <Words>656</Words>
  <Application>Microsoft Office PowerPoint</Application>
  <PresentationFormat>Widescreen</PresentationFormat>
  <Paragraphs>227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Mihir Patel</cp:lastModifiedBy>
  <cp:revision>241</cp:revision>
  <dcterms:modified xsi:type="dcterms:W3CDTF">2019-12-23T10:10:44Z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0x0101000EDF92B12FF35E4EA50CE0834A0F2298</vt:lpwstr>
  </property>
  <property fmtid="{D5CDD505-2E9C-101B-9397-08002B2CF9AE}" pid="3" name="_dlc_DocIdItemGuid">
    <vt:lpwstr>21a2e1b3-8cfa-4b84-9080-452d88c97f30</vt:lpwstr>
  </property>
</Properties>
</file>