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302" r:id="rId5"/>
    <p:sldId id="257" r:id="rId6"/>
    <p:sldId id="263" r:id="rId7"/>
    <p:sldId id="289" r:id="rId8"/>
    <p:sldId id="290" r:id="rId9"/>
    <p:sldId id="270" r:id="rId10"/>
    <p:sldId id="291" r:id="rId11"/>
    <p:sldId id="292" r:id="rId12"/>
    <p:sldId id="293" r:id="rId13"/>
    <p:sldId id="294" r:id="rId14"/>
    <p:sldId id="295" r:id="rId15"/>
    <p:sldId id="297" r:id="rId16"/>
    <p:sldId id="296" r:id="rId17"/>
    <p:sldId id="298" r:id="rId18"/>
    <p:sldId id="299" r:id="rId19"/>
    <p:sldId id="283" r:id="rId20"/>
    <p:sldId id="300" r:id="rId21"/>
    <p:sldId id="301" r:id="rId22"/>
    <p:sldId id="280" r:id="rId23"/>
    <p:sldId id="288" r:id="rId24"/>
    <p:sldId id="262"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46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smtClean="0"/>
            <a:t>Path Planning and Obstacle Avoidance</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smtClean="0"/>
            <a:t>Human Detection</a:t>
          </a:r>
          <a:endParaRPr lang="en-US"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smtClean="0"/>
            <a:t>Decision Making and Alert System</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IN"/>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IN"/>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IN"/>
        </a:p>
      </dgm:t>
    </dgm:pt>
    <dgm:pt modelId="{2AE92D3F-F0FA-45DD-BB60-4C6FBC6BC016}" type="pres">
      <dgm:prSet presAssocID="{CD7942A0-B7D2-4B14-8FEA-55FC702F5BE7}" presName="ThreeNodes_3" presStyleLbl="node1" presStyleIdx="2" presStyleCnt="3" custLinFactNeighborX="3" custLinFactNeighborY="-765">
        <dgm:presLayoutVars>
          <dgm:bulletEnabled val="1"/>
        </dgm:presLayoutVars>
      </dgm:prSet>
      <dgm:spPr/>
      <dgm:t>
        <a:bodyPr/>
        <a:lstStyle/>
        <a:p>
          <a:endParaRPr lang="en-IN"/>
        </a:p>
      </dgm:t>
    </dgm:pt>
    <dgm:pt modelId="{9CA877D8-99F8-40A0-89E9-59A61C9A70F4}" type="pres">
      <dgm:prSet presAssocID="{CD7942A0-B7D2-4B14-8FEA-55FC702F5BE7}" presName="ThreeConn_1-2" presStyleLbl="fgAccFollowNode1" presStyleIdx="0" presStyleCnt="2">
        <dgm:presLayoutVars>
          <dgm:bulletEnabled val="1"/>
        </dgm:presLayoutVars>
      </dgm:prSet>
      <dgm:spPr>
        <a:prstGeom prst="mathPlus">
          <a:avLst/>
        </a:prstGeom>
      </dgm:spPr>
      <dgm:t>
        <a:bodyPr/>
        <a:lstStyle/>
        <a:p>
          <a:endParaRPr lang="en-IN"/>
        </a:p>
      </dgm:t>
    </dgm:pt>
    <dgm:pt modelId="{62643EF2-016C-41F1-8CBC-398422A85727}" type="pres">
      <dgm:prSet presAssocID="{CD7942A0-B7D2-4B14-8FEA-55FC702F5BE7}" presName="ThreeConn_2-3" presStyleLbl="fgAccFollowNode1" presStyleIdx="1" presStyleCnt="2">
        <dgm:presLayoutVars>
          <dgm:bulletEnabled val="1"/>
        </dgm:presLayoutVars>
      </dgm:prSet>
      <dgm:spPr>
        <a:prstGeom prst="mathPlus">
          <a:avLst/>
        </a:prstGeom>
      </dgm:spPr>
      <dgm:t>
        <a:bodyPr/>
        <a:lstStyle/>
        <a:p>
          <a:endParaRPr lang="en-IN"/>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IN"/>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IN"/>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IN"/>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6/20/2021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6/20/2021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6/20/2021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6/20/2021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6/20/2021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6/20/2021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6/20/2021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6/20/2021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1268760"/>
            <a:ext cx="10585176" cy="1944216"/>
          </a:xfrm>
        </p:spPr>
        <p:txBody>
          <a:bodyPr>
            <a:normAutofit fontScale="90000"/>
          </a:bodyPr>
          <a:lstStyle/>
          <a:p>
            <a:pPr algn="ctr"/>
            <a:r>
              <a:rPr lang="en-IN" sz="2800" b="1" dirty="0"/>
              <a:t>DEPARTMENT OF MECHANICAL </a:t>
            </a:r>
            <a:r>
              <a:rPr lang="en-IN" sz="2800" b="1" dirty="0" smtClean="0"/>
              <a:t>ENGINEERING</a:t>
            </a:r>
            <a:r>
              <a:rPr lang="en-IN" sz="2800" dirty="0" smtClean="0"/>
              <a:t/>
            </a:r>
            <a:br>
              <a:rPr lang="en-IN" sz="2800" dirty="0" smtClean="0"/>
            </a:br>
            <a:r>
              <a:rPr lang="en-IN" sz="2800" b="1" dirty="0" smtClean="0"/>
              <a:t> </a:t>
            </a:r>
            <a:r>
              <a:rPr lang="en-IN" sz="2800" dirty="0" smtClean="0"/>
              <a:t/>
            </a:r>
            <a:br>
              <a:rPr lang="en-IN" sz="2800" dirty="0" smtClean="0"/>
            </a:br>
            <a:r>
              <a:rPr lang="en-IN" sz="2800" b="1" dirty="0" smtClean="0"/>
              <a:t>ANNASAHEB </a:t>
            </a:r>
            <a:r>
              <a:rPr lang="en-IN" sz="2800" b="1" dirty="0"/>
              <a:t>DANGE COLLEGE OF ENGINEERING AND </a:t>
            </a:r>
            <a:r>
              <a:rPr lang="en-IN" sz="2800" b="1" dirty="0" smtClean="0"/>
              <a:t>TECHNOLOGY, ASHTA.</a:t>
            </a:r>
            <a:r>
              <a:rPr lang="en-IN" sz="2800" dirty="0" smtClean="0"/>
              <a:t/>
            </a:r>
            <a:br>
              <a:rPr lang="en-IN" sz="2800" dirty="0" smtClean="0"/>
            </a:br>
            <a:r>
              <a:rPr lang="en-IN" sz="2800" b="1" dirty="0" smtClean="0"/>
              <a:t>2020-2021</a:t>
            </a:r>
            <a:r>
              <a:rPr lang="en-IN" sz="1050" dirty="0"/>
              <a:t/>
            </a:r>
            <a:br>
              <a:rPr lang="en-IN" sz="1050" dirty="0"/>
            </a:br>
            <a:endParaRPr lang="en-IN" sz="1050" dirty="0"/>
          </a:p>
        </p:txBody>
      </p:sp>
      <p:pic>
        <p:nvPicPr>
          <p:cNvPr id="4" name="Content Placeholder 3" descr="Description: dange college log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0942" y="3501008"/>
            <a:ext cx="2930996" cy="2842530"/>
          </a:xfrm>
          <a:prstGeom prst="rect">
            <a:avLst/>
          </a:prstGeom>
          <a:noFill/>
          <a:ln>
            <a:noFill/>
          </a:ln>
        </p:spPr>
      </p:pic>
    </p:spTree>
    <p:extLst>
      <p:ext uri="{BB962C8B-B14F-4D97-AF65-F5344CB8AC3E}">
        <p14:creationId xmlns:p14="http://schemas.microsoft.com/office/powerpoint/2010/main" val="152817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half" idx="1"/>
          </p:nvPr>
        </p:nvSpPr>
        <p:spPr>
          <a:xfrm>
            <a:off x="1125860" y="800708"/>
            <a:ext cx="7848872" cy="4572508"/>
          </a:xfrm>
        </p:spPr>
        <p:txBody>
          <a:bodyPr>
            <a:normAutofit/>
          </a:bodyPr>
          <a:lstStyle/>
          <a:p>
            <a:pPr marL="0" indent="0" algn="just">
              <a:buNone/>
            </a:pPr>
            <a:r>
              <a:rPr lang="en-IN" sz="5700" dirty="0" smtClean="0"/>
              <a:t>Object Avoidance</a:t>
            </a:r>
            <a:endParaRPr lang="en-IN" dirty="0"/>
          </a:p>
          <a:p>
            <a:pPr marL="0" indent="0">
              <a:buNone/>
            </a:pPr>
            <a:r>
              <a:rPr lang="en-IN" sz="1500" dirty="0" smtClean="0"/>
              <a:t>Ultrasonic </a:t>
            </a:r>
            <a:r>
              <a:rPr lang="en-IN" sz="1500" dirty="0"/>
              <a:t>Sonic sensor is at the front of the </a:t>
            </a:r>
            <a:r>
              <a:rPr lang="en-IN" sz="1500" dirty="0" smtClean="0"/>
              <a:t>robot, which returns </a:t>
            </a:r>
            <a:r>
              <a:rPr lang="en-IN" sz="1500" dirty="0"/>
              <a:t>the distance from the object</a:t>
            </a:r>
            <a:r>
              <a:rPr lang="en-IN" sz="1500" dirty="0" smtClean="0"/>
              <a:t>.</a:t>
            </a:r>
            <a:endParaRPr lang="en-IN" dirty="0" smtClean="0"/>
          </a:p>
          <a:p>
            <a:pPr marL="0" indent="0">
              <a:buNone/>
            </a:pPr>
            <a:r>
              <a:rPr lang="en-IN" u="sng" dirty="0" smtClean="0"/>
              <a:t>Object Avoidance Programming Logic :</a:t>
            </a:r>
          </a:p>
          <a:p>
            <a:pPr marL="0" indent="0">
              <a:buNone/>
            </a:pPr>
            <a:endParaRPr lang="en-IN" dirty="0" smtClean="0"/>
          </a:p>
          <a:p>
            <a:pPr marL="0" indent="0">
              <a:buNone/>
            </a:pPr>
            <a:r>
              <a:rPr lang="en-IN" sz="1700" dirty="0"/>
              <a:t>If Obstacle is </a:t>
            </a:r>
            <a:r>
              <a:rPr lang="en-IN" sz="1700" dirty="0" smtClean="0"/>
              <a:t>detected </a:t>
            </a:r>
            <a:r>
              <a:rPr lang="en-IN" sz="1700" dirty="0" smtClean="0">
                <a:sym typeface="Wingdings" panose="05000000000000000000" pitchFamily="2" charset="2"/>
              </a:rPr>
              <a:t></a:t>
            </a:r>
            <a:endParaRPr lang="en-IN" sz="1700" dirty="0"/>
          </a:p>
          <a:p>
            <a:pPr marL="304746" lvl="1" indent="0">
              <a:buNone/>
            </a:pPr>
            <a:r>
              <a:rPr lang="en-IN" sz="1700" dirty="0"/>
              <a:t>Slow done the speed </a:t>
            </a:r>
          </a:p>
          <a:p>
            <a:pPr marL="304746" lvl="1" indent="0">
              <a:buNone/>
            </a:pPr>
            <a:r>
              <a:rPr lang="en-IN" sz="1700" dirty="0"/>
              <a:t>If robot moving straight &gt;&gt;&gt; </a:t>
            </a:r>
            <a:r>
              <a:rPr lang="en-IN" sz="1700" dirty="0" smtClean="0"/>
              <a:t>Find Obstacle free path.</a:t>
            </a:r>
            <a:endParaRPr lang="en-IN" sz="1700" dirty="0"/>
          </a:p>
          <a:p>
            <a:pPr marL="304746" lvl="1" indent="0">
              <a:buNone/>
            </a:pPr>
            <a:r>
              <a:rPr lang="en-IN" sz="1700" dirty="0"/>
              <a:t>If robot turning &gt;&gt;&gt; Repeat the above step </a:t>
            </a:r>
            <a:r>
              <a:rPr lang="en-IN" sz="1700" dirty="0" smtClean="0"/>
              <a:t>.</a:t>
            </a:r>
            <a:endParaRPr lang="en-IN" sz="1700" dirty="0"/>
          </a:p>
          <a:p>
            <a:pPr marL="304746" lvl="1" indent="0">
              <a:buNone/>
            </a:pPr>
            <a:r>
              <a:rPr lang="en-IN" sz="1700" dirty="0"/>
              <a:t>If robot is too close of object &gt;&gt;&gt; Break, Reverse and </a:t>
            </a:r>
            <a:r>
              <a:rPr lang="en-IN" sz="1700" dirty="0" smtClean="0"/>
              <a:t>Repeat.</a:t>
            </a:r>
            <a:r>
              <a:rPr lang="en-IN" sz="1700" dirty="0"/>
              <a:t> </a:t>
            </a:r>
          </a:p>
          <a:p>
            <a:pPr marL="0" indent="0">
              <a:buNone/>
            </a:pPr>
            <a:endParaRPr lang="en-IN" dirty="0"/>
          </a:p>
        </p:txBody>
      </p:sp>
      <p:pic>
        <p:nvPicPr>
          <p:cNvPr id="6" name="Picture 5" descr="C:\Users\Admin\Desktop\word img.png"/>
          <p:cNvPicPr/>
          <p:nvPr/>
        </p:nvPicPr>
        <p:blipFill rotWithShape="1">
          <a:blip r:embed="rId2">
            <a:extLst>
              <a:ext uri="{28A0092B-C50C-407E-A947-70E740481C1C}">
                <a14:useLocalDpi xmlns:a14="http://schemas.microsoft.com/office/drawing/2010/main" val="0"/>
              </a:ext>
            </a:extLst>
          </a:blip>
          <a:srcRect t="2740"/>
          <a:stretch/>
        </p:blipFill>
        <p:spPr bwMode="auto">
          <a:xfrm>
            <a:off x="8686700" y="260648"/>
            <a:ext cx="3399150" cy="3240360"/>
          </a:xfrm>
          <a:prstGeom prst="rect">
            <a:avLst/>
          </a:prstGeom>
          <a:noFill/>
          <a:ln>
            <a:noFill/>
          </a:ln>
          <a:extLst>
            <a:ext uri="{53640926-AAD7-44D8-BBD7-CCE9431645EC}">
              <a14:shadowObscured xmlns:a14="http://schemas.microsoft.com/office/drawing/2010/main"/>
            </a:ext>
          </a:extLst>
        </p:spPr>
      </p:pic>
      <p:pic>
        <p:nvPicPr>
          <p:cNvPr id="7" name="Picture 6" descr="C:\Users\Admin\Downloads\Screenshot_2021-05-23 Mini_Project Report pdf.png"/>
          <p:cNvPicPr/>
          <p:nvPr/>
        </p:nvPicPr>
        <p:blipFill>
          <a:blip r:embed="rId3">
            <a:extLst>
              <a:ext uri="{28A0092B-C50C-407E-A947-70E740481C1C}">
                <a14:useLocalDpi xmlns:a14="http://schemas.microsoft.com/office/drawing/2010/main" val="0"/>
              </a:ext>
            </a:extLst>
          </a:blip>
          <a:srcRect/>
          <a:stretch>
            <a:fillRect/>
          </a:stretch>
        </p:blipFill>
        <p:spPr bwMode="auto">
          <a:xfrm>
            <a:off x="8686700" y="3717032"/>
            <a:ext cx="3399150" cy="3062605"/>
          </a:xfrm>
          <a:prstGeom prst="rect">
            <a:avLst/>
          </a:prstGeom>
          <a:noFill/>
          <a:ln>
            <a:noFill/>
          </a:ln>
        </p:spPr>
      </p:pic>
    </p:spTree>
    <p:extLst>
      <p:ext uri="{BB962C8B-B14F-4D97-AF65-F5344CB8AC3E}">
        <p14:creationId xmlns:p14="http://schemas.microsoft.com/office/powerpoint/2010/main" val="35782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187" y="107141"/>
            <a:ext cx="10360501" cy="733896"/>
          </a:xfrm>
        </p:spPr>
        <p:txBody>
          <a:bodyPr/>
          <a:lstStyle/>
          <a:p>
            <a:r>
              <a:rPr lang="en-IN" dirty="0" smtClean="0"/>
              <a:t>ROS Simulation : Path Planning</a:t>
            </a:r>
            <a:endParaRPr lang="en-IN" dirty="0"/>
          </a:p>
        </p:txBody>
      </p:sp>
      <p:sp>
        <p:nvSpPr>
          <p:cNvPr id="4" name="Content Placeholder 3"/>
          <p:cNvSpPr>
            <a:spLocks noGrp="1"/>
          </p:cNvSpPr>
          <p:nvPr>
            <p:ph sz="half" idx="1"/>
          </p:nvPr>
        </p:nvSpPr>
        <p:spPr/>
        <p:txBody>
          <a:bodyPr/>
          <a:lstStyle/>
          <a:p>
            <a:endParaRPr lang="en-IN"/>
          </a:p>
        </p:txBody>
      </p:sp>
    </p:spTree>
    <p:extLst>
      <p:ext uri="{BB962C8B-B14F-4D97-AF65-F5344CB8AC3E}">
        <p14:creationId xmlns:p14="http://schemas.microsoft.com/office/powerpoint/2010/main" val="37010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187" y="107141"/>
            <a:ext cx="10360501" cy="733896"/>
          </a:xfrm>
        </p:spPr>
        <p:txBody>
          <a:bodyPr/>
          <a:lstStyle/>
          <a:p>
            <a:r>
              <a:rPr lang="en-IN" dirty="0" smtClean="0"/>
              <a:t>ROS Simulation : Object Avoidance</a:t>
            </a:r>
            <a:endParaRPr lang="en-IN" dirty="0"/>
          </a:p>
        </p:txBody>
      </p:sp>
      <p:sp>
        <p:nvSpPr>
          <p:cNvPr id="3" name="Content Placeholder 2"/>
          <p:cNvSpPr>
            <a:spLocks noGrp="1"/>
          </p:cNvSpPr>
          <p:nvPr>
            <p:ph sz="half" idx="1"/>
          </p:nvPr>
        </p:nvSpPr>
        <p:spPr/>
        <p:txBody>
          <a:bodyPr/>
          <a:lstStyle/>
          <a:p>
            <a:endParaRPr lang="en-IN"/>
          </a:p>
        </p:txBody>
      </p:sp>
    </p:spTree>
    <p:extLst>
      <p:ext uri="{BB962C8B-B14F-4D97-AF65-F5344CB8AC3E}">
        <p14:creationId xmlns:p14="http://schemas.microsoft.com/office/powerpoint/2010/main" val="279806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38823"/>
            <a:ext cx="10360501" cy="733896"/>
          </a:xfrm>
        </p:spPr>
        <p:txBody>
          <a:bodyPr/>
          <a:lstStyle/>
          <a:p>
            <a:r>
              <a:rPr lang="en-IN" dirty="0" smtClean="0"/>
              <a:t>Human Detection</a:t>
            </a:r>
            <a:endParaRPr lang="en-IN" dirty="0"/>
          </a:p>
        </p:txBody>
      </p:sp>
      <p:sp>
        <p:nvSpPr>
          <p:cNvPr id="3" name="Content Placeholder 2"/>
          <p:cNvSpPr>
            <a:spLocks noGrp="1"/>
          </p:cNvSpPr>
          <p:nvPr>
            <p:ph sz="half" idx="1"/>
          </p:nvPr>
        </p:nvSpPr>
        <p:spPr>
          <a:xfrm>
            <a:off x="1218883" y="1124744"/>
            <a:ext cx="10204121" cy="4465320"/>
          </a:xfrm>
        </p:spPr>
        <p:txBody>
          <a:bodyPr>
            <a:normAutofit/>
          </a:bodyPr>
          <a:lstStyle/>
          <a:p>
            <a:pPr>
              <a:lnSpc>
                <a:spcPct val="100000"/>
              </a:lnSpc>
            </a:pPr>
            <a:r>
              <a:rPr lang="en-IN" sz="2000" dirty="0" smtClean="0"/>
              <a:t>Detecting Human’s in frame captured by the camera.</a:t>
            </a:r>
            <a:endParaRPr lang="en-IN" sz="2000" dirty="0"/>
          </a:p>
          <a:p>
            <a:pPr>
              <a:lnSpc>
                <a:spcPct val="100000"/>
              </a:lnSpc>
            </a:pPr>
            <a:r>
              <a:rPr lang="en-IN" sz="2000" dirty="0" smtClean="0"/>
              <a:t>Keeping track of the population in frame and deciding whether the place is crowded or not.</a:t>
            </a:r>
            <a:endParaRPr lang="en-IN" sz="2000" dirty="0"/>
          </a:p>
          <a:p>
            <a:pPr>
              <a:lnSpc>
                <a:spcPct val="100000"/>
              </a:lnSpc>
            </a:pPr>
            <a:r>
              <a:rPr lang="en-IN" sz="2000" dirty="0" smtClean="0"/>
              <a:t>Based on the decision, alert the authority.</a:t>
            </a:r>
            <a:endParaRPr lang="en-IN" sz="2000" dirty="0"/>
          </a:p>
        </p:txBody>
      </p:sp>
      <p:sp>
        <p:nvSpPr>
          <p:cNvPr id="5" name="TextBox 4"/>
          <p:cNvSpPr txBox="1"/>
          <p:nvPr/>
        </p:nvSpPr>
        <p:spPr>
          <a:xfrm>
            <a:off x="1485900" y="3501008"/>
            <a:ext cx="5235569" cy="1815882"/>
          </a:xfrm>
          <a:prstGeom prst="rect">
            <a:avLst/>
          </a:prstGeom>
          <a:noFill/>
        </p:spPr>
        <p:txBody>
          <a:bodyPr wrap="square" rtlCol="0">
            <a:spAutoFit/>
          </a:bodyPr>
          <a:lstStyle/>
          <a:p>
            <a:r>
              <a:rPr lang="en-IN" sz="3200" dirty="0" smtClean="0"/>
              <a:t>Required Libraries (Python)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smtClean="0"/>
              <a:t>Open CV</a:t>
            </a:r>
          </a:p>
          <a:p>
            <a:pPr marL="342900" indent="-342900">
              <a:buFont typeface="Arial" panose="020B0604020202020204" pitchFamily="34" charset="0"/>
              <a:buChar char="•"/>
            </a:pPr>
            <a:r>
              <a:rPr lang="en-IN" sz="2000" dirty="0" smtClean="0"/>
              <a:t>Inutile </a:t>
            </a:r>
          </a:p>
          <a:p>
            <a:pPr marL="342900" indent="-342900">
              <a:buFont typeface="Arial" panose="020B0604020202020204" pitchFamily="34" charset="0"/>
              <a:buChar char="•"/>
            </a:pPr>
            <a:r>
              <a:rPr lang="en-IN" sz="2000" dirty="0" smtClean="0"/>
              <a:t>Numpy</a:t>
            </a:r>
            <a:endParaRPr lang="en-IN" sz="2000" dirty="0"/>
          </a:p>
        </p:txBody>
      </p:sp>
      <p:pic>
        <p:nvPicPr>
          <p:cNvPr id="6" name="Content Placeholder 4"/>
          <p:cNvPicPr>
            <a:picLocks noGrp="1" noChangeAspect="1"/>
          </p:cNvPicPr>
          <p:nvPr>
            <p:ph sz="half" idx="1"/>
          </p:nvPr>
        </p:nvPicPr>
        <p:blipFill>
          <a:blip r:embed="rId2"/>
          <a:stretch>
            <a:fillRect/>
          </a:stretch>
        </p:blipFill>
        <p:spPr>
          <a:xfrm>
            <a:off x="7318548" y="2682792"/>
            <a:ext cx="3792041" cy="2706859"/>
          </a:xfrm>
          <a:prstGeom prst="rect">
            <a:avLst/>
          </a:prstGeom>
        </p:spPr>
      </p:pic>
      <p:sp>
        <p:nvSpPr>
          <p:cNvPr id="7" name="TextBox 6"/>
          <p:cNvSpPr txBox="1"/>
          <p:nvPr/>
        </p:nvSpPr>
        <p:spPr>
          <a:xfrm>
            <a:off x="6721469" y="5462412"/>
            <a:ext cx="5102077" cy="400110"/>
          </a:xfrm>
          <a:prstGeom prst="rect">
            <a:avLst/>
          </a:prstGeom>
          <a:noFill/>
        </p:spPr>
        <p:txBody>
          <a:bodyPr wrap="square" rtlCol="0">
            <a:spAutoFit/>
          </a:bodyPr>
          <a:lstStyle/>
          <a:p>
            <a:r>
              <a:rPr lang="en-IN" sz="2000" dirty="0" smtClean="0"/>
              <a:t>Hardware connection for Human Detection</a:t>
            </a:r>
            <a:endParaRPr lang="en-IN" sz="2000" dirty="0"/>
          </a:p>
        </p:txBody>
      </p:sp>
    </p:spTree>
    <p:extLst>
      <p:ext uri="{BB962C8B-B14F-4D97-AF65-F5344CB8AC3E}">
        <p14:creationId xmlns:p14="http://schemas.microsoft.com/office/powerpoint/2010/main" val="38918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8" y="620688"/>
            <a:ext cx="10780185" cy="719907"/>
          </a:xfrm>
        </p:spPr>
        <p:txBody>
          <a:bodyPr/>
          <a:lstStyle/>
          <a:p>
            <a:r>
              <a:rPr lang="en-IN" dirty="0" smtClean="0"/>
              <a:t>Logic for Human Detection</a:t>
            </a:r>
            <a:endParaRPr lang="en-IN" dirty="0"/>
          </a:p>
        </p:txBody>
      </p:sp>
      <p:sp>
        <p:nvSpPr>
          <p:cNvPr id="4" name="Content Placeholder 3"/>
          <p:cNvSpPr>
            <a:spLocks noGrp="1"/>
          </p:cNvSpPr>
          <p:nvPr>
            <p:ph sz="half" idx="2"/>
          </p:nvPr>
        </p:nvSpPr>
        <p:spPr>
          <a:xfrm>
            <a:off x="1125539" y="1556792"/>
            <a:ext cx="5138321" cy="4465320"/>
          </a:xfrm>
        </p:spPr>
        <p:txBody>
          <a:bodyPr>
            <a:normAutofit/>
          </a:bodyPr>
          <a:lstStyle/>
          <a:p>
            <a:pPr marL="0" indent="0">
              <a:buNone/>
            </a:pPr>
            <a:r>
              <a:rPr lang="en-IN" dirty="0"/>
              <a:t>Programming Logic</a:t>
            </a:r>
            <a:r>
              <a:rPr lang="en-IN" dirty="0" smtClean="0"/>
              <a:t>:</a:t>
            </a:r>
          </a:p>
          <a:p>
            <a:pPr marL="0" indent="0">
              <a:buNone/>
            </a:pPr>
            <a:endParaRPr lang="en-IN" dirty="0"/>
          </a:p>
          <a:p>
            <a:pPr lvl="0" algn="just"/>
            <a:r>
              <a:rPr lang="en-IN" sz="2200" dirty="0"/>
              <a:t>To elaborate good data abstraction of the human model select  the descriptor methods</a:t>
            </a:r>
          </a:p>
          <a:p>
            <a:pPr lvl="0" algn="just"/>
            <a:r>
              <a:rPr lang="en-IN" sz="2200" dirty="0"/>
              <a:t>Using the Support Vector Machine Classifier train a detection model by setting positive and negative training images.</a:t>
            </a:r>
          </a:p>
          <a:p>
            <a:pPr lvl="0"/>
            <a:r>
              <a:rPr lang="en-IN" sz="2200" dirty="0"/>
              <a:t>To remove the noise and get accurate model perform a Non-Max Suppression.</a:t>
            </a:r>
          </a:p>
          <a:p>
            <a:endParaRPr lang="en-IN" dirty="0"/>
          </a:p>
        </p:txBody>
      </p:sp>
      <p:pic>
        <p:nvPicPr>
          <p:cNvPr id="9" name="Content Placeholder 4"/>
          <p:cNvPicPr>
            <a:picLocks noGrp="1"/>
          </p:cNvPicPr>
          <p:nvPr>
            <p:ph sz="half" idx="2"/>
          </p:nvPr>
        </p:nvPicPr>
        <p:blipFill rotWithShape="1">
          <a:blip r:embed="rId2" cstate="print">
            <a:extLst>
              <a:ext uri="{28A0092B-C50C-407E-A947-70E740481C1C}">
                <a14:useLocalDpi xmlns:a14="http://schemas.microsoft.com/office/drawing/2010/main" val="0"/>
              </a:ext>
            </a:extLst>
          </a:blip>
          <a:srcRect l="23664" t="2788" r="16553" b="20943"/>
          <a:stretch/>
        </p:blipFill>
        <p:spPr bwMode="auto">
          <a:xfrm>
            <a:off x="7462564" y="1772816"/>
            <a:ext cx="4110727" cy="4608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24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332656"/>
            <a:ext cx="10360501" cy="661888"/>
          </a:xfrm>
        </p:spPr>
        <p:txBody>
          <a:bodyPr/>
          <a:lstStyle/>
          <a:p>
            <a:r>
              <a:rPr lang="en-IN" dirty="0" smtClean="0"/>
              <a:t>Algorithm Used for Human Detection</a:t>
            </a:r>
            <a:endParaRPr lang="en-IN" dirty="0"/>
          </a:p>
        </p:txBody>
      </p:sp>
      <p:sp>
        <p:nvSpPr>
          <p:cNvPr id="3" name="Content Placeholder 2"/>
          <p:cNvSpPr>
            <a:spLocks noGrp="1"/>
          </p:cNvSpPr>
          <p:nvPr>
            <p:ph sz="half" idx="1"/>
          </p:nvPr>
        </p:nvSpPr>
        <p:spPr>
          <a:xfrm>
            <a:off x="837828" y="1734899"/>
            <a:ext cx="6480720" cy="3384376"/>
          </a:xfrm>
        </p:spPr>
        <p:txBody>
          <a:bodyPr>
            <a:normAutofit/>
          </a:bodyPr>
          <a:lstStyle/>
          <a:p>
            <a:pPr marL="0" indent="0">
              <a:buNone/>
            </a:pPr>
            <a:r>
              <a:rPr lang="en-IN" dirty="0" smtClean="0"/>
              <a:t>Histogram of Oriented Gradient</a:t>
            </a:r>
          </a:p>
          <a:p>
            <a:pPr marL="0" indent="0">
              <a:buNone/>
            </a:pPr>
            <a:endParaRPr lang="en-IN" dirty="0"/>
          </a:p>
          <a:p>
            <a:pPr marL="514350" indent="-514350">
              <a:buFont typeface="+mj-lt"/>
              <a:buAutoNum type="arabicPeriod"/>
            </a:pPr>
            <a:r>
              <a:rPr lang="en-IN" sz="2000" dirty="0" smtClean="0"/>
              <a:t>Divide image into cells</a:t>
            </a:r>
          </a:p>
          <a:p>
            <a:pPr marL="514350" indent="-514350">
              <a:buFont typeface="+mj-lt"/>
              <a:buAutoNum type="arabicPeriod"/>
            </a:pPr>
            <a:r>
              <a:rPr lang="en-IN" sz="2000" dirty="0" smtClean="0"/>
              <a:t>Arrows define relatively darker pixels</a:t>
            </a:r>
          </a:p>
          <a:p>
            <a:pPr marL="514350" indent="-514350">
              <a:buFont typeface="+mj-lt"/>
              <a:buAutoNum type="arabicPeriod"/>
            </a:pPr>
            <a:r>
              <a:rPr lang="en-IN" sz="2000" dirty="0" smtClean="0"/>
              <a:t>All pixels replaced with arrows by the algorithm</a:t>
            </a:r>
          </a:p>
          <a:p>
            <a:pPr marL="514350" indent="-514350">
              <a:buFont typeface="+mj-lt"/>
              <a:buAutoNum type="arabicPeriod"/>
            </a:pPr>
            <a:r>
              <a:rPr lang="en-IN" sz="2000" dirty="0" smtClean="0"/>
              <a:t>Define shape of object</a:t>
            </a:r>
            <a:endParaRPr lang="en-IN" sz="2000" dirty="0"/>
          </a:p>
        </p:txBody>
      </p:sp>
      <p:sp>
        <p:nvSpPr>
          <p:cNvPr id="6" name="TextBox 5"/>
          <p:cNvSpPr txBox="1"/>
          <p:nvPr/>
        </p:nvSpPr>
        <p:spPr>
          <a:xfrm>
            <a:off x="981844" y="5259465"/>
            <a:ext cx="2974551" cy="1200329"/>
          </a:xfrm>
          <a:prstGeom prst="rect">
            <a:avLst/>
          </a:prstGeom>
          <a:noFill/>
        </p:spPr>
        <p:txBody>
          <a:bodyPr wrap="square" rtlCol="0">
            <a:spAutoFit/>
          </a:bodyPr>
          <a:lstStyle/>
          <a:p>
            <a:r>
              <a:rPr lang="en-IN" sz="1800" dirty="0" smtClean="0"/>
              <a:t>Used for Human Detection</a:t>
            </a:r>
          </a:p>
          <a:p>
            <a:endParaRPr lang="en-IN" sz="1800" dirty="0"/>
          </a:p>
          <a:p>
            <a:r>
              <a:rPr lang="en-IN" sz="1800" dirty="0" smtClean="0"/>
              <a:t>SVM classifier</a:t>
            </a:r>
            <a:endParaRPr lang="en-IN" sz="1800" dirty="0"/>
          </a:p>
          <a:p>
            <a:r>
              <a:rPr lang="en-IN" sz="1800" dirty="0" smtClean="0"/>
              <a:t>Non-Max Suppression</a:t>
            </a:r>
            <a:endParaRPr lang="en-IN" sz="1800" dirty="0"/>
          </a:p>
        </p:txBody>
      </p:sp>
      <p:pic>
        <p:nvPicPr>
          <p:cNvPr id="8" name="Content Placeholder 7"/>
          <p:cNvPicPr>
            <a:picLocks noGrp="1" noChangeAspect="1"/>
          </p:cNvPicPr>
          <p:nvPr>
            <p:ph sz="half" idx="2"/>
          </p:nvPr>
        </p:nvPicPr>
        <p:blipFill>
          <a:blip r:embed="rId2"/>
          <a:stretch>
            <a:fillRect/>
          </a:stretch>
        </p:blipFill>
        <p:spPr>
          <a:xfrm>
            <a:off x="7484391" y="1628800"/>
            <a:ext cx="4552784" cy="3456384"/>
          </a:xfrm>
          <a:prstGeom prst="rect">
            <a:avLst/>
          </a:prstGeom>
        </p:spPr>
      </p:pic>
    </p:spTree>
    <p:extLst>
      <p:ext uri="{BB962C8B-B14F-4D97-AF65-F5344CB8AC3E}">
        <p14:creationId xmlns:p14="http://schemas.microsoft.com/office/powerpoint/2010/main" val="311832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3852" y="188640"/>
            <a:ext cx="4824536" cy="523220"/>
          </a:xfrm>
          <a:prstGeom prst="rect">
            <a:avLst/>
          </a:prstGeom>
          <a:noFill/>
        </p:spPr>
        <p:txBody>
          <a:bodyPr wrap="square" rtlCol="0">
            <a:spAutoFit/>
          </a:bodyPr>
          <a:lstStyle/>
          <a:p>
            <a:r>
              <a:rPr lang="en-IN" sz="2800" dirty="0" smtClean="0"/>
              <a:t>Human Detection Simulation </a:t>
            </a:r>
            <a:endParaRPr lang="en-IN" sz="2800" dirty="0"/>
          </a:p>
        </p:txBody>
      </p:sp>
    </p:spTree>
    <p:extLst>
      <p:ext uri="{BB962C8B-B14F-4D97-AF65-F5344CB8AC3E}">
        <p14:creationId xmlns:p14="http://schemas.microsoft.com/office/powerpoint/2010/main" val="30443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06091"/>
          </a:xfrm>
        </p:spPr>
        <p:txBody>
          <a:bodyPr/>
          <a:lstStyle/>
          <a:p>
            <a:r>
              <a:rPr lang="en-IN" dirty="0" smtClean="0"/>
              <a:t>Output terminal of Human Detection Algorithm</a:t>
            </a:r>
            <a:endParaRPr lang="en-IN" dirty="0"/>
          </a:p>
        </p:txBody>
      </p:sp>
      <p:pic>
        <p:nvPicPr>
          <p:cNvPr id="5" name="Content Placeholder 4"/>
          <p:cNvPicPr>
            <a:picLocks noGrp="1"/>
          </p:cNvPicPr>
          <p:nvPr>
            <p:ph sz="half" idx="1"/>
          </p:nvPr>
        </p:nvPicPr>
        <p:blipFill rotWithShape="1">
          <a:blip r:embed="rId2">
            <a:extLst>
              <a:ext uri="{28A0092B-C50C-407E-A947-70E740481C1C}">
                <a14:useLocalDpi xmlns:a14="http://schemas.microsoft.com/office/drawing/2010/main" val="0"/>
              </a:ext>
            </a:extLst>
          </a:blip>
          <a:srcRect l="2840" t="22356" r="50105" b="27885"/>
          <a:stretch/>
        </p:blipFill>
        <p:spPr bwMode="auto">
          <a:xfrm>
            <a:off x="1053852" y="1612494"/>
            <a:ext cx="5078413" cy="3020761"/>
          </a:xfrm>
          <a:prstGeom prst="rect">
            <a:avLst/>
          </a:prstGeom>
          <a:ln>
            <a:noFill/>
          </a:ln>
          <a:extLst>
            <a:ext uri="{53640926-AAD7-44D8-BBD7-CCE9431645EC}">
              <a14:shadowObscured xmlns:a14="http://schemas.microsoft.com/office/drawing/2010/main"/>
            </a:ext>
          </a:extLst>
        </p:spPr>
      </p:pic>
      <p:pic>
        <p:nvPicPr>
          <p:cNvPr id="6" name="Content Placeholder 5"/>
          <p:cNvPicPr>
            <a:picLocks noGrp="1"/>
          </p:cNvPicPr>
          <p:nvPr>
            <p:ph sz="half" idx="2"/>
          </p:nvPr>
        </p:nvPicPr>
        <p:blipFill rotWithShape="1">
          <a:blip r:embed="rId3">
            <a:extLst>
              <a:ext uri="{28A0092B-C50C-407E-A947-70E740481C1C}">
                <a14:useLocalDpi xmlns:a14="http://schemas.microsoft.com/office/drawing/2010/main" val="0"/>
              </a:ext>
            </a:extLst>
          </a:blip>
          <a:srcRect l="33262" t="33812" r="39099" b="35039"/>
          <a:stretch/>
        </p:blipFill>
        <p:spPr bwMode="auto">
          <a:xfrm>
            <a:off x="6797282" y="1612493"/>
            <a:ext cx="5040869" cy="3020761"/>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629916" y="4866364"/>
            <a:ext cx="4320480" cy="338554"/>
          </a:xfrm>
          <a:prstGeom prst="rect">
            <a:avLst/>
          </a:prstGeom>
          <a:noFill/>
        </p:spPr>
        <p:txBody>
          <a:bodyPr wrap="square" rtlCol="0">
            <a:spAutoFit/>
          </a:bodyPr>
          <a:lstStyle/>
          <a:p>
            <a:r>
              <a:rPr lang="en-IN" sz="1600" dirty="0" smtClean="0"/>
              <a:t>Output of Algorithm used on an Image</a:t>
            </a:r>
            <a:endParaRPr lang="en-IN" sz="1600" dirty="0"/>
          </a:p>
        </p:txBody>
      </p:sp>
      <p:sp>
        <p:nvSpPr>
          <p:cNvPr id="8" name="TextBox 7"/>
          <p:cNvSpPr txBox="1"/>
          <p:nvPr/>
        </p:nvSpPr>
        <p:spPr>
          <a:xfrm>
            <a:off x="7318548" y="4866364"/>
            <a:ext cx="3960440" cy="338554"/>
          </a:xfrm>
          <a:prstGeom prst="rect">
            <a:avLst/>
          </a:prstGeom>
          <a:noFill/>
        </p:spPr>
        <p:txBody>
          <a:bodyPr wrap="square" rtlCol="0">
            <a:spAutoFit/>
          </a:bodyPr>
          <a:lstStyle/>
          <a:p>
            <a:r>
              <a:rPr lang="en-IN" sz="1600" dirty="0" smtClean="0"/>
              <a:t>Output of Algorithm used on real-time video</a:t>
            </a:r>
            <a:endParaRPr lang="en-IN" sz="1600" dirty="0"/>
          </a:p>
        </p:txBody>
      </p:sp>
      <p:sp>
        <p:nvSpPr>
          <p:cNvPr id="9" name="TextBox 8"/>
          <p:cNvSpPr txBox="1"/>
          <p:nvPr/>
        </p:nvSpPr>
        <p:spPr>
          <a:xfrm>
            <a:off x="765820" y="5661248"/>
            <a:ext cx="11089233" cy="553998"/>
          </a:xfrm>
          <a:prstGeom prst="rect">
            <a:avLst/>
          </a:prstGeom>
          <a:noFill/>
        </p:spPr>
        <p:txBody>
          <a:bodyPr wrap="square" rtlCol="0">
            <a:spAutoFit/>
          </a:bodyPr>
          <a:lstStyle/>
          <a:p>
            <a:r>
              <a:rPr lang="en-IN" sz="3000" dirty="0" smtClean="0"/>
              <a:t>Alert System will be based on the threshold value of humans present.</a:t>
            </a:r>
            <a:endParaRPr lang="en-IN" sz="3000" dirty="0"/>
          </a:p>
        </p:txBody>
      </p:sp>
    </p:spTree>
    <p:extLst>
      <p:ext uri="{BB962C8B-B14F-4D97-AF65-F5344CB8AC3E}">
        <p14:creationId xmlns:p14="http://schemas.microsoft.com/office/powerpoint/2010/main" val="114579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sz="half" idx="1"/>
          </p:nvPr>
        </p:nvSpPr>
        <p:spPr>
          <a:xfrm>
            <a:off x="1247078" y="1988840"/>
            <a:ext cx="10360501" cy="4465320"/>
          </a:xfrm>
        </p:spPr>
        <p:txBody>
          <a:bodyPr>
            <a:normAutofit/>
          </a:bodyPr>
          <a:lstStyle/>
          <a:p>
            <a:r>
              <a:rPr lang="en-IN" dirty="0" smtClean="0"/>
              <a:t>Steering Mechanism for the proportional movement of wheels.</a:t>
            </a:r>
          </a:p>
          <a:p>
            <a:r>
              <a:rPr lang="en-IN" dirty="0" smtClean="0"/>
              <a:t>Extension of Camera for Object Detection to increase accuracy.</a:t>
            </a:r>
          </a:p>
          <a:p>
            <a:r>
              <a:rPr lang="en-IN" dirty="0" smtClean="0"/>
              <a:t>Web Application for user interaction with robot.</a:t>
            </a:r>
          </a:p>
          <a:p>
            <a:r>
              <a:rPr lang="en-IN" dirty="0" smtClean="0"/>
              <a:t>Increasing Accuracy and Range of Human Detection.</a:t>
            </a:r>
          </a:p>
          <a:p>
            <a:r>
              <a:rPr lang="en-IN" dirty="0" smtClean="0"/>
              <a:t>Recording Data with Patrolling Robot.</a:t>
            </a:r>
            <a:endParaRPr lang="en-IN" dirty="0"/>
          </a:p>
        </p:txBody>
      </p:sp>
    </p:spTree>
    <p:extLst>
      <p:ext uri="{BB962C8B-B14F-4D97-AF65-F5344CB8AC3E}">
        <p14:creationId xmlns:p14="http://schemas.microsoft.com/office/powerpoint/2010/main" val="429447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a:t>
            </a:r>
            <a:r>
              <a:rPr lang="en-IN" dirty="0" smtClean="0"/>
              <a:t>Articles</a:t>
            </a:r>
            <a:endParaRPr lang="en-IN" dirty="0"/>
          </a:p>
        </p:txBody>
      </p:sp>
      <p:sp>
        <p:nvSpPr>
          <p:cNvPr id="3" name="Content Placeholder 2"/>
          <p:cNvSpPr>
            <a:spLocks noGrp="1"/>
          </p:cNvSpPr>
          <p:nvPr>
            <p:ph idx="1"/>
          </p:nvPr>
        </p:nvSpPr>
        <p:spPr>
          <a:xfrm>
            <a:off x="837829" y="1701797"/>
            <a:ext cx="11233248" cy="2375275"/>
          </a:xfrm>
        </p:spPr>
        <p:txBody>
          <a:bodyPr>
            <a:normAutofit/>
          </a:bodyPr>
          <a:lstStyle/>
          <a:p>
            <a:r>
              <a:rPr lang="en-US" dirty="0"/>
              <a:t>The implementation of social robots during the COVID-19 </a:t>
            </a:r>
            <a:r>
              <a:rPr lang="en-US" dirty="0" smtClean="0"/>
              <a:t>pandemic</a:t>
            </a:r>
            <a:endParaRPr lang="en-US" dirty="0"/>
          </a:p>
          <a:p>
            <a:r>
              <a:rPr lang="en-US" dirty="0"/>
              <a:t>Indoor Surveillance Security Robot with a </a:t>
            </a:r>
            <a:r>
              <a:rPr lang="en-US" dirty="0" smtClean="0"/>
              <a:t>Self-Propelled Patrolling Vehicle</a:t>
            </a:r>
            <a:endParaRPr lang="en-US" dirty="0"/>
          </a:p>
          <a:p>
            <a:r>
              <a:rPr lang="en-IN" dirty="0"/>
              <a:t>A Survey on Multi-robot Patrolling </a:t>
            </a:r>
            <a:r>
              <a:rPr lang="en-IN" dirty="0" smtClean="0"/>
              <a:t>Algorithms</a:t>
            </a:r>
            <a:endParaRPr lang="en-IN" dirty="0"/>
          </a:p>
          <a:p>
            <a:r>
              <a:rPr lang="en-US" dirty="0"/>
              <a:t>A Review on Night Vision Robot Patrolling </a:t>
            </a:r>
            <a:r>
              <a:rPr lang="en-US" dirty="0" smtClean="0"/>
              <a:t>and Monitoring System</a:t>
            </a:r>
            <a:endParaRPr lang="en-US" dirty="0"/>
          </a:p>
          <a:p>
            <a:pPr marL="0" indent="0">
              <a:buNone/>
            </a:pPr>
            <a:endParaRPr lang="en-IN" dirty="0"/>
          </a:p>
        </p:txBody>
      </p:sp>
    </p:spTree>
    <p:extLst>
      <p:ext uri="{BB962C8B-B14F-4D97-AF65-F5344CB8AC3E}">
        <p14:creationId xmlns:p14="http://schemas.microsoft.com/office/powerpoint/2010/main" val="279286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620688"/>
            <a:ext cx="8735325" cy="2000251"/>
          </a:xfrm>
        </p:spPr>
        <p:txBody>
          <a:bodyPr/>
          <a:lstStyle/>
          <a:p>
            <a:r>
              <a:rPr lang="en-US" dirty="0" smtClean="0"/>
              <a:t>PATROLLING ROBOT  </a:t>
            </a:r>
            <a:r>
              <a:rPr lang="en-US" sz="1600" dirty="0" smtClean="0"/>
              <a:t>(B-Tech Final Year Project)</a:t>
            </a:r>
            <a:endParaRPr lang="en-US" sz="1600" dirty="0"/>
          </a:p>
        </p:txBody>
      </p:sp>
      <p:sp>
        <p:nvSpPr>
          <p:cNvPr id="5" name="Subtitle 4"/>
          <p:cNvSpPr>
            <a:spLocks noGrp="1"/>
          </p:cNvSpPr>
          <p:nvPr>
            <p:ph type="subTitle" idx="1"/>
          </p:nvPr>
        </p:nvSpPr>
        <p:spPr>
          <a:xfrm>
            <a:off x="1845940" y="3212976"/>
            <a:ext cx="8735325" cy="1752600"/>
          </a:xfrm>
        </p:spPr>
        <p:txBody>
          <a:bodyPr/>
          <a:lstStyle/>
          <a:p>
            <a:r>
              <a:rPr lang="en-US" dirty="0" smtClean="0"/>
              <a:t>Under Guidance of </a:t>
            </a:r>
            <a:r>
              <a:rPr lang="en-US" u="sng" dirty="0" smtClean="0"/>
              <a:t>Mr. G.N. Rakate</a:t>
            </a:r>
          </a:p>
          <a:p>
            <a:endParaRPr lang="en-US" dirty="0" smtClean="0"/>
          </a:p>
          <a:p>
            <a:r>
              <a:rPr lang="en-US" dirty="0" smtClean="0"/>
              <a:t>Domain of Project: Robotics</a:t>
            </a:r>
            <a:endParaRPr lang="en-US" dirty="0"/>
          </a:p>
        </p:txBody>
      </p:sp>
      <p:sp>
        <p:nvSpPr>
          <p:cNvPr id="4" name="TextBox 3"/>
          <p:cNvSpPr txBox="1"/>
          <p:nvPr/>
        </p:nvSpPr>
        <p:spPr>
          <a:xfrm>
            <a:off x="9118748" y="404664"/>
            <a:ext cx="2448272" cy="523220"/>
          </a:xfrm>
          <a:prstGeom prst="rect">
            <a:avLst/>
          </a:prstGeom>
          <a:noFill/>
        </p:spPr>
        <p:txBody>
          <a:bodyPr wrap="square" rtlCol="0">
            <a:spAutoFit/>
          </a:bodyPr>
          <a:lstStyle/>
          <a:p>
            <a:r>
              <a:rPr lang="en-IN" sz="2800" dirty="0" smtClean="0"/>
              <a:t>Group No. 35</a:t>
            </a:r>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88" y="332656"/>
            <a:ext cx="7451994" cy="805904"/>
          </a:xfrm>
        </p:spPr>
        <p:txBody>
          <a:bodyPr>
            <a:normAutofit fontScale="90000"/>
          </a:bodyPr>
          <a:lstStyle/>
          <a:p>
            <a:r>
              <a:rPr lang="en-IN" dirty="0" smtClean="0"/>
              <a:t>Project Implementation : Patrolling Robot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108" y="1556792"/>
            <a:ext cx="4922875" cy="4462463"/>
          </a:xfrm>
        </p:spPr>
      </p:pic>
    </p:spTree>
    <p:extLst>
      <p:ext uri="{BB962C8B-B14F-4D97-AF65-F5344CB8AC3E}">
        <p14:creationId xmlns:p14="http://schemas.microsoft.com/office/powerpoint/2010/main" val="67307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2604" y="1988840"/>
            <a:ext cx="4032448" cy="46085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pic>
        <p:nvPicPr>
          <p:cNvPr id="2050" name="Picture 2" descr="Cute dog says thank you. Pug with heart full of gratitude Cute dog says thank you. Pug with heart full of gratitude. Vector illustration. thank you kids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620" y="2132856"/>
            <a:ext cx="3744416" cy="432048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485900" y="2060848"/>
            <a:ext cx="5616624" cy="136815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THANK YOU !!</a:t>
            </a:r>
            <a:endParaRPr lang="en-IN" sz="2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3984473"/>
              </p:ext>
            </p:extLst>
          </p:nvPr>
        </p:nvGraphicFramePr>
        <p:xfrm>
          <a:off x="2161472" y="2265245"/>
          <a:ext cx="6558398" cy="3200400"/>
        </p:xfrm>
        <a:graphic>
          <a:graphicData uri="http://schemas.openxmlformats.org/drawingml/2006/table">
            <a:tbl>
              <a:tblPr firstRow="1" bandRow="1">
                <a:tableStyleId>{5C22544A-7EE6-4342-B048-85BDC9FD1C3A}</a:tableStyleId>
              </a:tblPr>
              <a:tblGrid>
                <a:gridCol w="1916716"/>
                <a:gridCol w="4641682"/>
              </a:tblGrid>
              <a:tr h="370840">
                <a:tc>
                  <a:txBody>
                    <a:bodyPr/>
                    <a:lstStyle/>
                    <a:p>
                      <a:r>
                        <a:rPr lang="en-IN" dirty="0" smtClean="0"/>
                        <a:t>URN No.</a:t>
                      </a:r>
                      <a:endParaRPr lang="en-IN" dirty="0"/>
                    </a:p>
                  </a:txBody>
                  <a:tcPr/>
                </a:tc>
                <a:tc>
                  <a:txBody>
                    <a:bodyPr/>
                    <a:lstStyle/>
                    <a:p>
                      <a:r>
                        <a:rPr lang="en-IN" dirty="0" smtClean="0"/>
                        <a:t>Name of Student</a:t>
                      </a:r>
                      <a:endParaRPr lang="en-IN" dirty="0"/>
                    </a:p>
                  </a:txBody>
                  <a:tcPr/>
                </a:tc>
              </a:tr>
              <a:tr h="370840">
                <a:tc>
                  <a:txBody>
                    <a:bodyPr/>
                    <a:lstStyle/>
                    <a:p>
                      <a:r>
                        <a:rPr lang="en-IN" dirty="0" smtClean="0"/>
                        <a:t>17111171</a:t>
                      </a:r>
                      <a:endParaRPr lang="en-IN" dirty="0"/>
                    </a:p>
                  </a:txBody>
                  <a:tcPr/>
                </a:tc>
                <a:tc>
                  <a:txBody>
                    <a:bodyPr/>
                    <a:lstStyle/>
                    <a:p>
                      <a:r>
                        <a:rPr lang="en-IN" dirty="0" smtClean="0"/>
                        <a:t>Pratik </a:t>
                      </a:r>
                      <a:r>
                        <a:rPr lang="en-IN" dirty="0" err="1" smtClean="0"/>
                        <a:t>Haribhau</a:t>
                      </a:r>
                      <a:r>
                        <a:rPr lang="en-IN" dirty="0" smtClean="0"/>
                        <a:t> Rohane</a:t>
                      </a:r>
                      <a:endParaRPr lang="en-IN" dirty="0"/>
                    </a:p>
                  </a:txBody>
                  <a:tcPr>
                    <a:lnB w="12700" cmpd="sng">
                      <a:noFill/>
                    </a:lnB>
                  </a:tcPr>
                </a:tc>
              </a:tr>
              <a:tr h="370840">
                <a:tc>
                  <a:txBody>
                    <a:bodyPr/>
                    <a:lstStyle/>
                    <a:p>
                      <a:r>
                        <a:rPr lang="en-IN" dirty="0" smtClean="0"/>
                        <a:t>17111004</a:t>
                      </a:r>
                      <a:endParaRPr lang="en-IN" dirty="0"/>
                    </a:p>
                  </a:txBody>
                  <a:tcPr>
                    <a:lnR w="12700" cmpd="sng">
                      <a:noFill/>
                    </a:lnR>
                  </a:tcPr>
                </a:tc>
                <a:tc>
                  <a:txBody>
                    <a:bodyPr/>
                    <a:lstStyle/>
                    <a:p>
                      <a:r>
                        <a:rPr lang="en-IN" dirty="0" smtClean="0"/>
                        <a:t>Jiganesh</a:t>
                      </a:r>
                      <a:r>
                        <a:rPr lang="en-IN" baseline="0" dirty="0" smtClean="0"/>
                        <a:t> Ramesh Patil</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IN" dirty="0" smtClean="0"/>
                        <a:t>17111182</a:t>
                      </a:r>
                      <a:endParaRPr lang="en-IN" dirty="0"/>
                    </a:p>
                  </a:txBody>
                  <a:tcPr/>
                </a:tc>
                <a:tc>
                  <a:txBody>
                    <a:bodyPr/>
                    <a:lstStyle/>
                    <a:p>
                      <a:r>
                        <a:rPr lang="en-IN" dirty="0" err="1" smtClean="0"/>
                        <a:t>Varun</a:t>
                      </a:r>
                      <a:r>
                        <a:rPr lang="en-IN" dirty="0" smtClean="0"/>
                        <a:t> </a:t>
                      </a:r>
                      <a:r>
                        <a:rPr lang="en-IN" dirty="0" err="1" smtClean="0"/>
                        <a:t>Vinayak</a:t>
                      </a:r>
                      <a:r>
                        <a:rPr lang="en-IN" dirty="0" smtClean="0"/>
                        <a:t> Vaidya</a:t>
                      </a:r>
                      <a:endParaRPr lang="en-IN" dirty="0"/>
                    </a:p>
                  </a:txBody>
                  <a:tcPr>
                    <a:lnT w="12700" cmpd="sng">
                      <a:noFill/>
                    </a:lnT>
                  </a:tcPr>
                </a:tc>
              </a:tr>
              <a:tr h="370840">
                <a:tc>
                  <a:txBody>
                    <a:bodyPr/>
                    <a:lstStyle/>
                    <a:p>
                      <a:r>
                        <a:rPr lang="en-IN" dirty="0" smtClean="0"/>
                        <a:t>17111024</a:t>
                      </a:r>
                      <a:endParaRPr lang="en-IN" dirty="0"/>
                    </a:p>
                  </a:txBody>
                  <a:tcPr/>
                </a:tc>
                <a:tc>
                  <a:txBody>
                    <a:bodyPr/>
                    <a:lstStyle/>
                    <a:p>
                      <a:r>
                        <a:rPr lang="en-IN" dirty="0" err="1" smtClean="0"/>
                        <a:t>Gulab</a:t>
                      </a:r>
                      <a:r>
                        <a:rPr lang="en-IN" baseline="0" dirty="0" smtClean="0"/>
                        <a:t> </a:t>
                      </a:r>
                      <a:r>
                        <a:rPr lang="en-IN" baseline="0" dirty="0" err="1" smtClean="0"/>
                        <a:t>Suryakant</a:t>
                      </a:r>
                      <a:r>
                        <a:rPr lang="en-IN" baseline="0" dirty="0" smtClean="0"/>
                        <a:t> </a:t>
                      </a:r>
                      <a:r>
                        <a:rPr lang="en-IN" baseline="0" dirty="0" err="1" smtClean="0"/>
                        <a:t>Rathod</a:t>
                      </a:r>
                      <a:endParaRPr lang="en-IN" dirty="0"/>
                    </a:p>
                  </a:txBody>
                  <a:tcPr/>
                </a:tc>
              </a:tr>
              <a:tr h="370840">
                <a:tc>
                  <a:txBody>
                    <a:bodyPr/>
                    <a:lstStyle/>
                    <a:p>
                      <a:r>
                        <a:rPr lang="en-IN" dirty="0" smtClean="0"/>
                        <a:t>17111184</a:t>
                      </a:r>
                      <a:endParaRPr lang="en-IN" dirty="0"/>
                    </a:p>
                  </a:txBody>
                  <a:tcPr/>
                </a:tc>
                <a:tc>
                  <a:txBody>
                    <a:bodyPr/>
                    <a:lstStyle/>
                    <a:p>
                      <a:r>
                        <a:rPr lang="en-IN" dirty="0" smtClean="0"/>
                        <a:t>Ramesh </a:t>
                      </a:r>
                      <a:r>
                        <a:rPr lang="en-IN" dirty="0" err="1" smtClean="0"/>
                        <a:t>Kondiba</a:t>
                      </a:r>
                      <a:r>
                        <a:rPr lang="en-IN" dirty="0" smtClean="0"/>
                        <a:t> </a:t>
                      </a:r>
                      <a:r>
                        <a:rPr lang="en-IN" dirty="0" err="1" smtClean="0"/>
                        <a:t>Yedage</a:t>
                      </a:r>
                      <a:endParaRPr lang="en-IN" dirty="0"/>
                    </a:p>
                  </a:txBody>
                  <a:tcPr/>
                </a:tc>
              </a:tr>
              <a:tr h="370840">
                <a:tc>
                  <a:txBody>
                    <a:bodyPr/>
                    <a:lstStyle/>
                    <a:p>
                      <a:r>
                        <a:rPr lang="en-IN" dirty="0" smtClean="0"/>
                        <a:t>17111183</a:t>
                      </a:r>
                      <a:endParaRPr lang="en-IN" dirty="0"/>
                    </a:p>
                  </a:txBody>
                  <a:tcPr/>
                </a:tc>
                <a:tc>
                  <a:txBody>
                    <a:bodyPr/>
                    <a:lstStyle/>
                    <a:p>
                      <a:r>
                        <a:rPr lang="en-IN" dirty="0" err="1" smtClean="0"/>
                        <a:t>Swatantrya</a:t>
                      </a:r>
                      <a:r>
                        <a:rPr lang="en-IN" dirty="0" smtClean="0"/>
                        <a:t> </a:t>
                      </a:r>
                      <a:r>
                        <a:rPr lang="en-IN" dirty="0" err="1" smtClean="0"/>
                        <a:t>Vitthal</a:t>
                      </a:r>
                      <a:r>
                        <a:rPr lang="en-IN" dirty="0" smtClean="0"/>
                        <a:t> </a:t>
                      </a:r>
                      <a:r>
                        <a:rPr lang="en-IN" dirty="0" err="1" smtClean="0"/>
                        <a:t>Wadar</a:t>
                      </a:r>
                      <a:endParaRPr lang="en-IN" dirty="0"/>
                    </a:p>
                  </a:txBody>
                  <a:tcPr/>
                </a:tc>
              </a:tr>
            </a:tbl>
          </a:graphicData>
        </a:graphic>
      </p:graphicFrame>
      <p:sp>
        <p:nvSpPr>
          <p:cNvPr id="3" name="TextBox 2"/>
          <p:cNvSpPr txBox="1"/>
          <p:nvPr/>
        </p:nvSpPr>
        <p:spPr>
          <a:xfrm>
            <a:off x="2061964" y="1340768"/>
            <a:ext cx="4032448" cy="523220"/>
          </a:xfrm>
          <a:prstGeom prst="rect">
            <a:avLst/>
          </a:prstGeom>
          <a:noFill/>
        </p:spPr>
        <p:txBody>
          <a:bodyPr wrap="square" rtlCol="0">
            <a:spAutoFit/>
          </a:bodyPr>
          <a:lstStyle/>
          <a:p>
            <a:r>
              <a:rPr lang="en-IN" sz="2800" dirty="0" smtClean="0"/>
              <a:t>PRESENTED BY :</a:t>
            </a:r>
            <a:endParaRPr lang="en-IN"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3852" y="548680"/>
            <a:ext cx="9721080" cy="3508653"/>
          </a:xfrm>
          <a:prstGeom prst="rect">
            <a:avLst/>
          </a:prstGeom>
          <a:noFill/>
        </p:spPr>
        <p:txBody>
          <a:bodyPr wrap="square" rtlCol="0">
            <a:spAutoFit/>
          </a:bodyPr>
          <a:lstStyle/>
          <a:p>
            <a:pPr algn="ctr"/>
            <a:r>
              <a:rPr lang="en-IN" b="1" dirty="0"/>
              <a:t>Problem Statement </a:t>
            </a:r>
            <a:endParaRPr lang="en-IN" b="1" dirty="0" smtClean="0"/>
          </a:p>
          <a:p>
            <a:endParaRPr lang="en-IN" sz="1800" b="1" dirty="0"/>
          </a:p>
          <a:p>
            <a:endParaRPr lang="en-IN" sz="1800" dirty="0"/>
          </a:p>
          <a:p>
            <a:r>
              <a:rPr lang="en-IN" sz="1800" dirty="0" smtClean="0"/>
              <a:t>Humans get tired and bored of their job and become inattentive to task.</a:t>
            </a:r>
          </a:p>
          <a:p>
            <a:endParaRPr lang="en-IN" sz="1800" dirty="0"/>
          </a:p>
          <a:p>
            <a:r>
              <a:rPr lang="en-IN" sz="1800" dirty="0" smtClean="0"/>
              <a:t> </a:t>
            </a:r>
            <a:r>
              <a:rPr lang="en-IN" sz="1800" dirty="0"/>
              <a:t>Human Lives would be in grave danger if faced with criminal activity or any deadly occurrence during patrolling</a:t>
            </a:r>
            <a:r>
              <a:rPr lang="en-IN" sz="1800" dirty="0" smtClean="0"/>
              <a:t>.</a:t>
            </a:r>
          </a:p>
          <a:p>
            <a:endParaRPr lang="en-IN" sz="1800" dirty="0"/>
          </a:p>
          <a:p>
            <a:r>
              <a:rPr lang="en-IN" sz="1800" dirty="0" smtClean="0"/>
              <a:t> </a:t>
            </a:r>
            <a:r>
              <a:rPr lang="en-IN" sz="1800" dirty="0"/>
              <a:t>To avoid such damage to Human Life and Property many alternatives are explored for Patrolling Areas. </a:t>
            </a:r>
            <a:endParaRPr lang="en-IN" sz="1800" dirty="0" smtClean="0"/>
          </a:p>
          <a:p>
            <a:endParaRPr lang="en-IN" sz="1800" dirty="0"/>
          </a:p>
          <a:p>
            <a:r>
              <a:rPr lang="en-IN" sz="1800" dirty="0" smtClean="0"/>
              <a:t>In Pandemic situation, Crowd should be avoided to handle this situation without human intervention real-time monitoring system capable of sending alerts should be proposed</a:t>
            </a:r>
          </a:p>
        </p:txBody>
      </p:sp>
      <p:pic>
        <p:nvPicPr>
          <p:cNvPr id="3" name="Picture 2"/>
          <p:cNvPicPr>
            <a:picLocks noChangeAspect="1"/>
          </p:cNvPicPr>
          <p:nvPr/>
        </p:nvPicPr>
        <p:blipFill rotWithShape="1">
          <a:blip r:embed="rId2"/>
          <a:srcRect l="20516" r="5312" b="9023"/>
          <a:stretch/>
        </p:blipFill>
        <p:spPr>
          <a:xfrm>
            <a:off x="4222204" y="4293096"/>
            <a:ext cx="4104456" cy="2335028"/>
          </a:xfrm>
          <a:prstGeom prst="rect">
            <a:avLst/>
          </a:prstGeom>
        </p:spPr>
      </p:pic>
    </p:spTree>
    <p:extLst>
      <p:ext uri="{BB962C8B-B14F-4D97-AF65-F5344CB8AC3E}">
        <p14:creationId xmlns:p14="http://schemas.microsoft.com/office/powerpoint/2010/main" val="118778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4232" y="836712"/>
            <a:ext cx="10369152" cy="2031325"/>
          </a:xfrm>
          <a:prstGeom prst="rect">
            <a:avLst/>
          </a:prstGeom>
          <a:noFill/>
        </p:spPr>
        <p:txBody>
          <a:bodyPr wrap="square" rtlCol="0">
            <a:spAutoFit/>
          </a:bodyPr>
          <a:lstStyle/>
          <a:p>
            <a:r>
              <a:rPr lang="en-IN" sz="2800" dirty="0" smtClean="0"/>
              <a:t>SOLUTION SUMMARY:</a:t>
            </a:r>
          </a:p>
          <a:p>
            <a:pPr algn="just"/>
            <a:endParaRPr lang="en-IN" sz="1800" dirty="0"/>
          </a:p>
          <a:p>
            <a:pPr algn="just"/>
            <a:r>
              <a:rPr lang="en-IN" sz="2000" dirty="0" smtClean="0"/>
              <a:t>Usage of Robot – Efficiency, Low-cost, Speed of performing task, decreases danger to human lives </a:t>
            </a:r>
          </a:p>
          <a:p>
            <a:pPr algn="just"/>
            <a:endParaRPr lang="en-IN" sz="2000" dirty="0"/>
          </a:p>
          <a:p>
            <a:pPr algn="just"/>
            <a:r>
              <a:rPr lang="en-IN" sz="2000" dirty="0" smtClean="0"/>
              <a:t>All </a:t>
            </a:r>
            <a:r>
              <a:rPr lang="en-IN" sz="2000" dirty="0"/>
              <a:t>of the obstacles have been tackled and some of those tasks have been implemented, but this is the very first time when all of it has been brought together as one complete system</a:t>
            </a:r>
            <a:r>
              <a:rPr lang="en-IN" sz="2000" dirty="0" smtClean="0"/>
              <a:t>.</a:t>
            </a:r>
            <a:endParaRPr lang="en-IN" sz="2000" dirty="0"/>
          </a:p>
        </p:txBody>
      </p:sp>
      <p:sp>
        <p:nvSpPr>
          <p:cNvPr id="3" name="TextBox 2"/>
          <p:cNvSpPr txBox="1"/>
          <p:nvPr/>
        </p:nvSpPr>
        <p:spPr>
          <a:xfrm>
            <a:off x="1269876" y="3501008"/>
            <a:ext cx="10321880" cy="2616101"/>
          </a:xfrm>
          <a:prstGeom prst="rect">
            <a:avLst/>
          </a:prstGeom>
          <a:noFill/>
        </p:spPr>
        <p:txBody>
          <a:bodyPr wrap="square" rtlCol="0">
            <a:spAutoFit/>
          </a:bodyPr>
          <a:lstStyle/>
          <a:p>
            <a:r>
              <a:rPr lang="en-IN" sz="1800" u="sng" dirty="0"/>
              <a:t>For the Intended final result by the robot, this project is broken down to five basic </a:t>
            </a:r>
            <a:r>
              <a:rPr lang="en-IN" sz="1800" u="sng" dirty="0" smtClean="0"/>
              <a:t>important objectives.</a:t>
            </a:r>
          </a:p>
          <a:p>
            <a:endParaRPr lang="en-IN" sz="1800" dirty="0"/>
          </a:p>
          <a:p>
            <a:r>
              <a:rPr lang="en-IN" sz="2000" dirty="0"/>
              <a:t>1. Patrol in unknown environment. </a:t>
            </a:r>
          </a:p>
          <a:p>
            <a:r>
              <a:rPr lang="en-IN" sz="2000" dirty="0"/>
              <a:t>2. Avoid Obstacles.</a:t>
            </a:r>
          </a:p>
          <a:p>
            <a:r>
              <a:rPr lang="en-IN" sz="2000" dirty="0"/>
              <a:t>3. Detect Humans in surroundings.</a:t>
            </a:r>
          </a:p>
          <a:p>
            <a:r>
              <a:rPr lang="en-IN" sz="2000" dirty="0"/>
              <a:t>4. If Humans are detected above the given threshold count</a:t>
            </a:r>
          </a:p>
          <a:p>
            <a:r>
              <a:rPr lang="en-IN" sz="2000" dirty="0"/>
              <a:t>5. Alert the authority.</a:t>
            </a:r>
          </a:p>
          <a:p>
            <a:endParaRPr lang="en-IN" sz="2800" dirty="0"/>
          </a:p>
        </p:txBody>
      </p:sp>
    </p:spTree>
    <p:extLst>
      <p:ext uri="{BB962C8B-B14F-4D97-AF65-F5344CB8AC3E}">
        <p14:creationId xmlns:p14="http://schemas.microsoft.com/office/powerpoint/2010/main" val="296159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476672"/>
            <a:ext cx="2376264" cy="719907"/>
          </a:xfrm>
        </p:spPr>
        <p:txBody>
          <a:bodyPr/>
          <a:lstStyle/>
          <a:p>
            <a:r>
              <a:rPr lang="en-US" dirty="0" smtClean="0"/>
              <a:t>Objectives </a:t>
            </a: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637408552"/>
              </p:ext>
            </p:extLst>
          </p:nvPr>
        </p:nvGraphicFramePr>
        <p:xfrm>
          <a:off x="5230316" y="1498600"/>
          <a:ext cx="6348909" cy="46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descr="https://o.remove.bg/downloads/331c0738-b03d-4baa-8964-1a0b88a0e835/MarathonGoalSetting-removebg-preview.png"/>
          <p:cNvPicPr>
            <a:picLocks noChangeAspect="1" noChangeArrowheads="1"/>
          </p:cNvPicPr>
          <p:nvPr/>
        </p:nvPicPr>
        <p:blipFill rotWithShape="1">
          <a:blip r:embed="rId8">
            <a:extLst>
              <a:ext uri="{28A0092B-C50C-407E-A947-70E740481C1C}">
                <a14:useLocalDpi xmlns:a14="http://schemas.microsoft.com/office/drawing/2010/main" val="0"/>
              </a:ext>
            </a:extLst>
          </a:blip>
          <a:srcRect l="30526" r="28421"/>
          <a:stretch/>
        </p:blipFill>
        <p:spPr bwMode="auto">
          <a:xfrm>
            <a:off x="1557908" y="1340768"/>
            <a:ext cx="2808312"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764704"/>
            <a:ext cx="10360501" cy="706091"/>
          </a:xfrm>
        </p:spPr>
        <p:txBody>
          <a:bodyPr/>
          <a:lstStyle/>
          <a:p>
            <a:r>
              <a:rPr lang="en-IN" dirty="0" smtClean="0"/>
              <a:t>PROPOSED IMPLEMENTATION</a:t>
            </a:r>
            <a:endParaRPr lang="en-IN" dirty="0"/>
          </a:p>
        </p:txBody>
      </p:sp>
      <p:sp>
        <p:nvSpPr>
          <p:cNvPr id="3" name="Content Placeholder 2"/>
          <p:cNvSpPr>
            <a:spLocks noGrp="1"/>
          </p:cNvSpPr>
          <p:nvPr>
            <p:ph sz="half" idx="1"/>
          </p:nvPr>
        </p:nvSpPr>
        <p:spPr>
          <a:xfrm>
            <a:off x="1197868" y="1758827"/>
            <a:ext cx="5078677" cy="4903440"/>
          </a:xfrm>
        </p:spPr>
        <p:txBody>
          <a:bodyPr>
            <a:normAutofit/>
          </a:bodyPr>
          <a:lstStyle/>
          <a:p>
            <a:pPr marL="0" indent="0">
              <a:buNone/>
            </a:pPr>
            <a:r>
              <a:rPr lang="en-IN" b="1" u="sng" dirty="0" smtClean="0"/>
              <a:t>HARDWARE</a:t>
            </a:r>
          </a:p>
          <a:p>
            <a:pPr marL="0" indent="0">
              <a:buNone/>
            </a:pPr>
            <a:endParaRPr lang="en-IN" dirty="0" smtClean="0"/>
          </a:p>
          <a:p>
            <a:pPr marL="0" indent="0">
              <a:buNone/>
            </a:pPr>
            <a:r>
              <a:rPr lang="en-IN" sz="1800" b="1" dirty="0"/>
              <a:t>Power Supply/ Battery </a:t>
            </a:r>
            <a:r>
              <a:rPr lang="en-IN" sz="1800" b="1" dirty="0" smtClean="0"/>
              <a:t>charger</a:t>
            </a:r>
          </a:p>
          <a:p>
            <a:pPr marL="0" indent="0">
              <a:buNone/>
            </a:pPr>
            <a:r>
              <a:rPr lang="en-IN" sz="1800" b="1" dirty="0" smtClean="0"/>
              <a:t>GPS Module</a:t>
            </a:r>
          </a:p>
          <a:p>
            <a:pPr marL="0" indent="0">
              <a:buNone/>
            </a:pPr>
            <a:r>
              <a:rPr lang="en-IN" sz="1800" b="1" dirty="0" smtClean="0"/>
              <a:t>Digital Compass</a:t>
            </a:r>
          </a:p>
          <a:p>
            <a:pPr marL="0" indent="0">
              <a:buNone/>
            </a:pPr>
            <a:r>
              <a:rPr lang="en-IN" sz="1800" b="1" dirty="0" smtClean="0"/>
              <a:t>Ultrasonic Sensor</a:t>
            </a:r>
          </a:p>
          <a:p>
            <a:pPr marL="0" indent="0">
              <a:buNone/>
            </a:pPr>
            <a:r>
              <a:rPr lang="en-IN" sz="1800" b="1" dirty="0" smtClean="0"/>
              <a:t>Motor Driver</a:t>
            </a:r>
          </a:p>
          <a:p>
            <a:pPr marL="0" indent="0">
              <a:buNone/>
            </a:pPr>
            <a:r>
              <a:rPr lang="en-IN" sz="1800" b="1" dirty="0" smtClean="0"/>
              <a:t>Arduino</a:t>
            </a:r>
          </a:p>
          <a:p>
            <a:pPr marL="0" indent="0">
              <a:buNone/>
            </a:pPr>
            <a:r>
              <a:rPr lang="en-IN" sz="1800" b="1" dirty="0" smtClean="0"/>
              <a:t>Raspberry Pi &amp; Pi Camera</a:t>
            </a:r>
          </a:p>
          <a:p>
            <a:pPr marL="0" indent="0">
              <a:buNone/>
            </a:pPr>
            <a:endParaRPr lang="en-IN" dirty="0"/>
          </a:p>
        </p:txBody>
      </p:sp>
      <p:sp>
        <p:nvSpPr>
          <p:cNvPr id="4" name="Content Placeholder 3"/>
          <p:cNvSpPr>
            <a:spLocks noGrp="1"/>
          </p:cNvSpPr>
          <p:nvPr>
            <p:ph sz="half" idx="2"/>
          </p:nvPr>
        </p:nvSpPr>
        <p:spPr>
          <a:xfrm>
            <a:off x="6479692" y="1758827"/>
            <a:ext cx="5078677" cy="4465320"/>
          </a:xfrm>
        </p:spPr>
        <p:txBody>
          <a:bodyPr>
            <a:normAutofit/>
          </a:bodyPr>
          <a:lstStyle/>
          <a:p>
            <a:pPr marL="0" indent="0">
              <a:buNone/>
            </a:pPr>
            <a:r>
              <a:rPr lang="en-IN" b="1" u="sng" dirty="0" smtClean="0"/>
              <a:t>SOFTWARE</a:t>
            </a:r>
          </a:p>
          <a:p>
            <a:pPr marL="0" indent="0">
              <a:buNone/>
            </a:pPr>
            <a:endParaRPr lang="en-IN" dirty="0"/>
          </a:p>
          <a:p>
            <a:pPr marL="0" indent="0">
              <a:buNone/>
            </a:pPr>
            <a:r>
              <a:rPr lang="en-IN" sz="1800" b="1" dirty="0" smtClean="0"/>
              <a:t>GPS Module Interfacing </a:t>
            </a:r>
          </a:p>
          <a:p>
            <a:pPr marL="0" indent="0">
              <a:buNone/>
            </a:pPr>
            <a:r>
              <a:rPr lang="en-IN" sz="1800" b="1" dirty="0" smtClean="0"/>
              <a:t>Digital Compass Interfacing</a:t>
            </a:r>
          </a:p>
          <a:p>
            <a:pPr marL="0" indent="0">
              <a:buNone/>
            </a:pPr>
            <a:r>
              <a:rPr lang="en-IN" sz="1800" b="1" dirty="0" smtClean="0"/>
              <a:t>Ultrasonic Interfacing</a:t>
            </a:r>
          </a:p>
          <a:p>
            <a:pPr marL="0" indent="0">
              <a:buNone/>
            </a:pPr>
            <a:r>
              <a:rPr lang="en-IN" sz="1800" b="1" dirty="0" smtClean="0"/>
              <a:t>Python and OpenCV</a:t>
            </a:r>
            <a:endParaRPr lang="en-IN" sz="1800" b="1" dirty="0"/>
          </a:p>
        </p:txBody>
      </p:sp>
    </p:spTree>
    <p:extLst>
      <p:ext uri="{BB962C8B-B14F-4D97-AF65-F5344CB8AC3E}">
        <p14:creationId xmlns:p14="http://schemas.microsoft.com/office/powerpoint/2010/main" val="29669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332656"/>
            <a:ext cx="3579385" cy="661888"/>
          </a:xfrm>
        </p:spPr>
        <p:txBody>
          <a:bodyPr/>
          <a:lstStyle/>
          <a:p>
            <a:r>
              <a:rPr lang="en-IN" dirty="0" smtClean="0"/>
              <a:t>HARDWARE</a:t>
            </a:r>
            <a:endParaRPr lang="en-IN" dirty="0"/>
          </a:p>
        </p:txBody>
      </p:sp>
      <p:pic>
        <p:nvPicPr>
          <p:cNvPr id="5" name="Content Placeholder 4"/>
          <p:cNvPicPr>
            <a:picLocks noGrp="1" noChangeAspect="1"/>
          </p:cNvPicPr>
          <p:nvPr>
            <p:ph sz="half" idx="1"/>
          </p:nvPr>
        </p:nvPicPr>
        <p:blipFill>
          <a:blip r:embed="rId2"/>
          <a:stretch>
            <a:fillRect/>
          </a:stretch>
        </p:blipFill>
        <p:spPr>
          <a:xfrm>
            <a:off x="1125860" y="1412776"/>
            <a:ext cx="7908227" cy="4755052"/>
          </a:xfrm>
          <a:prstGeom prst="rect">
            <a:avLst/>
          </a:prstGeom>
        </p:spPr>
      </p:pic>
      <p:pic>
        <p:nvPicPr>
          <p:cNvPr id="6" name="Content Placeholder 5" descr="D:\MegaProject\WhatsApp Image 2021-05-24 at 10.50.40 AM.jpeg"/>
          <p:cNvPicPr>
            <a:picLocks noGrp="1"/>
          </p:cNvPicPr>
          <p:nvPr>
            <p:ph sz="half" idx="2"/>
          </p:nvPr>
        </p:nvPicPr>
        <p:blipFill rotWithShape="1">
          <a:blip r:embed="rId3" cstate="print">
            <a:extLst>
              <a:ext uri="{28A0092B-C50C-407E-A947-70E740481C1C}">
                <a14:useLocalDpi xmlns:a14="http://schemas.microsoft.com/office/drawing/2010/main" val="0"/>
              </a:ext>
            </a:extLst>
          </a:blip>
          <a:srcRect t="27726" b="23827"/>
          <a:stretch/>
        </p:blipFill>
        <p:spPr bwMode="auto">
          <a:xfrm>
            <a:off x="9354872" y="3941335"/>
            <a:ext cx="2411936" cy="2226493"/>
          </a:xfrm>
          <a:prstGeom prst="rect">
            <a:avLst/>
          </a:prstGeom>
          <a:noFill/>
          <a:ln>
            <a:noFill/>
          </a:ln>
          <a:extLst>
            <a:ext uri="{53640926-AAD7-44D8-BBD7-CCE9431645EC}">
              <a14:shadowObscured xmlns:a14="http://schemas.microsoft.com/office/drawing/2010/main"/>
            </a:ext>
          </a:extLst>
        </p:spPr>
      </p:pic>
      <p:pic>
        <p:nvPicPr>
          <p:cNvPr id="7" name="Picture 6" descr="D:\MegaProject\WhatsApp Image 2021-05-24 at 10.50.33 AM.jpeg"/>
          <p:cNvPicPr/>
          <p:nvPr/>
        </p:nvPicPr>
        <p:blipFill rotWithShape="1">
          <a:blip r:embed="rId4" cstate="print">
            <a:extLst>
              <a:ext uri="{28A0092B-C50C-407E-A947-70E740481C1C}">
                <a14:useLocalDpi xmlns:a14="http://schemas.microsoft.com/office/drawing/2010/main" val="0"/>
              </a:ext>
            </a:extLst>
          </a:blip>
          <a:srcRect t="28187" b="21574"/>
          <a:stretch/>
        </p:blipFill>
        <p:spPr bwMode="auto">
          <a:xfrm>
            <a:off x="9334772" y="1412776"/>
            <a:ext cx="2388628" cy="22601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304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850107"/>
          </a:xfrm>
        </p:spPr>
        <p:txBody>
          <a:bodyPr/>
          <a:lstStyle/>
          <a:p>
            <a:r>
              <a:rPr lang="en-IN" dirty="0" smtClean="0"/>
              <a:t>ALGORITHM &amp; LOGIC</a:t>
            </a:r>
            <a:endParaRPr lang="en-IN" dirty="0"/>
          </a:p>
        </p:txBody>
      </p:sp>
      <p:sp>
        <p:nvSpPr>
          <p:cNvPr id="3" name="Content Placeholder 2"/>
          <p:cNvSpPr>
            <a:spLocks noGrp="1"/>
          </p:cNvSpPr>
          <p:nvPr>
            <p:ph sz="half" idx="1"/>
          </p:nvPr>
        </p:nvSpPr>
        <p:spPr>
          <a:xfrm>
            <a:off x="1218883" y="1706880"/>
            <a:ext cx="9412033" cy="4465320"/>
          </a:xfrm>
        </p:spPr>
        <p:txBody>
          <a:bodyPr>
            <a:normAutofit/>
          </a:bodyPr>
          <a:lstStyle/>
          <a:p>
            <a:pPr marL="0" indent="0">
              <a:buNone/>
            </a:pPr>
            <a:r>
              <a:rPr lang="en-IN" dirty="0" smtClean="0"/>
              <a:t>Path Planning  </a:t>
            </a:r>
            <a:r>
              <a:rPr lang="en-IN" dirty="0"/>
              <a:t>P</a:t>
            </a:r>
            <a:r>
              <a:rPr lang="en-IN" dirty="0" smtClean="0"/>
              <a:t>rogramming Logic :</a:t>
            </a:r>
          </a:p>
          <a:p>
            <a:pPr marL="0" indent="0">
              <a:buNone/>
            </a:pPr>
            <a:endParaRPr lang="en-IN" dirty="0"/>
          </a:p>
          <a:p>
            <a:pPr marL="0" indent="0" algn="just">
              <a:buNone/>
            </a:pPr>
            <a:r>
              <a:rPr lang="en-IN" sz="2400" dirty="0" smtClean="0"/>
              <a:t>User </a:t>
            </a:r>
            <a:r>
              <a:rPr lang="en-IN" sz="2400" dirty="0"/>
              <a:t>provide the GPS coordinate destination point on the user interface. </a:t>
            </a:r>
          </a:p>
          <a:p>
            <a:pPr marL="0" indent="0" algn="just">
              <a:buNone/>
            </a:pPr>
            <a:r>
              <a:rPr lang="en-IN" sz="2400" dirty="0" smtClean="0"/>
              <a:t>Robot </a:t>
            </a:r>
            <a:r>
              <a:rPr lang="en-IN" sz="2400" dirty="0"/>
              <a:t>take its current GPS coordinate which are initial point of the robot. </a:t>
            </a:r>
          </a:p>
          <a:p>
            <a:pPr marL="0" indent="0" algn="just">
              <a:buNone/>
            </a:pPr>
            <a:r>
              <a:rPr lang="en-IN" sz="2400" dirty="0" smtClean="0"/>
              <a:t>Targeting </a:t>
            </a:r>
            <a:r>
              <a:rPr lang="en-IN" sz="2400" dirty="0"/>
              <a:t>the distance between these two points and direction.</a:t>
            </a:r>
          </a:p>
          <a:p>
            <a:pPr marL="0" indent="0" algn="just">
              <a:buNone/>
            </a:pPr>
            <a:r>
              <a:rPr lang="en-IN" sz="2400" dirty="0" smtClean="0"/>
              <a:t>Turn </a:t>
            </a:r>
            <a:r>
              <a:rPr lang="en-IN" sz="2400" dirty="0"/>
              <a:t>in that direction and move to the next waypoint. </a:t>
            </a:r>
            <a:r>
              <a:rPr lang="en-IN" sz="2400" dirty="0" smtClean="0"/>
              <a:t>Trying </a:t>
            </a:r>
            <a:r>
              <a:rPr lang="en-IN" sz="2400" dirty="0"/>
              <a:t>to minimising the distance by continuous point to point steering approach. </a:t>
            </a:r>
          </a:p>
          <a:p>
            <a:pPr marL="0" indent="0">
              <a:buNone/>
            </a:pPr>
            <a:endParaRPr lang="en-IN" dirty="0"/>
          </a:p>
        </p:txBody>
      </p:sp>
    </p:spTree>
    <p:extLst>
      <p:ext uri="{BB962C8B-B14F-4D97-AF65-F5344CB8AC3E}">
        <p14:creationId xmlns:p14="http://schemas.microsoft.com/office/powerpoint/2010/main" val="116904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1370</TotalTime>
  <Words>666</Words>
  <Application>Microsoft Office PowerPoint</Application>
  <PresentationFormat>Custom</PresentationFormat>
  <Paragraphs>128</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Tech 16x9</vt:lpstr>
      <vt:lpstr>DEPARTMENT OF MECHANICAL ENGINEERING   ANNASAHEB DANGE COLLEGE OF ENGINEERING AND TECHNOLOGY, ASHTA. 2020-2021 </vt:lpstr>
      <vt:lpstr>PATROLLING ROBOT  (B-Tech Final Year Project)</vt:lpstr>
      <vt:lpstr>PowerPoint Presentation</vt:lpstr>
      <vt:lpstr>PowerPoint Presentation</vt:lpstr>
      <vt:lpstr>PowerPoint Presentation</vt:lpstr>
      <vt:lpstr>Objectives </vt:lpstr>
      <vt:lpstr>PROPOSED IMPLEMENTATION</vt:lpstr>
      <vt:lpstr>HARDWARE</vt:lpstr>
      <vt:lpstr>ALGORITHM &amp; LOGIC</vt:lpstr>
      <vt:lpstr>PowerPoint Presentation</vt:lpstr>
      <vt:lpstr>ROS Simulation : Path Planning</vt:lpstr>
      <vt:lpstr>ROS Simulation : Object Avoidance</vt:lpstr>
      <vt:lpstr>Human Detection</vt:lpstr>
      <vt:lpstr>Logic for Human Detection</vt:lpstr>
      <vt:lpstr>Algorithm Used for Human Detection</vt:lpstr>
      <vt:lpstr>PowerPoint Presentation</vt:lpstr>
      <vt:lpstr>Output terminal of Human Detection Algorithm</vt:lpstr>
      <vt:lpstr>FUTURE ENHANCEMENTS</vt:lpstr>
      <vt:lpstr>Research Articles</vt:lpstr>
      <vt:lpstr>Project Implementation : Patrolling Robot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PATROLLING ROBOT</dc:title>
  <dc:creator>Pratik HRohane</dc:creator>
  <cp:lastModifiedBy>Jiganesh Patil</cp:lastModifiedBy>
  <cp:revision>51</cp:revision>
  <dcterms:created xsi:type="dcterms:W3CDTF">2020-10-02T20:09:46Z</dcterms:created>
  <dcterms:modified xsi:type="dcterms:W3CDTF">2021-06-20T09:10:36Z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