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57" r:id="rId4"/>
    <p:sldId id="259" r:id="rId5"/>
    <p:sldId id="258"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88" autoAdjust="0"/>
    <p:restoredTop sz="86364" autoAdjust="0"/>
  </p:normalViewPr>
  <p:slideViewPr>
    <p:cSldViewPr snapToGrid="0">
      <p:cViewPr varScale="1">
        <p:scale>
          <a:sx n="60" d="100"/>
          <a:sy n="60" d="100"/>
        </p:scale>
        <p:origin x="380" y="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5FC43-1388-429F-82D3-0B4632996272}" type="datetimeFigureOut">
              <a:rPr lang="en-IN" smtClean="0"/>
              <a:t>15-04-2024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E3A92-C426-4E76-92DE-69C4AE804746}" type="slidenum">
              <a:rPr lang="en-IN" smtClean="0"/>
              <a:t>‹#›</a:t>
            </a:fld>
            <a:endParaRPr lang="en-IN" dirty="0"/>
          </a:p>
        </p:txBody>
      </p:sp>
    </p:spTree>
    <p:extLst>
      <p:ext uri="{BB962C8B-B14F-4D97-AF65-F5344CB8AC3E}">
        <p14:creationId xmlns:p14="http://schemas.microsoft.com/office/powerpoint/2010/main" val="348685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5E3A92-C426-4E76-92DE-69C4AE804746}" type="slidenum">
              <a:rPr lang="en-IN" smtClean="0"/>
              <a:t>2</a:t>
            </a:fld>
            <a:endParaRPr lang="en-IN" dirty="0"/>
          </a:p>
        </p:txBody>
      </p:sp>
    </p:spTree>
    <p:extLst>
      <p:ext uri="{BB962C8B-B14F-4D97-AF65-F5344CB8AC3E}">
        <p14:creationId xmlns:p14="http://schemas.microsoft.com/office/powerpoint/2010/main" val="291872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5E3A92-C426-4E76-92DE-69C4AE804746}" type="slidenum">
              <a:rPr lang="en-IN" smtClean="0"/>
              <a:t>9</a:t>
            </a:fld>
            <a:endParaRPr lang="en-IN" dirty="0"/>
          </a:p>
        </p:txBody>
      </p:sp>
    </p:spTree>
    <p:extLst>
      <p:ext uri="{BB962C8B-B14F-4D97-AF65-F5344CB8AC3E}">
        <p14:creationId xmlns:p14="http://schemas.microsoft.com/office/powerpoint/2010/main" val="1229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5E3A92-C426-4E76-92DE-69C4AE804746}" type="slidenum">
              <a:rPr lang="en-IN" smtClean="0"/>
              <a:t>22</a:t>
            </a:fld>
            <a:endParaRPr lang="en-IN" dirty="0"/>
          </a:p>
        </p:txBody>
      </p:sp>
    </p:spTree>
    <p:extLst>
      <p:ext uri="{BB962C8B-B14F-4D97-AF65-F5344CB8AC3E}">
        <p14:creationId xmlns:p14="http://schemas.microsoft.com/office/powerpoint/2010/main" val="257294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C6DD-84AD-14E6-43E1-EB62AC6FA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6C369B-DEE7-F55A-BD9C-D04ED3923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12CDA5-DE36-CCE8-43C1-D688609329BB}"/>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5" name="Footer Placeholder 4">
            <a:extLst>
              <a:ext uri="{FF2B5EF4-FFF2-40B4-BE49-F238E27FC236}">
                <a16:creationId xmlns:a16="http://schemas.microsoft.com/office/drawing/2014/main" id="{2975A877-E467-B853-83A8-F0EAFD1D8B2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45CD41-5355-8B0E-70C5-950E39504A83}"/>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306374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0B45-B7C2-37D4-98C3-ABCE6435B5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53201-DA20-EB57-ED30-D18C57A4C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9A831D-B8EE-245C-3072-7CFACCD7923C}"/>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5" name="Footer Placeholder 4">
            <a:extLst>
              <a:ext uri="{FF2B5EF4-FFF2-40B4-BE49-F238E27FC236}">
                <a16:creationId xmlns:a16="http://schemas.microsoft.com/office/drawing/2014/main" id="{486A1995-3EA3-81D5-0F27-53B1009E52E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BA7BB5-A806-963C-8E98-812CC86BD3F1}"/>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42821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1A94D3-A225-CB25-AC82-B0E5F2B40A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2A1986-9674-2C3D-2949-FEAD802F0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ED4BB-DC9D-3075-D7FD-D7E3E9801E07}"/>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5" name="Footer Placeholder 4">
            <a:extLst>
              <a:ext uri="{FF2B5EF4-FFF2-40B4-BE49-F238E27FC236}">
                <a16:creationId xmlns:a16="http://schemas.microsoft.com/office/drawing/2014/main" id="{3A164D03-74C2-27C8-767D-99D7495F0B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35828B-6B95-EB6B-E6DD-1F720AA73503}"/>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110559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F23C-DCD2-1875-DFCB-3DCA5FD3F4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A823B-8AE8-5CFA-AA92-858585A4A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F05DF-1044-CE31-11F5-7CB9DE04F526}"/>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5" name="Footer Placeholder 4">
            <a:extLst>
              <a:ext uri="{FF2B5EF4-FFF2-40B4-BE49-F238E27FC236}">
                <a16:creationId xmlns:a16="http://schemas.microsoft.com/office/drawing/2014/main" id="{2BD645C6-C049-51EE-72BA-C34CD598870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8CA865-3D74-D62B-D0E3-FAECB8C9DAF3}"/>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265027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947A-6A59-56B9-0231-CFD0552B8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2F5D4B-D59F-E47D-CC89-0CCFDAC22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883B3-4C5E-053B-7285-CB4B797D41C5}"/>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5" name="Footer Placeholder 4">
            <a:extLst>
              <a:ext uri="{FF2B5EF4-FFF2-40B4-BE49-F238E27FC236}">
                <a16:creationId xmlns:a16="http://schemas.microsoft.com/office/drawing/2014/main" id="{5D869B71-2481-7E56-33A0-9B743082AD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388D4A-0AE7-F1CA-72A4-EC4BF47C7996}"/>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172166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0C0-6A66-B1BC-7860-71146113F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6A96E5-E6DA-7178-9EC8-CF2868AD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8C91-7E16-2818-464E-AD3D6482D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D0E44-86BA-B5E4-19FA-3661D588597D}"/>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6" name="Footer Placeholder 5">
            <a:extLst>
              <a:ext uri="{FF2B5EF4-FFF2-40B4-BE49-F238E27FC236}">
                <a16:creationId xmlns:a16="http://schemas.microsoft.com/office/drawing/2014/main" id="{D2E823FB-3191-1195-C4D8-5C051D3F7E8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740DFA9-5A08-5B75-8EE6-C4D0A888536D}"/>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13249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19EC-C041-6CFF-546B-675F6F2615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9C839B-1A10-87BD-E847-AD17F82F0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D13FA-C185-5EE4-4FD4-07F54056A4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B7A63E-5F64-825C-E7B1-17227997B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BC6BA-B0AA-AE5A-C863-E43188956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392BC3-3D1A-F27C-22DE-7C8B85DE8C7F}"/>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8" name="Footer Placeholder 7">
            <a:extLst>
              <a:ext uri="{FF2B5EF4-FFF2-40B4-BE49-F238E27FC236}">
                <a16:creationId xmlns:a16="http://schemas.microsoft.com/office/drawing/2014/main" id="{3A05EF1A-31C9-BF16-DB39-68BF5B4C74A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D679537-F2FC-255D-C17C-673E6085F0C0}"/>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67325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45CC-7D60-10E3-D0CB-80CB29F3D8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8589E8-E56A-0530-C04A-5A74A117AF84}"/>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4" name="Footer Placeholder 3">
            <a:extLst>
              <a:ext uri="{FF2B5EF4-FFF2-40B4-BE49-F238E27FC236}">
                <a16:creationId xmlns:a16="http://schemas.microsoft.com/office/drawing/2014/main" id="{3E8778EA-1847-9784-3201-0DCC89C58B2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5609667-AE8E-2770-0787-991AE17F2234}"/>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224205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0AFAE-43C1-AA40-CACD-96C9E30EB23E}"/>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3" name="Footer Placeholder 2">
            <a:extLst>
              <a:ext uri="{FF2B5EF4-FFF2-40B4-BE49-F238E27FC236}">
                <a16:creationId xmlns:a16="http://schemas.microsoft.com/office/drawing/2014/main" id="{3174EFFC-5077-6BD5-0100-54DB737D659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A4327E8-058E-99FA-D6FE-560033A63204}"/>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352622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05EA-15BE-9758-2DAB-B8B1781D6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CFAA77-DF43-86E2-DC64-297748427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CCCFBC-795A-1D03-F8AF-ADE461030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9E22D-7BE7-156B-62AF-10E1023BD249}"/>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6" name="Footer Placeholder 5">
            <a:extLst>
              <a:ext uri="{FF2B5EF4-FFF2-40B4-BE49-F238E27FC236}">
                <a16:creationId xmlns:a16="http://schemas.microsoft.com/office/drawing/2014/main" id="{8449DDCF-B0CE-E019-0F56-31C9186696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87F7CE-069E-240C-3D4B-A6D574E3B629}"/>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246228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EFD0-FD46-9B5A-77A7-B40F4E0C1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0AFE24-2DE8-39F5-275B-55F3C5406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6A1F525-7030-C7B4-38FA-2B7AB5F4A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A6B5D-27C5-DC25-1345-0F19908601CC}"/>
              </a:ext>
            </a:extLst>
          </p:cNvPr>
          <p:cNvSpPr>
            <a:spLocks noGrp="1"/>
          </p:cNvSpPr>
          <p:nvPr>
            <p:ph type="dt" sz="half" idx="10"/>
          </p:nvPr>
        </p:nvSpPr>
        <p:spPr/>
        <p:txBody>
          <a:bodyPr/>
          <a:lstStyle/>
          <a:p>
            <a:fld id="{6C2ED94A-6A04-49E9-A459-1FE6F15BADCF}" type="datetimeFigureOut">
              <a:rPr lang="en-IN" smtClean="0"/>
              <a:t>15-04-2024</a:t>
            </a:fld>
            <a:endParaRPr lang="en-IN" dirty="0"/>
          </a:p>
        </p:txBody>
      </p:sp>
      <p:sp>
        <p:nvSpPr>
          <p:cNvPr id="6" name="Footer Placeholder 5">
            <a:extLst>
              <a:ext uri="{FF2B5EF4-FFF2-40B4-BE49-F238E27FC236}">
                <a16:creationId xmlns:a16="http://schemas.microsoft.com/office/drawing/2014/main" id="{EC205C12-0E63-D35B-BBF5-14FF002EF41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0E7D185-10C7-1F01-9497-36E6EA071524}"/>
              </a:ext>
            </a:extLst>
          </p:cNvPr>
          <p:cNvSpPr>
            <a:spLocks noGrp="1"/>
          </p:cNvSpPr>
          <p:nvPr>
            <p:ph type="sldNum" sz="quarter" idx="12"/>
          </p:nvPr>
        </p:nvSpPr>
        <p:spPr/>
        <p:txBody>
          <a:bodyPr/>
          <a:lstStyle/>
          <a:p>
            <a:fld id="{61FAF9E9-53F1-4670-9BA6-487DFCFC0CCF}" type="slidenum">
              <a:rPr lang="en-IN" smtClean="0"/>
              <a:t>‹#›</a:t>
            </a:fld>
            <a:endParaRPr lang="en-IN" dirty="0"/>
          </a:p>
        </p:txBody>
      </p:sp>
    </p:spTree>
    <p:extLst>
      <p:ext uri="{BB962C8B-B14F-4D97-AF65-F5344CB8AC3E}">
        <p14:creationId xmlns:p14="http://schemas.microsoft.com/office/powerpoint/2010/main" val="168232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239B28-EE65-F9FA-79C8-569175079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F29AF-0FE6-9F5F-5934-A9C6F845C0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2DFDF-C9FC-26D2-7D4C-4344A655A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ED94A-6A04-49E9-A459-1FE6F15BADCF}" type="datetimeFigureOut">
              <a:rPr lang="en-IN" smtClean="0"/>
              <a:t>15-04-2024</a:t>
            </a:fld>
            <a:endParaRPr lang="en-IN" dirty="0"/>
          </a:p>
        </p:txBody>
      </p:sp>
      <p:sp>
        <p:nvSpPr>
          <p:cNvPr id="5" name="Footer Placeholder 4">
            <a:extLst>
              <a:ext uri="{FF2B5EF4-FFF2-40B4-BE49-F238E27FC236}">
                <a16:creationId xmlns:a16="http://schemas.microsoft.com/office/drawing/2014/main" id="{41FDE105-C265-7766-1D75-F118DD44C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1FBE0E0-DD5A-0B57-55DA-6F2879535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AF9E9-53F1-4670-9BA6-487DFCFC0CCF}" type="slidenum">
              <a:rPr lang="en-IN" smtClean="0"/>
              <a:t>‹#›</a:t>
            </a:fld>
            <a:endParaRPr lang="en-IN" dirty="0"/>
          </a:p>
        </p:txBody>
      </p:sp>
    </p:spTree>
    <p:extLst>
      <p:ext uri="{BB962C8B-B14F-4D97-AF65-F5344CB8AC3E}">
        <p14:creationId xmlns:p14="http://schemas.microsoft.com/office/powerpoint/2010/main" val="393203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2111-69F3-E181-A10E-CFE99F30CA84}"/>
              </a:ext>
            </a:extLst>
          </p:cNvPr>
          <p:cNvSpPr>
            <a:spLocks noGrp="1"/>
          </p:cNvSpPr>
          <p:nvPr>
            <p:ph type="ctrTitle"/>
          </p:nvPr>
        </p:nvSpPr>
        <p:spPr>
          <a:xfrm>
            <a:off x="1524000" y="955215"/>
            <a:ext cx="9144000" cy="2387600"/>
          </a:xfrm>
        </p:spPr>
        <p:txBody>
          <a:bodyPr/>
          <a:lstStyle/>
          <a:p>
            <a:r>
              <a:rPr lang="en-IN" dirty="0"/>
              <a:t>Theatre Management System</a:t>
            </a:r>
          </a:p>
        </p:txBody>
      </p:sp>
      <p:sp>
        <p:nvSpPr>
          <p:cNvPr id="3" name="Subtitle 2">
            <a:extLst>
              <a:ext uri="{FF2B5EF4-FFF2-40B4-BE49-F238E27FC236}">
                <a16:creationId xmlns:a16="http://schemas.microsoft.com/office/drawing/2014/main" id="{F09D0366-85BC-C6DF-C1B5-78B296F229CD}"/>
              </a:ext>
            </a:extLst>
          </p:cNvPr>
          <p:cNvSpPr>
            <a:spLocks noGrp="1"/>
          </p:cNvSpPr>
          <p:nvPr>
            <p:ph type="subTitle" idx="1"/>
          </p:nvPr>
        </p:nvSpPr>
        <p:spPr>
          <a:xfrm>
            <a:off x="1455174" y="3767394"/>
            <a:ext cx="9144000" cy="2741561"/>
          </a:xfrm>
        </p:spPr>
        <p:txBody>
          <a:bodyPr>
            <a:normAutofit lnSpcReduction="10000"/>
          </a:bodyPr>
          <a:lstStyle/>
          <a:p>
            <a:r>
              <a:rPr lang="en-IN" sz="3200" dirty="0"/>
              <a:t>BTech 4</a:t>
            </a:r>
            <a:r>
              <a:rPr lang="en-IN" sz="3200" baseline="30000" dirty="0"/>
              <a:t>th</a:t>
            </a:r>
            <a:r>
              <a:rPr lang="en-IN" sz="3200" dirty="0"/>
              <a:t>  CSE-B1</a:t>
            </a:r>
          </a:p>
          <a:p>
            <a:r>
              <a:rPr lang="en-IN" sz="3200" dirty="0"/>
              <a:t>Atif Ayan - IU2241230127</a:t>
            </a:r>
          </a:p>
          <a:p>
            <a:r>
              <a:rPr lang="en-IN" sz="3200" dirty="0"/>
              <a:t>Devjani Jigar Sunil Kumar – IU2241230164</a:t>
            </a:r>
          </a:p>
          <a:p>
            <a:r>
              <a:rPr lang="en-IN" sz="3200" dirty="0"/>
              <a:t>Subject – Minor Project of Java </a:t>
            </a:r>
          </a:p>
          <a:p>
            <a:r>
              <a:rPr lang="en-IN" sz="3200" dirty="0"/>
              <a:t>Date of Submission – 15/04/2024</a:t>
            </a:r>
          </a:p>
        </p:txBody>
      </p:sp>
    </p:spTree>
    <p:extLst>
      <p:ext uri="{BB962C8B-B14F-4D97-AF65-F5344CB8AC3E}">
        <p14:creationId xmlns:p14="http://schemas.microsoft.com/office/powerpoint/2010/main" val="578310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Tm="1000">
        <p15:prstTrans prst="airplane"/>
      </p:transition>
    </mc:Choice>
    <mc:Fallback xmlns="">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B9D2-F3DB-4693-D3BC-C081199782F4}"/>
              </a:ext>
            </a:extLst>
          </p:cNvPr>
          <p:cNvSpPr>
            <a:spLocks noGrp="1"/>
          </p:cNvSpPr>
          <p:nvPr>
            <p:ph type="title"/>
          </p:nvPr>
        </p:nvSpPr>
        <p:spPr>
          <a:xfrm>
            <a:off x="651378" y="0"/>
            <a:ext cx="10515600" cy="1317523"/>
          </a:xfrm>
        </p:spPr>
        <p:txBody>
          <a:bodyPr>
            <a:normAutofit/>
          </a:bodyPr>
          <a:lstStyle/>
          <a:p>
            <a:r>
              <a:rPr lang="en-IN" dirty="0"/>
              <a:t>FLOWCHART FOR MAIN FUNCTION’S SWITCH CASE</a:t>
            </a:r>
          </a:p>
        </p:txBody>
      </p:sp>
      <p:sp>
        <p:nvSpPr>
          <p:cNvPr id="5" name="Rectangle 4">
            <a:extLst>
              <a:ext uri="{FF2B5EF4-FFF2-40B4-BE49-F238E27FC236}">
                <a16:creationId xmlns:a16="http://schemas.microsoft.com/office/drawing/2014/main" id="{2F528624-3B54-8EE1-5AAA-F690EADE9A10}"/>
              </a:ext>
            </a:extLst>
          </p:cNvPr>
          <p:cNvSpPr/>
          <p:nvPr/>
        </p:nvSpPr>
        <p:spPr>
          <a:xfrm>
            <a:off x="4306524" y="2626902"/>
            <a:ext cx="3205315" cy="589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Declare choice variable and do apply switch case </a:t>
            </a:r>
          </a:p>
        </p:txBody>
      </p:sp>
      <p:sp>
        <p:nvSpPr>
          <p:cNvPr id="6" name="Flowchart: Data 5">
            <a:extLst>
              <a:ext uri="{FF2B5EF4-FFF2-40B4-BE49-F238E27FC236}">
                <a16:creationId xmlns:a16="http://schemas.microsoft.com/office/drawing/2014/main" id="{18511534-9688-9157-7E92-B459284A8361}"/>
              </a:ext>
            </a:extLst>
          </p:cNvPr>
          <p:cNvSpPr/>
          <p:nvPr/>
        </p:nvSpPr>
        <p:spPr>
          <a:xfrm>
            <a:off x="4306524" y="3719498"/>
            <a:ext cx="3205313" cy="698090"/>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Take user input</a:t>
            </a:r>
          </a:p>
        </p:txBody>
      </p:sp>
      <p:sp>
        <p:nvSpPr>
          <p:cNvPr id="7" name="Flowchart: Process 6">
            <a:extLst>
              <a:ext uri="{FF2B5EF4-FFF2-40B4-BE49-F238E27FC236}">
                <a16:creationId xmlns:a16="http://schemas.microsoft.com/office/drawing/2014/main" id="{CD8A5065-40A3-3397-A851-CA7E491DD509}"/>
              </a:ext>
            </a:extLst>
          </p:cNvPr>
          <p:cNvSpPr/>
          <p:nvPr/>
        </p:nvSpPr>
        <p:spPr>
          <a:xfrm>
            <a:off x="4306524" y="4975200"/>
            <a:ext cx="3205313" cy="43261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Apply that</a:t>
            </a:r>
          </a:p>
        </p:txBody>
      </p:sp>
      <p:sp>
        <p:nvSpPr>
          <p:cNvPr id="8" name="Flowchart: Terminator 7">
            <a:extLst>
              <a:ext uri="{FF2B5EF4-FFF2-40B4-BE49-F238E27FC236}">
                <a16:creationId xmlns:a16="http://schemas.microsoft.com/office/drawing/2014/main" id="{A90FCF7F-D6EA-CADF-2543-2AD24ABCC826}"/>
              </a:ext>
            </a:extLst>
          </p:cNvPr>
          <p:cNvSpPr/>
          <p:nvPr/>
        </p:nvSpPr>
        <p:spPr>
          <a:xfrm>
            <a:off x="4306525" y="5948516"/>
            <a:ext cx="3205306" cy="72758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Terminate</a:t>
            </a:r>
          </a:p>
        </p:txBody>
      </p:sp>
      <p:sp>
        <p:nvSpPr>
          <p:cNvPr id="9" name="Flowchart: Terminator 8">
            <a:extLst>
              <a:ext uri="{FF2B5EF4-FFF2-40B4-BE49-F238E27FC236}">
                <a16:creationId xmlns:a16="http://schemas.microsoft.com/office/drawing/2014/main" id="{677659ED-96C3-D439-BC19-E53E5AA7654F}"/>
              </a:ext>
            </a:extLst>
          </p:cNvPr>
          <p:cNvSpPr/>
          <p:nvPr/>
        </p:nvSpPr>
        <p:spPr>
          <a:xfrm>
            <a:off x="4306526" y="1396655"/>
            <a:ext cx="3205313" cy="72758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cxnSp>
        <p:nvCxnSpPr>
          <p:cNvPr id="13" name="Straight Arrow Connector 12">
            <a:extLst>
              <a:ext uri="{FF2B5EF4-FFF2-40B4-BE49-F238E27FC236}">
                <a16:creationId xmlns:a16="http://schemas.microsoft.com/office/drawing/2014/main" id="{2F73E8A2-A64D-5A14-D2BD-3E16ACBCFBCA}"/>
              </a:ext>
            </a:extLst>
          </p:cNvPr>
          <p:cNvCxnSpPr>
            <a:cxnSpLocks/>
            <a:stCxn id="9" idx="2"/>
            <a:endCxn id="5" idx="0"/>
          </p:cNvCxnSpPr>
          <p:nvPr/>
        </p:nvCxnSpPr>
        <p:spPr>
          <a:xfrm flipH="1">
            <a:off x="5909182" y="2124242"/>
            <a:ext cx="1" cy="502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79629B9-3822-D9F1-53BB-1203F8F45188}"/>
              </a:ext>
            </a:extLst>
          </p:cNvPr>
          <p:cNvCxnSpPr>
            <a:cxnSpLocks/>
            <a:stCxn id="5" idx="2"/>
            <a:endCxn id="6" idx="1"/>
          </p:cNvCxnSpPr>
          <p:nvPr/>
        </p:nvCxnSpPr>
        <p:spPr>
          <a:xfrm flipH="1">
            <a:off x="5909181" y="3216838"/>
            <a:ext cx="1" cy="502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A5A416-8204-55F8-89C1-863CF6539806}"/>
              </a:ext>
            </a:extLst>
          </p:cNvPr>
          <p:cNvCxnSpPr>
            <a:cxnSpLocks/>
            <a:stCxn id="6" idx="4"/>
            <a:endCxn id="7" idx="0"/>
          </p:cNvCxnSpPr>
          <p:nvPr/>
        </p:nvCxnSpPr>
        <p:spPr>
          <a:xfrm>
            <a:off x="5909181" y="4417588"/>
            <a:ext cx="0" cy="55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ECF6AF-DD51-9407-69BA-74F28300F2EC}"/>
              </a:ext>
            </a:extLst>
          </p:cNvPr>
          <p:cNvCxnSpPr>
            <a:cxnSpLocks/>
            <a:stCxn id="7" idx="2"/>
          </p:cNvCxnSpPr>
          <p:nvPr/>
        </p:nvCxnSpPr>
        <p:spPr>
          <a:xfrm>
            <a:off x="5909181" y="5407819"/>
            <a:ext cx="3" cy="54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14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03D4-3EB1-8FD0-5BD2-B4FCB1399D88}"/>
              </a:ext>
            </a:extLst>
          </p:cNvPr>
          <p:cNvSpPr>
            <a:spLocks noGrp="1"/>
          </p:cNvSpPr>
          <p:nvPr>
            <p:ph type="title"/>
          </p:nvPr>
        </p:nvSpPr>
        <p:spPr/>
        <p:txBody>
          <a:bodyPr/>
          <a:lstStyle/>
          <a:p>
            <a:r>
              <a:rPr lang="en-IN" dirty="0"/>
              <a:t>FLOWCHART FOR MAIN FUNCTION’S SWITCH CASE</a:t>
            </a:r>
          </a:p>
        </p:txBody>
      </p:sp>
      <p:sp>
        <p:nvSpPr>
          <p:cNvPr id="4" name="Flowchart: Terminator 3">
            <a:extLst>
              <a:ext uri="{FF2B5EF4-FFF2-40B4-BE49-F238E27FC236}">
                <a16:creationId xmlns:a16="http://schemas.microsoft.com/office/drawing/2014/main" id="{BDC79FC3-4CFF-5DB6-A238-894D3DB298FF}"/>
              </a:ext>
            </a:extLst>
          </p:cNvPr>
          <p:cNvSpPr/>
          <p:nvPr/>
        </p:nvSpPr>
        <p:spPr>
          <a:xfrm>
            <a:off x="4630994" y="1420169"/>
            <a:ext cx="2369574" cy="46211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6" name="Flowchart: Decision 5">
            <a:extLst>
              <a:ext uri="{FF2B5EF4-FFF2-40B4-BE49-F238E27FC236}">
                <a16:creationId xmlns:a16="http://schemas.microsoft.com/office/drawing/2014/main" id="{E4B81093-F00D-98C9-9E5D-7D072FEEFB47}"/>
              </a:ext>
            </a:extLst>
          </p:cNvPr>
          <p:cNvSpPr/>
          <p:nvPr/>
        </p:nvSpPr>
        <p:spPr>
          <a:xfrm>
            <a:off x="4630994" y="3429000"/>
            <a:ext cx="2369574" cy="130031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If choice ==</a:t>
            </a:r>
          </a:p>
        </p:txBody>
      </p:sp>
      <p:sp>
        <p:nvSpPr>
          <p:cNvPr id="7" name="Flowchart: Data 6">
            <a:extLst>
              <a:ext uri="{FF2B5EF4-FFF2-40B4-BE49-F238E27FC236}">
                <a16:creationId xmlns:a16="http://schemas.microsoft.com/office/drawing/2014/main" id="{547982C2-E900-849A-1076-3D685C20949D}"/>
              </a:ext>
            </a:extLst>
          </p:cNvPr>
          <p:cNvSpPr/>
          <p:nvPr/>
        </p:nvSpPr>
        <p:spPr>
          <a:xfrm>
            <a:off x="4630994" y="2398980"/>
            <a:ext cx="2369574" cy="61264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choice</a:t>
            </a:r>
          </a:p>
        </p:txBody>
      </p:sp>
      <p:sp>
        <p:nvSpPr>
          <p:cNvPr id="8" name="Flowchart: Data 7">
            <a:extLst>
              <a:ext uri="{FF2B5EF4-FFF2-40B4-BE49-F238E27FC236}">
                <a16:creationId xmlns:a16="http://schemas.microsoft.com/office/drawing/2014/main" id="{1E056BD5-4F0E-E24D-8B9E-AFEFE3609A7D}"/>
              </a:ext>
            </a:extLst>
          </p:cNvPr>
          <p:cNvSpPr/>
          <p:nvPr/>
        </p:nvSpPr>
        <p:spPr>
          <a:xfrm>
            <a:off x="1344561" y="5151107"/>
            <a:ext cx="1445342" cy="68825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 Movie</a:t>
            </a:r>
          </a:p>
        </p:txBody>
      </p:sp>
      <p:sp>
        <p:nvSpPr>
          <p:cNvPr id="9" name="Flowchart: Data 8">
            <a:extLst>
              <a:ext uri="{FF2B5EF4-FFF2-40B4-BE49-F238E27FC236}">
                <a16:creationId xmlns:a16="http://schemas.microsoft.com/office/drawing/2014/main" id="{154AD534-6925-42AA-48CC-B0D96A51E1D4}"/>
              </a:ext>
            </a:extLst>
          </p:cNvPr>
          <p:cNvSpPr/>
          <p:nvPr/>
        </p:nvSpPr>
        <p:spPr>
          <a:xfrm>
            <a:off x="3338051" y="5146689"/>
            <a:ext cx="1445342" cy="68825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Movie</a:t>
            </a:r>
          </a:p>
        </p:txBody>
      </p:sp>
      <p:sp>
        <p:nvSpPr>
          <p:cNvPr id="10" name="Flowchart: Data 9">
            <a:extLst>
              <a:ext uri="{FF2B5EF4-FFF2-40B4-BE49-F238E27FC236}">
                <a16:creationId xmlns:a16="http://schemas.microsoft.com/office/drawing/2014/main" id="{EA9EEE4B-CB21-0213-8759-34EC391C666D}"/>
              </a:ext>
            </a:extLst>
          </p:cNvPr>
          <p:cNvSpPr/>
          <p:nvPr/>
        </p:nvSpPr>
        <p:spPr>
          <a:xfrm>
            <a:off x="7511844" y="5146689"/>
            <a:ext cx="1445342" cy="68825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 Ticket</a:t>
            </a:r>
          </a:p>
        </p:txBody>
      </p:sp>
      <p:sp>
        <p:nvSpPr>
          <p:cNvPr id="11" name="Flowchart: Data 10">
            <a:extLst>
              <a:ext uri="{FF2B5EF4-FFF2-40B4-BE49-F238E27FC236}">
                <a16:creationId xmlns:a16="http://schemas.microsoft.com/office/drawing/2014/main" id="{344FCF18-2DBE-1B7F-6110-572D1774A908}"/>
              </a:ext>
            </a:extLst>
          </p:cNvPr>
          <p:cNvSpPr/>
          <p:nvPr/>
        </p:nvSpPr>
        <p:spPr>
          <a:xfrm>
            <a:off x="9797845" y="5146689"/>
            <a:ext cx="1445342" cy="68825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Exit</a:t>
            </a:r>
          </a:p>
        </p:txBody>
      </p:sp>
      <p:cxnSp>
        <p:nvCxnSpPr>
          <p:cNvPr id="13" name="Connector: Elbow 12">
            <a:extLst>
              <a:ext uri="{FF2B5EF4-FFF2-40B4-BE49-F238E27FC236}">
                <a16:creationId xmlns:a16="http://schemas.microsoft.com/office/drawing/2014/main" id="{48E220AD-0903-E0F1-4EB3-B67B11462148}"/>
              </a:ext>
            </a:extLst>
          </p:cNvPr>
          <p:cNvCxnSpPr>
            <a:stCxn id="6" idx="1"/>
            <a:endCxn id="8" idx="1"/>
          </p:cNvCxnSpPr>
          <p:nvPr/>
        </p:nvCxnSpPr>
        <p:spPr>
          <a:xfrm rot="10800000" flipV="1">
            <a:off x="2067232" y="4079159"/>
            <a:ext cx="2563762" cy="10719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05ED271-E646-187E-E386-6B2FEB856436}"/>
              </a:ext>
            </a:extLst>
          </p:cNvPr>
          <p:cNvCxnSpPr>
            <a:stCxn id="6" idx="1"/>
            <a:endCxn id="9" idx="1"/>
          </p:cNvCxnSpPr>
          <p:nvPr/>
        </p:nvCxnSpPr>
        <p:spPr>
          <a:xfrm rot="10800000" flipV="1">
            <a:off x="4060722" y="4079159"/>
            <a:ext cx="570272" cy="10675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BD5B4EE-88D3-C463-25A3-8BAC072B86A1}"/>
              </a:ext>
            </a:extLst>
          </p:cNvPr>
          <p:cNvCxnSpPr>
            <a:stCxn id="6" idx="3"/>
            <a:endCxn id="11" idx="1"/>
          </p:cNvCxnSpPr>
          <p:nvPr/>
        </p:nvCxnSpPr>
        <p:spPr>
          <a:xfrm>
            <a:off x="7000568" y="4079159"/>
            <a:ext cx="3519948" cy="10675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7998332-222B-1C08-C161-3C9408FC92FA}"/>
              </a:ext>
            </a:extLst>
          </p:cNvPr>
          <p:cNvCxnSpPr>
            <a:stCxn id="6" idx="3"/>
            <a:endCxn id="10" idx="1"/>
          </p:cNvCxnSpPr>
          <p:nvPr/>
        </p:nvCxnSpPr>
        <p:spPr>
          <a:xfrm>
            <a:off x="7000568" y="4079159"/>
            <a:ext cx="1233947" cy="10675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FFC995-B0A0-BECD-BFFC-8E4334E3D59E}"/>
              </a:ext>
            </a:extLst>
          </p:cNvPr>
          <p:cNvSpPr txBox="1"/>
          <p:nvPr/>
        </p:nvSpPr>
        <p:spPr>
          <a:xfrm>
            <a:off x="1747686" y="4414684"/>
            <a:ext cx="513734" cy="369332"/>
          </a:xfrm>
          <a:prstGeom prst="rect">
            <a:avLst/>
          </a:prstGeom>
          <a:noFill/>
        </p:spPr>
        <p:txBody>
          <a:bodyPr wrap="square" rtlCol="0">
            <a:spAutoFit/>
          </a:bodyPr>
          <a:lstStyle/>
          <a:p>
            <a:r>
              <a:rPr lang="en-IN" dirty="0"/>
              <a:t>1</a:t>
            </a:r>
          </a:p>
        </p:txBody>
      </p:sp>
      <p:sp>
        <p:nvSpPr>
          <p:cNvPr id="21" name="TextBox 20">
            <a:extLst>
              <a:ext uri="{FF2B5EF4-FFF2-40B4-BE49-F238E27FC236}">
                <a16:creationId xmlns:a16="http://schemas.microsoft.com/office/drawing/2014/main" id="{16EEC1CE-65E8-1B36-07D0-53DC4FB904F9}"/>
              </a:ext>
            </a:extLst>
          </p:cNvPr>
          <p:cNvSpPr txBox="1"/>
          <p:nvPr/>
        </p:nvSpPr>
        <p:spPr>
          <a:xfrm>
            <a:off x="3743636" y="4458431"/>
            <a:ext cx="513734" cy="369332"/>
          </a:xfrm>
          <a:prstGeom prst="rect">
            <a:avLst/>
          </a:prstGeom>
          <a:noFill/>
        </p:spPr>
        <p:txBody>
          <a:bodyPr wrap="square" rtlCol="0">
            <a:spAutoFit/>
          </a:bodyPr>
          <a:lstStyle/>
          <a:p>
            <a:r>
              <a:rPr lang="en-IN" dirty="0"/>
              <a:t>2</a:t>
            </a:r>
          </a:p>
        </p:txBody>
      </p:sp>
      <p:sp>
        <p:nvSpPr>
          <p:cNvPr id="22" name="TextBox 21">
            <a:extLst>
              <a:ext uri="{FF2B5EF4-FFF2-40B4-BE49-F238E27FC236}">
                <a16:creationId xmlns:a16="http://schemas.microsoft.com/office/drawing/2014/main" id="{3F890848-AC7E-C4A6-0A23-83D68FCC1C31}"/>
              </a:ext>
            </a:extLst>
          </p:cNvPr>
          <p:cNvSpPr txBox="1"/>
          <p:nvPr/>
        </p:nvSpPr>
        <p:spPr>
          <a:xfrm>
            <a:off x="7886701" y="4414684"/>
            <a:ext cx="513734" cy="369332"/>
          </a:xfrm>
          <a:prstGeom prst="rect">
            <a:avLst/>
          </a:prstGeom>
          <a:noFill/>
        </p:spPr>
        <p:txBody>
          <a:bodyPr wrap="square" rtlCol="0">
            <a:spAutoFit/>
          </a:bodyPr>
          <a:lstStyle/>
          <a:p>
            <a:r>
              <a:rPr lang="en-IN" dirty="0"/>
              <a:t>3</a:t>
            </a:r>
          </a:p>
        </p:txBody>
      </p:sp>
      <p:sp>
        <p:nvSpPr>
          <p:cNvPr id="24" name="TextBox 23">
            <a:extLst>
              <a:ext uri="{FF2B5EF4-FFF2-40B4-BE49-F238E27FC236}">
                <a16:creationId xmlns:a16="http://schemas.microsoft.com/office/drawing/2014/main" id="{1F7201B7-CF94-22AF-1BD3-2AEEE59C782B}"/>
              </a:ext>
            </a:extLst>
          </p:cNvPr>
          <p:cNvSpPr txBox="1"/>
          <p:nvPr/>
        </p:nvSpPr>
        <p:spPr>
          <a:xfrm>
            <a:off x="10187447" y="4414684"/>
            <a:ext cx="513734" cy="369332"/>
          </a:xfrm>
          <a:prstGeom prst="rect">
            <a:avLst/>
          </a:prstGeom>
          <a:noFill/>
        </p:spPr>
        <p:txBody>
          <a:bodyPr wrap="square" rtlCol="0">
            <a:spAutoFit/>
          </a:bodyPr>
          <a:lstStyle/>
          <a:p>
            <a:r>
              <a:rPr lang="en-IN" dirty="0"/>
              <a:t>4</a:t>
            </a:r>
          </a:p>
        </p:txBody>
      </p:sp>
      <p:sp>
        <p:nvSpPr>
          <p:cNvPr id="25" name="Flowchart: Terminator 24">
            <a:extLst>
              <a:ext uri="{FF2B5EF4-FFF2-40B4-BE49-F238E27FC236}">
                <a16:creationId xmlns:a16="http://schemas.microsoft.com/office/drawing/2014/main" id="{84AA8C71-6391-70A4-6DBC-48980C712C64}"/>
              </a:ext>
            </a:extLst>
          </p:cNvPr>
          <p:cNvSpPr/>
          <p:nvPr/>
        </p:nvSpPr>
        <p:spPr>
          <a:xfrm>
            <a:off x="4630994" y="6096000"/>
            <a:ext cx="2369574" cy="460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Exit</a:t>
            </a:r>
          </a:p>
        </p:txBody>
      </p:sp>
      <p:cxnSp>
        <p:nvCxnSpPr>
          <p:cNvPr id="27" name="Connector: Elbow 26">
            <a:extLst>
              <a:ext uri="{FF2B5EF4-FFF2-40B4-BE49-F238E27FC236}">
                <a16:creationId xmlns:a16="http://schemas.microsoft.com/office/drawing/2014/main" id="{8BF852CB-5D01-3413-BE72-CE167F1871C9}"/>
              </a:ext>
            </a:extLst>
          </p:cNvPr>
          <p:cNvCxnSpPr>
            <a:stCxn id="8" idx="4"/>
            <a:endCxn id="25" idx="1"/>
          </p:cNvCxnSpPr>
          <p:nvPr/>
        </p:nvCxnSpPr>
        <p:spPr>
          <a:xfrm rot="16200000" flipH="1">
            <a:off x="3105596" y="4801001"/>
            <a:ext cx="487035" cy="25637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90D89B4-4865-7F34-B815-943DA5273C46}"/>
              </a:ext>
            </a:extLst>
          </p:cNvPr>
          <p:cNvCxnSpPr>
            <a:stCxn id="9" idx="4"/>
            <a:endCxn id="25" idx="1"/>
          </p:cNvCxnSpPr>
          <p:nvPr/>
        </p:nvCxnSpPr>
        <p:spPr>
          <a:xfrm rot="16200000" flipH="1">
            <a:off x="4100132" y="5795537"/>
            <a:ext cx="491453" cy="57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5C7DB04-E0E8-DF6B-6C30-5A946B4B7E9D}"/>
              </a:ext>
            </a:extLst>
          </p:cNvPr>
          <p:cNvCxnSpPr>
            <a:stCxn id="11" idx="4"/>
            <a:endCxn id="25" idx="3"/>
          </p:cNvCxnSpPr>
          <p:nvPr/>
        </p:nvCxnSpPr>
        <p:spPr>
          <a:xfrm rot="5400000">
            <a:off x="8514816" y="4320699"/>
            <a:ext cx="491453" cy="35199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DBD1DE4-9FF3-F6D1-D3AA-248A424F5A65}"/>
              </a:ext>
            </a:extLst>
          </p:cNvPr>
          <p:cNvCxnSpPr>
            <a:stCxn id="10" idx="4"/>
            <a:endCxn id="25" idx="3"/>
          </p:cNvCxnSpPr>
          <p:nvPr/>
        </p:nvCxnSpPr>
        <p:spPr>
          <a:xfrm rot="5400000">
            <a:off x="7371816" y="5463700"/>
            <a:ext cx="491453" cy="1233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1B98B37-2084-D8DD-57FB-5BC29FAD8D53}"/>
              </a:ext>
            </a:extLst>
          </p:cNvPr>
          <p:cNvCxnSpPr>
            <a:stCxn id="4" idx="2"/>
            <a:endCxn id="7" idx="1"/>
          </p:cNvCxnSpPr>
          <p:nvPr/>
        </p:nvCxnSpPr>
        <p:spPr>
          <a:xfrm>
            <a:off x="5815781" y="1882286"/>
            <a:ext cx="0" cy="51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2E3F38-5B43-2676-3451-C7EB3FCABD73}"/>
              </a:ext>
            </a:extLst>
          </p:cNvPr>
          <p:cNvCxnSpPr>
            <a:stCxn id="7" idx="4"/>
            <a:endCxn id="6" idx="0"/>
          </p:cNvCxnSpPr>
          <p:nvPr/>
        </p:nvCxnSpPr>
        <p:spPr>
          <a:xfrm>
            <a:off x="5815781" y="3011628"/>
            <a:ext cx="0" cy="417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5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CB00-99C4-D98A-5241-6839CB27AB35}"/>
              </a:ext>
            </a:extLst>
          </p:cNvPr>
          <p:cNvSpPr>
            <a:spLocks noGrp="1"/>
          </p:cNvSpPr>
          <p:nvPr>
            <p:ph type="title"/>
          </p:nvPr>
        </p:nvSpPr>
        <p:spPr/>
        <p:txBody>
          <a:bodyPr/>
          <a:lstStyle/>
          <a:p>
            <a:r>
              <a:rPr lang="en-IN" dirty="0"/>
              <a:t>FLOWCHART FOR BEVERAGES MENU</a:t>
            </a:r>
          </a:p>
        </p:txBody>
      </p:sp>
      <p:sp>
        <p:nvSpPr>
          <p:cNvPr id="5" name="Flowchart: Terminator 4">
            <a:extLst>
              <a:ext uri="{FF2B5EF4-FFF2-40B4-BE49-F238E27FC236}">
                <a16:creationId xmlns:a16="http://schemas.microsoft.com/office/drawing/2014/main" id="{C7A2C223-D53D-F20C-78B9-F693521BFC90}"/>
              </a:ext>
            </a:extLst>
          </p:cNvPr>
          <p:cNvSpPr/>
          <p:nvPr/>
        </p:nvSpPr>
        <p:spPr>
          <a:xfrm>
            <a:off x="4552333" y="1514168"/>
            <a:ext cx="2368801" cy="460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6" name="Flowchart: Data 5">
            <a:extLst>
              <a:ext uri="{FF2B5EF4-FFF2-40B4-BE49-F238E27FC236}">
                <a16:creationId xmlns:a16="http://schemas.microsoft.com/office/drawing/2014/main" id="{62328536-2FF5-C736-B0CE-ACE77CAA6AF9}"/>
              </a:ext>
            </a:extLst>
          </p:cNvPr>
          <p:cNvSpPr/>
          <p:nvPr/>
        </p:nvSpPr>
        <p:spPr>
          <a:xfrm>
            <a:off x="4552334" y="2438400"/>
            <a:ext cx="2368800" cy="816077"/>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Beverages Available</a:t>
            </a:r>
          </a:p>
        </p:txBody>
      </p:sp>
      <p:sp>
        <p:nvSpPr>
          <p:cNvPr id="7" name="Flowchart: Decision 6">
            <a:extLst>
              <a:ext uri="{FF2B5EF4-FFF2-40B4-BE49-F238E27FC236}">
                <a16:creationId xmlns:a16="http://schemas.microsoft.com/office/drawing/2014/main" id="{65B71D7C-5671-9AB3-F8EC-BAEDD881A811}"/>
              </a:ext>
            </a:extLst>
          </p:cNvPr>
          <p:cNvSpPr/>
          <p:nvPr/>
        </p:nvSpPr>
        <p:spPr>
          <a:xfrm>
            <a:off x="4552334" y="3610898"/>
            <a:ext cx="2368800" cy="145403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Beverages Available =</a:t>
            </a:r>
          </a:p>
        </p:txBody>
      </p:sp>
      <p:sp>
        <p:nvSpPr>
          <p:cNvPr id="8" name="Flowchart: Data 7">
            <a:extLst>
              <a:ext uri="{FF2B5EF4-FFF2-40B4-BE49-F238E27FC236}">
                <a16:creationId xmlns:a16="http://schemas.microsoft.com/office/drawing/2014/main" id="{12CE1160-F333-2CA7-E385-F5DF92094C8E}"/>
              </a:ext>
            </a:extLst>
          </p:cNvPr>
          <p:cNvSpPr/>
          <p:nvPr/>
        </p:nvSpPr>
        <p:spPr>
          <a:xfrm>
            <a:off x="589936" y="5260257"/>
            <a:ext cx="3234812" cy="71775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Initialize Beverage Menu</a:t>
            </a:r>
          </a:p>
        </p:txBody>
      </p:sp>
      <p:sp>
        <p:nvSpPr>
          <p:cNvPr id="9" name="Flowchart: Data 8">
            <a:extLst>
              <a:ext uri="{FF2B5EF4-FFF2-40B4-BE49-F238E27FC236}">
                <a16:creationId xmlns:a16="http://schemas.microsoft.com/office/drawing/2014/main" id="{05848B4B-5C3D-901D-2742-4540A338A3DE}"/>
              </a:ext>
            </a:extLst>
          </p:cNvPr>
          <p:cNvSpPr/>
          <p:nvPr/>
        </p:nvSpPr>
        <p:spPr>
          <a:xfrm>
            <a:off x="8640098" y="5260256"/>
            <a:ext cx="3234812" cy="71775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 no I/O operations</a:t>
            </a:r>
          </a:p>
        </p:txBody>
      </p:sp>
      <p:sp>
        <p:nvSpPr>
          <p:cNvPr id="10" name="Flowchart: Terminator 9">
            <a:extLst>
              <a:ext uri="{FF2B5EF4-FFF2-40B4-BE49-F238E27FC236}">
                <a16:creationId xmlns:a16="http://schemas.microsoft.com/office/drawing/2014/main" id="{E8A97743-A3DB-EA60-6232-FC3EB9A8977F}"/>
              </a:ext>
            </a:extLst>
          </p:cNvPr>
          <p:cNvSpPr/>
          <p:nvPr/>
        </p:nvSpPr>
        <p:spPr>
          <a:xfrm>
            <a:off x="4552334" y="6223819"/>
            <a:ext cx="2368800" cy="46211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Terminate</a:t>
            </a:r>
          </a:p>
        </p:txBody>
      </p:sp>
      <p:cxnSp>
        <p:nvCxnSpPr>
          <p:cNvPr id="12" name="Connector: Elbow 11">
            <a:extLst>
              <a:ext uri="{FF2B5EF4-FFF2-40B4-BE49-F238E27FC236}">
                <a16:creationId xmlns:a16="http://schemas.microsoft.com/office/drawing/2014/main" id="{D94FE281-13F3-7389-49A4-1DA61A8EAC61}"/>
              </a:ext>
            </a:extLst>
          </p:cNvPr>
          <p:cNvCxnSpPr>
            <a:stCxn id="7" idx="1"/>
            <a:endCxn id="8" idx="1"/>
          </p:cNvCxnSpPr>
          <p:nvPr/>
        </p:nvCxnSpPr>
        <p:spPr>
          <a:xfrm rot="10800000" flipV="1">
            <a:off x="2207342" y="4337915"/>
            <a:ext cx="2344992" cy="922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F5198DB-A629-35E2-3B67-8521CDA607F6}"/>
              </a:ext>
            </a:extLst>
          </p:cNvPr>
          <p:cNvCxnSpPr>
            <a:cxnSpLocks/>
          </p:cNvCxnSpPr>
          <p:nvPr/>
        </p:nvCxnSpPr>
        <p:spPr>
          <a:xfrm>
            <a:off x="6597653" y="4317305"/>
            <a:ext cx="3659851" cy="9223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B841BB-4554-1CF2-35C8-D835BDF5D9FB}"/>
              </a:ext>
            </a:extLst>
          </p:cNvPr>
          <p:cNvCxnSpPr>
            <a:cxnSpLocks/>
            <a:stCxn id="5" idx="2"/>
            <a:endCxn id="6" idx="1"/>
          </p:cNvCxnSpPr>
          <p:nvPr/>
        </p:nvCxnSpPr>
        <p:spPr>
          <a:xfrm>
            <a:off x="5736734" y="1974968"/>
            <a:ext cx="0" cy="46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47D58F-49AB-B4A3-AC1E-EBAAC0CF2DE8}"/>
              </a:ext>
            </a:extLst>
          </p:cNvPr>
          <p:cNvCxnSpPr>
            <a:stCxn id="6" idx="4"/>
            <a:endCxn id="7" idx="0"/>
          </p:cNvCxnSpPr>
          <p:nvPr/>
        </p:nvCxnSpPr>
        <p:spPr>
          <a:xfrm>
            <a:off x="5736734" y="3254477"/>
            <a:ext cx="0" cy="3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6633429-0718-0B1A-4BFD-E5DDC19BCEA3}"/>
              </a:ext>
            </a:extLst>
          </p:cNvPr>
          <p:cNvCxnSpPr>
            <a:stCxn id="9" idx="4"/>
            <a:endCxn id="10" idx="3"/>
          </p:cNvCxnSpPr>
          <p:nvPr/>
        </p:nvCxnSpPr>
        <p:spPr>
          <a:xfrm rot="5400000">
            <a:off x="8350886" y="4548259"/>
            <a:ext cx="476866" cy="33363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31B6A94-A52D-3FF6-1569-DC29FC0A2A32}"/>
              </a:ext>
            </a:extLst>
          </p:cNvPr>
          <p:cNvCxnSpPr>
            <a:stCxn id="8" idx="4"/>
            <a:endCxn id="10" idx="1"/>
          </p:cNvCxnSpPr>
          <p:nvPr/>
        </p:nvCxnSpPr>
        <p:spPr>
          <a:xfrm rot="16200000" flipH="1">
            <a:off x="3141406" y="5043948"/>
            <a:ext cx="476865" cy="23449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7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8925-9B47-6CCF-0CDC-2B64C136D352}"/>
              </a:ext>
            </a:extLst>
          </p:cNvPr>
          <p:cNvSpPr>
            <a:spLocks noGrp="1"/>
          </p:cNvSpPr>
          <p:nvPr>
            <p:ph type="title"/>
          </p:nvPr>
        </p:nvSpPr>
        <p:spPr/>
        <p:txBody>
          <a:bodyPr/>
          <a:lstStyle/>
          <a:p>
            <a:r>
              <a:rPr lang="en-IN" dirty="0"/>
              <a:t>FLOWCHART FOR PAYMENT GATEWAY SWITCH CASE</a:t>
            </a:r>
          </a:p>
        </p:txBody>
      </p:sp>
      <p:sp>
        <p:nvSpPr>
          <p:cNvPr id="4" name="Flowchart: Terminator 3">
            <a:extLst>
              <a:ext uri="{FF2B5EF4-FFF2-40B4-BE49-F238E27FC236}">
                <a16:creationId xmlns:a16="http://schemas.microsoft.com/office/drawing/2014/main" id="{BA88B73F-550D-FA24-314B-1D6B33E706F7}"/>
              </a:ext>
            </a:extLst>
          </p:cNvPr>
          <p:cNvSpPr/>
          <p:nvPr/>
        </p:nvSpPr>
        <p:spPr>
          <a:xfrm>
            <a:off x="4493340" y="1545639"/>
            <a:ext cx="2369575" cy="46080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5" name="Flowchart: Data 4">
            <a:extLst>
              <a:ext uri="{FF2B5EF4-FFF2-40B4-BE49-F238E27FC236}">
                <a16:creationId xmlns:a16="http://schemas.microsoft.com/office/drawing/2014/main" id="{88177FFD-F098-1956-9C46-7E7DE1FDA6D4}"/>
              </a:ext>
            </a:extLst>
          </p:cNvPr>
          <p:cNvSpPr/>
          <p:nvPr/>
        </p:nvSpPr>
        <p:spPr>
          <a:xfrm>
            <a:off x="4493340" y="2296030"/>
            <a:ext cx="2369575" cy="924232"/>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payment choice (1-3)</a:t>
            </a:r>
          </a:p>
        </p:txBody>
      </p:sp>
      <p:sp>
        <p:nvSpPr>
          <p:cNvPr id="6" name="Flowchart: Decision 5">
            <a:extLst>
              <a:ext uri="{FF2B5EF4-FFF2-40B4-BE49-F238E27FC236}">
                <a16:creationId xmlns:a16="http://schemas.microsoft.com/office/drawing/2014/main" id="{BA37154A-76A3-6ED2-04EA-B3070FE12CB7}"/>
              </a:ext>
            </a:extLst>
          </p:cNvPr>
          <p:cNvSpPr/>
          <p:nvPr/>
        </p:nvSpPr>
        <p:spPr>
          <a:xfrm>
            <a:off x="4493339" y="3547680"/>
            <a:ext cx="2369575" cy="102255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payment choice ==</a:t>
            </a:r>
          </a:p>
        </p:txBody>
      </p:sp>
      <p:sp>
        <p:nvSpPr>
          <p:cNvPr id="7" name="Flowchart: Process 6">
            <a:extLst>
              <a:ext uri="{FF2B5EF4-FFF2-40B4-BE49-F238E27FC236}">
                <a16:creationId xmlns:a16="http://schemas.microsoft.com/office/drawing/2014/main" id="{9E881A90-58B3-88B1-1CF4-BB59BD76F1E4}"/>
              </a:ext>
            </a:extLst>
          </p:cNvPr>
          <p:cNvSpPr/>
          <p:nvPr/>
        </p:nvSpPr>
        <p:spPr>
          <a:xfrm>
            <a:off x="1037302" y="4929887"/>
            <a:ext cx="1877961" cy="8121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Process Cash choice</a:t>
            </a:r>
          </a:p>
        </p:txBody>
      </p:sp>
      <p:sp>
        <p:nvSpPr>
          <p:cNvPr id="8" name="Flowchart: Terminator 7">
            <a:extLst>
              <a:ext uri="{FF2B5EF4-FFF2-40B4-BE49-F238E27FC236}">
                <a16:creationId xmlns:a16="http://schemas.microsoft.com/office/drawing/2014/main" id="{F0887722-797E-83F4-26C2-E0F4AB3EAFBB}"/>
              </a:ext>
            </a:extLst>
          </p:cNvPr>
          <p:cNvSpPr/>
          <p:nvPr/>
        </p:nvSpPr>
        <p:spPr>
          <a:xfrm>
            <a:off x="4493340" y="6076335"/>
            <a:ext cx="2369575" cy="495198"/>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Terminate</a:t>
            </a:r>
          </a:p>
        </p:txBody>
      </p:sp>
      <p:sp>
        <p:nvSpPr>
          <p:cNvPr id="9" name="Flowchart: Process 8">
            <a:extLst>
              <a:ext uri="{FF2B5EF4-FFF2-40B4-BE49-F238E27FC236}">
                <a16:creationId xmlns:a16="http://schemas.microsoft.com/office/drawing/2014/main" id="{8EEC22FD-5DDB-B089-53FE-0B9FA9CA6E86}"/>
              </a:ext>
            </a:extLst>
          </p:cNvPr>
          <p:cNvSpPr/>
          <p:nvPr/>
        </p:nvSpPr>
        <p:spPr>
          <a:xfrm>
            <a:off x="4739145" y="4932840"/>
            <a:ext cx="1877961" cy="80919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Process UPI choice</a:t>
            </a:r>
          </a:p>
        </p:txBody>
      </p:sp>
      <p:sp>
        <p:nvSpPr>
          <p:cNvPr id="10" name="Flowchart: Process 9">
            <a:extLst>
              <a:ext uri="{FF2B5EF4-FFF2-40B4-BE49-F238E27FC236}">
                <a16:creationId xmlns:a16="http://schemas.microsoft.com/office/drawing/2014/main" id="{5D8E4AFF-73C0-4AE6-9226-BFDB9CC3D353}"/>
              </a:ext>
            </a:extLst>
          </p:cNvPr>
          <p:cNvSpPr/>
          <p:nvPr/>
        </p:nvSpPr>
        <p:spPr>
          <a:xfrm>
            <a:off x="9085006" y="4929887"/>
            <a:ext cx="1877961" cy="81215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Process Credit Card choice</a:t>
            </a:r>
          </a:p>
        </p:txBody>
      </p:sp>
      <p:cxnSp>
        <p:nvCxnSpPr>
          <p:cNvPr id="12" name="Straight Arrow Connector 11">
            <a:extLst>
              <a:ext uri="{FF2B5EF4-FFF2-40B4-BE49-F238E27FC236}">
                <a16:creationId xmlns:a16="http://schemas.microsoft.com/office/drawing/2014/main" id="{8E241010-DE6D-08B1-DDF2-E3346309E89F}"/>
              </a:ext>
            </a:extLst>
          </p:cNvPr>
          <p:cNvCxnSpPr>
            <a:stCxn id="4" idx="2"/>
            <a:endCxn id="5" idx="1"/>
          </p:cNvCxnSpPr>
          <p:nvPr/>
        </p:nvCxnSpPr>
        <p:spPr>
          <a:xfrm>
            <a:off x="5678128" y="2006439"/>
            <a:ext cx="0" cy="28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813EAD-3824-0625-F1AE-416431860A2F}"/>
              </a:ext>
            </a:extLst>
          </p:cNvPr>
          <p:cNvCxnSpPr>
            <a:stCxn id="5" idx="4"/>
            <a:endCxn id="6" idx="0"/>
          </p:cNvCxnSpPr>
          <p:nvPr/>
        </p:nvCxnSpPr>
        <p:spPr>
          <a:xfrm flipH="1">
            <a:off x="5678127" y="3220262"/>
            <a:ext cx="1" cy="32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7932703-6627-9157-5BF6-D807EEB380DD}"/>
              </a:ext>
            </a:extLst>
          </p:cNvPr>
          <p:cNvCxnSpPr>
            <a:stCxn id="6" idx="2"/>
            <a:endCxn id="9" idx="0"/>
          </p:cNvCxnSpPr>
          <p:nvPr/>
        </p:nvCxnSpPr>
        <p:spPr>
          <a:xfrm rot="5400000">
            <a:off x="5496824" y="4751537"/>
            <a:ext cx="36260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2D55A7F-E303-93AC-FF84-7B1AF47396AB}"/>
              </a:ext>
            </a:extLst>
          </p:cNvPr>
          <p:cNvCxnSpPr>
            <a:stCxn id="6" idx="3"/>
            <a:endCxn id="10" idx="0"/>
          </p:cNvCxnSpPr>
          <p:nvPr/>
        </p:nvCxnSpPr>
        <p:spPr>
          <a:xfrm>
            <a:off x="6862914" y="4058957"/>
            <a:ext cx="3161073" cy="870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AC8DE3F-D35F-572C-A8AC-7DCD8C3A5C7F}"/>
              </a:ext>
            </a:extLst>
          </p:cNvPr>
          <p:cNvCxnSpPr>
            <a:stCxn id="6" idx="1"/>
            <a:endCxn id="7" idx="0"/>
          </p:cNvCxnSpPr>
          <p:nvPr/>
        </p:nvCxnSpPr>
        <p:spPr>
          <a:xfrm rot="10800000" flipV="1">
            <a:off x="1976283" y="4058957"/>
            <a:ext cx="2517056" cy="870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AD139ED-6E1E-3FC1-682E-62276597DC65}"/>
              </a:ext>
            </a:extLst>
          </p:cNvPr>
          <p:cNvCxnSpPr>
            <a:cxnSpLocks/>
            <a:stCxn id="7" idx="2"/>
            <a:endCxn id="8" idx="1"/>
          </p:cNvCxnSpPr>
          <p:nvPr/>
        </p:nvCxnSpPr>
        <p:spPr>
          <a:xfrm rot="16200000" flipH="1">
            <a:off x="2943863" y="4774457"/>
            <a:ext cx="581896" cy="2517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37435EC-7A95-524A-69F7-F367B21EDE17}"/>
              </a:ext>
            </a:extLst>
          </p:cNvPr>
          <p:cNvCxnSpPr>
            <a:stCxn id="9" idx="2"/>
            <a:endCxn id="8" idx="0"/>
          </p:cNvCxnSpPr>
          <p:nvPr/>
        </p:nvCxnSpPr>
        <p:spPr>
          <a:xfrm rot="16200000" flipH="1">
            <a:off x="5510978" y="5909185"/>
            <a:ext cx="334298"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F67BDCD-9327-6288-DD3F-2F98E3952FAD}"/>
              </a:ext>
            </a:extLst>
          </p:cNvPr>
          <p:cNvCxnSpPr>
            <a:cxnSpLocks/>
            <a:stCxn id="10" idx="2"/>
            <a:endCxn id="8" idx="3"/>
          </p:cNvCxnSpPr>
          <p:nvPr/>
        </p:nvCxnSpPr>
        <p:spPr>
          <a:xfrm rot="5400000">
            <a:off x="8152503" y="4452449"/>
            <a:ext cx="581897" cy="3161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F14FF94-499C-DAD3-7C90-0D459034DA3A}"/>
              </a:ext>
            </a:extLst>
          </p:cNvPr>
          <p:cNvSpPr txBox="1"/>
          <p:nvPr/>
        </p:nvSpPr>
        <p:spPr>
          <a:xfrm>
            <a:off x="2497393" y="3734386"/>
            <a:ext cx="1056965" cy="369332"/>
          </a:xfrm>
          <a:prstGeom prst="rect">
            <a:avLst/>
          </a:prstGeom>
          <a:noFill/>
        </p:spPr>
        <p:txBody>
          <a:bodyPr wrap="square" rtlCol="0">
            <a:spAutoFit/>
          </a:bodyPr>
          <a:lstStyle/>
          <a:p>
            <a:r>
              <a:rPr lang="en-IN" dirty="0"/>
              <a:t>Cash</a:t>
            </a:r>
          </a:p>
        </p:txBody>
      </p:sp>
      <p:sp>
        <p:nvSpPr>
          <p:cNvPr id="31" name="TextBox 30">
            <a:extLst>
              <a:ext uri="{FF2B5EF4-FFF2-40B4-BE49-F238E27FC236}">
                <a16:creationId xmlns:a16="http://schemas.microsoft.com/office/drawing/2014/main" id="{23255BF5-DB12-BCBF-BD6E-B334478D7E0B}"/>
              </a:ext>
            </a:extLst>
          </p:cNvPr>
          <p:cNvSpPr txBox="1"/>
          <p:nvPr/>
        </p:nvSpPr>
        <p:spPr>
          <a:xfrm>
            <a:off x="5796119" y="4509368"/>
            <a:ext cx="1056965" cy="369332"/>
          </a:xfrm>
          <a:prstGeom prst="rect">
            <a:avLst/>
          </a:prstGeom>
          <a:noFill/>
        </p:spPr>
        <p:txBody>
          <a:bodyPr wrap="square" rtlCol="0">
            <a:spAutoFit/>
          </a:bodyPr>
          <a:lstStyle/>
          <a:p>
            <a:r>
              <a:rPr lang="en-IN" dirty="0"/>
              <a:t>UPI</a:t>
            </a:r>
          </a:p>
        </p:txBody>
      </p:sp>
      <p:sp>
        <p:nvSpPr>
          <p:cNvPr id="32" name="TextBox 31">
            <a:extLst>
              <a:ext uri="{FF2B5EF4-FFF2-40B4-BE49-F238E27FC236}">
                <a16:creationId xmlns:a16="http://schemas.microsoft.com/office/drawing/2014/main" id="{4FB2E36D-88B7-86B3-2EB0-E816355E8B18}"/>
              </a:ext>
            </a:extLst>
          </p:cNvPr>
          <p:cNvSpPr txBox="1"/>
          <p:nvPr/>
        </p:nvSpPr>
        <p:spPr>
          <a:xfrm>
            <a:off x="8731044" y="3702120"/>
            <a:ext cx="1632156" cy="369332"/>
          </a:xfrm>
          <a:prstGeom prst="rect">
            <a:avLst/>
          </a:prstGeom>
          <a:noFill/>
        </p:spPr>
        <p:txBody>
          <a:bodyPr wrap="square" rtlCol="0">
            <a:spAutoFit/>
          </a:bodyPr>
          <a:lstStyle/>
          <a:p>
            <a:r>
              <a:rPr lang="en-IN" dirty="0"/>
              <a:t>Credit Card</a:t>
            </a:r>
          </a:p>
        </p:txBody>
      </p:sp>
    </p:spTree>
    <p:extLst>
      <p:ext uri="{BB962C8B-B14F-4D97-AF65-F5344CB8AC3E}">
        <p14:creationId xmlns:p14="http://schemas.microsoft.com/office/powerpoint/2010/main" val="163769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B51D-DBEF-E002-44D9-8E3912DCB50E}"/>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052FED1A-81A8-2D4F-5C7D-47FA04F8210E}"/>
              </a:ext>
            </a:extLst>
          </p:cNvPr>
          <p:cNvSpPr>
            <a:spLocks noGrp="1"/>
          </p:cNvSpPr>
          <p:nvPr>
            <p:ph idx="1"/>
          </p:nvPr>
        </p:nvSpPr>
        <p:spPr/>
        <p:txBody>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Efficient Ticket Booking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Enable customers to book tickets for movies or events easily and efficiently, reducing waiting times and manual processes.</a:t>
            </a:r>
          </a:p>
          <a:p>
            <a:pPr>
              <a:lnSpc>
                <a:spcPct val="107000"/>
              </a:lnSpc>
              <a:spcAft>
                <a:spcPts val="800"/>
              </a:spcAft>
            </a:pPr>
            <a:endParaRPr lang="en-IN" sz="1800" b="1" u="sng"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Streamlined Operations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Automate various tasks involved in managing a theatre, such as scheduling movie showtimes, managing seat availability, handling payments, and tracking inventory.</a:t>
            </a:r>
          </a:p>
          <a:p>
            <a:pPr>
              <a:lnSpc>
                <a:spcPct val="107000"/>
              </a:lnSpc>
              <a:spcAft>
                <a:spcPts val="800"/>
              </a:spcAft>
            </a:pPr>
            <a:endParaRPr lang="en-IN" sz="1800" b="1" u="sng"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Enhanced Customer Experience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Provide a seamless and enjoyable experience for customers by offering convenient ticket booking options, comfortable seating arrangements, and optional amenities like beverages and snacks.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48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CC57-3C42-58F2-0689-31B110C6A6F7}"/>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896C5E60-ED8E-4C95-7065-A81CD0603F0D}"/>
              </a:ext>
            </a:extLst>
          </p:cNvPr>
          <p:cNvSpPr>
            <a:spLocks noGrp="1"/>
          </p:cNvSpPr>
          <p:nvPr>
            <p:ph idx="1"/>
          </p:nvPr>
        </p:nvSpPr>
        <p:spPr/>
        <p:txBody>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Improved Revenue Management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Optimize revenue generation through dynamic pricing strategies, targeted promotions, and efficient resource allocation.</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Comprehensive Reporting and Analytics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Generate reports and analyse data related to ticket sales, customer preferences, movie performance, and financial metrics to make informed business decisions and identify areas for improvement.</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latin typeface="Times New Roman" panose="02020603050405020304" pitchFamily="18" charset="0"/>
                <a:ea typeface="Calibri" panose="020F0502020204030204" pitchFamily="34" charset="0"/>
                <a:cs typeface="Times New Roman" panose="02020603050405020304" pitchFamily="18" charset="0"/>
              </a:rPr>
              <a:t>I</a:t>
            </a: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nventory Management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Manage and track inventory items such as tickets, food and beverages, merchandise, and other resources to ensure availability and prevent stockouts.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D55D-E0C6-9DE9-ABF5-2EC4CC77C73D}"/>
              </a:ext>
            </a:extLst>
          </p:cNvPr>
          <p:cNvSpPr>
            <a:spLocks noGrp="1"/>
          </p:cNvSpPr>
          <p:nvPr>
            <p:ph type="title"/>
          </p:nvPr>
        </p:nvSpPr>
        <p:spPr>
          <a:xfrm>
            <a:off x="730045" y="0"/>
            <a:ext cx="10515600" cy="1170039"/>
          </a:xfrm>
        </p:spPr>
        <p:txBody>
          <a:bodyPr/>
          <a:lstStyle/>
          <a:p>
            <a:pPr algn="ctr"/>
            <a:r>
              <a:rPr lang="en-IN" dirty="0"/>
              <a:t>Objectives</a:t>
            </a:r>
          </a:p>
        </p:txBody>
      </p:sp>
      <p:sp>
        <p:nvSpPr>
          <p:cNvPr id="3" name="Content Placeholder 2">
            <a:extLst>
              <a:ext uri="{FF2B5EF4-FFF2-40B4-BE49-F238E27FC236}">
                <a16:creationId xmlns:a16="http://schemas.microsoft.com/office/drawing/2014/main" id="{97A7039E-41ED-0F91-4B58-AD049ED0F389}"/>
              </a:ext>
            </a:extLst>
          </p:cNvPr>
          <p:cNvSpPr>
            <a:spLocks noGrp="1"/>
          </p:cNvSpPr>
          <p:nvPr>
            <p:ph idx="1"/>
          </p:nvPr>
        </p:nvSpPr>
        <p:spPr>
          <a:xfrm>
            <a:off x="631722" y="1061884"/>
            <a:ext cx="10515600" cy="5796116"/>
          </a:xfrm>
        </p:spPr>
        <p:txBody>
          <a:bodyPr>
            <a:normAutofit lnSpcReduction="10000"/>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Security and Access Control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security measures to safeguard sensitive information, prevent unauthorized access to restricted areas, and ensure the safety of customers and staff.</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Other Systems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Integrate with external systems such as payment gateways, CRM (Customer Relationship Management) software, and accounting systems to streamline operations and data exchange.</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Flexibility and Scalability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Design the system to be flexible and scalable, allowing for easy adaptation to changing business requirements and accommodating growth in the number of customers, movies, and theatres.</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Compliance and Regulation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Ensure compliance with industry regulations, data protection laws, and safety standards to maintain the reputation of the theatre and protect the interests of customers and stakeholders.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87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12A0-745D-F395-FAFD-A60A81E2F3B9}"/>
              </a:ext>
            </a:extLst>
          </p:cNvPr>
          <p:cNvSpPr>
            <a:spLocks noGrp="1"/>
          </p:cNvSpPr>
          <p:nvPr>
            <p:ph type="title"/>
          </p:nvPr>
        </p:nvSpPr>
        <p:spPr/>
        <p:txBody>
          <a:bodyPr/>
          <a:lstStyle/>
          <a:p>
            <a:pPr algn="ctr"/>
            <a:r>
              <a:rPr lang="en-IN" dirty="0"/>
              <a:t>Uses</a:t>
            </a:r>
          </a:p>
        </p:txBody>
      </p:sp>
      <p:sp>
        <p:nvSpPr>
          <p:cNvPr id="3" name="Content Placeholder 2">
            <a:extLst>
              <a:ext uri="{FF2B5EF4-FFF2-40B4-BE49-F238E27FC236}">
                <a16:creationId xmlns:a16="http://schemas.microsoft.com/office/drawing/2014/main" id="{4AC5833B-408C-0076-D83D-CEEC9FF63BC0}"/>
              </a:ext>
            </a:extLst>
          </p:cNvPr>
          <p:cNvSpPr>
            <a:spLocks noGrp="1"/>
          </p:cNvSpPr>
          <p:nvPr>
            <p:ph idx="1"/>
          </p:nvPr>
        </p:nvSpPr>
        <p:spPr/>
        <p:txBody>
          <a:bodyPr/>
          <a:lstStyle/>
          <a:p>
            <a:pPr>
              <a:lnSpc>
                <a:spcPct val="107000"/>
              </a:lnSpc>
              <a:spcAft>
                <a:spcPts val="800"/>
              </a:spcAft>
            </a:pP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Efficient Ticket Management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system allows for easy and efficient ticket booking, reservation, and cancellation, streamlining the entire ticketing process for customers and theatre administrators.</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Calibri" panose="020F0502020204030204" pitchFamily="34" charset="0"/>
                <a:ea typeface="Calibri" panose="020F0502020204030204" pitchFamily="34" charset="0"/>
                <a:cs typeface="Times New Roman" panose="02020603050405020304" pitchFamily="18" charset="0"/>
              </a:rPr>
              <a:t>Enhanced Customer Experience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Customers can enjoy a seamless and hassle-free booking experience, with options to choose preferred seats, view show timings, and select additional services like beverages and snacks.</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u="sng" dirty="0">
                <a:effectLst/>
                <a:latin typeface="Calibri" panose="020F0502020204030204" pitchFamily="34" charset="0"/>
                <a:ea typeface="Calibri" panose="020F0502020204030204" pitchFamily="34" charset="0"/>
                <a:cs typeface="Times New Roman" panose="02020603050405020304" pitchFamily="18" charset="0"/>
              </a:rPr>
              <a:t>Optimized Resource Allocation :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Theatre managers can optimize resource allocation by tracking seat availability, managing multiple screens, scheduling movie showtimes, and effectively utilizing theatre facilities</a:t>
            </a:r>
            <a:endParaRPr lang="en-IN" dirty="0"/>
          </a:p>
        </p:txBody>
      </p:sp>
    </p:spTree>
    <p:extLst>
      <p:ext uri="{BB962C8B-B14F-4D97-AF65-F5344CB8AC3E}">
        <p14:creationId xmlns:p14="http://schemas.microsoft.com/office/powerpoint/2010/main" val="33677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ED47-EF9B-A933-7B3B-BFBC0F3FDB78}"/>
              </a:ext>
            </a:extLst>
          </p:cNvPr>
          <p:cNvSpPr>
            <a:spLocks noGrp="1"/>
          </p:cNvSpPr>
          <p:nvPr>
            <p:ph type="title"/>
          </p:nvPr>
        </p:nvSpPr>
        <p:spPr>
          <a:xfrm>
            <a:off x="749710" y="1"/>
            <a:ext cx="10515600" cy="845574"/>
          </a:xfrm>
        </p:spPr>
        <p:txBody>
          <a:bodyPr/>
          <a:lstStyle/>
          <a:p>
            <a:pPr algn="ctr"/>
            <a:r>
              <a:rPr lang="en-IN" dirty="0"/>
              <a:t>Uses</a:t>
            </a:r>
          </a:p>
        </p:txBody>
      </p:sp>
      <p:sp>
        <p:nvSpPr>
          <p:cNvPr id="3" name="Content Placeholder 2">
            <a:extLst>
              <a:ext uri="{FF2B5EF4-FFF2-40B4-BE49-F238E27FC236}">
                <a16:creationId xmlns:a16="http://schemas.microsoft.com/office/drawing/2014/main" id="{51AE10E6-D03E-1D69-56E1-1FD182C0E73A}"/>
              </a:ext>
            </a:extLst>
          </p:cNvPr>
          <p:cNvSpPr>
            <a:spLocks noGrp="1"/>
          </p:cNvSpPr>
          <p:nvPr>
            <p:ph idx="1"/>
          </p:nvPr>
        </p:nvSpPr>
        <p:spPr>
          <a:xfrm>
            <a:off x="680884" y="609602"/>
            <a:ext cx="10515600" cy="6248398"/>
          </a:xfrm>
        </p:spPr>
        <p:txBody>
          <a:bodyPr>
            <a:noAutofit/>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Improved Revenue Generation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supports dynamic pricing strategies, promotional offers, and loyalty programs to maximize ticket sales and concession revenue, contributing to the theatre's profitability.</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Comprehensive Reporting and Analysis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Administrators can generate detailed reports and analyse key performance metrics such as ticket sales, attendance, revenue, and customer preferences to make data-driven decisions and plan future strategies.</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Inventory and Asset Management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helps in managing inventory items such as tickets, food and beverages, merchandise, and equipment, ensuring adequate stock levels and preventing wastage or stockouts.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Automation of Administrative Tasks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Various administrative tasks, including employee management, payroll processing, accounting, and compliance reporting, can be automated, reducing manual effort and minimizing errors.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49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3877-77B8-086D-0976-9C68413DAC34}"/>
              </a:ext>
            </a:extLst>
          </p:cNvPr>
          <p:cNvSpPr>
            <a:spLocks noGrp="1"/>
          </p:cNvSpPr>
          <p:nvPr>
            <p:ph type="title"/>
          </p:nvPr>
        </p:nvSpPr>
        <p:spPr>
          <a:xfrm>
            <a:off x="838200" y="0"/>
            <a:ext cx="10515600" cy="796413"/>
          </a:xfrm>
        </p:spPr>
        <p:txBody>
          <a:bodyPr/>
          <a:lstStyle/>
          <a:p>
            <a:pPr algn="ctr"/>
            <a:r>
              <a:rPr lang="en-IN" dirty="0"/>
              <a:t>Uses</a:t>
            </a:r>
          </a:p>
        </p:txBody>
      </p:sp>
      <p:sp>
        <p:nvSpPr>
          <p:cNvPr id="3" name="Content Placeholder 2">
            <a:extLst>
              <a:ext uri="{FF2B5EF4-FFF2-40B4-BE49-F238E27FC236}">
                <a16:creationId xmlns:a16="http://schemas.microsoft.com/office/drawing/2014/main" id="{0407CFE7-22A3-0BE5-B0D6-C12CA9B0DEC9}"/>
              </a:ext>
            </a:extLst>
          </p:cNvPr>
          <p:cNvSpPr>
            <a:spLocks noGrp="1"/>
          </p:cNvSpPr>
          <p:nvPr>
            <p:ph idx="1"/>
          </p:nvPr>
        </p:nvSpPr>
        <p:spPr>
          <a:xfrm>
            <a:off x="838200" y="707923"/>
            <a:ext cx="10272252" cy="6150077"/>
          </a:xfrm>
        </p:spPr>
        <p:txBody>
          <a:bodyPr>
            <a:normAutofit lnSpcReduction="10000"/>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External Systems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can integrate with external systems such as payment gateways, CRM (Customer Relationship Management) software, and accounting platforms to streamline operations and ensure data consistency.</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Customer Relationship Management (CRM)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maintaining customer profiles, preferences, and purchase history, the system enables personalized marketing campaigns, targeted promotions, and effective customer engagement initiatives.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Scalability and Adaptability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is designed to be scalable and adaptable, allowing for easy expansion to accommodate new theatres, additional screens, and evolving business requirements over time.</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Overall, the Theatre Management System project in Java serves as a comprehensive solution to manage all aspects of theatre operations, enhancing efficiency, profitability, and customer satisfaction.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80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B9E8-FBF7-5684-A52A-11DD400C8F91}"/>
              </a:ext>
            </a:extLst>
          </p:cNvPr>
          <p:cNvSpPr>
            <a:spLocks noGrp="1"/>
          </p:cNvSpPr>
          <p:nvPr>
            <p:ph type="title"/>
          </p:nvPr>
        </p:nvSpPr>
        <p:spPr>
          <a:xfrm>
            <a:off x="749710" y="1"/>
            <a:ext cx="10515600" cy="747252"/>
          </a:xfrm>
        </p:spPr>
        <p:txBody>
          <a:bodyPr>
            <a:normAutofit/>
          </a:bodyPr>
          <a:lstStyle/>
          <a:p>
            <a:pPr algn="ctr"/>
            <a:r>
              <a:rPr lang="en-IN" dirty="0"/>
              <a:t>List of Contents</a:t>
            </a:r>
          </a:p>
        </p:txBody>
      </p:sp>
      <p:sp>
        <p:nvSpPr>
          <p:cNvPr id="3" name="Content Placeholder 2">
            <a:extLst>
              <a:ext uri="{FF2B5EF4-FFF2-40B4-BE49-F238E27FC236}">
                <a16:creationId xmlns:a16="http://schemas.microsoft.com/office/drawing/2014/main" id="{1547D100-9468-1413-9DA2-6F99E2953F42}"/>
              </a:ext>
            </a:extLst>
          </p:cNvPr>
          <p:cNvSpPr>
            <a:spLocks noGrp="1"/>
          </p:cNvSpPr>
          <p:nvPr>
            <p:ph idx="1"/>
          </p:nvPr>
        </p:nvSpPr>
        <p:spPr>
          <a:xfrm>
            <a:off x="648929" y="609600"/>
            <a:ext cx="11543071" cy="6248400"/>
          </a:xfrm>
        </p:spPr>
        <p:txBody>
          <a:bodyPr>
            <a:normAutofit/>
          </a:bodyPr>
          <a:lstStyle/>
          <a:p>
            <a:r>
              <a:rPr lang="en-IN" dirty="0"/>
              <a:t>Title Slide – 1</a:t>
            </a:r>
          </a:p>
          <a:p>
            <a:r>
              <a:rPr lang="en-IN" dirty="0"/>
              <a:t>List of Contents - 2</a:t>
            </a:r>
          </a:p>
          <a:p>
            <a:r>
              <a:rPr lang="en-IN" dirty="0"/>
              <a:t>Introduction – 3</a:t>
            </a:r>
          </a:p>
          <a:p>
            <a:r>
              <a:rPr lang="en-IN" dirty="0"/>
              <a:t>Explanation using Images – 4, 5</a:t>
            </a:r>
          </a:p>
          <a:p>
            <a:r>
              <a:rPr lang="en-IN" dirty="0"/>
              <a:t>Features of Java Used – 6, 7, 8</a:t>
            </a:r>
          </a:p>
          <a:p>
            <a:r>
              <a:rPr lang="en-IN" dirty="0"/>
              <a:t>Flowchart for login – 9</a:t>
            </a:r>
          </a:p>
          <a:p>
            <a:r>
              <a:rPr lang="en-IN" dirty="0"/>
              <a:t>Flowchart for Main function’s switch case – 10, 11</a:t>
            </a:r>
          </a:p>
          <a:p>
            <a:r>
              <a:rPr lang="en-IN" dirty="0"/>
              <a:t>Flowchart for beverages menu - 12</a:t>
            </a:r>
          </a:p>
          <a:p>
            <a:r>
              <a:rPr lang="en-IN" dirty="0"/>
              <a:t>Flowchart for payment gateway switch case – 13 </a:t>
            </a:r>
          </a:p>
          <a:p>
            <a:r>
              <a:rPr lang="en-IN" dirty="0"/>
              <a:t>Objectives – 14, 15, 16</a:t>
            </a:r>
          </a:p>
          <a:p>
            <a:r>
              <a:rPr lang="en-IN" dirty="0"/>
              <a:t>Uses – 17, 18, 19</a:t>
            </a:r>
          </a:p>
          <a:p>
            <a:r>
              <a:rPr lang="en-IN" dirty="0"/>
              <a:t>Applications – 20, 21, 22, 23</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42338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DB8F-3006-79E1-008A-6A298FE7BE41}"/>
              </a:ext>
            </a:extLst>
          </p:cNvPr>
          <p:cNvSpPr>
            <a:spLocks noGrp="1"/>
          </p:cNvSpPr>
          <p:nvPr>
            <p:ph type="title"/>
          </p:nvPr>
        </p:nvSpPr>
        <p:spPr>
          <a:xfrm>
            <a:off x="838200" y="0"/>
            <a:ext cx="10515600" cy="1081548"/>
          </a:xfrm>
        </p:spPr>
        <p:txBody>
          <a:bodyPr>
            <a:normAutofit/>
          </a:bodyPr>
          <a:lstStyle/>
          <a:p>
            <a:pPr algn="ctr"/>
            <a:r>
              <a:rPr lang="en-IN" dirty="0"/>
              <a:t>Applications</a:t>
            </a:r>
            <a:endParaRPr lang="en-IN" sz="3600" dirty="0"/>
          </a:p>
        </p:txBody>
      </p:sp>
      <p:sp>
        <p:nvSpPr>
          <p:cNvPr id="3" name="Content Placeholder 2">
            <a:extLst>
              <a:ext uri="{FF2B5EF4-FFF2-40B4-BE49-F238E27FC236}">
                <a16:creationId xmlns:a16="http://schemas.microsoft.com/office/drawing/2014/main" id="{0191EC59-11E8-85A8-79F9-C5CAAF272EEC}"/>
              </a:ext>
            </a:extLst>
          </p:cNvPr>
          <p:cNvSpPr>
            <a:spLocks noGrp="1"/>
          </p:cNvSpPr>
          <p:nvPr>
            <p:ph idx="1"/>
          </p:nvPr>
        </p:nvSpPr>
        <p:spPr>
          <a:xfrm>
            <a:off x="838200" y="1337187"/>
            <a:ext cx="10515600" cy="4839776"/>
          </a:xfrm>
        </p:spPr>
        <p:txBody>
          <a:bodyPr/>
          <a:lstStyle/>
          <a:p>
            <a:pPr marL="0" indent="0">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Theatre Management System project implemented in Java finds applications in various domains within the entertainment industry and beyond. Some of its key applications include:</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Movie Theatres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application of the system is in traditional movie theatres, where it facilitates ticket booking, seat reservation, concession sales, show scheduling, and overall management of theatre operations.</a:t>
            </a:r>
          </a:p>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Multiplexes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Multi-screen cinema complexes benefit from the system's ability to manage multiple screens, diverse movie schedules, and concurrent events, ensuring efficient use of space and resources.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84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CE69-3FC6-6E92-7718-A4857668F6CC}"/>
              </a:ext>
            </a:extLst>
          </p:cNvPr>
          <p:cNvSpPr>
            <a:spLocks noGrp="1"/>
          </p:cNvSpPr>
          <p:nvPr>
            <p:ph type="title"/>
          </p:nvPr>
        </p:nvSpPr>
        <p:spPr>
          <a:xfrm>
            <a:off x="838200" y="103240"/>
            <a:ext cx="10515600" cy="1325563"/>
          </a:xfrm>
        </p:spPr>
        <p:txBody>
          <a:bodyPr/>
          <a:lstStyle/>
          <a:p>
            <a:pPr algn="ctr"/>
            <a:r>
              <a:rPr lang="en-IN" dirty="0"/>
              <a:t>Applications</a:t>
            </a:r>
          </a:p>
        </p:txBody>
      </p:sp>
      <p:sp>
        <p:nvSpPr>
          <p:cNvPr id="3" name="Content Placeholder 2">
            <a:extLst>
              <a:ext uri="{FF2B5EF4-FFF2-40B4-BE49-F238E27FC236}">
                <a16:creationId xmlns:a16="http://schemas.microsoft.com/office/drawing/2014/main" id="{E493F89A-8E98-A974-5CBD-EEBE437BCFD3}"/>
              </a:ext>
            </a:extLst>
          </p:cNvPr>
          <p:cNvSpPr>
            <a:spLocks noGrp="1"/>
          </p:cNvSpPr>
          <p:nvPr>
            <p:ph idx="1"/>
          </p:nvPr>
        </p:nvSpPr>
        <p:spPr>
          <a:xfrm>
            <a:off x="838200" y="1825623"/>
            <a:ext cx="10515600" cy="4929137"/>
          </a:xfrm>
        </p:spPr>
        <p:txBody>
          <a:bodyPr>
            <a:normAutofit/>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Event Venues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Beyond movies, the system can be adapted for managing events such as live performances, concerts, theatrical plays, and sports screenings, providing a centralized platform for event planning, ticketing, and audience management.</a:t>
            </a:r>
          </a:p>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Amusement Parks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Amusement parks with theatres or 4D cinemas can utilize the system to manage ticketing, show timings, special events, and attractions, enhancing the visitor experience and optimizing park operations.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Cultural Centers and Auditoriums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Cultural centers, auditoriums, and performing arts venues can leverage the system for organizing theatrical productions, musical performances, lectures, and exhibitions, ensuring smooth ticketing and audience engagement.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931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90EC-7FFC-B106-2E89-4C1BCBC60018}"/>
              </a:ext>
            </a:extLst>
          </p:cNvPr>
          <p:cNvSpPr>
            <a:spLocks noGrp="1"/>
          </p:cNvSpPr>
          <p:nvPr>
            <p:ph type="title"/>
          </p:nvPr>
        </p:nvSpPr>
        <p:spPr>
          <a:xfrm>
            <a:off x="838200" y="70157"/>
            <a:ext cx="10515600" cy="1325563"/>
          </a:xfrm>
        </p:spPr>
        <p:txBody>
          <a:bodyPr/>
          <a:lstStyle/>
          <a:p>
            <a:pPr algn="ctr"/>
            <a:r>
              <a:rPr lang="en-IN" dirty="0"/>
              <a:t>Applications</a:t>
            </a:r>
          </a:p>
        </p:txBody>
      </p:sp>
      <p:sp>
        <p:nvSpPr>
          <p:cNvPr id="3" name="Content Placeholder 2">
            <a:extLst>
              <a:ext uri="{FF2B5EF4-FFF2-40B4-BE49-F238E27FC236}">
                <a16:creationId xmlns:a16="http://schemas.microsoft.com/office/drawing/2014/main" id="{B8C65688-E555-90A8-3E3F-1DEBF81A8017}"/>
              </a:ext>
            </a:extLst>
          </p:cNvPr>
          <p:cNvSpPr>
            <a:spLocks noGrp="1"/>
          </p:cNvSpPr>
          <p:nvPr>
            <p:ph idx="1"/>
          </p:nvPr>
        </p:nvSpPr>
        <p:spPr>
          <a:xfrm>
            <a:off x="838200" y="1825624"/>
            <a:ext cx="10515600" cy="4889807"/>
          </a:xfrm>
        </p:spPr>
        <p:txBody>
          <a:bodyPr>
            <a:normAutofit/>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Corporate Events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Large companies organizing employee events, seminars, conferences, or product launches can use the system to manage registrations, seat allocations, guest lists, and event logistics, improving event planning and execution.</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Educational Institutions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Universities, colleges, and schools with auditoriums or screening facilities can adopt the system for managing student events, film screenings, academic lectures, and cultural programs, facilitating seamless event coordination and audience management.</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Tourist Attractions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Tourist destinations with movie attractions, immersive experiences, or guided tours can implement the system to handle ticket sales, group bookings, multimedia presentations, and visitor engagement 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52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5FE0-9153-CF20-705A-9C5CF5F8CE77}"/>
              </a:ext>
            </a:extLst>
          </p:cNvPr>
          <p:cNvSpPr>
            <a:spLocks noGrp="1"/>
          </p:cNvSpPr>
          <p:nvPr>
            <p:ph type="title"/>
          </p:nvPr>
        </p:nvSpPr>
        <p:spPr>
          <a:xfrm>
            <a:off x="838200" y="18255"/>
            <a:ext cx="10515600" cy="1325563"/>
          </a:xfrm>
        </p:spPr>
        <p:txBody>
          <a:bodyPr/>
          <a:lstStyle/>
          <a:p>
            <a:pPr algn="ctr"/>
            <a:r>
              <a:rPr lang="en-IN" dirty="0"/>
              <a:t>Applications</a:t>
            </a:r>
          </a:p>
        </p:txBody>
      </p:sp>
      <p:sp>
        <p:nvSpPr>
          <p:cNvPr id="3" name="Content Placeholder 2">
            <a:extLst>
              <a:ext uri="{FF2B5EF4-FFF2-40B4-BE49-F238E27FC236}">
                <a16:creationId xmlns:a16="http://schemas.microsoft.com/office/drawing/2014/main" id="{1138513B-8CAA-8963-14B5-1D1479AC0008}"/>
              </a:ext>
            </a:extLst>
          </p:cNvPr>
          <p:cNvSpPr>
            <a:spLocks noGrp="1"/>
          </p:cNvSpPr>
          <p:nvPr>
            <p:ph idx="1"/>
          </p:nvPr>
        </p:nvSpPr>
        <p:spPr>
          <a:xfrm>
            <a:off x="838200" y="1140542"/>
            <a:ext cx="10515600" cy="5624052"/>
          </a:xfrm>
        </p:spPr>
        <p:txBody>
          <a:bodyPr>
            <a:normAutofit/>
          </a:bodyPr>
          <a:lstStyle/>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Community Centers and Clubs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Community centers, social clubs, and recreational facilities can deploy the system to organize movie nights, themed events, fundraisers, and social gatherings, providing members with convenient access to entertainment options.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Online Streaming Platforms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While primarily designed for physical venues, aspects of the system's functionality, such as user authentication, ticket booking, and content management, can be adapted for online streaming platforms offering virtual movie screenings and live events.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Overall, the Theatre Management System project in Java offers versatile applications across a wide range of entertainment and hospitality settings, enabling efficient management of events, venues, and customer interactions.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86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5F87-336E-8B18-8DEA-7F612280AC41}"/>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648950B-9D1A-B057-A870-A360FBC4122E}"/>
              </a:ext>
            </a:extLst>
          </p:cNvPr>
          <p:cNvSpPr>
            <a:spLocks noGrp="1"/>
          </p:cNvSpPr>
          <p:nvPr>
            <p:ph idx="1"/>
          </p:nvPr>
        </p:nvSpPr>
        <p:spPr/>
        <p:txBody>
          <a:bodyPr/>
          <a:lstStyle/>
          <a:p>
            <a:r>
              <a:rPr lang="en-US" b="0" i="0" dirty="0">
                <a:solidFill>
                  <a:srgbClr val="0D0D0D"/>
                </a:solidFill>
                <a:effectLst/>
                <a:highlight>
                  <a:srgbClr val="FFFFFF"/>
                </a:highlight>
                <a:latin typeface="Söhne"/>
              </a:rPr>
              <a:t>A </a:t>
            </a:r>
            <a:r>
              <a:rPr lang="en-US" b="0" i="0" u="sng" dirty="0">
                <a:solidFill>
                  <a:srgbClr val="0D0D0D"/>
                </a:solidFill>
                <a:effectLst/>
                <a:highlight>
                  <a:srgbClr val="FFFFFF"/>
                </a:highlight>
                <a:latin typeface="Söhne"/>
              </a:rPr>
              <a:t>Theatre Management System (TMS) </a:t>
            </a:r>
            <a:r>
              <a:rPr lang="en-US" b="0" i="0" dirty="0">
                <a:solidFill>
                  <a:srgbClr val="0D0D0D"/>
                </a:solidFill>
                <a:effectLst/>
                <a:highlight>
                  <a:srgbClr val="FFFFFF"/>
                </a:highlight>
                <a:latin typeface="Söhne"/>
              </a:rPr>
              <a:t>is a </a:t>
            </a:r>
            <a:r>
              <a:rPr lang="en-US" b="0" i="1" dirty="0">
                <a:solidFill>
                  <a:srgbClr val="0D0D0D"/>
                </a:solidFill>
                <a:effectLst/>
                <a:highlight>
                  <a:srgbClr val="FFFFFF"/>
                </a:highlight>
                <a:latin typeface="Söhne"/>
              </a:rPr>
              <a:t>software</a:t>
            </a:r>
            <a:r>
              <a:rPr lang="en-US" b="0" i="0" dirty="0">
                <a:solidFill>
                  <a:srgbClr val="0D0D0D"/>
                </a:solidFill>
                <a:effectLst/>
                <a:highlight>
                  <a:srgbClr val="FFFFFF"/>
                </a:highlight>
                <a:latin typeface="Söhne"/>
              </a:rPr>
              <a:t> or basically a technical solution designed to effectively automate the operations of a theater or a cinema. </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It serves as the </a:t>
            </a:r>
            <a:r>
              <a:rPr lang="en-US" b="1" i="0" dirty="0">
                <a:solidFill>
                  <a:srgbClr val="0D0D0D"/>
                </a:solidFill>
                <a:effectLst/>
                <a:highlight>
                  <a:srgbClr val="FFFFFF"/>
                </a:highlight>
                <a:latin typeface="Söhne"/>
              </a:rPr>
              <a:t>backbone</a:t>
            </a:r>
            <a:r>
              <a:rPr lang="en-US" b="0" i="0" dirty="0">
                <a:solidFill>
                  <a:srgbClr val="0D0D0D"/>
                </a:solidFill>
                <a:effectLst/>
                <a:highlight>
                  <a:srgbClr val="FFFFFF"/>
                </a:highlight>
                <a:latin typeface="Söhne"/>
              </a:rPr>
              <a:t> of theater </a:t>
            </a:r>
            <a:r>
              <a:rPr lang="en-US" b="0" i="0" u="sng" dirty="0">
                <a:solidFill>
                  <a:srgbClr val="0D0D0D"/>
                </a:solidFill>
                <a:effectLst/>
                <a:highlight>
                  <a:srgbClr val="FFFFFF"/>
                </a:highlight>
                <a:latin typeface="Söhne"/>
              </a:rPr>
              <a:t>administration</a:t>
            </a:r>
            <a:r>
              <a:rPr lang="en-US" b="0" i="0" dirty="0">
                <a:solidFill>
                  <a:srgbClr val="0D0D0D"/>
                </a:solidFill>
                <a:effectLst/>
                <a:highlight>
                  <a:srgbClr val="FFFFFF"/>
                </a:highlight>
                <a:latin typeface="Söhne"/>
              </a:rPr>
              <a:t>, facilitating various tasks ranging from ticket sales and seat reservations to scheduling screenings and managing concessions.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Basically It bring us from </a:t>
            </a:r>
            <a:r>
              <a:rPr lang="en-US" sz="3600" b="1" dirty="0">
                <a:solidFill>
                  <a:srgbClr val="0D0D0D"/>
                </a:solidFill>
                <a:highlight>
                  <a:srgbClr val="FFFFFF"/>
                </a:highlight>
                <a:latin typeface="Söhne"/>
              </a:rPr>
              <a:t>this</a:t>
            </a:r>
            <a:r>
              <a:rPr lang="en-US" dirty="0">
                <a:solidFill>
                  <a:srgbClr val="0D0D0D"/>
                </a:solidFill>
                <a:highlight>
                  <a:srgbClr val="FFFFFF"/>
                </a:highlight>
                <a:latin typeface="Söhne"/>
              </a:rPr>
              <a:t> to </a:t>
            </a:r>
            <a:r>
              <a:rPr lang="en-US" sz="3600" b="1" dirty="0">
                <a:solidFill>
                  <a:srgbClr val="0D0D0D"/>
                </a:solidFill>
                <a:highlight>
                  <a:srgbClr val="FFFFFF"/>
                </a:highlight>
                <a:latin typeface="Söhne"/>
              </a:rPr>
              <a:t>that</a:t>
            </a:r>
            <a:r>
              <a:rPr lang="en-US" dirty="0">
                <a:solidFill>
                  <a:srgbClr val="0D0D0D"/>
                </a:solidFill>
                <a:highlight>
                  <a:srgbClr val="FFFFFF"/>
                </a:highlight>
                <a:latin typeface="Söhne"/>
              </a:rPr>
              <a:t> :-</a:t>
            </a:r>
            <a:endParaRPr lang="en-IN" dirty="0"/>
          </a:p>
        </p:txBody>
      </p:sp>
    </p:spTree>
    <p:extLst>
      <p:ext uri="{BB962C8B-B14F-4D97-AF65-F5344CB8AC3E}">
        <p14:creationId xmlns:p14="http://schemas.microsoft.com/office/powerpoint/2010/main" val="169363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CEF20C5-652A-2A15-17EE-18F4DC1F4693}"/>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0"/>
            <a:ext cx="12192000" cy="72463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C69307-9780-4F2E-7FB6-79E5399DED8B}"/>
              </a:ext>
            </a:extLst>
          </p:cNvPr>
          <p:cNvSpPr>
            <a:spLocks noGrp="1"/>
          </p:cNvSpPr>
          <p:nvPr>
            <p:ph type="title"/>
          </p:nvPr>
        </p:nvSpPr>
        <p:spPr>
          <a:xfrm>
            <a:off x="3251791" y="88679"/>
            <a:ext cx="5624580" cy="1325563"/>
          </a:xfrm>
        </p:spPr>
        <p:txBody>
          <a:bodyPr/>
          <a:lstStyle/>
          <a:p>
            <a:r>
              <a:rPr lang="en-IN" dirty="0"/>
              <a:t>DEEWAR MOVIE TICKET</a:t>
            </a:r>
          </a:p>
        </p:txBody>
      </p:sp>
    </p:spTree>
    <p:extLst>
      <p:ext uri="{BB962C8B-B14F-4D97-AF65-F5344CB8AC3E}">
        <p14:creationId xmlns:p14="http://schemas.microsoft.com/office/powerpoint/2010/main" val="323379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1621E8-C056-9E33-DD7A-D54F7FE47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012ADD2C-B141-4E8B-0630-110A4B6BC6A2}"/>
              </a:ext>
            </a:extLst>
          </p:cNvPr>
          <p:cNvSpPr>
            <a:spLocks noGrp="1"/>
          </p:cNvSpPr>
          <p:nvPr>
            <p:ph type="title"/>
          </p:nvPr>
        </p:nvSpPr>
        <p:spPr>
          <a:xfrm>
            <a:off x="1242123" y="1992609"/>
            <a:ext cx="10515600" cy="1325563"/>
          </a:xfrm>
        </p:spPr>
        <p:txBody>
          <a:bodyPr/>
          <a:lstStyle/>
          <a:p>
            <a:pPr algn="ctr"/>
            <a:r>
              <a:rPr lang="en-IN" dirty="0"/>
              <a:t>BOOKMYSHOW</a:t>
            </a:r>
            <a:r>
              <a:rPr lang="en-IN" baseline="0" dirty="0"/>
              <a:t> WEBSITE</a:t>
            </a:r>
            <a:endParaRPr lang="en-IN" dirty="0"/>
          </a:p>
        </p:txBody>
      </p:sp>
    </p:spTree>
    <p:extLst>
      <p:ext uri="{BB962C8B-B14F-4D97-AF65-F5344CB8AC3E}">
        <p14:creationId xmlns:p14="http://schemas.microsoft.com/office/powerpoint/2010/main" val="217881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A6C9-D6EE-1D3B-D386-9D584F929C02}"/>
              </a:ext>
            </a:extLst>
          </p:cNvPr>
          <p:cNvSpPr>
            <a:spLocks noGrp="1"/>
          </p:cNvSpPr>
          <p:nvPr>
            <p:ph type="title"/>
          </p:nvPr>
        </p:nvSpPr>
        <p:spPr>
          <a:xfrm>
            <a:off x="838200" y="365126"/>
            <a:ext cx="10515600" cy="972062"/>
          </a:xfrm>
        </p:spPr>
        <p:txBody>
          <a:bodyPr/>
          <a:lstStyle/>
          <a:p>
            <a:pPr algn="ctr"/>
            <a:r>
              <a:rPr lang="en-IN" dirty="0"/>
              <a:t>Features of Java Used</a:t>
            </a:r>
          </a:p>
        </p:txBody>
      </p:sp>
      <p:sp>
        <p:nvSpPr>
          <p:cNvPr id="3" name="Rectangle 1">
            <a:extLst>
              <a:ext uri="{FF2B5EF4-FFF2-40B4-BE49-F238E27FC236}">
                <a16:creationId xmlns:a16="http://schemas.microsoft.com/office/drawing/2014/main" id="{BC7B5E1E-6328-EA04-5171-38FA4D2690E0}"/>
              </a:ext>
            </a:extLst>
          </p:cNvPr>
          <p:cNvSpPr>
            <a:spLocks noGrp="1" noChangeArrowheads="1"/>
          </p:cNvSpPr>
          <p:nvPr>
            <p:ph idx="1"/>
          </p:nvPr>
        </p:nvSpPr>
        <p:spPr bwMode="auto">
          <a:xfrm>
            <a:off x="260686" y="2644822"/>
            <a:ext cx="11444749" cy="5625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Java program for a Theatre Management System (TMS) utilizes several features of the Java programming language extensively. Here are some key points: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Classes and Objects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program utilizes classes and objects extensively to model entities such as users, media, movies, and the theatre management system itself.</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Inheritance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It demonstrates inheritance through the `Movie` class, which inherits from the `Media` class. This allows for code reuse and the organization of related attributes and methods.</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Encapsulation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Encapsulation is achieved by making instance variables private and providing public methods to access and modify them. For example, in the `UserAuthentication` class, the `authenticate` method encapsulates the logic for user authentication.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395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73CBB-BD39-48A4-8C49-DCB6DF36FA18}"/>
              </a:ext>
            </a:extLst>
          </p:cNvPr>
          <p:cNvSpPr>
            <a:spLocks noGrp="1"/>
          </p:cNvSpPr>
          <p:nvPr>
            <p:ph idx="1"/>
          </p:nvPr>
        </p:nvSpPr>
        <p:spPr>
          <a:xfrm>
            <a:off x="985684" y="1690688"/>
            <a:ext cx="10515600" cy="4936254"/>
          </a:xfrm>
        </p:spPr>
        <p:txBody>
          <a:bodyPr>
            <a:normAutofit/>
          </a:bodyPr>
          <a:lstStyle/>
          <a:p>
            <a:r>
              <a:rPr lang="en-US" sz="2400" b="1" u="sng" dirty="0">
                <a:latin typeface="Times New Roman" panose="02020603050405020304" pitchFamily="18" charset="0"/>
                <a:cs typeface="Times New Roman" panose="02020603050405020304" pitchFamily="18" charset="0"/>
              </a:rPr>
              <a:t>Static Members and Static Initialization Block : </a:t>
            </a:r>
            <a:r>
              <a:rPr lang="en-US" sz="1800" dirty="0">
                <a:latin typeface="Times New Roman" panose="02020603050405020304" pitchFamily="18" charset="0"/>
                <a:cs typeface="Times New Roman" panose="02020603050405020304" pitchFamily="18" charset="0"/>
              </a:rPr>
              <a:t>Static members and static initialization blocks are used to initialize user credentials (`userCredentials` map) and other static data structures (`beverageMenu`). This ensures that the data is initialized only once when the class is loaded.</a:t>
            </a:r>
          </a:p>
          <a:p>
            <a:pPr marL="0" indent="0">
              <a:buNone/>
            </a:pPr>
            <a:endParaRPr lang="en-US" sz="2400" dirty="0"/>
          </a:p>
          <a:p>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Polymorphism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Polymorphism is demonstrated through method overriding in the `Movie` class, where the `displayDetails` method is overridden to provide specific implementation details for movies.</a:t>
            </a:r>
          </a:p>
          <a:p>
            <a:endParaRPr lang="en-US" sz="2400" dirty="0">
              <a:latin typeface="Times New Roman" panose="02020603050405020304" pitchFamily="18" charset="0"/>
              <a:cs typeface="Times New Roman" panose="02020603050405020304" pitchFamily="18" charset="0"/>
            </a:endParaRPr>
          </a:p>
          <a:p>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User Input Handling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program utilizes the `Scanner` class for handling user input from the console, allowing users to interact with the system by entering data and making choices.</a:t>
            </a:r>
          </a:p>
          <a:p>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Control Structures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Control structures such as `if-else`, `switch-case`, and loops (`while`, `for`) are used to implement program logic, control flow, and iterate over collections.</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4" name="Title 1">
            <a:extLst>
              <a:ext uri="{FF2B5EF4-FFF2-40B4-BE49-F238E27FC236}">
                <a16:creationId xmlns:a16="http://schemas.microsoft.com/office/drawing/2014/main" id="{1B5DB92F-E54C-24EA-1CA5-A1660BBB6376}"/>
              </a:ext>
            </a:extLst>
          </p:cNvPr>
          <p:cNvSpPr>
            <a:spLocks noGrp="1"/>
          </p:cNvSpPr>
          <p:nvPr>
            <p:ph type="title"/>
          </p:nvPr>
        </p:nvSpPr>
        <p:spPr>
          <a:xfrm>
            <a:off x="838200" y="365125"/>
            <a:ext cx="10515600" cy="1325563"/>
          </a:xfrm>
        </p:spPr>
        <p:txBody>
          <a:bodyPr/>
          <a:lstStyle/>
          <a:p>
            <a:pPr algn="ctr"/>
            <a:r>
              <a:rPr lang="en-IN" dirty="0"/>
              <a:t>Features of Java Used</a:t>
            </a:r>
          </a:p>
        </p:txBody>
      </p:sp>
    </p:spTree>
    <p:extLst>
      <p:ext uri="{BB962C8B-B14F-4D97-AF65-F5344CB8AC3E}">
        <p14:creationId xmlns:p14="http://schemas.microsoft.com/office/powerpoint/2010/main" val="417036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9867-4894-BDBF-545E-E67D566F1672}"/>
              </a:ext>
            </a:extLst>
          </p:cNvPr>
          <p:cNvSpPr>
            <a:spLocks noGrp="1"/>
          </p:cNvSpPr>
          <p:nvPr>
            <p:ph type="title"/>
          </p:nvPr>
        </p:nvSpPr>
        <p:spPr/>
        <p:txBody>
          <a:bodyPr>
            <a:normAutofit/>
          </a:bodyPr>
          <a:lstStyle/>
          <a:p>
            <a:pPr algn="ctr"/>
            <a:r>
              <a:rPr lang="en-IN" dirty="0"/>
              <a:t>Features of Java Used</a:t>
            </a:r>
          </a:p>
        </p:txBody>
      </p:sp>
      <p:sp>
        <p:nvSpPr>
          <p:cNvPr id="3" name="Content Placeholder 2">
            <a:extLst>
              <a:ext uri="{FF2B5EF4-FFF2-40B4-BE49-F238E27FC236}">
                <a16:creationId xmlns:a16="http://schemas.microsoft.com/office/drawing/2014/main" id="{87F3DA94-7F7C-90B1-B575-2B0EE2419191}"/>
              </a:ext>
            </a:extLst>
          </p:cNvPr>
          <p:cNvSpPr>
            <a:spLocks noGrp="1"/>
          </p:cNvSpPr>
          <p:nvPr>
            <p:ph idx="1"/>
          </p:nvPr>
        </p:nvSpPr>
        <p:spPr>
          <a:xfrm>
            <a:off x="641554" y="1599483"/>
            <a:ext cx="11019504" cy="5066788"/>
          </a:xfrm>
        </p:spPr>
        <p:txBody>
          <a:bodyPr>
            <a:normAutofit fontScale="70000" lnSpcReduction="20000"/>
          </a:bodyPr>
          <a:lstStyle/>
          <a:p>
            <a:pPr>
              <a:lnSpc>
                <a:spcPct val="107000"/>
              </a:lnSpc>
              <a:spcAft>
                <a:spcPts val="800"/>
              </a:spcAft>
            </a:pPr>
            <a:r>
              <a:rPr lang="en-IN" sz="3400" b="1" u="sng" kern="100" dirty="0">
                <a:effectLst/>
                <a:latin typeface="Times New Roman" panose="02020603050405020304" pitchFamily="18" charset="0"/>
                <a:ea typeface="Calibri" panose="020F0502020204030204" pitchFamily="34" charset="0"/>
                <a:cs typeface="Times New Roman" panose="02020603050405020304" pitchFamily="18" charset="0"/>
              </a:rPr>
              <a:t>Exception Handling :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Although not explicitly shown in the provided code, exception handling mechanisms like `try-catch` could be added to handle potential runtime errors or exceptions that may occur during program execution.</a:t>
            </a:r>
          </a:p>
          <a:p>
            <a:pPr marL="0" indent="0">
              <a:lnSpc>
                <a:spcPct val="107000"/>
              </a:lnSpc>
              <a:spcAft>
                <a:spcPts val="800"/>
              </a:spcAft>
              <a:buNone/>
            </a:pP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400" b="1" u="sng" kern="100" dirty="0">
                <a:effectLst/>
                <a:latin typeface="Times New Roman" panose="02020603050405020304" pitchFamily="18" charset="0"/>
                <a:ea typeface="Calibri" panose="020F0502020204030204" pitchFamily="34" charset="0"/>
                <a:cs typeface="Times New Roman" panose="02020603050405020304" pitchFamily="18" charset="0"/>
              </a:rPr>
              <a:t>Comments :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The code includes comments to document the purpose of classes, methods, and blocks of code, as well as to provide instructions for users and developers.</a:t>
            </a: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400" b="1" u="sng" kern="100" dirty="0">
                <a:effectLst/>
                <a:latin typeface="Calibri" panose="020F0502020204030204" pitchFamily="34" charset="0"/>
                <a:ea typeface="Calibri" panose="020F0502020204030204" pitchFamily="34" charset="0"/>
                <a:cs typeface="Times New Roman" panose="02020603050405020304" pitchFamily="18" charset="0"/>
              </a:rPr>
              <a:t>Method Overloading : </a:t>
            </a: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Although not demonstrated in the provided code, method overloading could be used to define multiple versions of methods with the same name but different parameter lists, enhancing code readability and flexibility.</a:t>
            </a:r>
          </a:p>
          <a:p>
            <a:pPr marL="0" indent="0">
              <a:lnSpc>
                <a:spcPct val="107000"/>
              </a:lnSpc>
              <a:spcAft>
                <a:spcPts val="800"/>
              </a:spcAft>
              <a:buNone/>
            </a:pPr>
            <a:endParaRPr lang="en-IN" sz="2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Overall, the program effectively utilizes various features of Java to implement a functional and interactive Theatre Management System.</a:t>
            </a:r>
          </a:p>
          <a:p>
            <a:endParaRPr lang="en-IN" dirty="0"/>
          </a:p>
        </p:txBody>
      </p:sp>
    </p:spTree>
    <p:extLst>
      <p:ext uri="{BB962C8B-B14F-4D97-AF65-F5344CB8AC3E}">
        <p14:creationId xmlns:p14="http://schemas.microsoft.com/office/powerpoint/2010/main" val="13589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A45F-E9FE-8428-E87E-933947F86A73}"/>
              </a:ext>
            </a:extLst>
          </p:cNvPr>
          <p:cNvSpPr>
            <a:spLocks noGrp="1"/>
          </p:cNvSpPr>
          <p:nvPr>
            <p:ph type="title"/>
          </p:nvPr>
        </p:nvSpPr>
        <p:spPr/>
        <p:txBody>
          <a:bodyPr/>
          <a:lstStyle/>
          <a:p>
            <a:pPr algn="ctr"/>
            <a:r>
              <a:rPr lang="en-IN" dirty="0"/>
              <a:t>FLOWCHART FOR LOGIN : -</a:t>
            </a:r>
          </a:p>
        </p:txBody>
      </p:sp>
      <p:sp>
        <p:nvSpPr>
          <p:cNvPr id="4" name="Flowchart: Terminator 3">
            <a:extLst>
              <a:ext uri="{FF2B5EF4-FFF2-40B4-BE49-F238E27FC236}">
                <a16:creationId xmlns:a16="http://schemas.microsoft.com/office/drawing/2014/main" id="{CF86F96C-E27C-651C-1F8E-2934E5DD18CE}"/>
              </a:ext>
            </a:extLst>
          </p:cNvPr>
          <p:cNvSpPr/>
          <p:nvPr/>
        </p:nvSpPr>
        <p:spPr>
          <a:xfrm>
            <a:off x="3952568" y="1690688"/>
            <a:ext cx="3244645" cy="73742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5" name="Flowchart: Data 4">
            <a:extLst>
              <a:ext uri="{FF2B5EF4-FFF2-40B4-BE49-F238E27FC236}">
                <a16:creationId xmlns:a16="http://schemas.microsoft.com/office/drawing/2014/main" id="{C8B8D5B9-55A0-74C3-6B70-CE1544ADDB11}"/>
              </a:ext>
            </a:extLst>
          </p:cNvPr>
          <p:cNvSpPr/>
          <p:nvPr/>
        </p:nvSpPr>
        <p:spPr>
          <a:xfrm>
            <a:off x="3952568" y="2853812"/>
            <a:ext cx="3244645" cy="115037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After declaration of username password. Take user input of them</a:t>
            </a:r>
          </a:p>
        </p:txBody>
      </p:sp>
      <p:sp>
        <p:nvSpPr>
          <p:cNvPr id="6" name="Flowchart: Decision 5">
            <a:extLst>
              <a:ext uri="{FF2B5EF4-FFF2-40B4-BE49-F238E27FC236}">
                <a16:creationId xmlns:a16="http://schemas.microsoft.com/office/drawing/2014/main" id="{F13B838B-1533-80AF-B53F-576611EEC30C}"/>
              </a:ext>
            </a:extLst>
          </p:cNvPr>
          <p:cNvSpPr/>
          <p:nvPr/>
        </p:nvSpPr>
        <p:spPr>
          <a:xfrm>
            <a:off x="3854245" y="4424974"/>
            <a:ext cx="3460955" cy="85540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details match</a:t>
            </a:r>
          </a:p>
        </p:txBody>
      </p:sp>
      <p:sp>
        <p:nvSpPr>
          <p:cNvPr id="7" name="Flowchart: Terminator 6">
            <a:extLst>
              <a:ext uri="{FF2B5EF4-FFF2-40B4-BE49-F238E27FC236}">
                <a16:creationId xmlns:a16="http://schemas.microsoft.com/office/drawing/2014/main" id="{D48EE338-E9C1-2ABE-0DD8-94E8C902E26F}"/>
              </a:ext>
            </a:extLst>
          </p:cNvPr>
          <p:cNvSpPr/>
          <p:nvPr/>
        </p:nvSpPr>
        <p:spPr>
          <a:xfrm>
            <a:off x="3952568" y="6037006"/>
            <a:ext cx="3244645" cy="701467"/>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Terminate</a:t>
            </a:r>
          </a:p>
        </p:txBody>
      </p:sp>
      <p:sp>
        <p:nvSpPr>
          <p:cNvPr id="8" name="Flowchart: Data 7">
            <a:extLst>
              <a:ext uri="{FF2B5EF4-FFF2-40B4-BE49-F238E27FC236}">
                <a16:creationId xmlns:a16="http://schemas.microsoft.com/office/drawing/2014/main" id="{A6A4CD95-B20F-0811-7908-361409C82B6C}"/>
              </a:ext>
            </a:extLst>
          </p:cNvPr>
          <p:cNvSpPr/>
          <p:nvPr/>
        </p:nvSpPr>
        <p:spPr>
          <a:xfrm>
            <a:off x="7971504" y="4985413"/>
            <a:ext cx="3382296" cy="115974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invalid input and recursively continues.</a:t>
            </a:r>
          </a:p>
        </p:txBody>
      </p:sp>
      <p:sp>
        <p:nvSpPr>
          <p:cNvPr id="9" name="Flowchart: Data 8">
            <a:extLst>
              <a:ext uri="{FF2B5EF4-FFF2-40B4-BE49-F238E27FC236}">
                <a16:creationId xmlns:a16="http://schemas.microsoft.com/office/drawing/2014/main" id="{D281E089-AAE0-837C-3A70-26D89143B7E4}"/>
              </a:ext>
            </a:extLst>
          </p:cNvPr>
          <p:cNvSpPr/>
          <p:nvPr/>
        </p:nvSpPr>
        <p:spPr>
          <a:xfrm>
            <a:off x="0" y="4985413"/>
            <a:ext cx="3382296" cy="115974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main menu loop located in main function</a:t>
            </a:r>
          </a:p>
        </p:txBody>
      </p:sp>
      <p:cxnSp>
        <p:nvCxnSpPr>
          <p:cNvPr id="11" name="Straight Arrow Connector 10">
            <a:extLst>
              <a:ext uri="{FF2B5EF4-FFF2-40B4-BE49-F238E27FC236}">
                <a16:creationId xmlns:a16="http://schemas.microsoft.com/office/drawing/2014/main" id="{F257CD41-A66D-9A76-D97F-1378E098CEEB}"/>
              </a:ext>
            </a:extLst>
          </p:cNvPr>
          <p:cNvCxnSpPr>
            <a:stCxn id="4" idx="2"/>
            <a:endCxn id="5" idx="1"/>
          </p:cNvCxnSpPr>
          <p:nvPr/>
        </p:nvCxnSpPr>
        <p:spPr>
          <a:xfrm>
            <a:off x="5574891" y="2428108"/>
            <a:ext cx="0" cy="425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BE8D70-B389-2130-B412-DF07ABA5CA8B}"/>
              </a:ext>
            </a:extLst>
          </p:cNvPr>
          <p:cNvCxnSpPr>
            <a:cxnSpLocks/>
            <a:stCxn id="5" idx="4"/>
            <a:endCxn id="6" idx="0"/>
          </p:cNvCxnSpPr>
          <p:nvPr/>
        </p:nvCxnSpPr>
        <p:spPr>
          <a:xfrm>
            <a:off x="5574891" y="4004187"/>
            <a:ext cx="9832" cy="42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descr="Yes&#10;">
            <a:extLst>
              <a:ext uri="{FF2B5EF4-FFF2-40B4-BE49-F238E27FC236}">
                <a16:creationId xmlns:a16="http://schemas.microsoft.com/office/drawing/2014/main" id="{1A5C2591-7B68-3306-F8DE-09BBCF39195D}"/>
              </a:ext>
            </a:extLst>
          </p:cNvPr>
          <p:cNvCxnSpPr>
            <a:stCxn id="6" idx="3"/>
            <a:endCxn id="8" idx="1"/>
          </p:cNvCxnSpPr>
          <p:nvPr/>
        </p:nvCxnSpPr>
        <p:spPr>
          <a:xfrm>
            <a:off x="7315200" y="4852678"/>
            <a:ext cx="2347452" cy="1327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71F59C0-2970-7DCA-810F-F751480F0C00}"/>
              </a:ext>
              <a:ext uri="{C183D7F6-B498-43B3-948B-1728B52AA6E4}">
                <adec:decorative xmlns:adec="http://schemas.microsoft.com/office/drawing/2017/decorative" val="1"/>
              </a:ext>
            </a:extLst>
          </p:cNvPr>
          <p:cNvCxnSpPr>
            <a:stCxn id="6" idx="1"/>
            <a:endCxn id="9" idx="1"/>
          </p:cNvCxnSpPr>
          <p:nvPr/>
        </p:nvCxnSpPr>
        <p:spPr>
          <a:xfrm rot="10800000" flipV="1">
            <a:off x="1691149" y="4852677"/>
            <a:ext cx="2163097" cy="1327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9C16273-6B7A-8A4F-B20C-E9380BAFC3BD}"/>
              </a:ext>
            </a:extLst>
          </p:cNvPr>
          <p:cNvSpPr txBox="1"/>
          <p:nvPr/>
        </p:nvSpPr>
        <p:spPr>
          <a:xfrm>
            <a:off x="2394153" y="4483345"/>
            <a:ext cx="668595" cy="369332"/>
          </a:xfrm>
          <a:prstGeom prst="rect">
            <a:avLst/>
          </a:prstGeom>
          <a:noFill/>
        </p:spPr>
        <p:txBody>
          <a:bodyPr wrap="square" rtlCol="0">
            <a:spAutoFit/>
          </a:bodyPr>
          <a:lstStyle/>
          <a:p>
            <a:r>
              <a:rPr lang="en-IN" dirty="0"/>
              <a:t>Yes</a:t>
            </a:r>
          </a:p>
        </p:txBody>
      </p:sp>
      <p:sp>
        <p:nvSpPr>
          <p:cNvPr id="24" name="TextBox 23">
            <a:extLst>
              <a:ext uri="{FF2B5EF4-FFF2-40B4-BE49-F238E27FC236}">
                <a16:creationId xmlns:a16="http://schemas.microsoft.com/office/drawing/2014/main" id="{83EC801A-E2D1-36A8-EDD3-8B9D0374492B}"/>
              </a:ext>
            </a:extLst>
          </p:cNvPr>
          <p:cNvSpPr txBox="1"/>
          <p:nvPr/>
        </p:nvSpPr>
        <p:spPr>
          <a:xfrm>
            <a:off x="8106697" y="4483345"/>
            <a:ext cx="1061883" cy="369332"/>
          </a:xfrm>
          <a:prstGeom prst="rect">
            <a:avLst/>
          </a:prstGeom>
          <a:noFill/>
        </p:spPr>
        <p:txBody>
          <a:bodyPr wrap="square" rtlCol="0">
            <a:spAutoFit/>
          </a:bodyPr>
          <a:lstStyle/>
          <a:p>
            <a:r>
              <a:rPr lang="en-IN" dirty="0"/>
              <a:t>No</a:t>
            </a:r>
          </a:p>
        </p:txBody>
      </p:sp>
      <p:cxnSp>
        <p:nvCxnSpPr>
          <p:cNvPr id="26" name="Connector: Elbow 25">
            <a:extLst>
              <a:ext uri="{FF2B5EF4-FFF2-40B4-BE49-F238E27FC236}">
                <a16:creationId xmlns:a16="http://schemas.microsoft.com/office/drawing/2014/main" id="{82120DBF-4C19-62B8-2A51-6557E206E9C2}"/>
              </a:ext>
            </a:extLst>
          </p:cNvPr>
          <p:cNvCxnSpPr>
            <a:stCxn id="9" idx="4"/>
            <a:endCxn id="7" idx="1"/>
          </p:cNvCxnSpPr>
          <p:nvPr/>
        </p:nvCxnSpPr>
        <p:spPr>
          <a:xfrm rot="16200000" flipH="1">
            <a:off x="2700569" y="5135740"/>
            <a:ext cx="242579" cy="22614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FE9F19E0-C353-DDD0-6199-FEC628467684}"/>
              </a:ext>
            </a:extLst>
          </p:cNvPr>
          <p:cNvCxnSpPr>
            <a:stCxn id="8" idx="4"/>
            <a:endCxn id="4" idx="3"/>
          </p:cNvCxnSpPr>
          <p:nvPr/>
        </p:nvCxnSpPr>
        <p:spPr>
          <a:xfrm rot="5400000" flipH="1">
            <a:off x="6387051" y="2869561"/>
            <a:ext cx="4085763" cy="2465439"/>
          </a:xfrm>
          <a:prstGeom prst="bentConnector4">
            <a:avLst>
              <a:gd name="adj1" fmla="val -5595"/>
              <a:gd name="adj2" fmla="val 84297"/>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4975EBC-C6E8-DD28-AEAE-EAD4C9D3DF2E}"/>
              </a:ext>
            </a:extLst>
          </p:cNvPr>
          <p:cNvSpPr txBox="1"/>
          <p:nvPr/>
        </p:nvSpPr>
        <p:spPr>
          <a:xfrm>
            <a:off x="8180439" y="6369141"/>
            <a:ext cx="1150374" cy="369332"/>
          </a:xfrm>
          <a:prstGeom prst="rect">
            <a:avLst/>
          </a:prstGeom>
          <a:noFill/>
        </p:spPr>
        <p:txBody>
          <a:bodyPr wrap="square" rtlCol="0">
            <a:spAutoFit/>
          </a:bodyPr>
          <a:lstStyle/>
          <a:p>
            <a:r>
              <a:rPr lang="en-IN" dirty="0"/>
              <a:t>Recursion</a:t>
            </a:r>
          </a:p>
        </p:txBody>
      </p:sp>
    </p:spTree>
    <p:extLst>
      <p:ext uri="{BB962C8B-B14F-4D97-AF65-F5344CB8AC3E}">
        <p14:creationId xmlns:p14="http://schemas.microsoft.com/office/powerpoint/2010/main" val="334170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1845</Words>
  <Application>Microsoft Office PowerPoint</Application>
  <PresentationFormat>Widescreen</PresentationFormat>
  <Paragraphs>174</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Theatre Management System</vt:lpstr>
      <vt:lpstr>List of Contents</vt:lpstr>
      <vt:lpstr>Introduction</vt:lpstr>
      <vt:lpstr>DEEWAR MOVIE TICKET</vt:lpstr>
      <vt:lpstr>BOOKMYSHOW WEBSITE</vt:lpstr>
      <vt:lpstr>Features of Java Used</vt:lpstr>
      <vt:lpstr>Features of Java Used</vt:lpstr>
      <vt:lpstr>Features of Java Used</vt:lpstr>
      <vt:lpstr>FLOWCHART FOR LOGIN : -</vt:lpstr>
      <vt:lpstr>FLOWCHART FOR MAIN FUNCTION’S SWITCH CASE</vt:lpstr>
      <vt:lpstr>FLOWCHART FOR MAIN FUNCTION’S SWITCH CASE</vt:lpstr>
      <vt:lpstr>FLOWCHART FOR BEVERAGES MENU</vt:lpstr>
      <vt:lpstr>FLOWCHART FOR PAYMENT GATEWAY SWITCH CASE</vt:lpstr>
      <vt:lpstr>Objectives</vt:lpstr>
      <vt:lpstr>Objectives</vt:lpstr>
      <vt:lpstr>Objectives</vt:lpstr>
      <vt:lpstr>Uses</vt:lpstr>
      <vt:lpstr>Uses</vt:lpstr>
      <vt:lpstr>Uses</vt:lpstr>
      <vt:lpstr>Applications</vt:lpstr>
      <vt:lpstr>Applications</vt:lpstr>
      <vt:lpstr>Applications</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Theatre Management System</dc:title>
  <dc:creator>Jigar Devjani</dc:creator>
  <cp:lastModifiedBy>jigardevjani@gmail.com</cp:lastModifiedBy>
  <cp:revision>3</cp:revision>
  <dcterms:created xsi:type="dcterms:W3CDTF">2024-04-12T18:13:41Z</dcterms:created>
  <dcterms:modified xsi:type="dcterms:W3CDTF">2024-04-15T03:10:32Z</dcterms:modified>
</cp:coreProperties>
</file>