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5" r:id="rId6"/>
    <p:sldId id="274" r:id="rId7"/>
    <p:sldId id="267" r:id="rId8"/>
    <p:sldId id="275" r:id="rId9"/>
    <p:sldId id="266" r:id="rId10"/>
    <p:sldId id="276" r:id="rId11"/>
    <p:sldId id="279" r:id="rId12"/>
    <p:sldId id="273" r:id="rId13"/>
    <p:sldId id="278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6" autoAdjust="0"/>
  </p:normalViewPr>
  <p:slideViewPr>
    <p:cSldViewPr showGuides="1">
      <p:cViewPr varScale="1">
        <p:scale>
          <a:sx n="72" d="100"/>
          <a:sy n="72" d="100"/>
        </p:scale>
        <p:origin x="66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08-May-17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08-May-17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08-May-17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08-May-17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08-May-17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08-May-17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08-May-17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08-May-17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08-May-17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08-May-17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08-May-17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08-May-17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08-May-17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 Detection Using MATLAB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65211" y="4953000"/>
            <a:ext cx="5029201" cy="139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Made By: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Jigar Agrawal (011469796)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Vidhan Modi (011451362)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6012" y="2514600"/>
            <a:ext cx="6629400" cy="1524000"/>
          </a:xfrm>
        </p:spPr>
        <p:txBody>
          <a:bodyPr/>
          <a:lstStyle/>
          <a:p>
            <a:r>
              <a:rPr lang="en-US" dirty="0"/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229420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Object Detection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detection is the process of finding instances of real-world objects such as faces, buildings in images and as well as videos. [1]</a:t>
            </a:r>
          </a:p>
          <a:p>
            <a:r>
              <a:rPr lang="en-US" dirty="0"/>
              <a:t>There are several methods of detecting objects which includes:</a:t>
            </a:r>
          </a:p>
          <a:p>
            <a:pPr lvl="1"/>
            <a:r>
              <a:rPr lang="en-US" dirty="0"/>
              <a:t>Gradient Based Approach</a:t>
            </a:r>
          </a:p>
          <a:p>
            <a:pPr lvl="1"/>
            <a:r>
              <a:rPr lang="en-US" dirty="0"/>
              <a:t>Template matching Approach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8001000" cy="4191000"/>
          </a:xfrm>
        </p:spPr>
        <p:txBody>
          <a:bodyPr/>
          <a:lstStyle/>
          <a:p>
            <a:r>
              <a:rPr lang="en-US" dirty="0"/>
              <a:t>Thresholding is used to create the binary image from multi-bit images. </a:t>
            </a:r>
          </a:p>
          <a:p>
            <a:r>
              <a:rPr lang="en-US" dirty="0"/>
              <a:t>Why binary image? </a:t>
            </a:r>
          </a:p>
          <a:p>
            <a:r>
              <a:rPr lang="en-US" dirty="0"/>
              <a:t>In non-adaptive thresholding the threshold value is not decided based on the image of interest. It is the same for all the images. </a:t>
            </a:r>
          </a:p>
          <a:p>
            <a:r>
              <a:rPr lang="en-US" dirty="0"/>
              <a:t>So, to make it more accurate we use Adaptive Thresholding.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8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Adaptive Thresholding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065212" y="1981200"/>
            <a:ext cx="9144000" cy="1371600"/>
          </a:xfrm>
        </p:spPr>
        <p:txBody>
          <a:bodyPr>
            <a:normAutofit/>
          </a:bodyPr>
          <a:lstStyle/>
          <a:p>
            <a:r>
              <a:rPr lang="en-US" dirty="0"/>
              <a:t>Adaptive Thresholding is used to segment an image by setting all pixels whose intensity values are above a threshold to a foreground value and all the remaining pixels to a background value.[2]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785" y="3048000"/>
            <a:ext cx="6082854" cy="28174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1591" y="6019800"/>
            <a:ext cx="305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Adaptive Thresholding[2]</a:t>
            </a:r>
          </a:p>
        </p:txBody>
      </p:sp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Adaptive Thresholding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9601200" cy="4191000"/>
          </a:xfrm>
        </p:spPr>
        <p:txBody>
          <a:bodyPr/>
          <a:lstStyle/>
          <a:p>
            <a:r>
              <a:rPr lang="en-US" dirty="0"/>
              <a:t>In local thresholding the separate threshold is decided for individual pixels. </a:t>
            </a:r>
          </a:p>
          <a:p>
            <a:r>
              <a:rPr lang="en-US" dirty="0"/>
              <a:t>The threshold value depend on the neighborhood of the pixel.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198" y="3048000"/>
            <a:ext cx="1835972" cy="24384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212" y="3048000"/>
            <a:ext cx="1835972" cy="24384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005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4" name="Rectangle 3"/>
          <p:cNvSpPr/>
          <p:nvPr/>
        </p:nvSpPr>
        <p:spPr>
          <a:xfrm>
            <a:off x="613050" y="1828800"/>
            <a:ext cx="21336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Adaptive Thresholding </a:t>
            </a:r>
          </a:p>
        </p:txBody>
      </p:sp>
      <p:sp>
        <p:nvSpPr>
          <p:cNvPr id="6" name="Rectangle 5"/>
          <p:cNvSpPr/>
          <p:nvPr/>
        </p:nvSpPr>
        <p:spPr>
          <a:xfrm>
            <a:off x="4316239" y="1828800"/>
            <a:ext cx="21336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High Pass Filter, for edge detection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8075612" y="3998843"/>
            <a:ext cx="21336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Checking the neighborhood of filled connected objects</a:t>
            </a:r>
          </a:p>
        </p:txBody>
      </p:sp>
      <p:sp>
        <p:nvSpPr>
          <p:cNvPr id="8" name="Rectangle 7"/>
          <p:cNvSpPr/>
          <p:nvPr/>
        </p:nvSpPr>
        <p:spPr>
          <a:xfrm>
            <a:off x="4316239" y="3998843"/>
            <a:ext cx="21336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Detecting the location of the object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075612" y="1828800"/>
            <a:ext cx="21336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Filling the Object</a:t>
            </a:r>
          </a:p>
        </p:txBody>
      </p:sp>
      <p:sp>
        <p:nvSpPr>
          <p:cNvPr id="13" name="Arrow: Right 12"/>
          <p:cNvSpPr/>
          <p:nvPr/>
        </p:nvSpPr>
        <p:spPr>
          <a:xfrm>
            <a:off x="2746650" y="2438400"/>
            <a:ext cx="1569589" cy="1524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/>
          <p:cNvSpPr/>
          <p:nvPr/>
        </p:nvSpPr>
        <p:spPr>
          <a:xfrm>
            <a:off x="6477931" y="2438400"/>
            <a:ext cx="1569589" cy="1524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/>
          <p:cNvSpPr/>
          <p:nvPr/>
        </p:nvSpPr>
        <p:spPr>
          <a:xfrm rot="10800000">
            <a:off x="6449839" y="4532243"/>
            <a:ext cx="1569589" cy="1524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/>
          <p:cNvSpPr/>
          <p:nvPr/>
        </p:nvSpPr>
        <p:spPr>
          <a:xfrm>
            <a:off x="9066212" y="3048000"/>
            <a:ext cx="152400" cy="95084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128" y="1905000"/>
            <a:ext cx="8686801" cy="4191000"/>
          </a:xfrm>
        </p:spPr>
        <p:txBody>
          <a:bodyPr/>
          <a:lstStyle/>
          <a:p>
            <a:r>
              <a:rPr lang="en-US" dirty="0"/>
              <a:t>Multiple object detection.</a:t>
            </a:r>
          </a:p>
          <a:p>
            <a:r>
              <a:rPr lang="en-US" dirty="0"/>
              <a:t>Hardware Acceleration using GPUs. </a:t>
            </a:r>
          </a:p>
        </p:txBody>
      </p:sp>
    </p:spTree>
    <p:extLst>
      <p:ext uri="{BB962C8B-B14F-4D97-AF65-F5344CB8AC3E}">
        <p14:creationId xmlns:p14="http://schemas.microsoft.com/office/powerpoint/2010/main" val="4127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Face Detection </a:t>
            </a:r>
          </a:p>
          <a:p>
            <a:r>
              <a:rPr lang="en-US" dirty="0"/>
              <a:t>Automatic Target Detection in Guided Missiles </a:t>
            </a:r>
          </a:p>
          <a:p>
            <a:r>
              <a:rPr lang="en-US" dirty="0"/>
              <a:t>Security Systems </a:t>
            </a:r>
          </a:p>
        </p:txBody>
      </p:sp>
    </p:spTree>
    <p:extLst>
      <p:ext uri="{BB962C8B-B14F-4D97-AF65-F5344CB8AC3E}">
        <p14:creationId xmlns:p14="http://schemas.microsoft.com/office/powerpoint/2010/main" val="137293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10667999" cy="12192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10667998" cy="3810000"/>
          </a:xfrm>
        </p:spPr>
        <p:txBody>
          <a:bodyPr/>
          <a:lstStyle/>
          <a:p>
            <a:r>
              <a:rPr lang="en-US" dirty="0"/>
              <a:t>1. https://www.mathworks.com/discovery/object-detection.html</a:t>
            </a:r>
          </a:p>
          <a:p>
            <a:r>
              <a:rPr lang="en-US" dirty="0"/>
              <a:t>2. http://homepages.inf.ed.ac.uk/rbf/HIPR2/adpthrsh.htm</a:t>
            </a:r>
          </a:p>
        </p:txBody>
      </p:sp>
    </p:spTree>
    <p:extLst>
      <p:ext uri="{BB962C8B-B14F-4D97-AF65-F5344CB8AC3E}">
        <p14:creationId xmlns:p14="http://schemas.microsoft.com/office/powerpoint/2010/main" val="422421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621</TotalTime>
  <Words>251</Words>
  <Application>Microsoft Office PowerPoint</Application>
  <PresentationFormat>Custom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Franklin Gothic Medium</vt:lpstr>
      <vt:lpstr>Business Contrast 16x9</vt:lpstr>
      <vt:lpstr>Image Processing</vt:lpstr>
      <vt:lpstr>What is Object Detection</vt:lpstr>
      <vt:lpstr>Thresholding</vt:lpstr>
      <vt:lpstr>Global Adaptive Thresholding</vt:lpstr>
      <vt:lpstr>Local Adaptive Thresholding</vt:lpstr>
      <vt:lpstr>Flowchart</vt:lpstr>
      <vt:lpstr>Future Expansion</vt:lpstr>
      <vt:lpstr>Applications </vt:lpstr>
      <vt:lpstr>References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</dc:title>
  <dc:creator>Vidhan Modi</dc:creator>
  <cp:lastModifiedBy>Jigar Agrawal</cp:lastModifiedBy>
  <cp:revision>30</cp:revision>
  <dcterms:created xsi:type="dcterms:W3CDTF">2017-05-08T01:00:25Z</dcterms:created>
  <dcterms:modified xsi:type="dcterms:W3CDTF">2017-05-09T00:21:51Z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