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2" r:id="rId3"/>
    <p:sldId id="259" r:id="rId4"/>
    <p:sldId id="257" r:id="rId5"/>
    <p:sldId id="260" r:id="rId6"/>
    <p:sldId id="263" r:id="rId7"/>
    <p:sldId id="265" r:id="rId8"/>
    <p:sldId id="268" r:id="rId9"/>
    <p:sldId id="269" r:id="rId10"/>
    <p:sldId id="267"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8" d="100"/>
          <a:sy n="108"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316541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1ECCC-B455-4ED1-9591-ADB3D949DBD3}"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379953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4057957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977502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105520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312102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1488955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1115718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49298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418908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1ECCC-B455-4ED1-9591-ADB3D949DBD3}"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267290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1ECCC-B455-4ED1-9591-ADB3D949DBD3}"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227071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1ECCC-B455-4ED1-9591-ADB3D949DBD3}" type="datetimeFigureOut">
              <a:rPr lang="en-US" smtClean="0"/>
              <a:t>22-Oct-21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32903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1ECCC-B455-4ED1-9591-ADB3D949DBD3}" type="datetimeFigureOut">
              <a:rPr lang="en-US" smtClean="0"/>
              <a:t>22-Oct-21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3253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1ECCC-B455-4ED1-9591-ADB3D949DBD3}" type="datetimeFigureOut">
              <a:rPr lang="en-US" smtClean="0"/>
              <a:t>22-Oct-21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179974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1ECCC-B455-4ED1-9591-ADB3D949DBD3}"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294652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1ECCC-B455-4ED1-9591-ADB3D949DBD3}"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5ECA-869B-40B1-BF69-F6A067FE1F03}" type="slidenum">
              <a:rPr lang="en-US" smtClean="0"/>
              <a:t>‹#›</a:t>
            </a:fld>
            <a:endParaRPr lang="en-US"/>
          </a:p>
        </p:txBody>
      </p:sp>
    </p:spTree>
    <p:extLst>
      <p:ext uri="{BB962C8B-B14F-4D97-AF65-F5344CB8AC3E}">
        <p14:creationId xmlns:p14="http://schemas.microsoft.com/office/powerpoint/2010/main" val="427249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81ECCC-B455-4ED1-9591-ADB3D949DBD3}" type="datetimeFigureOut">
              <a:rPr lang="en-US" smtClean="0"/>
              <a:t>22-Oct-21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735ECA-869B-40B1-BF69-F6A067FE1F03}" type="slidenum">
              <a:rPr lang="en-US" smtClean="0"/>
              <a:t>‹#›</a:t>
            </a:fld>
            <a:endParaRPr lang="en-US"/>
          </a:p>
        </p:txBody>
      </p:sp>
    </p:spTree>
    <p:extLst>
      <p:ext uri="{BB962C8B-B14F-4D97-AF65-F5344CB8AC3E}">
        <p14:creationId xmlns:p14="http://schemas.microsoft.com/office/powerpoint/2010/main" val="42402977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5795-63ED-4C79-A69E-997E24EF8D58}"/>
              </a:ext>
            </a:extLst>
          </p:cNvPr>
          <p:cNvSpPr>
            <a:spLocks noGrp="1"/>
          </p:cNvSpPr>
          <p:nvPr>
            <p:ph type="ctrTitle"/>
          </p:nvPr>
        </p:nvSpPr>
        <p:spPr>
          <a:xfrm>
            <a:off x="2274322" y="1592905"/>
            <a:ext cx="8574622" cy="2616199"/>
          </a:xfrm>
        </p:spPr>
        <p:txBody>
          <a:bodyPr>
            <a:normAutofit/>
          </a:bodyPr>
          <a:lstStyle/>
          <a:p>
            <a:r>
              <a:rPr lang="en-US" sz="5400" b="1" dirty="0">
                <a:latin typeface="Arial" panose="020B0604020202020204" pitchFamily="34" charset="0"/>
                <a:cs typeface="Arial" panose="020B0604020202020204" pitchFamily="34" charset="0"/>
              </a:rPr>
              <a:t>Crypto-Currencies Prediction</a:t>
            </a:r>
          </a:p>
        </p:txBody>
      </p:sp>
      <p:sp>
        <p:nvSpPr>
          <p:cNvPr id="4" name="TextBox 3">
            <a:extLst>
              <a:ext uri="{FF2B5EF4-FFF2-40B4-BE49-F238E27FC236}">
                <a16:creationId xmlns:a16="http://schemas.microsoft.com/office/drawing/2014/main" id="{7AE2C75E-15CB-41D9-A46B-3E6D88951468}"/>
              </a:ext>
            </a:extLst>
          </p:cNvPr>
          <p:cNvSpPr txBox="1"/>
          <p:nvPr/>
        </p:nvSpPr>
        <p:spPr>
          <a:xfrm>
            <a:off x="6096000" y="4598126"/>
            <a:ext cx="4752944" cy="2092881"/>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Guided by : Prof. Vishal Polara </a:t>
            </a:r>
          </a:p>
          <a:p>
            <a:pPr algn="just"/>
            <a:r>
              <a:rPr lang="en-US" sz="2000" b="1" dirty="0">
                <a:latin typeface="Arial" panose="020B0604020202020204" pitchFamily="34" charset="0"/>
                <a:cs typeface="Arial" panose="020B0604020202020204" pitchFamily="34" charset="0"/>
              </a:rPr>
              <a:t>Team members:</a:t>
            </a:r>
          </a:p>
          <a:p>
            <a:pPr lvl="2" algn="just"/>
            <a:r>
              <a:rPr lang="en-US" dirty="0">
                <a:latin typeface="Arial" panose="020B0604020202020204" pitchFamily="34" charset="0"/>
                <a:cs typeface="Arial" panose="020B0604020202020204" pitchFamily="34" charset="0"/>
              </a:rPr>
              <a:t>18IT401 – Smit Ghelani</a:t>
            </a:r>
          </a:p>
          <a:p>
            <a:pPr lvl="2" algn="just"/>
            <a:r>
              <a:rPr lang="en-US" dirty="0">
                <a:latin typeface="Arial" panose="020B0604020202020204" pitchFamily="34" charset="0"/>
                <a:cs typeface="Arial" panose="020B0604020202020204" pitchFamily="34" charset="0"/>
              </a:rPr>
              <a:t>18IT410 – Parth Panchani</a:t>
            </a:r>
          </a:p>
          <a:p>
            <a:pPr lvl="2" algn="just"/>
            <a:r>
              <a:rPr lang="en-US" dirty="0">
                <a:latin typeface="Arial" panose="020B0604020202020204" pitchFamily="34" charset="0"/>
                <a:cs typeface="Arial" panose="020B0604020202020204" pitchFamily="34" charset="0"/>
              </a:rPr>
              <a:t>18IT427 – Jigar Shekhat</a:t>
            </a:r>
          </a:p>
          <a:p>
            <a:pPr lvl="2" algn="just"/>
            <a:r>
              <a:rPr lang="en-US" dirty="0">
                <a:latin typeface="Arial" panose="020B0604020202020204" pitchFamily="34" charset="0"/>
                <a:cs typeface="Arial" panose="020B0604020202020204" pitchFamily="34" charset="0"/>
              </a:rPr>
              <a:t>19IT602 – Anuj Gajjar</a:t>
            </a:r>
            <a:endParaRPr lang="en-IN" dirty="0">
              <a:latin typeface="Arial" panose="020B060402020202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4F69B798-7517-48ED-BD14-68736A288EB7}"/>
              </a:ext>
            </a:extLst>
          </p:cNvPr>
          <p:cNvSpPr txBox="1"/>
          <p:nvPr/>
        </p:nvSpPr>
        <p:spPr>
          <a:xfrm>
            <a:off x="4679464" y="666357"/>
            <a:ext cx="5979827" cy="2062103"/>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Birla Vishvakarma Mahavidyalaya</a:t>
            </a:r>
          </a:p>
          <a:p>
            <a:pPr algn="ctr"/>
            <a:r>
              <a:rPr lang="en-IN" sz="3200" dirty="0">
                <a:latin typeface="Calibri" panose="020F0502020204030204" pitchFamily="34" charset="0"/>
                <a:cs typeface="Calibri" panose="020F0502020204030204" pitchFamily="34" charset="0"/>
              </a:rPr>
              <a:t>Information Technology</a:t>
            </a:r>
          </a:p>
          <a:p>
            <a:pPr algn="ctr"/>
            <a:r>
              <a:rPr lang="en-IN" sz="3200" dirty="0">
                <a:latin typeface="Calibri" panose="020F0502020204030204" pitchFamily="34" charset="0"/>
                <a:cs typeface="Calibri" panose="020F0502020204030204" pitchFamily="34" charset="0"/>
              </a:rPr>
              <a:t>4IT31 : Project </a:t>
            </a:r>
            <a:r>
              <a:rPr lang="en-IN" sz="3200" dirty="0">
                <a:latin typeface="Times New Roman" panose="02020603050405020304" pitchFamily="18" charset="0"/>
                <a:cs typeface="Times New Roman" panose="02020603050405020304" pitchFamily="18" charset="0"/>
              </a:rPr>
              <a:t>I</a:t>
            </a:r>
            <a:endParaRPr lang="en-IN" sz="3200" dirty="0">
              <a:latin typeface="Calibri" panose="020F0502020204030204" pitchFamily="34" charset="0"/>
              <a:cs typeface="Calibri" panose="020F0502020204030204" pitchFamily="34" charset="0"/>
            </a:endParaRPr>
          </a:p>
          <a:p>
            <a:endParaRPr lang="en-US" sz="3200" dirty="0"/>
          </a:p>
        </p:txBody>
      </p:sp>
    </p:spTree>
    <p:extLst>
      <p:ext uri="{BB962C8B-B14F-4D97-AF65-F5344CB8AC3E}">
        <p14:creationId xmlns:p14="http://schemas.microsoft.com/office/powerpoint/2010/main" val="63719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D5C9-E066-44B3-B62D-1EF1B19784A4}"/>
              </a:ext>
            </a:extLst>
          </p:cNvPr>
          <p:cNvSpPr>
            <a:spLocks noGrp="1"/>
          </p:cNvSpPr>
          <p:nvPr>
            <p:ph type="title"/>
          </p:nvPr>
        </p:nvSpPr>
        <p:spPr>
          <a:xfrm>
            <a:off x="1643991" y="285206"/>
            <a:ext cx="10018713" cy="1299754"/>
          </a:xfrm>
        </p:spPr>
        <p:txBody>
          <a:bodyPr/>
          <a:lstStyle/>
          <a:p>
            <a:r>
              <a:rPr lang="en-IN" dirty="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EEC3A6-F8CD-4F6B-AE16-E18B26EAC9E1}"/>
              </a:ext>
            </a:extLst>
          </p:cNvPr>
          <p:cNvSpPr>
            <a:spLocks noGrp="1"/>
          </p:cNvSpPr>
          <p:nvPr>
            <p:ph idx="1"/>
          </p:nvPr>
        </p:nvSpPr>
        <p:spPr>
          <a:xfrm>
            <a:off x="2534194" y="2133600"/>
            <a:ext cx="8238309" cy="3605349"/>
          </a:xfrm>
        </p:spPr>
        <p:txBody>
          <a:bodyPr>
            <a:normAutofit fontScale="92500" lnSpcReduction="10000"/>
          </a:bodyPr>
          <a:lstStyle/>
          <a:p>
            <a:r>
              <a:rPr lang="en-IN" b="0" i="0" dirty="0">
                <a:solidFill>
                  <a:srgbClr val="202124"/>
                </a:solidFill>
                <a:effectLst/>
                <a:latin typeface="arial" panose="020B0604020202020204" pitchFamily="34" charset="0"/>
              </a:rPr>
              <a:t>Prediction accuracy of </a:t>
            </a:r>
            <a:r>
              <a:rPr lang="en-IN" dirty="0">
                <a:solidFill>
                  <a:srgbClr val="202124"/>
                </a:solidFill>
                <a:latin typeface="arial" panose="020B0604020202020204" pitchFamily="34" charset="0"/>
              </a:rPr>
              <a:t>LSTM RNN is around 85-92% for adam optimizer which is better than others.</a:t>
            </a:r>
          </a:p>
          <a:p>
            <a:r>
              <a:rPr lang="en-US" b="0" i="0" dirty="0">
                <a:solidFill>
                  <a:srgbClr val="202124"/>
                </a:solidFill>
                <a:effectLst/>
                <a:latin typeface="arial" panose="020B0604020202020204" pitchFamily="34" charset="0"/>
              </a:rPr>
              <a:t>Selection of other parameter effect the accuracy of prediction model.</a:t>
            </a:r>
          </a:p>
          <a:p>
            <a:r>
              <a:rPr lang="en-US" b="1" dirty="0">
                <a:solidFill>
                  <a:srgbClr val="202124"/>
                </a:solidFill>
                <a:latin typeface="arial" panose="020B0604020202020204" pitchFamily="34" charset="0"/>
              </a:rPr>
              <a:t>Remaining Work :</a:t>
            </a:r>
          </a:p>
          <a:p>
            <a:pPr marL="457200" lvl="1" indent="0">
              <a:buNone/>
            </a:pPr>
            <a:r>
              <a:rPr lang="en-US" dirty="0">
                <a:latin typeface="Arial" panose="020B0604020202020204" pitchFamily="34" charset="0"/>
                <a:cs typeface="Arial" panose="020B0604020202020204" pitchFamily="34" charset="0"/>
              </a:rPr>
              <a:t>	As we discussed before, we have chosen two algorithms. And we have completed one of them it is LSTM RNN but if time permits we will look back into it for improve the accuracy of that. So, second algorithm Random Forest algorithm is remaining and also its tuning part is remaining.</a:t>
            </a:r>
          </a:p>
        </p:txBody>
      </p:sp>
    </p:spTree>
    <p:extLst>
      <p:ext uri="{BB962C8B-B14F-4D97-AF65-F5344CB8AC3E}">
        <p14:creationId xmlns:p14="http://schemas.microsoft.com/office/powerpoint/2010/main" val="22301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829C-964C-4510-BEB9-17B225C56D0A}"/>
              </a:ext>
            </a:extLst>
          </p:cNvPr>
          <p:cNvSpPr>
            <a:spLocks noGrp="1"/>
          </p:cNvSpPr>
          <p:nvPr>
            <p:ph type="title"/>
          </p:nvPr>
        </p:nvSpPr>
        <p:spPr>
          <a:xfrm>
            <a:off x="1579727" y="2552700"/>
            <a:ext cx="10018713" cy="1752599"/>
          </a:xfrm>
        </p:spPr>
        <p:txBody>
          <a:bodyPr/>
          <a:lstStyle/>
          <a:p>
            <a:r>
              <a:rPr lang="en-US" dirty="0">
                <a:latin typeface="Arial" panose="020B0604020202020204" pitchFamily="34" charset="0"/>
                <a:cs typeface="Arial" panose="020B0604020202020204" pitchFamily="34" charset="0"/>
              </a:rPr>
              <a:t>Thank you</a:t>
            </a:r>
          </a:p>
        </p:txBody>
      </p:sp>
      <p:pic>
        <p:nvPicPr>
          <p:cNvPr id="4" name="Graphic 3" descr="Wreath">
            <a:extLst>
              <a:ext uri="{FF2B5EF4-FFF2-40B4-BE49-F238E27FC236}">
                <a16:creationId xmlns:a16="http://schemas.microsoft.com/office/drawing/2014/main" id="{3DC0DAFB-EB7C-4B8E-9B57-FA82842C94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2365" y="2971799"/>
            <a:ext cx="914400" cy="914400"/>
          </a:xfrm>
          <a:prstGeom prst="rect">
            <a:avLst/>
          </a:prstGeom>
        </p:spPr>
      </p:pic>
      <p:pic>
        <p:nvPicPr>
          <p:cNvPr id="5" name="Graphic 4" descr="Wreath">
            <a:extLst>
              <a:ext uri="{FF2B5EF4-FFF2-40B4-BE49-F238E27FC236}">
                <a16:creationId xmlns:a16="http://schemas.microsoft.com/office/drawing/2014/main" id="{14B33694-DF19-43D2-8124-CF9F22EA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9636" y="2971799"/>
            <a:ext cx="914400" cy="914400"/>
          </a:xfrm>
          <a:prstGeom prst="rect">
            <a:avLst/>
          </a:prstGeom>
        </p:spPr>
      </p:pic>
    </p:spTree>
    <p:extLst>
      <p:ext uri="{BB962C8B-B14F-4D97-AF65-F5344CB8AC3E}">
        <p14:creationId xmlns:p14="http://schemas.microsoft.com/office/powerpoint/2010/main" val="51783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3E28-544C-4848-9F23-36103A499F67}"/>
              </a:ext>
            </a:extLst>
          </p:cNvPr>
          <p:cNvSpPr>
            <a:spLocks noGrp="1"/>
          </p:cNvSpPr>
          <p:nvPr>
            <p:ph type="title"/>
          </p:nvPr>
        </p:nvSpPr>
        <p:spPr>
          <a:xfrm>
            <a:off x="1484311" y="685801"/>
            <a:ext cx="10018713" cy="1360714"/>
          </a:xfrm>
        </p:spPr>
        <p:txBody>
          <a:bodyPr/>
          <a:lstStyle/>
          <a:p>
            <a:r>
              <a:rPr lang="en-IN" sz="3600" dirty="0">
                <a:latin typeface="Arial" panose="020B0604020202020204" pitchFamily="34" charset="0"/>
                <a:cs typeface="Arial" panose="020B0604020202020204" pitchFamily="34" charset="0"/>
              </a:rPr>
              <a:t>What is Cryptocurrency </a:t>
            </a:r>
            <a:r>
              <a:rPr lang="en-IN" dirty="0"/>
              <a:t>?</a:t>
            </a:r>
            <a:endParaRPr lang="en-US" dirty="0"/>
          </a:p>
        </p:txBody>
      </p:sp>
      <p:sp>
        <p:nvSpPr>
          <p:cNvPr id="3" name="Content Placeholder 2">
            <a:extLst>
              <a:ext uri="{FF2B5EF4-FFF2-40B4-BE49-F238E27FC236}">
                <a16:creationId xmlns:a16="http://schemas.microsoft.com/office/drawing/2014/main" id="{66143067-D1E7-47F9-9970-CCD2F3CDE88A}"/>
              </a:ext>
            </a:extLst>
          </p:cNvPr>
          <p:cNvSpPr>
            <a:spLocks noGrp="1"/>
          </p:cNvSpPr>
          <p:nvPr>
            <p:ph idx="1"/>
          </p:nvPr>
        </p:nvSpPr>
        <p:spPr>
          <a:xfrm>
            <a:off x="2116183" y="2666999"/>
            <a:ext cx="9386840" cy="3124201"/>
          </a:xfrm>
        </p:spPr>
        <p:txBody>
          <a:bodyPr>
            <a:normAutofit lnSpcReduction="10000"/>
          </a:bodyPr>
          <a:lstStyle/>
          <a:p>
            <a:pPr algn="l">
              <a:buFont typeface="Arial" panose="020B0604020202020204" pitchFamily="34" charset="0"/>
              <a:buChar char="•"/>
            </a:pPr>
            <a:r>
              <a:rPr lang="en-US" b="0" i="0" dirty="0">
                <a:solidFill>
                  <a:srgbClr val="111111"/>
                </a:solidFill>
                <a:effectLst/>
                <a:latin typeface="inherit"/>
              </a:rPr>
              <a:t>Crypto currency is a digital money or virtual money. That is money is not available physically and it is very secure.</a:t>
            </a:r>
          </a:p>
          <a:p>
            <a:pPr algn="l">
              <a:buFont typeface="Arial" panose="020B0604020202020204" pitchFamily="34" charset="0"/>
              <a:buChar char="•"/>
            </a:pPr>
            <a:r>
              <a:rPr lang="en-US" b="0" i="0" dirty="0">
                <a:solidFill>
                  <a:srgbClr val="111111"/>
                </a:solidFill>
                <a:effectLst/>
                <a:latin typeface="inherit"/>
              </a:rPr>
              <a:t>In simple words we can say cryptocurrency is a money exchange process.</a:t>
            </a:r>
          </a:p>
          <a:p>
            <a:pPr algn="l">
              <a:buFont typeface="Arial" panose="020B0604020202020204" pitchFamily="34" charset="0"/>
              <a:buChar char="•"/>
            </a:pPr>
            <a:r>
              <a:rPr lang="en-US" b="0" i="0" dirty="0">
                <a:solidFill>
                  <a:srgbClr val="111111"/>
                </a:solidFill>
                <a:effectLst/>
                <a:latin typeface="inherit"/>
              </a:rPr>
              <a:t>Most popular example for cryptocurrency is Bitcoin. It is the first ever introduced cryptocurrency.</a:t>
            </a:r>
          </a:p>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Transactions done using cryptocurrencies are highly secure.</a:t>
            </a:r>
          </a:p>
          <a:p>
            <a:endParaRPr lang="en-US" dirty="0"/>
          </a:p>
        </p:txBody>
      </p:sp>
    </p:spTree>
    <p:extLst>
      <p:ext uri="{BB962C8B-B14F-4D97-AF65-F5344CB8AC3E}">
        <p14:creationId xmlns:p14="http://schemas.microsoft.com/office/powerpoint/2010/main" val="260133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FAD1-659F-4517-B895-E59D6653FDCC}"/>
              </a:ext>
            </a:extLst>
          </p:cNvPr>
          <p:cNvSpPr>
            <a:spLocks noGrp="1"/>
          </p:cNvSpPr>
          <p:nvPr>
            <p:ph type="title"/>
          </p:nvPr>
        </p:nvSpPr>
        <p:spPr>
          <a:xfrm>
            <a:off x="-441711" y="894807"/>
            <a:ext cx="10018713" cy="812074"/>
          </a:xfrm>
        </p:spPr>
        <p:txBody>
          <a:bodyPr>
            <a:normAutofit/>
          </a:bodyPr>
          <a:lstStyle/>
          <a:p>
            <a:r>
              <a:rPr lang="en-IN" sz="3600" dirty="0">
                <a:latin typeface="Arial" panose="020B0604020202020204" pitchFamily="34" charset="0"/>
                <a:cs typeface="Arial" panose="020B0604020202020204" pitchFamily="34" charset="0"/>
              </a:rPr>
              <a:t>Aim of Our Project</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371530C-FF63-43B8-B03A-1130C1AA99C2}"/>
              </a:ext>
            </a:extLst>
          </p:cNvPr>
          <p:cNvSpPr>
            <a:spLocks noGrp="1"/>
          </p:cNvSpPr>
          <p:nvPr>
            <p:ph idx="1"/>
          </p:nvPr>
        </p:nvSpPr>
        <p:spPr>
          <a:xfrm>
            <a:off x="2281646" y="2105297"/>
            <a:ext cx="4572000" cy="4293325"/>
          </a:xfrm>
        </p:spPr>
        <p:txBody>
          <a:bodyPr>
            <a:normAutofit/>
          </a:bodyPr>
          <a:lstStyle/>
          <a:p>
            <a:pPr marL="514350" marR="0" indent="-342900">
              <a:lnSpc>
                <a:spcPct val="107000"/>
              </a:lnSpc>
              <a:spcBef>
                <a:spcPts val="0"/>
              </a:spcBef>
              <a:spcAft>
                <a:spcPts val="0"/>
              </a:spcAft>
              <a:buFont typeface="Wingdings" panose="05000000000000000000" pitchFamily="2" charset="2"/>
              <a:buChar char="Ø"/>
            </a:pPr>
            <a:endParaRPr lang="en-GB" sz="2000" dirty="0">
              <a:latin typeface="Arial" panose="020B0604020202020204" pitchFamily="34" charset="0"/>
              <a:ea typeface="Calibri" panose="020F0502020204030204" pitchFamily="34" charset="0"/>
              <a:cs typeface="Arial" panose="020B0604020202020204" pitchFamily="34" charset="0"/>
            </a:endParaRPr>
          </a:p>
          <a:p>
            <a:pPr marL="514350" marR="0" indent="-342900">
              <a:lnSpc>
                <a:spcPct val="107000"/>
              </a:lnSpc>
              <a:spcBef>
                <a:spcPts val="0"/>
              </a:spcBef>
              <a:spcAft>
                <a:spcPts val="0"/>
              </a:spcAft>
              <a:buFont typeface="Wingdings" panose="05000000000000000000" pitchFamily="2" charset="2"/>
              <a:buChar char="Ø"/>
            </a:pPr>
            <a:endParaRPr lang="en-GB" sz="2000" dirty="0">
              <a:latin typeface="Arial" panose="020B0604020202020204" pitchFamily="34" charset="0"/>
              <a:ea typeface="Calibri" panose="020F0502020204030204" pitchFamily="34" charset="0"/>
              <a:cs typeface="Arial" panose="020B0604020202020204" pitchFamily="34" charset="0"/>
            </a:endParaRPr>
          </a:p>
          <a:p>
            <a:pPr marL="514350" marR="0" indent="-342900">
              <a:lnSpc>
                <a:spcPct val="107000"/>
              </a:lnSpc>
              <a:spcBef>
                <a:spcPts val="0"/>
              </a:spcBef>
              <a:spcAft>
                <a:spcPts val="0"/>
              </a:spcAft>
              <a:buFont typeface="Wingdings" panose="05000000000000000000" pitchFamily="2" charset="2"/>
              <a:buChar char="Ø"/>
            </a:pPr>
            <a:endParaRPr lang="en-GB" sz="2000" dirty="0">
              <a:latin typeface="Arial" panose="020B0604020202020204" pitchFamily="34" charset="0"/>
              <a:ea typeface="Calibri" panose="020F0502020204030204" pitchFamily="34" charset="0"/>
              <a:cs typeface="Arial" panose="020B0604020202020204" pitchFamily="34" charset="0"/>
            </a:endParaRPr>
          </a:p>
          <a:p>
            <a:pPr marL="514350" marR="0" indent="-342900">
              <a:lnSpc>
                <a:spcPct val="107000"/>
              </a:lnSpc>
              <a:spcBef>
                <a:spcPts val="0"/>
              </a:spcBef>
              <a:spcAft>
                <a:spcPts val="0"/>
              </a:spcAft>
              <a:buFont typeface="Wingdings" panose="05000000000000000000" pitchFamily="2" charset="2"/>
              <a:buChar char="Ø"/>
            </a:pPr>
            <a:r>
              <a:rPr lang="en-GB" sz="2000" dirty="0">
                <a:latin typeface="Arial" panose="020B0604020202020204" pitchFamily="34" charset="0"/>
                <a:ea typeface="Calibri" panose="020F0502020204030204" pitchFamily="34" charset="0"/>
                <a:cs typeface="Arial" panose="020B0604020202020204" pitchFamily="34" charset="0"/>
              </a:rPr>
              <a:t>In this Project, We analyse</a:t>
            </a:r>
            <a:r>
              <a:rPr lang="en-GB" sz="2000" dirty="0">
                <a:effectLst/>
                <a:latin typeface="Arial" panose="020B0604020202020204" pitchFamily="34" charset="0"/>
                <a:ea typeface="Calibri" panose="020F0502020204030204" pitchFamily="34" charset="0"/>
                <a:cs typeface="Arial" panose="020B0604020202020204" pitchFamily="34" charset="0"/>
              </a:rPr>
              <a:t> Crypto-currency market behaviour.</a:t>
            </a:r>
          </a:p>
          <a:p>
            <a:pPr marL="171450" marR="0" indent="0">
              <a:lnSpc>
                <a:spcPct val="107000"/>
              </a:lnSpc>
              <a:spcBef>
                <a:spcPts val="0"/>
              </a:spcBef>
              <a:spcAft>
                <a:spcPts val="0"/>
              </a:spcAft>
              <a:buNone/>
            </a:pP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marL="514350" marR="0" indent="-342900">
              <a:lnSpc>
                <a:spcPct val="107000"/>
              </a:lnSpc>
              <a:spcBef>
                <a:spcPts val="0"/>
              </a:spcBef>
              <a:spcAft>
                <a:spcPts val="0"/>
              </a:spcAft>
              <a:buFont typeface="Wingdings" panose="05000000000000000000" pitchFamily="2" charset="2"/>
              <a:buChar char="Ø"/>
            </a:pPr>
            <a:r>
              <a:rPr lang="en-US" sz="2000" b="0" i="0" dirty="0">
                <a:solidFill>
                  <a:srgbClr val="202124"/>
                </a:solidFill>
                <a:effectLst/>
                <a:latin typeface="Arial" panose="020B0604020202020204" pitchFamily="34" charset="0"/>
                <a:cs typeface="Arial" panose="020B0604020202020204" pitchFamily="34" charset="0"/>
              </a:rPr>
              <a:t>we are working with two algorithms Random forest and LSTM RNN and displaying their accuracy and prediction using graphical representation.</a:t>
            </a:r>
            <a:endParaRPr lang="en-GB" sz="2000" dirty="0">
              <a:latin typeface="Arial" panose="020B0604020202020204" pitchFamily="34" charset="0"/>
              <a:ea typeface="Calibri" panose="020F0502020204030204" pitchFamily="34" charset="0"/>
              <a:cs typeface="Arial" panose="020B0604020202020204" pitchFamily="34" charset="0"/>
            </a:endParaRPr>
          </a:p>
          <a:p>
            <a:pPr marL="514350" marR="0" indent="-342900">
              <a:lnSpc>
                <a:spcPct val="107000"/>
              </a:lnSpc>
              <a:spcBef>
                <a:spcPts val="0"/>
              </a:spcBef>
              <a:spcAft>
                <a:spcPts val="0"/>
              </a:spcAft>
              <a:buFont typeface="Wingdings" panose="05000000000000000000" pitchFamily="2" charset="2"/>
              <a:buChar char="Ø"/>
            </a:pPr>
            <a:endParaRPr lang="en-GB" sz="2000" dirty="0">
              <a:latin typeface="Arial" panose="020B0604020202020204" pitchFamily="34" charset="0"/>
              <a:ea typeface="Calibri" panose="020F0502020204030204" pitchFamily="34" charset="0"/>
              <a:cs typeface="Arial" panose="020B0604020202020204" pitchFamily="34" charset="0"/>
            </a:endParaRPr>
          </a:p>
          <a:p>
            <a:pPr marL="171450" marR="0" indent="0">
              <a:lnSpc>
                <a:spcPct val="107000"/>
              </a:lnSpc>
              <a:spcBef>
                <a:spcPts val="0"/>
              </a:spcBef>
              <a:spcAft>
                <a:spcPts val="0"/>
              </a:spcAft>
              <a:buNone/>
            </a:pP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marL="171450" marR="0" indent="0">
              <a:lnSpc>
                <a:spcPct val="107000"/>
              </a:lnSpc>
              <a:spcBef>
                <a:spcPts val="0"/>
              </a:spcBef>
              <a:spcAft>
                <a:spcPts val="0"/>
              </a:spcAft>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B209CB90-7742-431B-B45C-DDEAF3D1B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680" y="1942012"/>
            <a:ext cx="3998246" cy="3783340"/>
          </a:xfrm>
          <a:prstGeom prst="rect">
            <a:avLst/>
          </a:prstGeom>
        </p:spPr>
      </p:pic>
    </p:spTree>
    <p:extLst>
      <p:ext uri="{BB962C8B-B14F-4D97-AF65-F5344CB8AC3E}">
        <p14:creationId xmlns:p14="http://schemas.microsoft.com/office/powerpoint/2010/main" val="296843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481F-BDAC-4289-B478-2465DBB85E6D}"/>
              </a:ext>
            </a:extLst>
          </p:cNvPr>
          <p:cNvSpPr>
            <a:spLocks noGrp="1"/>
          </p:cNvSpPr>
          <p:nvPr>
            <p:ph type="title"/>
          </p:nvPr>
        </p:nvSpPr>
        <p:spPr>
          <a:xfrm>
            <a:off x="108356" y="1251856"/>
            <a:ext cx="10018713" cy="742405"/>
          </a:xfrm>
        </p:spPr>
        <p:txBody>
          <a:bodyPr>
            <a:normAutofit/>
          </a:bodyPr>
          <a:lstStyle/>
          <a:p>
            <a:r>
              <a:rPr lang="en-US" sz="3600" dirty="0">
                <a:latin typeface="Arial" panose="020B0604020202020204" pitchFamily="34" charset="0"/>
                <a:cs typeface="Arial" panose="020B0604020202020204" pitchFamily="34" charset="0"/>
              </a:rPr>
              <a:t>Project Module Implementation</a:t>
            </a:r>
          </a:p>
        </p:txBody>
      </p:sp>
      <p:sp>
        <p:nvSpPr>
          <p:cNvPr id="3" name="Content Placeholder 2">
            <a:extLst>
              <a:ext uri="{FF2B5EF4-FFF2-40B4-BE49-F238E27FC236}">
                <a16:creationId xmlns:a16="http://schemas.microsoft.com/office/drawing/2014/main" id="{0E52BBA2-FAA2-4A85-ADEB-5160044CCB22}"/>
              </a:ext>
            </a:extLst>
          </p:cNvPr>
          <p:cNvSpPr>
            <a:spLocks noGrp="1"/>
          </p:cNvSpPr>
          <p:nvPr>
            <p:ph idx="1"/>
          </p:nvPr>
        </p:nvSpPr>
        <p:spPr>
          <a:xfrm>
            <a:off x="1850070" y="2159725"/>
            <a:ext cx="10018713" cy="3585757"/>
          </a:xfrm>
        </p:spPr>
        <p:txBody>
          <a:bodyPr/>
          <a:lstStyle/>
          <a:p>
            <a:pPr marL="457200" indent="-457200">
              <a:buAutoNum type="arabicPeriod"/>
            </a:pPr>
            <a:r>
              <a:rPr lang="en-IN" dirty="0">
                <a:latin typeface="Arial" panose="020B0604020202020204" pitchFamily="34" charset="0"/>
                <a:cs typeface="Arial" panose="020B0604020202020204" pitchFamily="34" charset="0"/>
              </a:rPr>
              <a:t>Login</a:t>
            </a:r>
          </a:p>
          <a:p>
            <a:pPr marL="457200" indent="-457200">
              <a:buAutoNum type="arabicPeriod"/>
            </a:pPr>
            <a:r>
              <a:rPr lang="en-US" dirty="0">
                <a:latin typeface="Arial" panose="020B0604020202020204" pitchFamily="34" charset="0"/>
                <a:ea typeface="Calibri" panose="020F0502020204030204" pitchFamily="34" charset="0"/>
                <a:cs typeface="Arial" panose="020B0604020202020204" pitchFamily="34" charset="0"/>
              </a:rPr>
              <a:t>Data collection</a:t>
            </a:r>
          </a:p>
          <a:p>
            <a:pPr marL="457200" indent="-457200">
              <a:buAutoNum type="arabicPeriod"/>
            </a:pPr>
            <a:r>
              <a:rPr lang="en-US" dirty="0">
                <a:latin typeface="Arial" panose="020B0604020202020204" pitchFamily="34" charset="0"/>
                <a:cs typeface="Arial" panose="020B0604020202020204" pitchFamily="34" charset="0"/>
              </a:rPr>
              <a:t>Prediction – LSTM RNN</a:t>
            </a:r>
          </a:p>
          <a:p>
            <a:pPr marL="457200" indent="-457200">
              <a:buFont typeface="Arial"/>
              <a:buAutoNum type="arabicPeriod"/>
            </a:pPr>
            <a:r>
              <a:rPr lang="en-US" dirty="0">
                <a:latin typeface="Arial" panose="020B0604020202020204" pitchFamily="34" charset="0"/>
                <a:ea typeface="Calibri" panose="020F0502020204030204" pitchFamily="34" charset="0"/>
                <a:cs typeface="Arial" panose="020B0604020202020204" pitchFamily="34" charset="0"/>
              </a:rPr>
              <a:t>Data Visualization</a:t>
            </a:r>
          </a:p>
          <a:p>
            <a:pPr marL="0" indent="0">
              <a:buNone/>
            </a:pPr>
            <a:endParaRPr 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380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94AFF-3B2E-4039-B5F4-4A2AAB85C4A5}"/>
              </a:ext>
            </a:extLst>
          </p:cNvPr>
          <p:cNvSpPr>
            <a:spLocks noGrp="1"/>
          </p:cNvSpPr>
          <p:nvPr>
            <p:ph idx="1"/>
          </p:nvPr>
        </p:nvSpPr>
        <p:spPr>
          <a:xfrm>
            <a:off x="1976846" y="1027611"/>
            <a:ext cx="9526177" cy="4763589"/>
          </a:xfrm>
        </p:spPr>
        <p:txBody>
          <a:bodyPr>
            <a:normAutofit/>
          </a:bodyPr>
          <a:lstStyle/>
          <a:p>
            <a:pPr>
              <a:buFont typeface="Arial" panose="020B0604020202020204" pitchFamily="34" charset="0"/>
              <a:buChar char="•"/>
            </a:pPr>
            <a:r>
              <a:rPr lang="en-IN" sz="2000" b="1" dirty="0">
                <a:latin typeface="Arial" panose="020B0604020202020204" pitchFamily="34" charset="0"/>
                <a:cs typeface="Arial" panose="020B0604020202020204" pitchFamily="34" charset="0"/>
              </a:rPr>
              <a:t>Login  :</a:t>
            </a:r>
          </a:p>
          <a:p>
            <a:pPr lvl="1">
              <a:buFont typeface="Wingdings" panose="05000000000000000000" pitchFamily="2" charset="2"/>
              <a:buChar char="§"/>
            </a:pPr>
            <a:r>
              <a:rPr lang="en-US" dirty="0">
                <a:solidFill>
                  <a:srgbClr val="202124"/>
                </a:solidFill>
                <a:latin typeface="Arial" panose="020B0604020202020204" pitchFamily="34" charset="0"/>
                <a:cs typeface="Arial" panose="020B0604020202020204" pitchFamily="34" charset="0"/>
              </a:rPr>
              <a:t>Through this module, User can login in system.</a:t>
            </a:r>
          </a:p>
          <a:p>
            <a:pPr marL="457200" lvl="1" indent="0">
              <a:buNone/>
            </a:pPr>
            <a:endParaRPr lang="en-IN"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 Collection and Preprocessing :</a:t>
            </a:r>
          </a:p>
          <a:p>
            <a:pPr lvl="1">
              <a:buFont typeface="Wingdings" panose="05000000000000000000" pitchFamily="2" charset="2"/>
              <a:buChar char="§"/>
            </a:pPr>
            <a:r>
              <a:rPr lang="en-US" dirty="0">
                <a:latin typeface="Arial" panose="020B0604020202020204" pitchFamily="34" charset="0"/>
                <a:cs typeface="Arial" panose="020B0604020202020204" pitchFamily="34" charset="0"/>
              </a:rPr>
              <a:t>We are collecting Cryptocurrency data from </a:t>
            </a:r>
            <a:r>
              <a:rPr lang="en-US" dirty="0" err="1">
                <a:latin typeface="Arial" panose="020B0604020202020204" pitchFamily="34" charset="0"/>
                <a:cs typeface="Arial" panose="020B0604020202020204" pitchFamily="34" charset="0"/>
              </a:rPr>
              <a:t>yfinance</a:t>
            </a:r>
            <a:r>
              <a:rPr lang="en-US" dirty="0">
                <a:latin typeface="Arial" panose="020B0604020202020204" pitchFamily="34" charset="0"/>
                <a:cs typeface="Arial" panose="020B0604020202020204" pitchFamily="34" charset="0"/>
              </a:rPr>
              <a:t> which owned by yahoo finance.</a:t>
            </a:r>
          </a:p>
          <a:p>
            <a:pPr lvl="1">
              <a:buFont typeface="Wingdings" panose="05000000000000000000" pitchFamily="2" charset="2"/>
              <a:buChar char="§"/>
            </a:pPr>
            <a:r>
              <a:rPr lang="en-US" dirty="0">
                <a:latin typeface="Arial" panose="020B0604020202020204" pitchFamily="34" charset="0"/>
                <a:cs typeface="Arial" panose="020B0604020202020204" pitchFamily="34" charset="0"/>
              </a:rPr>
              <a:t>In this module we simply collect past 2 year data using yahoo finance. And using this data we separate out closed prices from that.</a:t>
            </a:r>
          </a:p>
        </p:txBody>
      </p:sp>
    </p:spTree>
    <p:extLst>
      <p:ext uri="{BB962C8B-B14F-4D97-AF65-F5344CB8AC3E}">
        <p14:creationId xmlns:p14="http://schemas.microsoft.com/office/powerpoint/2010/main" val="129635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A7D-D1A9-4884-9885-D8EBCEEA1FCA}"/>
              </a:ext>
            </a:extLst>
          </p:cNvPr>
          <p:cNvSpPr>
            <a:spLocks noGrp="1"/>
          </p:cNvSpPr>
          <p:nvPr>
            <p:ph type="title"/>
          </p:nvPr>
        </p:nvSpPr>
        <p:spPr>
          <a:xfrm>
            <a:off x="1618794" y="315212"/>
            <a:ext cx="10018713" cy="829490"/>
          </a:xfrm>
        </p:spPr>
        <p:txBody>
          <a:bodyPr/>
          <a:lstStyle/>
          <a:p>
            <a:r>
              <a:rPr lang="en-IN" dirty="0"/>
              <a:t>RNN</a:t>
            </a:r>
            <a:endParaRPr lang="en-US" dirty="0"/>
          </a:p>
        </p:txBody>
      </p:sp>
      <p:sp>
        <p:nvSpPr>
          <p:cNvPr id="3" name="Content Placeholder 2">
            <a:extLst>
              <a:ext uri="{FF2B5EF4-FFF2-40B4-BE49-F238E27FC236}">
                <a16:creationId xmlns:a16="http://schemas.microsoft.com/office/drawing/2014/main" id="{CDC92B6B-0CE3-4F19-BD92-039094344C4B}"/>
              </a:ext>
            </a:extLst>
          </p:cNvPr>
          <p:cNvSpPr>
            <a:spLocks noGrp="1"/>
          </p:cNvSpPr>
          <p:nvPr>
            <p:ph idx="1"/>
          </p:nvPr>
        </p:nvSpPr>
        <p:spPr>
          <a:xfrm>
            <a:off x="1770695" y="996656"/>
            <a:ext cx="9714912" cy="2087881"/>
          </a:xfrm>
        </p:spPr>
        <p:txBody>
          <a:bodyPr>
            <a:normAutofit/>
          </a:bodyPr>
          <a:lstStyle/>
          <a:p>
            <a:r>
              <a:rPr lang="en-US" sz="1800" b="0" i="0" dirty="0">
                <a:solidFill>
                  <a:srgbClr val="202124"/>
                </a:solidFill>
                <a:effectLst/>
                <a:latin typeface="Roboto" panose="02000000000000000000" pitchFamily="2" charset="0"/>
              </a:rPr>
              <a:t>Recurrent neural networks (RNN) are a class of neural networks that are helpful in modeling sequence data. </a:t>
            </a:r>
          </a:p>
          <a:p>
            <a:r>
              <a:rPr lang="en-US" sz="1800" b="0" i="0" dirty="0">
                <a:solidFill>
                  <a:srgbClr val="202124"/>
                </a:solidFill>
                <a:effectLst/>
                <a:latin typeface="Roboto" panose="02000000000000000000" pitchFamily="2" charset="0"/>
              </a:rPr>
              <a:t>Derived from feedforward networks, RNNs exhibit similar behavior to how human brains function.</a:t>
            </a:r>
          </a:p>
        </p:txBody>
      </p:sp>
      <p:sp>
        <p:nvSpPr>
          <p:cNvPr id="5" name="TextBox 4">
            <a:extLst>
              <a:ext uri="{FF2B5EF4-FFF2-40B4-BE49-F238E27FC236}">
                <a16:creationId xmlns:a16="http://schemas.microsoft.com/office/drawing/2014/main" id="{635DD2E6-832C-4EAB-8C92-088A8B5E6D23}"/>
              </a:ext>
            </a:extLst>
          </p:cNvPr>
          <p:cNvSpPr txBox="1"/>
          <p:nvPr/>
        </p:nvSpPr>
        <p:spPr>
          <a:xfrm>
            <a:off x="1770695" y="5512780"/>
            <a:ext cx="9428528"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202124"/>
                </a:solidFill>
                <a:latin typeface="Roboto" panose="02000000000000000000" pitchFamily="2" charset="0"/>
              </a:rPr>
              <a:t>R</a:t>
            </a:r>
            <a:r>
              <a:rPr lang="en-US" sz="1800" b="0" i="0" dirty="0">
                <a:solidFill>
                  <a:srgbClr val="202124"/>
                </a:solidFill>
                <a:effectLst/>
                <a:latin typeface="Roboto" panose="02000000000000000000" pitchFamily="2" charset="0"/>
              </a:rPr>
              <a:t>ecurrent neural networks produce predictive results in sequential data that other algorithms can’t.</a:t>
            </a:r>
            <a:endParaRPr lang="en-US" sz="1800" dirty="0">
              <a:latin typeface="Arial" panose="020B0604020202020204" pitchFamily="34" charset="0"/>
              <a:cs typeface="Arial" panose="020B0604020202020204" pitchFamily="34" charset="0"/>
            </a:endParaRPr>
          </a:p>
          <a:p>
            <a:endParaRPr lang="en-US" dirty="0"/>
          </a:p>
        </p:txBody>
      </p:sp>
      <p:pic>
        <p:nvPicPr>
          <p:cNvPr id="2052" name="Picture 4" descr="rnn vs fnn ">
            <a:extLst>
              <a:ext uri="{FF2B5EF4-FFF2-40B4-BE49-F238E27FC236}">
                <a16:creationId xmlns:a16="http://schemas.microsoft.com/office/drawing/2014/main" id="{E35A7396-9526-43E9-8E4E-32BF3661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249" y="2529332"/>
            <a:ext cx="5007157" cy="27693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40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76DE-3C03-4BB5-9105-7CED488217B4}"/>
              </a:ext>
            </a:extLst>
          </p:cNvPr>
          <p:cNvSpPr>
            <a:spLocks noGrp="1"/>
          </p:cNvSpPr>
          <p:nvPr>
            <p:ph type="title"/>
          </p:nvPr>
        </p:nvSpPr>
        <p:spPr>
          <a:xfrm>
            <a:off x="1687503" y="633549"/>
            <a:ext cx="10018713" cy="916577"/>
          </a:xfrm>
        </p:spPr>
        <p:txBody>
          <a:bodyPr/>
          <a:lstStyle/>
          <a:p>
            <a:r>
              <a:rPr lang="en-IN" dirty="0"/>
              <a:t>LSTM</a:t>
            </a:r>
            <a:endParaRPr lang="en-US" dirty="0"/>
          </a:p>
        </p:txBody>
      </p:sp>
      <p:sp>
        <p:nvSpPr>
          <p:cNvPr id="3" name="Content Placeholder 2">
            <a:extLst>
              <a:ext uri="{FF2B5EF4-FFF2-40B4-BE49-F238E27FC236}">
                <a16:creationId xmlns:a16="http://schemas.microsoft.com/office/drawing/2014/main" id="{17D08803-B825-4C69-991C-0B81311D06F1}"/>
              </a:ext>
            </a:extLst>
          </p:cNvPr>
          <p:cNvSpPr>
            <a:spLocks noGrp="1"/>
          </p:cNvSpPr>
          <p:nvPr>
            <p:ph idx="1"/>
          </p:nvPr>
        </p:nvSpPr>
        <p:spPr>
          <a:xfrm>
            <a:off x="1606231" y="1550126"/>
            <a:ext cx="4872946" cy="4467497"/>
          </a:xfrm>
        </p:spPr>
        <p:txBody>
          <a:bodyPr>
            <a:normAutofit/>
          </a:bodyPr>
          <a:lstStyle/>
          <a:p>
            <a:r>
              <a:rPr lang="en-US" sz="2000" b="0" i="0" dirty="0">
                <a:solidFill>
                  <a:srgbClr val="3A3B41"/>
                </a:solidFill>
                <a:effectLst/>
                <a:latin typeface="Arial" panose="020B0604020202020204" pitchFamily="34" charset="0"/>
                <a:cs typeface="Arial" panose="020B0604020202020204" pitchFamily="34" charset="0"/>
              </a:rPr>
              <a:t>Long Short-Term Memory (LSTM) networks are an extension of RNN that extend the memory. </a:t>
            </a:r>
          </a:p>
          <a:p>
            <a:r>
              <a:rPr lang="en-US" sz="2000" b="0" i="0" dirty="0">
                <a:solidFill>
                  <a:srgbClr val="3A3B41"/>
                </a:solidFill>
                <a:effectLst/>
                <a:latin typeface="Arial" panose="020B0604020202020204" pitchFamily="34" charset="0"/>
                <a:cs typeface="Arial" panose="020B0604020202020204" pitchFamily="34" charset="0"/>
              </a:rPr>
              <a:t>LSTM are used as the building blocks for the layers of a RNN. </a:t>
            </a:r>
          </a:p>
          <a:p>
            <a:r>
              <a:rPr lang="en-US" sz="2000" b="0" i="0" dirty="0">
                <a:solidFill>
                  <a:srgbClr val="3A3B41"/>
                </a:solidFill>
                <a:effectLst/>
                <a:latin typeface="Arial" panose="020B0604020202020204" pitchFamily="34" charset="0"/>
                <a:cs typeface="Arial" panose="020B0604020202020204" pitchFamily="34" charset="0"/>
              </a:rPr>
              <a:t>LSTMs assign data “weights” which helps RNNs to either let new information in, forget information or give it importance enough to impact the output.</a:t>
            </a:r>
            <a:endParaRPr lang="en-US" sz="2000" dirty="0">
              <a:latin typeface="Arial" panose="020B0604020202020204" pitchFamily="34" charset="0"/>
              <a:cs typeface="Arial" panose="020B0604020202020204" pitchFamily="34" charset="0"/>
            </a:endParaRPr>
          </a:p>
        </p:txBody>
      </p:sp>
      <p:pic>
        <p:nvPicPr>
          <p:cNvPr id="3074" name="Picture 2" descr="rnn three gates">
            <a:extLst>
              <a:ext uri="{FF2B5EF4-FFF2-40B4-BE49-F238E27FC236}">
                <a16:creationId xmlns:a16="http://schemas.microsoft.com/office/drawing/2014/main" id="{D7DDE716-458B-437C-BAA8-62A3AB3631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6" r="2011"/>
          <a:stretch/>
        </p:blipFill>
        <p:spPr bwMode="auto">
          <a:xfrm>
            <a:off x="6586555" y="1895202"/>
            <a:ext cx="5195132" cy="33244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1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D22E-5E3F-4C81-8B32-E6A4AE522FD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How it works in project ?</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24B2CA-A19F-4978-AA88-7C0C2A51424F}"/>
              </a:ext>
            </a:extLst>
          </p:cNvPr>
          <p:cNvSpPr>
            <a:spLocks noGrp="1"/>
          </p:cNvSpPr>
          <p:nvPr>
            <p:ph idx="1"/>
          </p:nvPr>
        </p:nvSpPr>
        <p:spPr>
          <a:xfrm>
            <a:off x="1820092" y="2579914"/>
            <a:ext cx="9682932" cy="3124201"/>
          </a:xfrm>
        </p:spPr>
        <p:txBody>
          <a:bodyPr>
            <a:normAutofit/>
          </a:bodyPr>
          <a:lstStyle/>
          <a:p>
            <a:pPr lvl="1"/>
            <a:r>
              <a:rPr lang="en-US" dirty="0">
                <a:latin typeface="Arial" panose="020B0604020202020204" pitchFamily="34" charset="0"/>
                <a:cs typeface="Arial" panose="020B0604020202020204" pitchFamily="34" charset="0"/>
              </a:rPr>
              <a:t>Using collected data, We are manually splitting data into train and test set.</a:t>
            </a:r>
          </a:p>
          <a:p>
            <a:pPr lvl="1"/>
            <a:r>
              <a:rPr lang="en-US" dirty="0">
                <a:latin typeface="Arial" panose="020B0604020202020204" pitchFamily="34" charset="0"/>
                <a:cs typeface="Arial" panose="020B0604020202020204" pitchFamily="34" charset="0"/>
              </a:rPr>
              <a:t>For LSTM-RNN, We are using sequential model to form recurrent neural network and we are adding three LSTM layer and one Dense layer combination.</a:t>
            </a:r>
          </a:p>
          <a:p>
            <a:pPr lvl="1"/>
            <a:r>
              <a:rPr lang="en-US" dirty="0">
                <a:latin typeface="Arial" panose="020B0604020202020204" pitchFamily="34" charset="0"/>
                <a:cs typeface="Arial" panose="020B0604020202020204" pitchFamily="34" charset="0"/>
              </a:rPr>
              <a:t>Through User interface, User can select various optimizer like Adam, Adamax, </a:t>
            </a:r>
            <a:r>
              <a:rPr lang="en-US" b="0" i="0" dirty="0">
                <a:solidFill>
                  <a:srgbClr val="202124"/>
                </a:solidFill>
                <a:effectLst/>
                <a:latin typeface="arial" panose="020B0604020202020204" pitchFamily="34" charset="0"/>
              </a:rPr>
              <a:t>Adadelta, Adagrad</a:t>
            </a:r>
            <a:r>
              <a:rPr lang="en-US" dirty="0">
                <a:latin typeface="Arial" panose="020B0604020202020204" pitchFamily="34" charset="0"/>
                <a:cs typeface="Arial" panose="020B0604020202020204" pitchFamily="34" charset="0"/>
              </a:rPr>
              <a:t> to get optimize result and also set number of training cycle for increase accuracy.</a:t>
            </a:r>
          </a:p>
          <a:p>
            <a:pPr lvl="1"/>
            <a:r>
              <a:rPr lang="en-US" dirty="0">
                <a:latin typeface="Arial" panose="020B0604020202020204" pitchFamily="34" charset="0"/>
                <a:cs typeface="Arial" panose="020B0604020202020204" pitchFamily="34" charset="0"/>
              </a:rPr>
              <a:t>After using above data, we are training and predicting cryptocurrency prices.</a:t>
            </a:r>
          </a:p>
        </p:txBody>
      </p:sp>
    </p:spTree>
    <p:extLst>
      <p:ext uri="{BB962C8B-B14F-4D97-AF65-F5344CB8AC3E}">
        <p14:creationId xmlns:p14="http://schemas.microsoft.com/office/powerpoint/2010/main" val="426206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D3B4-7E47-4DC6-8246-38C9968DE66A}"/>
              </a:ext>
            </a:extLst>
          </p:cNvPr>
          <p:cNvSpPr>
            <a:spLocks noGrp="1"/>
          </p:cNvSpPr>
          <p:nvPr>
            <p:ph type="title"/>
          </p:nvPr>
        </p:nvSpPr>
        <p:spPr>
          <a:xfrm>
            <a:off x="1542342" y="112258"/>
            <a:ext cx="10018713" cy="1125583"/>
          </a:xfrm>
        </p:spPr>
        <p:txBody>
          <a:bodyPr/>
          <a:lstStyle/>
          <a:p>
            <a:r>
              <a:rPr lang="en-US" sz="4000" dirty="0">
                <a:latin typeface="Arial" panose="020B0604020202020204" pitchFamily="34" charset="0"/>
                <a:ea typeface="Calibri" panose="020F0502020204030204" pitchFamily="34" charset="0"/>
                <a:cs typeface="Arial" panose="020B0604020202020204" pitchFamily="34" charset="0"/>
              </a:rPr>
              <a:t>Data Visualization</a:t>
            </a:r>
            <a:endParaRPr lang="en-US" dirty="0"/>
          </a:p>
        </p:txBody>
      </p:sp>
      <p:sp>
        <p:nvSpPr>
          <p:cNvPr id="3" name="Content Placeholder 2">
            <a:extLst>
              <a:ext uri="{FF2B5EF4-FFF2-40B4-BE49-F238E27FC236}">
                <a16:creationId xmlns:a16="http://schemas.microsoft.com/office/drawing/2014/main" id="{CFDDB9C7-5655-4270-AD58-318A5ABCBFB8}"/>
              </a:ext>
            </a:extLst>
          </p:cNvPr>
          <p:cNvSpPr>
            <a:spLocks noGrp="1"/>
          </p:cNvSpPr>
          <p:nvPr>
            <p:ph idx="1"/>
          </p:nvPr>
        </p:nvSpPr>
        <p:spPr>
          <a:xfrm>
            <a:off x="8682446" y="2197824"/>
            <a:ext cx="3065417" cy="3124201"/>
          </a:xfrm>
        </p:spPr>
        <p:txBody>
          <a:bodyPr>
            <a:noAutofit/>
          </a:bodyPr>
          <a:lstStyle/>
          <a:p>
            <a:r>
              <a:rPr lang="en-US" sz="2000" dirty="0">
                <a:latin typeface="Calibri" panose="020F0502020204030204" pitchFamily="34" charset="0"/>
                <a:cs typeface="Calibri" panose="020F0502020204030204" pitchFamily="34" charset="0"/>
              </a:rPr>
              <a:t>This is basically sub module of cryptocurrency price prediction but we have separate it out for easiness. In this we get some data about cryptocurrency price prediction and display in form of table and graph so user can easily got the idea about future behavior of cryptocurrencies. </a:t>
            </a:r>
          </a:p>
          <a:p>
            <a:endParaRPr lang="en-US" sz="2000" dirty="0"/>
          </a:p>
        </p:txBody>
      </p:sp>
      <p:pic>
        <p:nvPicPr>
          <p:cNvPr id="4" name="Picture 3">
            <a:extLst>
              <a:ext uri="{FF2B5EF4-FFF2-40B4-BE49-F238E27FC236}">
                <a16:creationId xmlns:a16="http://schemas.microsoft.com/office/drawing/2014/main" id="{7A23869C-A121-47D7-8819-B1197F4B0D3F}"/>
              </a:ext>
            </a:extLst>
          </p:cNvPr>
          <p:cNvPicPr/>
          <p:nvPr/>
        </p:nvPicPr>
        <p:blipFill rotWithShape="1">
          <a:blip r:embed="rId2"/>
          <a:srcRect l="717" t="14243" b="3118"/>
          <a:stretch/>
        </p:blipFill>
        <p:spPr>
          <a:xfrm>
            <a:off x="1542342" y="1445758"/>
            <a:ext cx="7140104" cy="4075475"/>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35CB2BFF-C92B-49CD-8257-1E2D1540D23B}"/>
              </a:ext>
            </a:extLst>
          </p:cNvPr>
          <p:cNvSpPr txBox="1"/>
          <p:nvPr/>
        </p:nvSpPr>
        <p:spPr>
          <a:xfrm>
            <a:off x="1681679" y="5749831"/>
            <a:ext cx="10066184" cy="98488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Also as a part of this module, we are displaying prediction results and collected past data values in form of normal and interactive graph.</a:t>
            </a:r>
          </a:p>
          <a:p>
            <a:endParaRPr lang="en-US" dirty="0"/>
          </a:p>
        </p:txBody>
      </p:sp>
    </p:spTree>
    <p:extLst>
      <p:ext uri="{BB962C8B-B14F-4D97-AF65-F5344CB8AC3E}">
        <p14:creationId xmlns:p14="http://schemas.microsoft.com/office/powerpoint/2010/main" val="275281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566</TotalTime>
  <Words>575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vt:lpstr>
      <vt:lpstr>Calibri</vt:lpstr>
      <vt:lpstr>Corbel</vt:lpstr>
      <vt:lpstr>inherit</vt:lpstr>
      <vt:lpstr>Roboto</vt:lpstr>
      <vt:lpstr>Times New Roman</vt:lpstr>
      <vt:lpstr>Wingdings</vt:lpstr>
      <vt:lpstr>Parallax</vt:lpstr>
      <vt:lpstr>Crypto-Currencies Prediction</vt:lpstr>
      <vt:lpstr>What is Cryptocurrency ?</vt:lpstr>
      <vt:lpstr>Aim of Our Project</vt:lpstr>
      <vt:lpstr>Project Module Implementation</vt:lpstr>
      <vt:lpstr>PowerPoint Presentation</vt:lpstr>
      <vt:lpstr>RNN</vt:lpstr>
      <vt:lpstr>LSTM</vt:lpstr>
      <vt:lpstr>How it works in project ?</vt:lpstr>
      <vt:lpstr>Data Visualization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Crypto-Currencies Prediction</dc:title>
  <dc:creator>Jigar Shekhat</dc:creator>
  <cp:lastModifiedBy>Jigar Shekhat</cp:lastModifiedBy>
  <cp:revision>16</cp:revision>
  <dcterms:created xsi:type="dcterms:W3CDTF">2021-09-05T16:35:51Z</dcterms:created>
  <dcterms:modified xsi:type="dcterms:W3CDTF">2021-10-22T17:40:49Z</dcterms:modified>
</cp:coreProperties>
</file>