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6E34D9-19FB-4954-B47A-0707A0C8A7C6}">
  <a:tblStyle styleId="{F46E34D9-19FB-4954-B47A-0707A0C8A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dd618953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dd61895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dd61895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1dd61895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dd618953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1dd61895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1dd61895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1dd61895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dd618953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dd618953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dd618953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dd61895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dd618953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1dd618953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1dd618953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1dd618953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1dd618953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1dd618953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1dd618953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1dd618953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4b8ac1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4b8ac1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dd618953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1dd618953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dd618953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dd618953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dd618953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dd618953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dd61895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1dd61895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1dd618953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1dd618953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1dd618953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1dd618953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dd618953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1dd618953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1dd61895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1dd61895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1dd618953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1dd618953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dd61895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dd61895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dd6189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dd6189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dd61895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dd61895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dd61895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dd61895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dd61895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dd61895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dd61895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dd61895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dd618953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dd618953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12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80"/>
              <a:t>Leveraging Semantics Information to Recognizing Seen and Unseen Locations Using a Mobile Rover</a:t>
            </a:r>
            <a:endParaRPr b="1"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5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/>
              <a:t>Supervisor : Prof. Rahul Mishra</a:t>
            </a:r>
            <a:endParaRPr sz="22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/>
              <a:t>Prepared By : Jigar Shekhat (202211004)</a:t>
            </a:r>
            <a:endParaRPr sz="22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258438" y="1749600"/>
            <a:ext cx="8627123" cy="175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>
            <a:off x="3426175" y="1477975"/>
            <a:ext cx="0" cy="2399400"/>
          </a:xfrm>
          <a:prstGeom prst="straightConnector1">
            <a:avLst/>
          </a:prstGeom>
          <a:noFill/>
          <a:ln cap="flat" cmpd="sng" w="9525">
            <a:solidFill>
              <a:srgbClr val="0075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2117975" y="3508750"/>
            <a:ext cx="13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 Jan ‘23 - May ‘23 ]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426175" y="3508750"/>
            <a:ext cx="139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 June ‘23 - Oct ‘23 ]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303150" y="3847450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3 : Workflow of Project 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29075"/>
            <a:ext cx="81939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5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"/>
              <a:buChar char="●"/>
            </a:pPr>
            <a:r>
              <a:rPr b="1" lang="en" sz="1825">
                <a:solidFill>
                  <a:schemeClr val="dk1"/>
                </a:solidFill>
              </a:rPr>
              <a:t>Dataset - COLD</a:t>
            </a:r>
            <a:endParaRPr b="1" sz="1825">
              <a:solidFill>
                <a:schemeClr val="dk1"/>
              </a:solidFill>
            </a:endParaRPr>
          </a:p>
          <a:p>
            <a:pPr indent="-3445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"/>
              <a:buChar char="●"/>
            </a:pPr>
            <a:r>
              <a:rPr b="1" lang="en" sz="1825">
                <a:solidFill>
                  <a:schemeClr val="dk1"/>
                </a:solidFill>
              </a:rPr>
              <a:t>Graph Sum-Product Network :</a:t>
            </a:r>
            <a:r>
              <a:rPr lang="en" sz="1825">
                <a:solidFill>
                  <a:schemeClr val="dk1"/>
                </a:solidFill>
              </a:rPr>
              <a:t> GraphSPN is a probabilistic graphical model that extends Sum-Product Networks (SPNs) to handle graph-structured data. GraphSPN extends this capability to graphs, allowing for modeling and reasoning over complex relational data.</a:t>
            </a:r>
            <a:endParaRPr sz="1825">
              <a:solidFill>
                <a:schemeClr val="dk1"/>
              </a:solidFill>
            </a:endParaRPr>
          </a:p>
          <a:p>
            <a:pPr indent="-34453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"/>
              <a:buChar char="●"/>
            </a:pPr>
            <a:r>
              <a:rPr b="1" lang="en" sz="1825">
                <a:solidFill>
                  <a:schemeClr val="dk1"/>
                </a:solidFill>
              </a:rPr>
              <a:t>Graph Convolutional Network : </a:t>
            </a:r>
            <a:r>
              <a:rPr lang="en" sz="1825">
                <a:solidFill>
                  <a:schemeClr val="dk1"/>
                </a:solidFill>
              </a:rPr>
              <a:t>GCN is a deep learning model designed for processing graph-structured data. It extends convolutional neural networks (CNNs) to operate on graph data by leveraging the neighborhood relationships between nodes.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Dataset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714050" y="1152475"/>
            <a:ext cx="82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8000">
                <a:solidFill>
                  <a:schemeClr val="dk1"/>
                </a:solidFill>
              </a:rPr>
              <a:t>Cognitive rObot Localization Database (COLD)</a:t>
            </a:r>
            <a:r>
              <a:rPr lang="en" sz="8000">
                <a:solidFill>
                  <a:schemeClr val="dk1"/>
                </a:solidFill>
              </a:rPr>
              <a:t>, a large database of localization, sensory information and local environment representations (place scans), as well as topological maps, completely annotated with semantic place categories.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There are 100 sequences in total, collected by a mobile rover in three buildings at three different locations:</a:t>
            </a:r>
            <a:endParaRPr sz="8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8000">
                <a:solidFill>
                  <a:schemeClr val="dk1"/>
                </a:solidFill>
              </a:rPr>
              <a:t>Stockholm (40 seqs) </a:t>
            </a:r>
            <a:endParaRPr sz="8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8000">
                <a:solidFill>
                  <a:schemeClr val="dk1"/>
                </a:solidFill>
              </a:rPr>
              <a:t>Freiburg (26 seqs)</a:t>
            </a:r>
            <a:endParaRPr sz="8000">
              <a:solidFill>
                <a:schemeClr val="dk1"/>
              </a:solidFill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8000">
                <a:solidFill>
                  <a:schemeClr val="dk1"/>
                </a:solidFill>
              </a:rPr>
              <a:t>Saarbrucken (34 seqs)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TopoMaps Dataset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388" y="1257400"/>
            <a:ext cx="6687225" cy="33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303150" y="4498900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4 : TopoMap Example</a:t>
            </a:r>
            <a:r>
              <a:rPr b="1" lang="en" sz="1200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66020" y="4811875"/>
            <a:ext cx="279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https://www.coldb.org/site/topo_map_dataset/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 TopoMaps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475" y="1479425"/>
            <a:ext cx="6515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475" y="3327675"/>
            <a:ext cx="41814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6729" l="0" r="0" t="-6730"/>
          <a:stretch/>
        </p:blipFill>
        <p:spPr>
          <a:xfrm>
            <a:off x="6163850" y="2913650"/>
            <a:ext cx="15811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312850" y="1133375"/>
            <a:ext cx="36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node.dat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274575" y="2987225"/>
            <a:ext cx="7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views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3" name="Google Shape;163;p26"/>
          <p:cNvCxnSpPr/>
          <p:nvPr/>
        </p:nvCxnSpPr>
        <p:spPr>
          <a:xfrm flipH="1">
            <a:off x="3381675" y="2390525"/>
            <a:ext cx="3535200" cy="10530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/>
          <p:nvPr/>
        </p:nvCxnSpPr>
        <p:spPr>
          <a:xfrm>
            <a:off x="5200250" y="3998650"/>
            <a:ext cx="1142400" cy="63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1881950" y="234752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5 : Schema of node.dat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994363" y="415407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6 : format of views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163838" y="452337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7 : 8 views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SPN - Sum Product Network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00" y="1069175"/>
            <a:ext cx="6827200" cy="31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666700" y="4650900"/>
            <a:ext cx="79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Zheng, Kaiyu, Andrzej Pronobis, and Rajesh Rao. "Learning graph-structured sum-product networks for probabilistic semantic maps." Proceedings of the AAAI Conference on Artificial Intelligence. Vol. 32. No. 1. 2018.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994275" y="4109625"/>
            <a:ext cx="27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Figure 8 : Sum Product </a:t>
            </a:r>
            <a:r>
              <a:rPr b="1" lang="en" sz="1200">
                <a:solidFill>
                  <a:schemeClr val="dk2"/>
                </a:solidFill>
              </a:rPr>
              <a:t>Network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GraphSPN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044000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raph Sum-Product Network is a type of probabilistic graphical model that extends the Sum-Product Network (SPN) framework to handle graph-structured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GraphSPN represents a probability distribution over a set of graphs using a hierarchical structure of sum and product nodes, where the nodes operate over local subgraphs.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of the main advantages of GraphSPN is its ability to handle variable-sized graphs and to capture the dependencies and patterns within them.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makes it suitable for a wide range of applications.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56600" y="4726150"/>
            <a:ext cx="76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Zheng, Kaiyu, Andrzej Pronobis, and Rajesh Rao. "Learning graph-structured sum-product networks for probabilistic semantic maps." Proceedings of the AAAI Conference on Artificial Intelligence. Vol. 32. No. 1. 2018.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2111625" y="2652150"/>
            <a:ext cx="52839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σl  is the activation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Z</a:t>
            </a:r>
            <a:r>
              <a:rPr lang="en" sz="1500">
                <a:solidFill>
                  <a:schemeClr val="dk1"/>
                </a:solidFill>
              </a:rPr>
              <a:t>1</a:t>
            </a:r>
            <a:r>
              <a:rPr lang="en" sz="1600">
                <a:solidFill>
                  <a:schemeClr val="dk1"/>
                </a:solidFill>
              </a:rPr>
              <a:t>=X.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Wl is the weight matrix for the multiplication.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A’=A+I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is the adjacency matrix of graph G with added self-connections. I</a:t>
            </a:r>
            <a:r>
              <a:rPr lang="en" sz="13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is the identity matrix.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D’  is the degree matrix of A’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725" y="1791325"/>
            <a:ext cx="3861745" cy="7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14125" y="1114225"/>
            <a:ext cx="79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convolutional neural networks (CNNs) to operate on graphs instead of grid-structured data like images.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41625" y="4804800"/>
            <a:ext cx="65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https://in.mathworks.com/help/deeplearning/ug/node-classification-using-graph-convolutional-network.html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 Architecture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00" y="1933925"/>
            <a:ext cx="8276600" cy="12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3303150" y="320957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9 : Architecture of GCN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1304700" y="4834650"/>
            <a:ext cx="65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https://in.mathworks.com/help/deeplearning/ug/node-classification-using-graph-convolutional-network.html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Previous Work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3790" r="0" t="0"/>
          <a:stretch/>
        </p:blipFill>
        <p:spPr>
          <a:xfrm>
            <a:off x="2143525" y="1115100"/>
            <a:ext cx="4345800" cy="33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226950" y="4320200"/>
            <a:ext cx="28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10 : Accuracy Comparison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Mobile Rover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What is Semantic Information?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Seen and Unseen Locations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Literature Survey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Motivation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Problem Statement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Objective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Workflow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Previous</a:t>
            </a:r>
            <a:r>
              <a:rPr lang="en" sz="1550">
                <a:solidFill>
                  <a:schemeClr val="dk1"/>
                </a:solidFill>
              </a:rPr>
              <a:t> work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Main Work Flowchart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Data Collection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YOLO Object Detection 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Results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Conclusion and Future Work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Reference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Flowchart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11" y="1017725"/>
            <a:ext cx="4996372" cy="37106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3303150" y="4728400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11 : Flowchart of work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00" y="1064862"/>
            <a:ext cx="4890598" cy="330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994275" y="441937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12 : Data Collection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Object Detection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363" y="1134450"/>
            <a:ext cx="4881275" cy="341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3734525" y="3701200"/>
            <a:ext cx="38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13 : Custom Object Detection Process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YOLO (Object Detection)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25" y="1275625"/>
            <a:ext cx="3212501" cy="322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275" y="1275624"/>
            <a:ext cx="3212500" cy="32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1292275" y="4409550"/>
            <a:ext cx="32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14 : Object Detection Example 1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856925" y="4409550"/>
            <a:ext cx="32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15 : </a:t>
            </a:r>
            <a:r>
              <a:rPr b="1" lang="en" sz="1200">
                <a:solidFill>
                  <a:schemeClr val="dk2"/>
                </a:solidFill>
              </a:rPr>
              <a:t>Object Detection Example 2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800" y="1102275"/>
            <a:ext cx="3243950" cy="34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52" y="1353425"/>
            <a:ext cx="4206549" cy="32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1205050" y="4460600"/>
            <a:ext cx="3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16 : YOLOv8 and Wifi+GPS Accuracy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5496025" y="4460600"/>
            <a:ext cx="34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  <a:r>
              <a:rPr b="1" lang="en" sz="1200">
                <a:solidFill>
                  <a:schemeClr val="dk2"/>
                </a:solidFill>
              </a:rPr>
              <a:t>igure 17 : Classifier Accuracy Comparison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find that more accurate results can be obtained by combining room images with GPS and wifi data.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information about locations that are seen and unseen is being received by the mobile rover.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occasionally YOLOv8 is unable to recognize the correct object. for that, We have a large annotated dataset for custom object detection. and Building structures frequently block the infiltration of GPS signals.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Handling Dynamic and Undefined Objects.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(bottle, person)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Fine-Tuning Object Detection with proper large annotated dataset of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Joydeep Biswas and Manuela Veloso. Wifi localization and navigation for autonomous indoor mobile robots. In 2010 IEEE international conference on robotics and automation, pages 4379–4384. IEEE, 2010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Raul Mur-Artal, Jose Maria Martinez Montiel, and Juan D Tardos. Orb-slam: a versatile and accurate monocular slam system. IEEE transactions on robotics, 31(5):1147–1163, 2015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Paul D Groves. Principles of gnss, inertial, and multisensor integrated navigation systems, [book review]. IEEE Aerospace and Electronic Systems Magazine, 30(2):26– 27, 2015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Ismail Guvenc and Chia-Chin Chong. A survey on toa based wireless localization and nlos mitigation techniques. IEEE Communications Surveys &amp; Tutorials, 11(3):107–124, 2009.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Zheng, Kaiyu, Andrzej Pronobis, and Rajesh Rao. "Learning graph-structured sum-product networks for probabilistic semantic maps." Proceedings of the AAAI Conference on Artificial Intelligence. Vol. 32. No. 1. 2018.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Zheng, Kaiyu, and Andrzej Pronobis. "From pixels to buildings: End-to-end probabilistic deep networks for large-scale semantic mapping." 2019 IEEE/RSJ International Conference on Intelligent Robots and Systems (IROS). IEEE, 2019.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5175"/>
            <a:ext cx="39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Mobile Rover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93275" y="682825"/>
            <a:ext cx="52389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Robotic vehicle designed to navigate and operate within different environments.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Rovers are equipped with some form of artificial intelligence to help them navigate, avoid obstacles, and perform specific tasks.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Application :</a:t>
            </a:r>
            <a:endParaRPr sz="19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Home/Office Assistance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Environmental Monitoring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Agriculture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Security and Surveillance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1543772"/>
            <a:ext cx="2794325" cy="2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5725" y="4758525"/>
            <a:ext cx="4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*https://roverrobotics.com/products/miti-unmanned-ground-vehicle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85275" y="3621600"/>
            <a:ext cx="2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Figure 1 : Mobile Rover* 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Semantic Informations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43375" y="891200"/>
            <a:ext cx="4980000" cy="4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278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73">
                <a:solidFill>
                  <a:schemeClr val="dk1"/>
                </a:solidFill>
              </a:rPr>
              <a:t>M</a:t>
            </a:r>
            <a:r>
              <a:rPr lang="en" sz="2373">
                <a:solidFill>
                  <a:schemeClr val="dk1"/>
                </a:solidFill>
              </a:rPr>
              <a:t>eaning or interpretation associated with data or elements in a particular context.</a:t>
            </a:r>
            <a:endParaRPr sz="2373">
              <a:solidFill>
                <a:schemeClr val="dk1"/>
              </a:solidFill>
            </a:endParaRPr>
          </a:p>
          <a:p>
            <a:pPr indent="-32278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73">
                <a:solidFill>
                  <a:schemeClr val="dk1"/>
                </a:solidFill>
              </a:rPr>
              <a:t>The semantic information derived from the presence of these items leads to the inference that the place may be.</a:t>
            </a:r>
            <a:endParaRPr sz="2373">
              <a:solidFill>
                <a:schemeClr val="dk1"/>
              </a:solidFill>
            </a:endParaRPr>
          </a:p>
          <a:p>
            <a:pPr indent="-32278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73">
                <a:solidFill>
                  <a:schemeClr val="dk1"/>
                </a:solidFill>
              </a:rPr>
              <a:t>It involves understanding the significance and relationships between various pieces of data within a given context.</a:t>
            </a:r>
            <a:endParaRPr sz="2373">
              <a:solidFill>
                <a:schemeClr val="dk1"/>
              </a:solidFill>
            </a:endParaRPr>
          </a:p>
          <a:p>
            <a:pPr indent="-32278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73">
                <a:solidFill>
                  <a:schemeClr val="dk1"/>
                </a:solidFill>
              </a:rPr>
              <a:t>In simple terms inferring the name of a class from external information, as shown in Figure.</a:t>
            </a:r>
            <a:endParaRPr sz="2373">
              <a:solidFill>
                <a:schemeClr val="dk1"/>
              </a:solidFill>
            </a:endParaRPr>
          </a:p>
          <a:p>
            <a:pPr indent="-32278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73">
                <a:solidFill>
                  <a:schemeClr val="dk1"/>
                </a:solidFill>
              </a:rPr>
              <a:t>Specifically, describing an entity or class via its features rather than its name.</a:t>
            </a:r>
            <a:endParaRPr sz="2373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" name="Google Shape;77;p16"/>
          <p:cNvCxnSpPr>
            <a:stCxn id="78" idx="3"/>
            <a:endCxn id="79" idx="2"/>
          </p:cNvCxnSpPr>
          <p:nvPr/>
        </p:nvCxnSpPr>
        <p:spPr>
          <a:xfrm>
            <a:off x="7636707" y="1548338"/>
            <a:ext cx="3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81" idx="6"/>
            <a:endCxn id="82" idx="1"/>
          </p:cNvCxnSpPr>
          <p:nvPr/>
        </p:nvCxnSpPr>
        <p:spPr>
          <a:xfrm>
            <a:off x="5961649" y="2387683"/>
            <a:ext cx="587100" cy="797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3" name="Google Shape;83;p16"/>
          <p:cNvGrpSpPr/>
          <p:nvPr/>
        </p:nvGrpSpPr>
        <p:grpSpPr>
          <a:xfrm>
            <a:off x="5123449" y="903188"/>
            <a:ext cx="3817357" cy="2884183"/>
            <a:chOff x="5123449" y="1207988"/>
            <a:chExt cx="3817357" cy="2884183"/>
          </a:xfrm>
        </p:grpSpPr>
        <p:sp>
          <p:nvSpPr>
            <p:cNvPr id="81" name="Google Shape;81;p16"/>
            <p:cNvSpPr/>
            <p:nvPr/>
          </p:nvSpPr>
          <p:spPr>
            <a:xfrm>
              <a:off x="5123449" y="2498383"/>
              <a:ext cx="838200" cy="388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Room</a:t>
              </a:r>
              <a:endParaRPr sz="1000"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536007" y="1207988"/>
              <a:ext cx="1100700" cy="1290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Monitor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Cupboard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Keyboard</a:t>
              </a:r>
              <a:br>
                <a:rPr lang="en" sz="1100">
                  <a:solidFill>
                    <a:schemeClr val="dk1"/>
                  </a:solidFill>
                </a:rPr>
              </a:br>
              <a:r>
                <a:rPr lang="en" sz="1100">
                  <a:solidFill>
                    <a:schemeClr val="dk1"/>
                  </a:solidFill>
                </a:rPr>
                <a:t>Mouse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Fan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Chair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956791" y="1686651"/>
              <a:ext cx="838200" cy="3330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LAB</a:t>
              </a:r>
              <a:endParaRPr sz="11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548840" y="2886771"/>
              <a:ext cx="1141500" cy="1205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Bench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Whiteboard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Window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Table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Chair</a:t>
              </a:r>
              <a:endParaRPr sz="1100"/>
            </a:p>
          </p:txBody>
        </p:sp>
        <p:cxnSp>
          <p:nvCxnSpPr>
            <p:cNvPr id="84" name="Google Shape;84;p16"/>
            <p:cNvCxnSpPr>
              <a:stCxn id="81" idx="6"/>
              <a:endCxn id="78" idx="1"/>
            </p:cNvCxnSpPr>
            <p:nvPr/>
          </p:nvCxnSpPr>
          <p:spPr>
            <a:xfrm flipH="1" rot="10800000">
              <a:off x="5961649" y="1853083"/>
              <a:ext cx="574500" cy="8394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5" name="Google Shape;85;p16"/>
            <p:cNvSpPr/>
            <p:nvPr/>
          </p:nvSpPr>
          <p:spPr>
            <a:xfrm>
              <a:off x="7956806" y="3322864"/>
              <a:ext cx="984000" cy="3330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Classroom</a:t>
              </a:r>
              <a:endParaRPr sz="1100"/>
            </a:p>
          </p:txBody>
        </p:sp>
      </p:grpSp>
      <p:cxnSp>
        <p:nvCxnSpPr>
          <p:cNvPr id="86" name="Google Shape;86;p16"/>
          <p:cNvCxnSpPr>
            <a:stCxn id="82" idx="3"/>
            <a:endCxn id="85" idx="2"/>
          </p:cNvCxnSpPr>
          <p:nvPr/>
        </p:nvCxnSpPr>
        <p:spPr>
          <a:xfrm>
            <a:off x="7690340" y="3184671"/>
            <a:ext cx="2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6294600" y="3818575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Figure 2 : Related Objects  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94375" y="1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Seen and Unseen Locations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28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Seen Locations</a:t>
            </a:r>
            <a:endParaRPr b="1" sz="16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Locations that are part of the rover's training 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rover has encountered and learned about these locations during its training phase.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can accurately recognize and identify these places based on its training data.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152475"/>
            <a:ext cx="39999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Unseen Locations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Locations that are not part of the rover's training set.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rover has not encountered or learned about these locations during its training phase.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Despite not having specific training data for these locations, the rover can still obtain semantic information about its surroundings.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94375" y="4127025"/>
            <a:ext cx="837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The ability to gather semantic information in unseen locations enhances the rover's adaptability to new environments using the </a:t>
            </a:r>
            <a:r>
              <a:rPr i="1" lang="en" sz="1600">
                <a:solidFill>
                  <a:schemeClr val="dk1"/>
                </a:solidFill>
              </a:rPr>
              <a:t>information</a:t>
            </a:r>
            <a:r>
              <a:rPr i="1" lang="en" sz="1600">
                <a:solidFill>
                  <a:schemeClr val="dk1"/>
                </a:solidFill>
              </a:rPr>
              <a:t> about the seen locations.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22600" y="883263"/>
            <a:ext cx="4301100" cy="3088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666000" y="883263"/>
            <a:ext cx="4301100" cy="3088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Survey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632125" y="12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{F46E34D9-19FB-4954-B47A-0707A0C8A7C6}</a:tableStyleId>
              </a:tblPr>
              <a:tblGrid>
                <a:gridCol w="673825"/>
                <a:gridCol w="4151775"/>
                <a:gridCol w="3054125"/>
              </a:tblGrid>
              <a:tr h="47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Ref.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Method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Drawbacks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75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[ 1 ]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WiFi localization and navigation for autonomous indoor mobile robots.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Limited Coverage Area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Multipath Propagation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Signal Interference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9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[ 2 ]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ntegrate object detection from images into the localization process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Dependence on Training Data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Difficulty with Small Objects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Difficulty in Handling Occlusions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Resolution Sensitivity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9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[ 3 ]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Satellites facilitate accurate positioning and navigation across outdoor environments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Multipath Reflections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Signal Attenuation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Limited Number of Satellites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0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solve all drawbacks, We build system that combine all of this method into one and give better results in compare to all of these </a:t>
            </a:r>
            <a:r>
              <a:rPr lang="en">
                <a:solidFill>
                  <a:schemeClr val="dk1"/>
                </a:solidFill>
              </a:rPr>
              <a:t>individual</a:t>
            </a:r>
            <a:r>
              <a:rPr lang="en">
                <a:solidFill>
                  <a:schemeClr val="dk1"/>
                </a:solidFill>
              </a:rPr>
              <a:t> techniques.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that, mobile </a:t>
            </a:r>
            <a:r>
              <a:rPr lang="en">
                <a:solidFill>
                  <a:schemeClr val="dk1"/>
                </a:solidFill>
              </a:rPr>
              <a:t>rover</a:t>
            </a:r>
            <a:r>
              <a:rPr lang="en">
                <a:solidFill>
                  <a:schemeClr val="dk1"/>
                </a:solidFill>
              </a:rPr>
              <a:t> will be better able to understand their environment if they are equipped with this system that provides semantic information relating to location.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38800" y="2186350"/>
            <a:ext cx="8066400" cy="13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34500" y="2403250"/>
            <a:ext cx="78750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mobile rover recognize seen and unseen location using semantic information from the seen environment?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57950" y="17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Our goal is to develop a system that is capable of obtaining </a:t>
            </a:r>
            <a:r>
              <a:rPr b="1" lang="en" sz="1829">
                <a:solidFill>
                  <a:schemeClr val="dk1"/>
                </a:solidFill>
              </a:rPr>
              <a:t>semantic information</a:t>
            </a:r>
            <a:r>
              <a:rPr lang="en" sz="1829">
                <a:solidFill>
                  <a:schemeClr val="dk1"/>
                </a:solidFill>
              </a:rPr>
              <a:t> about the </a:t>
            </a:r>
            <a:r>
              <a:rPr lang="en" sz="1829">
                <a:solidFill>
                  <a:schemeClr val="dk1"/>
                </a:solidFill>
              </a:rPr>
              <a:t>interior space, while autonomously navigating in seen and unseen locations. </a:t>
            </a:r>
            <a:endParaRPr sz="1829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The system employs three parameters:</a:t>
            </a:r>
            <a:endParaRPr sz="1829">
              <a:solidFill>
                <a:schemeClr val="dk1"/>
              </a:solidFill>
            </a:endParaRPr>
          </a:p>
          <a:p>
            <a:pPr indent="-33940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b="1" lang="en" sz="1745">
                <a:solidFill>
                  <a:schemeClr val="dk1"/>
                </a:solidFill>
              </a:rPr>
              <a:t>Outdoor L</a:t>
            </a:r>
            <a:r>
              <a:rPr b="1" lang="en" sz="1745">
                <a:solidFill>
                  <a:schemeClr val="dk1"/>
                </a:solidFill>
              </a:rPr>
              <a:t>ocation </a:t>
            </a:r>
            <a:r>
              <a:rPr lang="en" sz="1745">
                <a:solidFill>
                  <a:schemeClr val="dk1"/>
                </a:solidFill>
              </a:rPr>
              <a:t> (GPS coordinates),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b="1" lang="en" sz="1745">
                <a:solidFill>
                  <a:schemeClr val="dk1"/>
                </a:solidFill>
              </a:rPr>
              <a:t>Indoor Location</a:t>
            </a:r>
            <a:r>
              <a:rPr lang="en" sz="1745">
                <a:solidFill>
                  <a:schemeClr val="dk1"/>
                </a:solidFill>
              </a:rPr>
              <a:t> (WiFi signal intensitie</a:t>
            </a:r>
            <a:r>
              <a:rPr lang="en" sz="1745">
                <a:solidFill>
                  <a:schemeClr val="dk1"/>
                </a:solidFill>
              </a:rPr>
              <a:t>s),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b="1" lang="en" sz="1745">
                <a:solidFill>
                  <a:schemeClr val="dk1"/>
                </a:solidFill>
              </a:rPr>
              <a:t>Proximity Objects</a:t>
            </a:r>
            <a:r>
              <a:rPr lang="en" sz="1745">
                <a:solidFill>
                  <a:schemeClr val="dk1"/>
                </a:solidFill>
              </a:rPr>
              <a:t>  (objects in the </a:t>
            </a:r>
            <a:r>
              <a:rPr lang="en" sz="1745">
                <a:solidFill>
                  <a:schemeClr val="dk1"/>
                </a:solidFill>
              </a:rPr>
              <a:t>surrounding</a:t>
            </a:r>
            <a:r>
              <a:rPr lang="en" sz="1745">
                <a:solidFill>
                  <a:schemeClr val="dk1"/>
                </a:solidFill>
              </a:rPr>
              <a:t> and their relation).</a:t>
            </a:r>
            <a:endParaRPr sz="1745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Char char="●"/>
            </a:pPr>
            <a:r>
              <a:rPr lang="en" sz="1829">
                <a:solidFill>
                  <a:schemeClr val="dk1"/>
                </a:solidFill>
              </a:rPr>
              <a:t>With this knowledge, a mobile rover can move around an indoor space with effectiveness and be able to comprehend and adjust to its changing surroundings even if the location is unseen.</a:t>
            </a:r>
            <a:endParaRPr sz="18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