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DAA5D8-8CAA-48AD-8E07-EBF9A4B0B931}">
  <a:tblStyle styleId="{07DAA5D8-8CAA-48AD-8E07-EBF9A4B0B9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ea2b08b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ea2b08b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62717fac3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62717fac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into the spatial characteristics of the environment, including signal attenuation, interference, and the presence of obstacles.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62717fac3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62717fac3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</a:t>
            </a:r>
            <a:r>
              <a:rPr lang="en"/>
              <a:t>GPS signals weaken and experience multipath effects indoors due to signal attenuation caused by walls and structures, they can still contribute to indoor localization in certain scenarios.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62717fac3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62717fac3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62717fac3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62717fac3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62717fac3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62717fac3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d92a5ea0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d92a5ea0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d6ec739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3d6ec739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d92a5ea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3d92a5ea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d92a5ea0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d92a5ea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624f34259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624f34259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d6ec739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3d6ec739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ea2b08b5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ea2b08b5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ea2b08b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ea2b08b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ea2b08b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ea2b08b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ea2b08b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ea2b08b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62717fa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62717fa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ea2b08b5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ea2b08b5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62717fac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62717fac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2.jpg"/><Relationship Id="rId6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46875" y="1237475"/>
            <a:ext cx="6871800" cy="14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Semantic Mapping using YOLOv8, WLAN, GPS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40225" y="2893975"/>
            <a:ext cx="7644300" cy="1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</a:t>
            </a:r>
            <a:r>
              <a:rPr b="1"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Prof. Rahul Mishra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Co-Supervisor:</a:t>
            </a: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Prof. Tapas Kumar Maiti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By:</a:t>
            </a: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Jigar Shekhat - 202211004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940225" y="2700800"/>
            <a:ext cx="551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Times New Roman"/>
                <a:ea typeface="Times New Roman"/>
                <a:cs typeface="Times New Roman"/>
                <a:sym typeface="Times New Roman"/>
              </a:rPr>
              <a:t>Custom Object Detection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75" y="1896675"/>
            <a:ext cx="6131825" cy="303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7093050" y="3152475"/>
            <a:ext cx="157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[ fig2:Labeling ]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WiFi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456875" y="1894250"/>
            <a:ext cx="5868900" cy="30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Char char="➔"/>
            </a:pPr>
            <a:r>
              <a:rPr lang="en" sz="2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 networks emit radio waves at specific frequencies.</a:t>
            </a:r>
            <a:endParaRPr sz="2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Char char="➔"/>
            </a:pPr>
            <a:r>
              <a:rPr lang="en" sz="2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analyzing the distribution of WiFi signal strengths across an indoor space, it’s possible to gain insights about Environment.</a:t>
            </a:r>
            <a:endParaRPr sz="2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Char char="➔"/>
            </a:pPr>
            <a:r>
              <a:rPr lang="en" sz="2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 signals interact with walls, furniture, and other objects, leading to variations in signal strength across different locations.</a:t>
            </a:r>
            <a:endParaRPr sz="2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275" y="2269325"/>
            <a:ext cx="2440925" cy="19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GPS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729450" y="1963375"/>
            <a:ext cx="7688700" cy="27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➔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Positioning System (GPS) signals, originally designed for outdoor navigation, can still provide valuable context for indoor localization projects, despite their limitations within enclosed spaces.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➔"/>
            </a:pPr>
            <a:r>
              <a:rPr b="1"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Problems:</a:t>
            </a:r>
            <a:endParaRPr b="1"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Signals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Multipath Effects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Coarse Accuracy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400" y="2832175"/>
            <a:ext cx="2069376" cy="20693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700" y="1797450"/>
            <a:ext cx="54609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inary Classification Task.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Multiple Classifiers(</a:t>
            </a: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One-vs-All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 For each room in your dataset, train a separate Logistic Regression classifier each focusing on distinguishing a particular room.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predicting the room for a given WiFi and GPS data point, We run the input through each of the trained classifiers. The classifier with the highest predicted probability indicates the most likely room.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 amt="88000"/>
          </a:blip>
          <a:srcRect b="0" l="8686" r="3831" t="0"/>
          <a:stretch/>
        </p:blipFill>
        <p:spPr>
          <a:xfrm>
            <a:off x="5772600" y="1797450"/>
            <a:ext cx="3173225" cy="30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844275" y="133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400" y="1217849"/>
            <a:ext cx="1596624" cy="331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8225" y="1217850"/>
            <a:ext cx="1848023" cy="331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275" y="2303050"/>
            <a:ext cx="1719032" cy="172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9175" y="2303038"/>
            <a:ext cx="1719024" cy="17200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1492550" y="4023075"/>
            <a:ext cx="234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 fig3:YOLOv8 Object Detection 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4792513" y="4535550"/>
            <a:ext cx="188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 fig4:WiFi Data 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6799025" y="4535550"/>
            <a:ext cx="188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 fig5:GPS data 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 rotWithShape="1">
          <a:blip r:embed="rId3">
            <a:alphaModFix/>
          </a:blip>
          <a:srcRect b="0" l="0" r="0" t="14864"/>
          <a:stretch/>
        </p:blipFill>
        <p:spPr>
          <a:xfrm>
            <a:off x="2620150" y="1680100"/>
            <a:ext cx="5274850" cy="30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/>
        </p:nvSpPr>
        <p:spPr>
          <a:xfrm>
            <a:off x="4431725" y="4629975"/>
            <a:ext cx="13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[ fig6:Schema 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1970275" y="4189475"/>
            <a:ext cx="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Images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2115450" y="3477725"/>
            <a:ext cx="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WiFi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2156925" y="2571750"/>
            <a:ext cx="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GPS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 b="5169" l="-4210" r="4209" t="-5170"/>
          <a:stretch/>
        </p:blipFill>
        <p:spPr>
          <a:xfrm>
            <a:off x="2815800" y="1488300"/>
            <a:ext cx="3924675" cy="311112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/>
        </p:nvSpPr>
        <p:spPr>
          <a:xfrm>
            <a:off x="4133704" y="4599429"/>
            <a:ext cx="291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[ fig7:Comparison ]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150" y="1879950"/>
            <a:ext cx="6734874" cy="280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/>
          <p:nvPr/>
        </p:nvSpPr>
        <p:spPr>
          <a:xfrm>
            <a:off x="3787575" y="4621900"/>
            <a:ext cx="16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[ fig8:Result Table 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729450" y="1947550"/>
            <a:ext cx="7688700" cy="28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extract the conclusion from this project that utilizing wifi and GPS data along with room images can produce results that are more precise. 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YOLOv8 frequently misdetects objects, and GPS signal is frequently unable to penetrate buildings.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b="1" sz="2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Dynamic and Undefined Objects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Extension to Whole Floor or Building Detection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Object Relationships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729450" y="1853850"/>
            <a:ext cx="7688700" cy="31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Gu, F., Hu, X., Ramezani, M., Acharya, D., Khoshelham, K., Valaee, S. and Shang, J., 2019. Indoor localization improved by spatial context—A survey. ACM Computing Surveys (CSUR), 52(3), pp.1-35.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Martínez-Gómez, J., García-Varea, I., Cazorla, M. and Morell, V., 2015. Vidrilo: The visual and depth robot indoor localization with objects information dataset. The International Journal of Robotics Research, 34(14), pp.1681-1687.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Mozos, Ó.M. and âOscar Martâinez Mozos, 2010. Semantic labeling of places with mobile robots (Vol. 61). Berlin/Heidelberg, Germany: Springer.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Uygur, I., Miyagusuku, R., Pathak, S., Moro, A., Yamashita, A. and Asama, H., 2020. Robust and efficient indoor localization using sparse semantic information from a spherical camera. Sensors, 20(15), p.4128.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Lymberopoulos, D. and Liu, J., 2017. The microsoft indoor localization competition: Experiences and lessons learned.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Signal Processing Magazine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(5), pp.125-140.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Juan Terven and Diana Cordova-Esparza. A comprehensive review of yolo: From yolov1 to yolov8 and beyond.arXiv preprint arXiv:2304.00501, 2023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Chien-Yao Wang, Alexey Bochkovskiy, and HongYuan Mark Liao. Yolov7: Trainable bag-of-freebies sets new state-of-the-art for real-time object detectors. In Proceedings of the IEEE/CVF Conference on Computer Vision and Pattern Recognition, pages 7464–7475, 2023.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rgbClr val="10024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10024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18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10024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18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10024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8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10024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18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10024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</a:t>
            </a:r>
            <a:endParaRPr sz="18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10024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18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10024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18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10024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sz="18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10024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Future Work</a:t>
            </a:r>
            <a:endParaRPr sz="18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40000"/>
              </a:lnSpc>
              <a:spcBef>
                <a:spcPts val="1000"/>
              </a:spcBef>
              <a:spcAft>
                <a:spcPts val="1000"/>
              </a:spcAft>
              <a:buClr>
                <a:srgbClr val="10024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8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2703300" y="2140650"/>
            <a:ext cx="42792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720">
                <a:latin typeface="Times New Roman"/>
                <a:ea typeface="Times New Roman"/>
                <a:cs typeface="Times New Roman"/>
                <a:sym typeface="Times New Roman"/>
              </a:rPr>
              <a:t>Thank You…!</a:t>
            </a:r>
            <a:endParaRPr b="1" sz="4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48"/>
              </a:buClr>
              <a:buSzPts val="2200"/>
              <a:buFont typeface="Times New Roman"/>
              <a:buChar char="➔"/>
            </a:pPr>
            <a:r>
              <a:rPr lang="en" sz="22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mapping is a powerful concept that enhances traditional indoor mapping by adding a layer of </a:t>
            </a:r>
            <a:r>
              <a:rPr lang="en" sz="22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understanding to the physical layout of spaces like objects, GPS signal and WiFi.</a:t>
            </a:r>
            <a:endParaRPr sz="22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100248"/>
              </a:buClr>
              <a:buSzPts val="2200"/>
              <a:buFont typeface="Times New Roman"/>
              <a:buChar char="➔"/>
            </a:pPr>
            <a:r>
              <a:rPr lang="en" sz="22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sophisticated concept that requires accurate object detection and understanding of spatial relationships.</a:t>
            </a:r>
            <a:endParaRPr sz="22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573800" y="1853850"/>
            <a:ext cx="83304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48"/>
              </a:buClr>
              <a:buSzPts val="2000"/>
              <a:buFont typeface="Times New Roman"/>
              <a:buChar char="➔"/>
            </a:pPr>
            <a:r>
              <a:rPr lang="en" sz="20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Indoor localization has evolved from an advantage to an essential element in the quickly developing field of smart environments.</a:t>
            </a:r>
            <a:endParaRPr sz="22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10" name="Google Shape;110;p16"/>
          <p:cNvGraphicFramePr/>
          <p:nvPr/>
        </p:nvGraphicFramePr>
        <p:xfrm>
          <a:off x="2635900" y="267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{07DAA5D8-8CAA-48AD-8E07-EBF9A4B0B931}</a:tableStyleId>
              </a:tblPr>
              <a:tblGrid>
                <a:gridCol w="3187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Precise Navigation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Dynamic Environment Adaptation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Localization Accuracy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" name="Google Shape;111;p16"/>
          <p:cNvSpPr txBox="1"/>
          <p:nvPr/>
        </p:nvSpPr>
        <p:spPr>
          <a:xfrm>
            <a:off x="573800" y="3953800"/>
            <a:ext cx="82683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00248"/>
              </a:buClr>
              <a:buSzPts val="2000"/>
              <a:buFont typeface="Times New Roman"/>
              <a:buChar char="➔"/>
            </a:pPr>
            <a:r>
              <a:rPr lang="en" sz="20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issues can be solved by adding semantic mapping, resulting in efficient navigation, contextual understanding, task execution, environment adaption, autonomy, adaptability, and accurate localisation.</a:t>
            </a:r>
            <a:endParaRPr sz="20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313525" y="3048850"/>
            <a:ext cx="1251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Problems :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19" name="Google Shape;119;p17"/>
          <p:cNvGraphicFramePr/>
          <p:nvPr/>
        </p:nvGraphicFramePr>
        <p:xfrm>
          <a:off x="729450" y="235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{07DAA5D8-8CAA-48AD-8E07-EBF9A4B0B931}</a:tableStyleId>
              </a:tblPr>
              <a:tblGrid>
                <a:gridCol w="3039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Smart Buildings and IoT Integration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Augmented Reality Navigation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Robotics and Automation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" name="Google Shape;120;p17"/>
          <p:cNvSpPr txBox="1"/>
          <p:nvPr/>
        </p:nvSpPr>
        <p:spPr>
          <a:xfrm>
            <a:off x="3802325" y="1783650"/>
            <a:ext cx="5399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952500" rtl="0" algn="just">
              <a:lnSpc>
                <a:spcPct val="10961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Recent advances in indoor localization methods that use spatial context to improve the location estimation. [1]</a:t>
            </a:r>
            <a:endParaRPr sz="15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952500" rtl="0" algn="just">
              <a:lnSpc>
                <a:spcPct val="10961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Semantic localization dataset for indoor environments named ViDRILO. The dataset provides five sequences of frames acquired with a mobile robot in two similar office buildings under different lighting conditions. [2]</a:t>
            </a:r>
            <a:endParaRPr sz="15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952500" rtl="0" algn="just">
              <a:lnSpc>
                <a:spcPct val="10961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Accurate Localization which enables the robot to include other types of observations in the classification, like camera images.[3]</a:t>
            </a:r>
            <a:endParaRPr sz="15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491975" y="3544475"/>
            <a:ext cx="14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[ Real-time Use 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864750" y="2441425"/>
            <a:ext cx="7100100" cy="111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27650" y="2716950"/>
            <a:ext cx="76887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27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achieve accurate </a:t>
            </a:r>
            <a:r>
              <a:rPr lang="en" sz="1727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</a:t>
            </a:r>
            <a:r>
              <a:rPr lang="en" sz="1727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mapping with dynamic environment adaptation for easier navigation and localization in indoor ?</a:t>
            </a:r>
            <a:endParaRPr sz="1727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838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sz="283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518500" y="2009475"/>
            <a:ext cx="8178300" cy="16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48"/>
              </a:buClr>
              <a:buSzPts val="2200"/>
              <a:buFont typeface="Times New Roman"/>
              <a:buChar char="➔"/>
            </a:pPr>
            <a:r>
              <a:rPr lang="en" sz="22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objective is to utilize semantic mapping to enhance place classification </a:t>
            </a:r>
            <a:r>
              <a:rPr lang="en" sz="22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r>
              <a:rPr lang="en" sz="22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using information about objects, WiFi and GPS data.</a:t>
            </a:r>
            <a:endParaRPr sz="22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838"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b="1" sz="283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25" y="2345763"/>
            <a:ext cx="724852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3899100" y="4141075"/>
            <a:ext cx="157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[ fig1: Workflow]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YOLOv8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456900" y="1864025"/>
            <a:ext cx="5778900" cy="30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➔"/>
            </a:pPr>
            <a:r>
              <a:rPr lang="en" sz="21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Real-time object detection and image segmentation model</a:t>
            </a:r>
            <a:endParaRPr sz="210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➔"/>
            </a:pPr>
            <a:r>
              <a:rPr lang="en" sz="21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YOLOv8 models for object detection ship already pre-trained on the COCO dataset, which is a huge collection of images of 80 different types</a:t>
            </a:r>
            <a:endParaRPr sz="210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➔"/>
            </a:pPr>
            <a:r>
              <a:rPr lang="en" sz="21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Annotation: It typically include the coordinates of the bounding boxes, as well as the class label associated with each object.</a:t>
            </a:r>
            <a:endParaRPr sz="210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275" y="2309001"/>
            <a:ext cx="2742975" cy="13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