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gif" ContentType="image/gif"/>
  <Default Extension="rels" ContentType="application/vnd.openxmlformats-package.relationships+xml"/>
  <Override PartName="/customXml/itemProps10.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2" r:id="rId3"/>
    <p:sldMasterId id="2147483664" r:id="rId4"/>
    <p:sldMasterId id="2147483676" r:id="rId5"/>
  </p:sldMasterIdLst>
  <p:notesMasterIdLst>
    <p:notesMasterId r:id="rId28"/>
  </p:notesMasterIdLst>
  <p:sldIdLst>
    <p:sldId id="265" r:id="rId6"/>
    <p:sldId id="262" r:id="rId7"/>
    <p:sldId id="318" r:id="rId8"/>
    <p:sldId id="268" r:id="rId9"/>
    <p:sldId id="304" r:id="rId10"/>
    <p:sldId id="273" r:id="rId11"/>
    <p:sldId id="270" r:id="rId12"/>
    <p:sldId id="286" r:id="rId13"/>
    <p:sldId id="269" r:id="rId14"/>
    <p:sldId id="272" r:id="rId15"/>
    <p:sldId id="297" r:id="rId16"/>
    <p:sldId id="275" r:id="rId17"/>
    <p:sldId id="334" r:id="rId18"/>
    <p:sldId id="335" r:id="rId19"/>
    <p:sldId id="336" r:id="rId20"/>
    <p:sldId id="337" r:id="rId21"/>
    <p:sldId id="287" r:id="rId22"/>
    <p:sldId id="305" r:id="rId23"/>
    <p:sldId id="278" r:id="rId24"/>
    <p:sldId id="277" r:id="rId25"/>
    <p:sldId id="276"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87"/>
    <a:srgbClr val="00A9E0"/>
    <a:srgbClr val="0076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98"/>
    <p:restoredTop sz="95755"/>
  </p:normalViewPr>
  <p:slideViewPr>
    <p:cSldViewPr snapToGrid="0" snapToObjects="1">
      <p:cViewPr varScale="1">
        <p:scale>
          <a:sx n="86" d="100"/>
          <a:sy n="86" d="100"/>
        </p:scale>
        <p:origin x="86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customXml" Target="../customXml/item3.xml"/><Relationship Id="rId33" Type="http://schemas.openxmlformats.org/officeDocument/2006/relationships/customXml" Target="../customXml/item2.xml"/><Relationship Id="rId32" Type="http://schemas.openxmlformats.org/officeDocument/2006/relationships/customXml" Target="../customXml/item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D3ACC-3A31-6E4C-AC94-D121E81B96E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0EF16-FF8C-3243-8762-774ED17A795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0558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A3B5A2B-FC61-D242-8E7A-50DCB11EDAE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A0C6-922D-5C43-8A38-E2FCF08BFBC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59F73-309C-974A-A004-2C9BE8B18D7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8459F73-309C-974A-A004-2C9BE8B18D7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8459F73-309C-974A-A004-2C9BE8B18D7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8459F73-309C-974A-A004-2C9BE8B18D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8459F73-309C-974A-A004-2C9BE8B18D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55B3E44-97D5-8E4C-B8D3-60E2C3DD91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55B3E44-97D5-8E4C-B8D3-60E2C3DD91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00A9E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755B3E44-97D5-8E4C-B8D3-60E2C3DD91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55B3E44-97D5-8E4C-B8D3-60E2C3DD91A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55B3E44-97D5-8E4C-B8D3-60E2C3DD91A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005587"/>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3A3B5A2B-FC61-D242-8E7A-50DCB11EDAE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A0C6-922D-5C43-8A38-E2FCF08BFBCC}"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55B3E44-97D5-8E4C-B8D3-60E2C3DD91A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B3E44-97D5-8E4C-B8D3-60E2C3DD91A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55B3E44-97D5-8E4C-B8D3-60E2C3DD91A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55B3E44-97D5-8E4C-B8D3-60E2C3DD91A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55B3E44-97D5-8E4C-B8D3-60E2C3DD91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55B3E44-97D5-8E4C-B8D3-60E2C3DD91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solidFill>
                  <a:schemeClr val="bg1"/>
                </a:solidFill>
                <a:latin typeface="Tahoma" panose="020B0604030504040204" charset="0"/>
                <a:ea typeface="Tahoma" panose="020B0604030504040204" charset="0"/>
                <a:cs typeface="Tahoma" panose="020B060403050404020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0A9E0"/>
                </a:solidFill>
                <a:latin typeface="Tahoma" panose="020B0604030504040204" charset="0"/>
                <a:ea typeface="Tahoma" panose="020B0604030504040204" charset="0"/>
                <a:cs typeface="Tahoma" panose="020B060403050404020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DFAABC4C-B273-CD4F-9290-FFD3A0F651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ED2A-18FA-DA4E-8385-5C05B17B9683}"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ABC4C-B273-CD4F-9290-FFD3A0F651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3FED2A-18FA-DA4E-8385-5C05B17B968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3B5A2B-FC61-D242-8E7A-50DCB11EDAE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4A0C6-922D-5C43-8A38-E2FCF08BFBC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459F73-309C-974A-A004-2C9BE8B18D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8459F73-309C-974A-A004-2C9BE8B18D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8459F73-309C-974A-A004-2C9BE8B18D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8459F73-309C-974A-A004-2C9BE8B18D7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8459F73-309C-974A-A004-2C9BE8B18D7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59F73-309C-974A-A004-2C9BE8B18D7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3" Type="http://schemas.openxmlformats.org/officeDocument/2006/relationships/theme" Target="../theme/theme3.xml"/><Relationship Id="rId12" Type="http://schemas.openxmlformats.org/officeDocument/2006/relationships/image" Target="../media/image3.jpeg"/><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B5A2B-FC61-D242-8E7A-50DCB11EDAE1}"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4A0C6-922D-5C43-8A38-E2FCF08BFBC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bg1"/>
          </a:solidFill>
          <a:latin typeface="Tahoma" panose="020B0604030504040204" charset="0"/>
          <a:ea typeface="Tahoma" panose="020B0604030504040204" charset="0"/>
          <a:cs typeface="Tahoma" panose="020B0604030504040204" charset="0"/>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bg1"/>
          </a:solidFill>
          <a:latin typeface="Tahoma" panose="020B0604030504040204" charset="0"/>
          <a:ea typeface="Tahoma" panose="020B0604030504040204" charset="0"/>
          <a:cs typeface="Tahoma" panose="020B0604030504040204" charset="0"/>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bg1"/>
          </a:solidFill>
          <a:latin typeface="Tahoma" panose="020B0604030504040204" charset="0"/>
          <a:ea typeface="Tahoma" panose="020B0604030504040204" charset="0"/>
          <a:cs typeface="Tahoma" panose="020B0604030504040204" charset="0"/>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bg1"/>
          </a:solidFill>
          <a:latin typeface="Tahoma" panose="020B0604030504040204" charset="0"/>
          <a:ea typeface="Tahoma" panose="020B0604030504040204" charset="0"/>
          <a:cs typeface="Tahoma" panose="020B0604030504040204" charset="0"/>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Tahoma" panose="020B0604030504040204" charset="0"/>
          <a:ea typeface="Tahoma" panose="020B0604030504040204" charset="0"/>
          <a:cs typeface="Tahoma" panose="020B0604030504040204" charset="0"/>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Tahoma" panose="020B0604030504040204" charset="0"/>
          <a:ea typeface="Tahoma" panose="020B0604030504040204" charset="0"/>
          <a:cs typeface="Tahoma" panose="020B060403050404020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59F73-309C-974A-A004-2C9BE8B18D7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7B6DB-9A04-2A4A-BDDC-A3B6C842EE7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rgbClr val="00A9E0"/>
          </a:solidFill>
          <a:latin typeface="Tahoma" panose="020B0604030504040204" charset="0"/>
          <a:ea typeface="Tahoma" panose="020B0604030504040204" charset="0"/>
          <a:cs typeface="Tahoma" panose="020B060403050404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5587"/>
          </a:solidFill>
          <a:latin typeface="Tahoma" panose="020B0604030504040204" charset="0"/>
          <a:ea typeface="Tahoma" panose="020B0604030504040204" charset="0"/>
          <a:cs typeface="Tahoma" panose="020B060403050404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6A8"/>
          </a:solidFill>
          <a:latin typeface="Tahoma" panose="020B0604030504040204" charset="0"/>
          <a:ea typeface="Tahoma" panose="020B0604030504040204" charset="0"/>
          <a:cs typeface="Tahoma" panose="020B060403050404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6A8"/>
          </a:solidFill>
          <a:latin typeface="Tahoma" panose="020B0604030504040204" charset="0"/>
          <a:ea typeface="Tahoma" panose="020B0604030504040204" charset="0"/>
          <a:cs typeface="Tahoma" panose="020B060403050404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6A8"/>
          </a:solidFill>
          <a:latin typeface="Tahoma" panose="020B0604030504040204" charset="0"/>
          <a:ea typeface="Tahoma" panose="020B0604030504040204" charset="0"/>
          <a:cs typeface="Tahoma" panose="020B060403050404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6A8"/>
          </a:solidFill>
          <a:latin typeface="Tahoma" panose="020B0604030504040204" charset="0"/>
          <a:ea typeface="Tahoma" panose="020B0604030504040204" charset="0"/>
          <a:cs typeface="Tahoma" panose="020B060403050404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B3E44-97D5-8E4C-B8D3-60E2C3DD91A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CA2F3-9DD1-CA4A-9DAA-1CD322AF0D9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bg1"/>
          </a:solidFill>
          <a:latin typeface="Tahoma" panose="020B0604030504040204" charset="0"/>
          <a:ea typeface="Tahoma" panose="020B0604030504040204" charset="0"/>
          <a:cs typeface="Tahoma" panose="020B0604030504040204" charset="0"/>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rgbClr val="00A9E0"/>
          </a:solidFill>
          <a:latin typeface="Tahoma" panose="020B0604030504040204" charset="0"/>
          <a:ea typeface="Tahoma" panose="020B0604030504040204" charset="0"/>
          <a:cs typeface="Tahoma" panose="020B0604030504040204" charset="0"/>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bg1"/>
          </a:solidFill>
          <a:latin typeface="Tahoma" panose="020B0604030504040204" charset="0"/>
          <a:ea typeface="Tahoma" panose="020B0604030504040204" charset="0"/>
          <a:cs typeface="Tahoma" panose="020B0604030504040204" charset="0"/>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bg1"/>
          </a:solidFill>
          <a:latin typeface="Tahoma" panose="020B0604030504040204" charset="0"/>
          <a:ea typeface="Tahoma" panose="020B0604030504040204" charset="0"/>
          <a:cs typeface="Tahoma" panose="020B0604030504040204" charset="0"/>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Tahoma" panose="020B0604030504040204" charset="0"/>
          <a:ea typeface="Tahoma" panose="020B0604030504040204" charset="0"/>
          <a:cs typeface="Tahoma" panose="020B0604030504040204" charset="0"/>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Tahoma" panose="020B0604030504040204" charset="0"/>
          <a:ea typeface="Tahoma" panose="020B0604030504040204" charset="0"/>
          <a:cs typeface="Tahoma" panose="020B060403050404020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ABC4C-B273-CD4F-9290-FFD3A0F6510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ED2A-18FA-DA4E-8385-5C05B17B968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l" defTabSz="914400" rtl="0" eaLnBrk="1" latinLnBrk="0" hangingPunct="1">
        <a:lnSpc>
          <a:spcPct val="90000"/>
        </a:lnSpc>
        <a:spcBef>
          <a:spcPct val="0"/>
        </a:spcBef>
        <a:buNone/>
        <a:defRPr sz="4400" kern="1200">
          <a:solidFill>
            <a:schemeClr val="bg1"/>
          </a:solidFill>
          <a:latin typeface="Tahoma" panose="020B0604030504040204" charset="0"/>
          <a:ea typeface="Tahoma" panose="020B0604030504040204" charset="0"/>
          <a:cs typeface="Tahoma" panose="020B0604030504040204" charset="0"/>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rgbClr val="00A9E0"/>
          </a:solidFill>
          <a:latin typeface="Tahoma" panose="020B0604030504040204" charset="0"/>
          <a:ea typeface="Tahoma" panose="020B0604030504040204" charset="0"/>
          <a:cs typeface="Tahoma" panose="020B0604030504040204" charset="0"/>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bg1"/>
          </a:solidFill>
          <a:latin typeface="Tahoma" panose="020B0604030504040204" charset="0"/>
          <a:ea typeface="Tahoma" panose="020B0604030504040204" charset="0"/>
          <a:cs typeface="Tahoma" panose="020B0604030504040204" charset="0"/>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bg1"/>
          </a:solidFill>
          <a:latin typeface="Tahoma" panose="020B0604030504040204" charset="0"/>
          <a:ea typeface="Tahoma" panose="020B0604030504040204" charset="0"/>
          <a:cs typeface="Tahoma" panose="020B0604030504040204" charset="0"/>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Tahoma" panose="020B0604030504040204" charset="0"/>
          <a:ea typeface="Tahoma" panose="020B0604030504040204" charset="0"/>
          <a:cs typeface="Tahoma" panose="020B0604030504040204" charset="0"/>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Tahoma" panose="020B0604030504040204" charset="0"/>
          <a:ea typeface="Tahoma" panose="020B0604030504040204" charset="0"/>
          <a:cs typeface="Tahoma" panose="020B060403050404020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xml"/><Relationship Id="rId1" Type="http://schemas.openxmlformats.org/officeDocument/2006/relationships/image" Target="../media/image8.GI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0.png"/><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2.png"/><Relationship Id="rId3" Type="http://schemas.openxmlformats.org/officeDocument/2006/relationships/tags" Target="../tags/tag5.xml"/><Relationship Id="rId2" Type="http://schemas.openxmlformats.org/officeDocument/2006/relationships/image" Target="../media/image11.png"/><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4.png"/><Relationship Id="rId2" Type="http://schemas.openxmlformats.org/officeDocument/2006/relationships/tags" Target="../tags/tag7.xml"/><Relationship Id="rId1" Type="http://schemas.openxmlformats.org/officeDocument/2006/relationships/image" Target="../media/image8.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GI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GI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322" y="1782120"/>
            <a:ext cx="9144000" cy="2098232"/>
          </a:xfrm>
        </p:spPr>
        <p:txBody>
          <a:bodyPr>
            <a:normAutofit/>
          </a:bodyPr>
          <a:lstStyle/>
          <a:p>
            <a:r>
              <a:rPr lang="en-US" altLang="en-GB" sz="3200" b="1" dirty="0">
                <a:solidFill>
                  <a:srgbClr val="000000"/>
                </a:solidFill>
                <a:effectLst/>
                <a:latin typeface="Times New Roman" panose="02020603050405020304" pitchFamily="18" charset="0"/>
                <a:ea typeface="Times New Roman" panose="02020603050405020304" pitchFamily="18" charset="0"/>
              </a:rPr>
              <a:t>Prediciton of Level of Depression of Individuals</a:t>
            </a:r>
            <a:br>
              <a:rPr lang="en-IN" sz="1800" dirty="0">
                <a:effectLst/>
                <a:latin typeface="Arial" panose="020B0604020202020204" pitchFamily="34" charset="0"/>
                <a:ea typeface="Arial" panose="020B0604020202020204" pitchFamily="34" charset="0"/>
              </a:rPr>
            </a:br>
            <a:endParaRPr lang="en-US" dirty="0"/>
          </a:p>
        </p:txBody>
      </p:sp>
      <p:sp>
        <p:nvSpPr>
          <p:cNvPr id="3" name="Subtitle 2"/>
          <p:cNvSpPr>
            <a:spLocks noGrp="1"/>
          </p:cNvSpPr>
          <p:nvPr>
            <p:ph type="subTitle" idx="1"/>
          </p:nvPr>
        </p:nvSpPr>
        <p:spPr>
          <a:xfrm>
            <a:off x="47262" y="4686521"/>
            <a:ext cx="2953475" cy="2098232"/>
          </a:xfrm>
        </p:spPr>
        <p:txBody>
          <a:bodyPr>
            <a:noAutofit/>
          </a:bodyPr>
          <a:lstStyle/>
          <a:p>
            <a:r>
              <a:rPr lang="en-US" sz="1200" b="1" dirty="0">
                <a:solidFill>
                  <a:schemeClr val="bg1"/>
                </a:solidFill>
              </a:rPr>
              <a:t>GROUP MEMBERS:</a:t>
            </a:r>
            <a:br>
              <a:rPr lang="en-US" sz="1200" b="1" dirty="0">
                <a:solidFill>
                  <a:schemeClr val="bg1"/>
                </a:solidFill>
              </a:rPr>
            </a:br>
            <a:endParaRPr lang="en-US" sz="1200" b="1" dirty="0">
              <a:solidFill>
                <a:schemeClr val="bg1"/>
              </a:solidFill>
            </a:endParaRPr>
          </a:p>
          <a:p>
            <a:r>
              <a:rPr lang="en-US" sz="1200" b="1" dirty="0">
                <a:solidFill>
                  <a:schemeClr val="bg1"/>
                </a:solidFill>
              </a:rPr>
              <a:t>Anil Shah Baniya: C0938253</a:t>
            </a:r>
            <a:endParaRPr lang="en-US" sz="1200" b="1" dirty="0">
              <a:solidFill>
                <a:schemeClr val="bg1"/>
              </a:solidFill>
            </a:endParaRPr>
          </a:p>
          <a:p>
            <a:r>
              <a:rPr lang="en-US" sz="1200" b="1" dirty="0">
                <a:solidFill>
                  <a:schemeClr val="bg1"/>
                </a:solidFill>
              </a:rPr>
              <a:t>Rathan Raj Dasari: C0913018</a:t>
            </a:r>
            <a:endParaRPr lang="en-US" sz="1200" b="1" dirty="0">
              <a:solidFill>
                <a:schemeClr val="bg1"/>
              </a:solidFill>
            </a:endParaRPr>
          </a:p>
          <a:p>
            <a:r>
              <a:rPr lang="en-US" sz="1200" b="1" dirty="0">
                <a:solidFill>
                  <a:schemeClr val="bg1"/>
                </a:solidFill>
              </a:rPr>
              <a:t>Jignesh Bejjagam: C0935085</a:t>
            </a:r>
            <a:endParaRPr lang="en-US" sz="1200" b="1" dirty="0">
              <a:solidFill>
                <a:schemeClr val="tx1"/>
              </a:solidFill>
            </a:endParaRPr>
          </a:p>
          <a:p>
            <a:endParaRPr lang="en-US" sz="1200" b="1" dirty="0">
              <a:solidFill>
                <a:schemeClr val="tx1"/>
              </a:solidFill>
            </a:endParaRPr>
          </a:p>
          <a:p>
            <a:endParaRPr lang="en-US" sz="1200" b="1" dirty="0">
              <a:solidFill>
                <a:schemeClr val="tx1"/>
              </a:solidFill>
            </a:endParaRPr>
          </a:p>
        </p:txBody>
      </p:sp>
      <p:sp>
        <p:nvSpPr>
          <p:cNvPr id="4" name="TextBox 3"/>
          <p:cNvSpPr txBox="1"/>
          <p:nvPr/>
        </p:nvSpPr>
        <p:spPr>
          <a:xfrm>
            <a:off x="3013176" y="3164388"/>
            <a:ext cx="5964555" cy="1681480"/>
          </a:xfrm>
          <a:prstGeom prst="rect">
            <a:avLst/>
          </a:prstGeom>
          <a:noFill/>
        </p:spPr>
        <p:txBody>
          <a:bodyPr wrap="none" rtlCol="0">
            <a:spAutoFit/>
          </a:bodyPr>
          <a:lstStyle/>
          <a:p>
            <a:pPr algn="ctr">
              <a:lnSpc>
                <a:spcPct val="200000"/>
              </a:lnSpc>
              <a:spcAft>
                <a:spcPts val="800"/>
              </a:spcAft>
            </a:pPr>
            <a:r>
              <a:rPr lang="en-US" altLang="en-GB" sz="1800" dirty="0">
                <a:solidFill>
                  <a:srgbClr val="000000"/>
                </a:solidFill>
                <a:effectLst/>
                <a:latin typeface="Times New Roman" panose="02020603050405020304" pitchFamily="18" charset="0"/>
                <a:ea typeface="Times New Roman" panose="02020603050405020304" pitchFamily="18" charset="0"/>
              </a:rPr>
              <a:t>AIMT</a:t>
            </a:r>
            <a:r>
              <a:rPr lang="en-GB" sz="1800" dirty="0">
                <a:solidFill>
                  <a:srgbClr val="000000"/>
                </a:solidFill>
                <a:effectLst/>
                <a:latin typeface="Times New Roman" panose="02020603050405020304" pitchFamily="18" charset="0"/>
                <a:ea typeface="Times New Roman" panose="02020603050405020304" pitchFamily="18" charset="0"/>
              </a:rPr>
              <a:t>, Lambton College</a:t>
            </a:r>
            <a:endParaRPr lang="en-IN" sz="1800" dirty="0">
              <a:effectLst/>
              <a:latin typeface="Arial" panose="020B0604020202020204" pitchFamily="34" charset="0"/>
              <a:ea typeface="Arial" panose="020B0604020202020204" pitchFamily="34" charset="0"/>
            </a:endParaRPr>
          </a:p>
          <a:p>
            <a:pPr algn="ctr">
              <a:lnSpc>
                <a:spcPct val="200000"/>
              </a:lnSpc>
              <a:spcAft>
                <a:spcPts val="800"/>
              </a:spcAft>
            </a:pPr>
            <a:r>
              <a:rPr lang="en-GB" sz="1800" dirty="0">
                <a:solidFill>
                  <a:srgbClr val="000000"/>
                </a:solidFill>
                <a:effectLst/>
                <a:latin typeface="Times New Roman" panose="02020603050405020304" pitchFamily="18" charset="0"/>
                <a:ea typeface="Times New Roman" panose="02020603050405020304" pitchFamily="18" charset="0"/>
              </a:rPr>
              <a:t>C</a:t>
            </a:r>
            <a:r>
              <a:rPr lang="en-US" altLang="en-GB" sz="1800" dirty="0">
                <a:solidFill>
                  <a:srgbClr val="000000"/>
                </a:solidFill>
                <a:effectLst/>
                <a:latin typeface="Times New Roman" panose="02020603050405020304" pitchFamily="18" charset="0"/>
                <a:ea typeface="Times New Roman" panose="02020603050405020304" pitchFamily="18" charset="0"/>
              </a:rPr>
              <a:t>BD-2214</a:t>
            </a:r>
            <a:r>
              <a:rPr lang="en-GB" sz="1800" dirty="0">
                <a:solidFill>
                  <a:srgbClr val="000000"/>
                </a:solidFill>
                <a:effectLst/>
                <a:latin typeface="Times New Roman" panose="02020603050405020304" pitchFamily="18" charset="0"/>
                <a:ea typeface="Times New Roman" panose="02020603050405020304" pitchFamily="18" charset="0"/>
              </a:rPr>
              <a:t> – </a:t>
            </a:r>
            <a:r>
              <a:rPr lang="en-US" altLang="en-GB" sz="1800" dirty="0">
                <a:solidFill>
                  <a:srgbClr val="000000"/>
                </a:solidFill>
                <a:effectLst/>
                <a:latin typeface="Times New Roman" panose="02020603050405020304" pitchFamily="18" charset="0"/>
                <a:ea typeface="Times New Roman" panose="02020603050405020304" pitchFamily="18" charset="0"/>
              </a:rPr>
              <a:t>Big Data Fundamental Data Storage Networking</a:t>
            </a:r>
            <a:endParaRPr lang="en-IN" sz="1800" dirty="0">
              <a:effectLst/>
              <a:latin typeface="Arial" panose="020B0604020202020204" pitchFamily="34" charset="0"/>
              <a:ea typeface="Arial" panose="020B0604020202020204" pitchFamily="34"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215265"/>
            <a:ext cx="10515600" cy="979170"/>
          </a:xfrm>
        </p:spPr>
        <p:txBody>
          <a:bodyPr>
            <a:normAutofit/>
          </a:bodyPr>
          <a:lstStyle/>
          <a:p>
            <a:r>
              <a:rPr lang="en-US" sz="2800" b="1" i="0" u="none" strike="noStrike" cap="all" dirty="0">
                <a:solidFill>
                  <a:schemeClr val="tx1"/>
                </a:solidFill>
                <a:effectLst/>
                <a:latin typeface="Goudy Old Style" panose="02020502050305020303" pitchFamily="18" charset="77"/>
                <a:ea typeface="Tahoma" panose="020B0604030504040204" charset="0"/>
                <a:cs typeface="Tahoma" panose="020B0604030504040204" charset="0"/>
              </a:rPr>
              <a:t>HEALTH CONSEQUENCES</a:t>
            </a:r>
            <a:r>
              <a:rPr lang="en-IN" altLang="en-US" sz="2800" b="1" i="0" u="none" strike="noStrike" cap="all" dirty="0">
                <a:solidFill>
                  <a:schemeClr val="tx1"/>
                </a:solidFill>
                <a:effectLst/>
                <a:latin typeface="Goudy Old Style" panose="02020502050305020303" pitchFamily="18" charset="77"/>
                <a:ea typeface="Tahoma" panose="020B0604030504040204" charset="0"/>
                <a:cs typeface="Tahoma" panose="020B0604030504040204" charset="0"/>
              </a:rPr>
              <a:t> of depression</a:t>
            </a:r>
            <a:endParaRPr lang="en-IN" altLang="en-US" sz="2800" b="1" i="0" u="none" strike="noStrike" cap="all" dirty="0">
              <a:solidFill>
                <a:schemeClr val="tx1"/>
              </a:solidFill>
              <a:effectLst/>
              <a:latin typeface="Goudy Old Style" panose="02020502050305020303" pitchFamily="18" charset="77"/>
              <a:ea typeface="Tahoma" panose="020B0604030504040204" charset="0"/>
              <a:cs typeface="Tahoma" panose="020B0604030504040204" charset="0"/>
            </a:endParaRPr>
          </a:p>
        </p:txBody>
      </p:sp>
      <p:sp>
        <p:nvSpPr>
          <p:cNvPr id="3" name="Content Placeholder 2"/>
          <p:cNvSpPr>
            <a:spLocks noGrp="1"/>
          </p:cNvSpPr>
          <p:nvPr>
            <p:ph idx="1"/>
          </p:nvPr>
        </p:nvSpPr>
        <p:spPr>
          <a:xfrm>
            <a:off x="643255" y="1397000"/>
            <a:ext cx="10177145" cy="4206240"/>
          </a:xfrm>
        </p:spPr>
        <p:txBody>
          <a:bodyPr>
            <a:normAutofit/>
          </a:bodyPr>
          <a:lstStyle/>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Sleep disturbances: Insomnia or hypersomnia, which can negatively impact cognitive and general health, are frequently brought on by depression.</a:t>
            </a:r>
            <a:r>
              <a:rPr lang="en-US" sz="2000" b="0" i="0" dirty="0">
                <a:solidFill>
                  <a:srgbClr val="1F2D37"/>
                </a:solidFill>
                <a:effectLst/>
                <a:latin typeface="Tahoma" panose="020B0604030504040204" charset="0"/>
                <a:ea typeface="Tahoma" panose="020B0604030504040204" charset="0"/>
                <a:cs typeface="Tahoma" panose="020B0604030504040204" charset="0"/>
              </a:rPr>
              <a:t>​</a:t>
            </a:r>
            <a:endParaRPr lang="en-US" sz="2000" b="0" i="0" dirty="0">
              <a:solidFill>
                <a:srgbClr val="000000"/>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Changes in Appetite: Whether it's elevated or lowered, altered appetite can lead to variations in body weight, inadequacies in nutrition, and associated health problems including obesity or malnutrition.</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dirty="0">
                <a:solidFill>
                  <a:srgbClr val="000000"/>
                </a:solidFill>
                <a:effectLst/>
                <a:latin typeface="Tahoma" panose="020B0604030504040204" charset="0"/>
                <a:ea typeface="Tahoma" panose="020B0604030504040204" charset="0"/>
                <a:cs typeface="Tahoma" panose="020B0604030504040204" charset="0"/>
              </a:rPr>
              <a:t>Fatigue and Low Energy: Chronic fatigue and low energy are prevalent, which raises the risk of chronic illnesses like diabetes and cardiovascular disease as well as decreasing physical activity.</a:t>
            </a:r>
            <a:endParaRPr lang="en-US" sz="2000" b="0" i="0" dirty="0">
              <a:solidFill>
                <a:srgbClr val="000000"/>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dirty="0">
                <a:solidFill>
                  <a:srgbClr val="000000"/>
                </a:solidFill>
                <a:effectLst/>
                <a:latin typeface="Tahoma" panose="020B0604030504040204" charset="0"/>
                <a:ea typeface="Tahoma" panose="020B0604030504040204" charset="0"/>
                <a:cs typeface="Tahoma" panose="020B0604030504040204" charset="0"/>
              </a:rPr>
              <a:t>Suicidal Ideation: Suicidal ideation at high levels is a serious side effect of depression that calls for immediate action to stop self-harm or suicide.</a:t>
            </a:r>
            <a:endParaRPr lang="en-US" sz="2000" b="0" i="0" dirty="0">
              <a:solidFill>
                <a:srgbClr val="000000"/>
              </a:solidFill>
              <a:effectLst/>
              <a:latin typeface="Tahoma" panose="020B0604030504040204" charset="0"/>
              <a:ea typeface="Tahoma" panose="020B0604030504040204" charset="0"/>
              <a:cs typeface="Tahoma" panose="020B0604030504040204" charset="0"/>
            </a:endParaRPr>
          </a:p>
          <a:p>
            <a:pPr marL="0" indent="0" algn="l" rtl="0" fontAlgn="base">
              <a:buFont typeface="Arial" panose="020B0604020202020204" pitchFamily="34" charset="0"/>
              <a:buNone/>
            </a:pPr>
            <a:endParaRPr lang="en-US" sz="2000" b="0" i="0" dirty="0">
              <a:solidFill>
                <a:srgbClr val="000000"/>
              </a:solidFill>
              <a:effectLst/>
              <a:latin typeface="Tahoma" panose="020B0604030504040204" charset="0"/>
              <a:ea typeface="Tahoma" panose="020B0604030504040204" charset="0"/>
              <a:cs typeface="Tahoma" panose="020B0604030504040204" charset="0"/>
            </a:endParaRPr>
          </a:p>
        </p:txBody>
      </p:sp>
      <p:pic>
        <p:nvPicPr>
          <p:cNvPr id="10244" name="Picture 4" descr="LINE Creators' Stickers - Animated young businessman Example with GIF  Anim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82353" y="3103602"/>
            <a:ext cx="2844800" cy="23065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5490"/>
            <a:ext cx="10515600" cy="4196080"/>
          </a:xfrm>
        </p:spPr>
        <p:txBody>
          <a:bodyPr/>
          <a:lstStyle/>
          <a:p>
            <a:endParaRPr lang="en-US" sz="2000">
              <a:solidFill>
                <a:schemeClr val="tx1"/>
              </a:solidFill>
            </a:endParaRPr>
          </a:p>
          <a:p>
            <a:r>
              <a:rPr lang="en-US" sz="2000">
                <a:solidFill>
                  <a:schemeClr val="tx1"/>
                </a:solidFill>
              </a:rPr>
              <a:t>Agitation and Restlessness: Enhanced agitation and restlessness can cause stress and make it harder to interact socially.</a:t>
            </a:r>
            <a:endParaRPr lang="en-US" sz="2000">
              <a:solidFill>
                <a:schemeClr val="tx1"/>
              </a:solidFill>
            </a:endParaRPr>
          </a:p>
          <a:p>
            <a:r>
              <a:rPr lang="en-US" sz="2000">
                <a:solidFill>
                  <a:schemeClr val="tx1"/>
                </a:solidFill>
              </a:rPr>
              <a:t>Panic Attacks: Depression is often associated with panic attacks, which can cause significant distress and further complicate mental health issues.</a:t>
            </a:r>
            <a:endParaRPr lang="en-US" sz="2000">
              <a:solidFill>
                <a:schemeClr val="tx1"/>
              </a:solidFill>
            </a:endParaRPr>
          </a:p>
          <a:p>
            <a:r>
              <a:rPr lang="en-US" sz="2000">
                <a:solidFill>
                  <a:schemeClr val="tx1"/>
                </a:solidFill>
              </a:rPr>
              <a:t>Concentration and Cognitive Impairment: Depression can have an adverse effect on daily activities and work performance by impairing cognitive skills like memory, concentration, and decision-making.Reduced Interest in Activities: Social withdrawal and social isolation might result from a diminished interest in once-enjoyed activities.</a:t>
            </a:r>
            <a:endParaRPr lang="en-US" sz="2000">
              <a:solidFill>
                <a:schemeClr val="tx1"/>
              </a:solidFill>
            </a:endParaRPr>
          </a:p>
          <a:p>
            <a:r>
              <a:rPr lang="en-US" sz="2000" dirty="0">
                <a:solidFill>
                  <a:srgbClr val="000000"/>
                </a:solidFill>
                <a:effectLst/>
                <a:sym typeface="+mn-ea"/>
              </a:rPr>
              <a:t>Feelings of Hopelessness and Worthlessness: These emotional symptoms might worsen mental health disorders by contributing to a depressed and negative self-perception.</a:t>
            </a:r>
            <a:endParaRPr lang="en-US" sz="2000" b="0" i="0" dirty="0">
              <a:solidFill>
                <a:srgbClr val="000000"/>
              </a:solidFill>
              <a:effectLst/>
              <a:latin typeface="Tahoma" panose="020B0604030504040204" charset="0"/>
              <a:ea typeface="Tahoma" panose="020B0604030504040204" charset="0"/>
              <a:cs typeface="Tahoma" panose="020B0604030504040204" charset="0"/>
            </a:endParaRPr>
          </a:p>
          <a:p>
            <a:endParaRPr lang="en-US" sz="20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017" y="298908"/>
            <a:ext cx="10515600" cy="1325563"/>
          </a:xfrm>
        </p:spPr>
        <p:txBody>
          <a:bodyPr>
            <a:normAutofit/>
          </a:bodyPr>
          <a:lstStyle/>
          <a:p>
            <a:r>
              <a:rPr lang="en-US" sz="2800" b="1" i="0" cap="all" dirty="0">
                <a:solidFill>
                  <a:srgbClr val="1F2D37"/>
                </a:solidFill>
                <a:effectLst/>
                <a:latin typeface="Goudy Old Style" panose="02020502050305020303" pitchFamily="18" charset="77"/>
              </a:rPr>
              <a:t>Methods to Classify Depression State</a:t>
            </a:r>
            <a:endParaRPr lang="en-US" sz="2800" b="1" i="0" cap="all" dirty="0">
              <a:solidFill>
                <a:srgbClr val="1F2D37"/>
              </a:solidFill>
              <a:effectLst/>
              <a:latin typeface="Goudy Old Style" panose="02020502050305020303" pitchFamily="18" charset="77"/>
            </a:endParaRPr>
          </a:p>
        </p:txBody>
      </p:sp>
      <p:pic>
        <p:nvPicPr>
          <p:cNvPr id="4" name="Picture 8" descr="Presentermedia Moving Animatio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200" y="3589865"/>
            <a:ext cx="2082800" cy="347133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custDataLst>
              <p:tags r:id="rId2"/>
            </p:custDataLst>
          </p:nvPr>
        </p:nvSpPr>
        <p:spPr>
          <a:xfrm>
            <a:off x="796925" y="1565910"/>
            <a:ext cx="9640570" cy="4220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5587"/>
                </a:solidFill>
                <a:latin typeface="Tahoma" panose="020B0604030504040204" charset="0"/>
                <a:ea typeface="Tahoma" panose="020B0604030504040204" charset="0"/>
                <a:cs typeface="Tahoma" panose="020B060403050404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6A8"/>
                </a:solidFill>
                <a:latin typeface="Tahoma" panose="020B0604030504040204" charset="0"/>
                <a:ea typeface="Tahoma" panose="020B0604030504040204" charset="0"/>
                <a:cs typeface="Tahoma" panose="020B060403050404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6A8"/>
                </a:solidFill>
                <a:latin typeface="Tahoma" panose="020B0604030504040204" charset="0"/>
                <a:ea typeface="Tahoma" panose="020B0604030504040204" charset="0"/>
                <a:cs typeface="Tahoma" panose="020B060403050404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6A8"/>
                </a:solidFill>
                <a:latin typeface="Tahoma" panose="020B0604030504040204" charset="0"/>
                <a:ea typeface="Tahoma" panose="020B0604030504040204" charset="0"/>
                <a:cs typeface="Tahoma" panose="020B060403050404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6A8"/>
                </a:solidFill>
                <a:latin typeface="Tahoma" panose="020B0604030504040204" charset="0"/>
                <a:ea typeface="Tahoma" panose="020B0604030504040204" charset="0"/>
                <a:cs typeface="Tahoma" panose="020B060403050404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Kaggle is one of the open-source platforms for extensive collections of data sets. We downloaded our data set from Kaggle, which provided relevant and adequate information for training our model.</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The goal of our project is to identify the depression state of an individual based on other column values</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Collected data from verified data sources and we categorized the depression level into two group - 0 for No depression and 1 for Depression.</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dirty="0">
                <a:solidFill>
                  <a:srgbClr val="1F2D37"/>
                </a:solidFill>
                <a:effectLst/>
                <a:latin typeface="Tahoma" panose="020B0604030504040204" charset="0"/>
                <a:ea typeface="Tahoma" panose="020B0604030504040204" charset="0"/>
                <a:cs typeface="Tahoma" panose="020B0604030504040204" charset="0"/>
              </a:rPr>
              <a:t>​Cleaning the Data: If there are any outliers we will remove the data and do normalization.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custDataLst>
              <p:tags r:id="rId1"/>
            </p:custDataLst>
          </p:nvPr>
        </p:nvPicPr>
        <p:blipFill>
          <a:blip r:embed="rId2"/>
          <a:stretch>
            <a:fillRect/>
          </a:stretch>
        </p:blipFill>
        <p:spPr>
          <a:xfrm>
            <a:off x="565785" y="602615"/>
            <a:ext cx="10156190" cy="49930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custDataLst>
              <p:tags r:id="rId1"/>
            </p:custDataLst>
          </p:nvPr>
        </p:nvPicPr>
        <p:blipFill>
          <a:blip r:embed="rId2"/>
          <a:stretch>
            <a:fillRect/>
          </a:stretch>
        </p:blipFill>
        <p:spPr>
          <a:xfrm>
            <a:off x="1449070" y="413385"/>
            <a:ext cx="8675370" cy="5537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custDataLst>
              <p:tags r:id="rId1"/>
            </p:custDataLst>
          </p:nvPr>
        </p:nvPicPr>
        <p:blipFill>
          <a:blip r:embed="rId2"/>
          <a:stretch>
            <a:fillRect/>
          </a:stretch>
        </p:blipFill>
        <p:spPr>
          <a:xfrm>
            <a:off x="1016000" y="695960"/>
            <a:ext cx="9097010" cy="1144905"/>
          </a:xfrm>
          <a:prstGeom prst="rect">
            <a:avLst/>
          </a:prstGeom>
        </p:spPr>
      </p:pic>
      <p:pic>
        <p:nvPicPr>
          <p:cNvPr id="5" name="Picture 4"/>
          <p:cNvPicPr>
            <a:picLocks noChangeAspect="1"/>
          </p:cNvPicPr>
          <p:nvPr>
            <p:custDataLst>
              <p:tags r:id="rId3"/>
            </p:custDataLst>
          </p:nvPr>
        </p:nvPicPr>
        <p:blipFill>
          <a:blip r:embed="rId4"/>
          <a:stretch>
            <a:fillRect/>
          </a:stretch>
        </p:blipFill>
        <p:spPr>
          <a:xfrm>
            <a:off x="1279525" y="1852930"/>
            <a:ext cx="9758045" cy="41160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custDataLst>
              <p:tags r:id="rId1"/>
            </p:custDataLst>
          </p:nvPr>
        </p:nvPicPr>
        <p:blipFill>
          <a:blip r:embed="rId2"/>
          <a:stretch>
            <a:fillRect/>
          </a:stretch>
        </p:blipFill>
        <p:spPr>
          <a:xfrm>
            <a:off x="961390" y="507365"/>
            <a:ext cx="9987915" cy="51904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6790"/>
            <a:ext cx="10515600" cy="5190490"/>
          </a:xfrm>
        </p:spPr>
        <p:txBody>
          <a:bodyPr/>
          <a:lstStyle/>
          <a:p>
            <a:pPr algn="l" rtl="0" fontAlgn="base">
              <a:buFont typeface="Arial" panose="020B0604020202020204" pitchFamily="34" charset="0"/>
              <a:buChar char="•"/>
            </a:pPr>
            <a:r>
              <a:rPr lang="en-US" sz="2000">
                <a:solidFill>
                  <a:schemeClr val="tx1"/>
                </a:solidFill>
                <a:sym typeface="+mn-ea"/>
              </a:rPr>
              <a:t>We used correlation method to remove sleep disturbance, fatigue, worthlessness, agression, panic attack, restlessnessopelessness, suicidal ideation because it has no correlation with the target variable.</a:t>
            </a:r>
            <a:endParaRPr lang="en-US" sz="2000" dirty="0">
              <a:solidFill>
                <a:srgbClr val="1F2D37"/>
              </a:solidFill>
              <a:effectLst/>
              <a:sym typeface="+mn-ea"/>
            </a:endParaRPr>
          </a:p>
          <a:p>
            <a:pPr algn="l" rtl="0" fontAlgn="base">
              <a:buFont typeface="Arial" panose="020B0604020202020204" pitchFamily="34" charset="0"/>
              <a:buChar char="•"/>
            </a:pPr>
            <a:r>
              <a:rPr lang="en-US" sz="2000" dirty="0">
                <a:solidFill>
                  <a:srgbClr val="1F2D37"/>
                </a:solidFill>
                <a:effectLst/>
                <a:sym typeface="+mn-ea"/>
              </a:rPr>
              <a:t>As the 'Number' column is the id of the data frame and as it does not contribute anything to the target variable, we are deleting it</a:t>
            </a:r>
            <a:endParaRPr lang="en-US" sz="2000" b="0" i="0"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dirty="0">
                <a:solidFill>
                  <a:srgbClr val="000000"/>
                </a:solidFill>
                <a:effectLst/>
                <a:sym typeface="+mn-ea"/>
              </a:rPr>
              <a:t>Normalization: Normalize the composite score if symptoms are scored on different scales.</a:t>
            </a:r>
            <a:endParaRPr lang="en-US" sz="2000" b="0" i="0" dirty="0">
              <a:solidFill>
                <a:srgbClr val="000000"/>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dirty="0">
                <a:solidFill>
                  <a:srgbClr val="000000"/>
                </a:solidFill>
                <a:effectLst/>
                <a:sym typeface="+mn-ea"/>
              </a:rPr>
              <a:t>It includes finding variables exploration, normalization, splitting the data, building a model and finding efficiency of the model.</a:t>
            </a:r>
            <a:endParaRPr lang="en-US" sz="2000" b="0" i="0" dirty="0">
              <a:solidFill>
                <a:srgbClr val="000000"/>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dirty="0">
                <a:solidFill>
                  <a:srgbClr val="000000"/>
                </a:solidFill>
                <a:effectLst/>
                <a:sym typeface="+mn-ea"/>
              </a:rPr>
              <a:t>Symptom Profiles: We can Develop symptom profiles for each depression state based on historical data patterns.</a:t>
            </a:r>
            <a:endParaRPr lang="en-US" sz="2000" dirty="0">
              <a:solidFill>
                <a:srgbClr val="000000"/>
              </a:solidFill>
              <a:effectLst/>
              <a:sym typeface="+mn-ea"/>
            </a:endParaRPr>
          </a:p>
          <a:p>
            <a:pPr algn="l" rtl="0" fontAlgn="base">
              <a:buFont typeface="Arial" panose="020B0604020202020204" pitchFamily="34" charset="0"/>
              <a:buChar char="•"/>
            </a:pPr>
            <a:r>
              <a:rPr lang="en-US" sz="2000" dirty="0">
                <a:solidFill>
                  <a:srgbClr val="000000"/>
                </a:solidFill>
                <a:effectLst/>
                <a:sym typeface="+mn-ea"/>
              </a:rPr>
              <a:t>We can perform and predict which feature variable have highest level of depression.</a:t>
            </a:r>
            <a:endParaRPr lang="en-US" sz="2000" dirty="0">
              <a:solidFill>
                <a:srgbClr val="000000"/>
              </a:solidFill>
              <a:effectLst/>
              <a:sym typeface="+mn-ea"/>
            </a:endParaRPr>
          </a:p>
          <a:p>
            <a:pPr marL="0" indent="0" algn="l" rtl="0" fontAlgn="base">
              <a:buFont typeface="Arial" panose="020B0604020202020204" pitchFamily="34" charset="0"/>
              <a:buNone/>
            </a:pPr>
            <a:endParaRPr lang="en-US" sz="2000" b="0" i="0" dirty="0">
              <a:solidFill>
                <a:srgbClr val="000000"/>
              </a:solidFill>
              <a:effectLst/>
              <a:latin typeface="Tahoma" panose="020B0604030504040204" charset="0"/>
              <a:ea typeface="Tahoma" panose="020B0604030504040204" charset="0"/>
              <a:cs typeface="Tahoma" panose="020B0604030504040204" charset="0"/>
            </a:endParaRPr>
          </a:p>
          <a:p>
            <a:endParaRPr lang="en-US" sz="200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5615"/>
            <a:ext cx="10515600" cy="5817235"/>
          </a:xfrm>
        </p:spPr>
        <p:txBody>
          <a:bodyPr>
            <a:normAutofit/>
          </a:bodyPr>
          <a:lstStyle/>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Plotted the histogram for depression state by </a:t>
            </a:r>
            <a:r>
              <a:rPr lang="en-US" sz="2000" dirty="0" err="1">
                <a:solidFill>
                  <a:schemeClr val="tx1"/>
                </a:solidFill>
                <a:latin typeface="Times New Roman" panose="02020603050405020304" pitchFamily="18" charset="0"/>
                <a:cs typeface="Times New Roman" panose="02020603050405020304" pitchFamily="18" charset="0"/>
              </a:rPr>
              <a:t>plt.hist</a:t>
            </a:r>
            <a:r>
              <a:rPr lang="en-US" sz="2000" dirty="0">
                <a:solidFill>
                  <a:schemeClr val="tx1"/>
                </a:solidFill>
                <a:latin typeface="Times New Roman" panose="02020603050405020304" pitchFamily="18" charset="0"/>
                <a:cs typeface="Times New Roman" panose="02020603050405020304" pitchFamily="18" charset="0"/>
              </a:rPr>
              <a:t>(x=</a:t>
            </a:r>
            <a:r>
              <a:rPr lang="en-US" sz="2000" dirty="0" err="1">
                <a:solidFill>
                  <a:schemeClr val="tx1"/>
                </a:solidFill>
                <a:latin typeface="Times New Roman" panose="02020603050405020304" pitchFamily="18" charset="0"/>
                <a:cs typeface="Times New Roman" panose="02020603050405020304" pitchFamily="18" charset="0"/>
              </a:rPr>
              <a:t>df</a:t>
            </a:r>
            <a:r>
              <a:rPr lang="en-US" sz="2000" dirty="0">
                <a:solidFill>
                  <a:schemeClr val="tx1"/>
                </a:solidFill>
                <a:latin typeface="Times New Roman" panose="02020603050405020304" pitchFamily="18" charset="0"/>
                <a:cs typeface="Times New Roman" panose="02020603050405020304" pitchFamily="18" charset="0"/>
              </a:rPr>
              <a:t>[‘Depression State’])</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Checking if inputs are co-linear to each other or not by using </a:t>
            </a:r>
            <a:r>
              <a:rPr lang="en-US" sz="2000" dirty="0" err="1">
                <a:solidFill>
                  <a:schemeClr val="tx1"/>
                </a:solidFill>
                <a:latin typeface="Times New Roman" panose="02020603050405020304" pitchFamily="18" charset="0"/>
                <a:cs typeface="Times New Roman" panose="02020603050405020304" pitchFamily="18" charset="0"/>
              </a:rPr>
              <a:t>dff</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df</a:t>
            </a:r>
            <a:r>
              <a:rPr lang="en-US" sz="2000" dirty="0">
                <a:solidFill>
                  <a:schemeClr val="tx1"/>
                </a:solidFill>
                <a:latin typeface="Times New Roman" panose="02020603050405020304" pitchFamily="18" charset="0"/>
                <a:cs typeface="Times New Roman" panose="02020603050405020304" pitchFamily="18" charset="0"/>
              </a:rPr>
              <a:t>[col], </a:t>
            </a:r>
            <a:r>
              <a:rPr lang="en-US" sz="2000" dirty="0" err="1">
                <a:solidFill>
                  <a:schemeClr val="tx1"/>
                </a:solidFill>
                <a:latin typeface="Times New Roman" panose="02020603050405020304" pitchFamily="18" charset="0"/>
                <a:cs typeface="Times New Roman" panose="02020603050405020304" pitchFamily="18" charset="0"/>
              </a:rPr>
              <a:t>dff.corr</a:t>
            </a:r>
            <a:r>
              <a:rPr lang="en-US"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Create a pipeline that integrates </a:t>
            </a:r>
            <a:r>
              <a:rPr lang="en-US" sz="2000" dirty="0" err="1">
                <a:solidFill>
                  <a:schemeClr val="tx1"/>
                </a:solidFill>
                <a:latin typeface="Times New Roman" panose="02020603050405020304" pitchFamily="18" charset="0"/>
                <a:cs typeface="Times New Roman" panose="02020603050405020304" pitchFamily="18" charset="0"/>
              </a:rPr>
              <a:t>StandardScaler</a:t>
            </a:r>
            <a:r>
              <a:rPr lang="en-US" sz="2000" dirty="0">
                <a:solidFill>
                  <a:schemeClr val="tx1"/>
                </a:solidFill>
                <a:latin typeface="Times New Roman" panose="02020603050405020304" pitchFamily="18" charset="0"/>
                <a:cs typeface="Times New Roman" panose="02020603050405020304" pitchFamily="18" charset="0"/>
              </a:rPr>
              <a:t> and the SVM classifier (</a:t>
            </a:r>
            <a:r>
              <a:rPr lang="en-US" sz="2000" dirty="0" err="1">
                <a:solidFill>
                  <a:schemeClr val="tx1"/>
                </a:solidFill>
                <a:latin typeface="Times New Roman" panose="02020603050405020304" pitchFamily="18" charset="0"/>
                <a:cs typeface="Times New Roman" panose="02020603050405020304" pitchFamily="18" charset="0"/>
              </a:rPr>
              <a:t>svm.SVC</a:t>
            </a:r>
            <a:r>
              <a:rPr lang="en-US" sz="2000" dirty="0">
                <a:solidFill>
                  <a:schemeClr val="tx1"/>
                </a:solidFill>
                <a:latin typeface="Times New Roman" panose="02020603050405020304" pitchFamily="18" charset="0"/>
                <a:cs typeface="Times New Roman" panose="02020603050405020304" pitchFamily="18" charset="0"/>
              </a:rPr>
              <a:t>), ensuring seamless data transformation and model training.</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Training the SVM model by using </a:t>
            </a:r>
            <a:r>
              <a:rPr lang="en-US" sz="2000" dirty="0" err="1">
                <a:solidFill>
                  <a:schemeClr val="tx1"/>
                </a:solidFill>
                <a:latin typeface="Times New Roman" panose="02020603050405020304" pitchFamily="18" charset="0"/>
                <a:cs typeface="Times New Roman" panose="02020603050405020304" pitchFamily="18" charset="0"/>
              </a:rPr>
              <a:t>clf.fit</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X_train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y_train</a:t>
            </a:r>
            <a:r>
              <a:rPr lang="en-US"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Predict on the training data by </a:t>
            </a:r>
            <a:r>
              <a:rPr lang="en-US" sz="2000" dirty="0" err="1">
                <a:solidFill>
                  <a:schemeClr val="tx1"/>
                </a:solidFill>
                <a:latin typeface="Times New Roman" panose="02020603050405020304" pitchFamily="18" charset="0"/>
                <a:cs typeface="Times New Roman" panose="02020603050405020304" pitchFamily="18" charset="0"/>
              </a:rPr>
              <a:t>y_pred</a:t>
            </a:r>
            <a:r>
              <a:rPr lang="en-US" sz="2000" dirty="0">
                <a:solidFill>
                  <a:schemeClr val="tx1"/>
                </a:solidFill>
                <a:latin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cs typeface="Times New Roman" panose="02020603050405020304" pitchFamily="18" charset="0"/>
              </a:rPr>
              <a:t>clf.predict</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X_test</a:t>
            </a:r>
            <a:r>
              <a:rPr lang="en-US"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Use </a:t>
            </a:r>
            <a:r>
              <a:rPr lang="en-US" sz="2000" dirty="0" err="1">
                <a:solidFill>
                  <a:schemeClr val="tx1"/>
                </a:solidFill>
                <a:latin typeface="Times New Roman" panose="02020603050405020304" pitchFamily="18" charset="0"/>
                <a:cs typeface="Times New Roman" panose="02020603050405020304" pitchFamily="18" charset="0"/>
              </a:rPr>
              <a:t>classification_report</a:t>
            </a:r>
            <a:r>
              <a:rPr lang="en-US" sz="2000" dirty="0">
                <a:solidFill>
                  <a:schemeClr val="tx1"/>
                </a:solidFill>
                <a:latin typeface="Times New Roman" panose="02020603050405020304" pitchFamily="18" charset="0"/>
                <a:cs typeface="Times New Roman" panose="02020603050405020304" pitchFamily="18" charset="0"/>
              </a:rPr>
              <a:t> and </a:t>
            </a:r>
            <a:r>
              <a:rPr lang="en-US" sz="2000" dirty="0" err="1">
                <a:solidFill>
                  <a:schemeClr val="tx1"/>
                </a:solidFill>
                <a:latin typeface="Times New Roman" panose="02020603050405020304" pitchFamily="18" charset="0"/>
                <a:cs typeface="Times New Roman" panose="02020603050405020304" pitchFamily="18" charset="0"/>
              </a:rPr>
              <a:t>confusion_matrix</a:t>
            </a:r>
            <a:r>
              <a:rPr lang="en-US" sz="2000" dirty="0">
                <a:solidFill>
                  <a:schemeClr val="tx1"/>
                </a:solidFill>
                <a:latin typeface="Times New Roman" panose="02020603050405020304" pitchFamily="18" charset="0"/>
                <a:cs typeface="Times New Roman" panose="02020603050405020304" pitchFamily="18" charset="0"/>
              </a:rPr>
              <a:t> to assess the performance of the model, providing metrics like precision, and overall accuracy.</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Visualizing the data for example, </a:t>
            </a:r>
            <a:r>
              <a:rPr lang="en-US" sz="2000" dirty="0" err="1">
                <a:solidFill>
                  <a:schemeClr val="tx1"/>
                </a:solidFill>
                <a:latin typeface="Times New Roman" panose="02020603050405020304" pitchFamily="18" charset="0"/>
                <a:cs typeface="Times New Roman" panose="02020603050405020304" pitchFamily="18" charset="0"/>
              </a:rPr>
              <a:t>plt.hist</a:t>
            </a:r>
            <a:r>
              <a:rPr lang="en-US" sz="2000" dirty="0">
                <a:solidFill>
                  <a:schemeClr val="tx1"/>
                </a:solidFill>
                <a:latin typeface="Times New Roman" panose="02020603050405020304" pitchFamily="18" charset="0"/>
                <a:cs typeface="Times New Roman" panose="02020603050405020304" pitchFamily="18" charset="0"/>
              </a:rPr>
              <a:t>(x=</a:t>
            </a:r>
            <a:r>
              <a:rPr lang="en-US" sz="2000" dirty="0" err="1">
                <a:solidFill>
                  <a:schemeClr val="tx1"/>
                </a:solidFill>
                <a:latin typeface="Times New Roman" panose="02020603050405020304" pitchFamily="18" charset="0"/>
                <a:cs typeface="Times New Roman" panose="02020603050405020304" pitchFamily="18" charset="0"/>
              </a:rPr>
              <a:t>dff</a:t>
            </a:r>
            <a:r>
              <a:rPr lang="en-US" sz="2000" dirty="0">
                <a:solidFill>
                  <a:schemeClr val="tx1"/>
                </a:solidFill>
                <a:latin typeface="Times New Roman" panose="02020603050405020304" pitchFamily="18" charset="0"/>
                <a:cs typeface="Times New Roman" panose="02020603050405020304" pitchFamily="18" charset="0"/>
              </a:rPr>
              <a:t>['Sleep']).</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498493" y="5193358"/>
            <a:ext cx="319532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ja-JP"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Figure 1.</a:t>
            </a:r>
            <a:r>
              <a:rPr kumimoji="0" lang="en-IN"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Histogram of the Depression State.</a:t>
            </a:r>
            <a:endParaRPr kumimoji="0" lang="en-IN"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p:txBody>
      </p:sp>
      <p:pic>
        <p:nvPicPr>
          <p:cNvPr id="6" name="Picture 8" descr="Presentermedia Moving Animatio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200" y="3589865"/>
            <a:ext cx="2082800" cy="3471334"/>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p:cNvPicPr>
            <a:picLocks noGrp="1" noChangeAspect="1"/>
          </p:cNvPicPr>
          <p:nvPr>
            <p:ph idx="1"/>
            <p:custDataLst>
              <p:tags r:id="rId2"/>
            </p:custDataLst>
          </p:nvPr>
        </p:nvPicPr>
        <p:blipFill>
          <a:blip r:embed="rId3"/>
          <a:stretch>
            <a:fillRect/>
          </a:stretch>
        </p:blipFill>
        <p:spPr>
          <a:xfrm>
            <a:off x="1333500" y="1479550"/>
            <a:ext cx="8921750" cy="4860925"/>
          </a:xfrm>
          <a:prstGeom prst="rect">
            <a:avLst/>
          </a:prstGeom>
        </p:spPr>
      </p:pic>
      <p:sp>
        <p:nvSpPr>
          <p:cNvPr id="8" name="Text Box 7"/>
          <p:cNvSpPr txBox="1"/>
          <p:nvPr/>
        </p:nvSpPr>
        <p:spPr>
          <a:xfrm>
            <a:off x="1879600" y="481965"/>
            <a:ext cx="6648450" cy="645160"/>
          </a:xfrm>
          <a:prstGeom prst="rect">
            <a:avLst/>
          </a:prstGeom>
          <a:noFill/>
        </p:spPr>
        <p:txBody>
          <a:bodyPr wrap="square" rtlCol="0">
            <a:spAutoFit/>
          </a:bodyPr>
          <a:lstStyle/>
          <a:p>
            <a:r>
              <a:rPr lang="en-US" b="1"/>
              <a:t>Two different depression states ‘0’ for No depression and Mild depression, ‘1’ for Moderate and Severe depression.</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endParaRPr lang="en-US" dirty="0"/>
          </a:p>
        </p:txBody>
      </p:sp>
      <p:sp>
        <p:nvSpPr>
          <p:cNvPr id="3" name="Content Placeholder 2"/>
          <p:cNvSpPr>
            <a:spLocks noGrp="1"/>
          </p:cNvSpPr>
          <p:nvPr>
            <p:ph idx="1"/>
          </p:nvPr>
        </p:nvSpPr>
        <p:spPr/>
        <p:txBody>
          <a:bodyPr>
            <a:normAutofit lnSpcReduction="10000"/>
          </a:bodyPr>
          <a:lstStyle/>
          <a:p>
            <a:r>
              <a:rPr lang="en-US" sz="2400" dirty="0">
                <a:sym typeface="+mn-ea"/>
              </a:rPr>
              <a:t>Abstract</a:t>
            </a:r>
            <a:endParaRPr lang="en-US" sz="2400" dirty="0"/>
          </a:p>
          <a:p>
            <a:r>
              <a:rPr lang="en-US" sz="2400" dirty="0"/>
              <a:t>Introduction</a:t>
            </a:r>
            <a:endParaRPr lang="en-US" sz="2400" dirty="0"/>
          </a:p>
          <a:p>
            <a:r>
              <a:rPr lang="en-US" sz="2400" dirty="0"/>
              <a:t>Depression based on its Severity</a:t>
            </a:r>
            <a:endParaRPr lang="en-US" sz="2400" dirty="0"/>
          </a:p>
          <a:p>
            <a:r>
              <a:rPr lang="en-US" sz="2400" dirty="0"/>
              <a:t>Different forms of Depression</a:t>
            </a:r>
            <a:endParaRPr lang="en-US" sz="2400" dirty="0"/>
          </a:p>
          <a:p>
            <a:r>
              <a:rPr lang="en-IN" altLang="en-US" sz="2400" dirty="0"/>
              <a:t>H</a:t>
            </a:r>
            <a:r>
              <a:rPr lang="en-US" sz="2400" dirty="0"/>
              <a:t>ealth consequences</a:t>
            </a:r>
            <a:r>
              <a:rPr lang="en-IN" altLang="en-US" sz="2400" dirty="0"/>
              <a:t> of Depression</a:t>
            </a:r>
            <a:endParaRPr lang="en-US" sz="2400" dirty="0"/>
          </a:p>
          <a:p>
            <a:r>
              <a:rPr lang="en-US" sz="2400" dirty="0"/>
              <a:t>Effects on Career’s of young and adult people</a:t>
            </a:r>
            <a:endParaRPr lang="en-US" sz="2400" dirty="0"/>
          </a:p>
          <a:p>
            <a:r>
              <a:rPr lang="en-US" sz="2400" dirty="0"/>
              <a:t>Methods to Classify Depression State of an Individual</a:t>
            </a:r>
            <a:endParaRPr lang="en-US" sz="2400" dirty="0"/>
          </a:p>
          <a:p>
            <a:r>
              <a:rPr lang="en-US" sz="2400" dirty="0"/>
              <a:t>Integrating ML for Preventive measure</a:t>
            </a:r>
            <a:endParaRPr lang="en-US" sz="2400" dirty="0"/>
          </a:p>
          <a:p>
            <a:r>
              <a:rPr lang="en-US" sz="2400" dirty="0"/>
              <a:t>Conclusion</a:t>
            </a:r>
            <a:endParaRPr lang="en-US" dirty="0"/>
          </a:p>
          <a:p>
            <a:endParaRPr lang="en-US" dirty="0"/>
          </a:p>
          <a:p>
            <a:endParaRPr lang="en-US" dirty="0"/>
          </a:p>
          <a:p>
            <a:pPr marL="0" indent="0">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840" y="267970"/>
            <a:ext cx="3830320" cy="1094740"/>
          </a:xfrm>
        </p:spPr>
        <p:txBody>
          <a:bodyPr>
            <a:normAutofit/>
          </a:bodyPr>
          <a:lstStyle/>
          <a:p>
            <a:r>
              <a:rPr lang="en-US" sz="2800" b="1" i="0" cap="all" dirty="0">
                <a:solidFill>
                  <a:srgbClr val="1F2D37"/>
                </a:solidFill>
                <a:effectLst/>
                <a:latin typeface="Goudy Old Style" panose="02020502050305020303" pitchFamily="18" charset="77"/>
              </a:rPr>
              <a:t>Conclusion</a:t>
            </a:r>
            <a:endParaRPr lang="en-US" sz="2800" b="1" dirty="0"/>
          </a:p>
        </p:txBody>
      </p:sp>
      <p:sp>
        <p:nvSpPr>
          <p:cNvPr id="3" name="Content Placeholder 2"/>
          <p:cNvSpPr>
            <a:spLocks noGrp="1"/>
          </p:cNvSpPr>
          <p:nvPr>
            <p:ph idx="1"/>
          </p:nvPr>
        </p:nvSpPr>
        <p:spPr>
          <a:xfrm>
            <a:off x="952500" y="1236980"/>
            <a:ext cx="10403205" cy="4673600"/>
          </a:xfrm>
        </p:spPr>
        <p:txBody>
          <a:bodyPr>
            <a:normAutofit/>
          </a:bodyPr>
          <a:lstStyle/>
          <a:p>
            <a:pPr algn="l" rtl="0" fontAlgn="base">
              <a:buFont typeface="Arial" panose="020B0604020202020204" pitchFamily="34" charset="0"/>
              <a:buChar char="•"/>
            </a:pPr>
            <a:r>
              <a:rPr lang="en-US" sz="2000" dirty="0">
                <a:solidFill>
                  <a:srgbClr val="1F2D37"/>
                </a:solidFill>
                <a:effectLst/>
                <a:sym typeface="+mn-ea"/>
              </a:rPr>
              <a:t>This project aims to develop a reliable model for detecting depression. We applied machine learning to the classification of depression levels of individuals, which involved data pre-processing, cleaning, validation, extraction, and analysis. By using predictive analytics, we perform effective classification to determine depression levels. It also involved StandardScaler for feature scaling, mapping the target variable, and classification using SVC. Finally, we used a confusion matrix to find the evaluation metrics of the model.</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Early warning indicators can be found, treatments can be tailored to the individual, and resources can be allocated more effectively by incorporating machine learning into depression prevention approaches.</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In addition to improving overall mental health outcomes, this proactive approach can help lower the incidence and severity of depression.</a:t>
            </a:r>
            <a:endParaRPr lang="en-US" dirty="0"/>
          </a:p>
        </p:txBody>
      </p:sp>
      <p:pic>
        <p:nvPicPr>
          <p:cNvPr id="5" name="Picture 12" descr="YL5 - Day 3 | Baamboozle - Baamboozle | The Most Fun Classroom Gam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4000" y="4165600"/>
            <a:ext cx="2806700" cy="2806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609" y="1177190"/>
            <a:ext cx="10515600" cy="1325563"/>
          </a:xfrm>
        </p:spPr>
        <p:txBody>
          <a:bodyPr>
            <a:normAutofit/>
          </a:bodyPr>
          <a:lstStyle/>
          <a:p>
            <a:r>
              <a:rPr lang="en-US" sz="2800" b="1" i="0" u="none" strike="noStrike" cap="all" dirty="0">
                <a:solidFill>
                  <a:schemeClr val="tx1"/>
                </a:solidFill>
                <a:effectLst/>
                <a:latin typeface="Goudy Old Style" panose="02020502050305020303" pitchFamily="18" charset="77"/>
              </a:rPr>
              <a:t>Future Scopes</a:t>
            </a:r>
            <a:endParaRPr lang="en-US" sz="2800" b="1" i="0" u="none" strike="noStrike" cap="all" dirty="0">
              <a:solidFill>
                <a:schemeClr val="tx1"/>
              </a:solidFill>
              <a:effectLst/>
              <a:latin typeface="Goudy Old Style" panose="02020502050305020303" pitchFamily="18" charset="77"/>
            </a:endParaRPr>
          </a:p>
        </p:txBody>
      </p:sp>
      <p:sp>
        <p:nvSpPr>
          <p:cNvPr id="3" name="Content Placeholder 2"/>
          <p:cNvSpPr>
            <a:spLocks noGrp="1"/>
          </p:cNvSpPr>
          <p:nvPr>
            <p:ph idx="1"/>
          </p:nvPr>
        </p:nvSpPr>
        <p:spPr>
          <a:xfrm>
            <a:off x="1466609" y="2741203"/>
            <a:ext cx="9258782" cy="2584329"/>
          </a:xfrm>
        </p:spPr>
        <p:txBody>
          <a:bodyPr>
            <a:normAutofit/>
          </a:bodyPr>
          <a:lstStyle/>
          <a:p>
            <a:pPr algn="l" rtl="0" fontAlgn="base">
              <a:buFont typeface="Arial" panose="020B0604020202020204" pitchFamily="34" charset="0"/>
              <a:buChar char="•"/>
            </a:pPr>
            <a:r>
              <a:rPr sz="2000" i="0" u="none" strike="noStrike" dirty="0">
                <a:solidFill>
                  <a:srgbClr val="1F2D37"/>
                </a:solidFill>
                <a:effectLst/>
                <a:latin typeface="Tahoma" panose="020B0604030504040204" charset="0"/>
                <a:ea typeface="Tahoma" panose="020B0604030504040204" charset="0"/>
                <a:cs typeface="Tahoma" panose="020B0604030504040204" charset="0"/>
              </a:rPr>
              <a:t>This model can be integrated with the healthcare systems in assisting treatment and observing depression. Also, it can be combined with the existing mobile mental health applications in the assessment of depression and providing precautionse.</a:t>
            </a:r>
            <a:endParaRPr sz="200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i="0" u="none" strike="noStrike" dirty="0">
                <a:solidFill>
                  <a:srgbClr val="1F2D37"/>
                </a:solidFill>
                <a:effectLst/>
                <a:latin typeface="Tahoma" panose="020B0604030504040204" charset="0"/>
                <a:ea typeface="Tahoma" panose="020B0604030504040204" charset="0"/>
                <a:cs typeface="Tahoma" panose="020B0604030504040204" charset="0"/>
              </a:rPr>
              <a:t>We can use the model in the sensitive areas or at the workplace such as identifying the mood of the person before making surgery, piloting, teachers, drivers.</a:t>
            </a:r>
            <a:endParaRPr lang="en-US" sz="2000" i="0" u="none" strike="noStrike" dirty="0">
              <a:solidFill>
                <a:srgbClr val="1F2D37"/>
              </a:solidFill>
              <a:effectLst/>
              <a:latin typeface="Tahoma" panose="020B0604030504040204" charset="0"/>
              <a:ea typeface="Tahoma" panose="020B0604030504040204" charset="0"/>
              <a:cs typeface="Tahoma" panose="020B0604030504040204" charset="0"/>
            </a:endParaRPr>
          </a:p>
        </p:txBody>
      </p:sp>
      <p:pic>
        <p:nvPicPr>
          <p:cNvPr id="5" name="Picture 6" descr="Teacher Gif posted by Kristine Rober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597" y="3512916"/>
            <a:ext cx="1306513" cy="3429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oogle's latest Gboard stickers celebrate American Sign Language | Engadget  | Thanks gif, Funny emoticons, Cute 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14700" y="876300"/>
            <a:ext cx="5105400" cy="510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Abstract</a:t>
            </a:r>
            <a:endParaRPr lang="en-US">
              <a:solidFill>
                <a:schemeClr val="tx1"/>
              </a:solidFill>
            </a:endParaRPr>
          </a:p>
        </p:txBody>
      </p:sp>
      <p:sp>
        <p:nvSpPr>
          <p:cNvPr id="3" name="Content Placeholder 2"/>
          <p:cNvSpPr>
            <a:spLocks noGrp="1"/>
          </p:cNvSpPr>
          <p:nvPr>
            <p:ph idx="1"/>
          </p:nvPr>
        </p:nvSpPr>
        <p:spPr>
          <a:xfrm>
            <a:off x="838200" y="1410970"/>
            <a:ext cx="10515600" cy="4766310"/>
          </a:xfrm>
        </p:spPr>
        <p:txBody>
          <a:bodyPr/>
          <a:lstStyle/>
          <a:p>
            <a:r>
              <a:rPr lang="en-US" sz="2000">
                <a:solidFill>
                  <a:schemeClr val="tx1"/>
                </a:solidFill>
              </a:rPr>
              <a:t>This project aims to develop a machine-learning model that can classify an individual's depression state using other variables. We are using a dataset called Depression.csv, which has 16 features.</a:t>
            </a:r>
            <a:endParaRPr lang="en-US" sz="2000">
              <a:solidFill>
                <a:schemeClr val="tx1"/>
              </a:solidFill>
            </a:endParaRPr>
          </a:p>
          <a:p>
            <a:r>
              <a:rPr lang="en-US" sz="2000">
                <a:solidFill>
                  <a:schemeClr val="tx1"/>
                </a:solidFill>
              </a:rPr>
              <a:t>The target feature of our project is the depression state of the individual, and we aim to accurately predict the level of depression (no depression, mild depression, moderate depression, severe depression) based on other features. </a:t>
            </a:r>
            <a:endParaRPr lang="en-US" sz="2000">
              <a:solidFill>
                <a:schemeClr val="tx1"/>
              </a:solidFill>
            </a:endParaRPr>
          </a:p>
          <a:p>
            <a:r>
              <a:rPr lang="en-US" sz="2000">
                <a:solidFill>
                  <a:schemeClr val="tx1"/>
                </a:solidFill>
              </a:rPr>
              <a:t>Our approach involves preprocessing the data to handle missing values, scaling features for optimal model performance, and training and validating the model using robust machine-learning techniques. </a:t>
            </a:r>
            <a:endParaRPr lang="en-US" sz="2000">
              <a:solidFill>
                <a:schemeClr val="tx1"/>
              </a:solidFill>
            </a:endParaRPr>
          </a:p>
          <a:p>
            <a:r>
              <a:rPr lang="en-US" sz="2000">
                <a:solidFill>
                  <a:schemeClr val="tx1"/>
                </a:solidFill>
              </a:rPr>
              <a:t>The successful implementation of this model could enhance mental health monitoring and support, contributing to better mental health outcomes.</a:t>
            </a:r>
            <a:endParaRPr lang="en-US" sz="20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5514"/>
            <a:ext cx="10515600" cy="1325563"/>
          </a:xfrm>
        </p:spPr>
        <p:txBody>
          <a:bodyPr/>
          <a:lstStyle/>
          <a:p>
            <a:r>
              <a:rPr lang="en-US" sz="4400" dirty="0">
                <a:solidFill>
                  <a:schemeClr val="tx1"/>
                </a:solidFill>
              </a:rPr>
              <a:t>Introduction</a:t>
            </a:r>
            <a:endParaRPr lang="en-US" dirty="0">
              <a:solidFill>
                <a:schemeClr val="tx1"/>
              </a:solidFill>
            </a:endParaRPr>
          </a:p>
        </p:txBody>
      </p:sp>
      <p:sp>
        <p:nvSpPr>
          <p:cNvPr id="3" name="Content Placeholder 2"/>
          <p:cNvSpPr>
            <a:spLocks noGrp="1"/>
          </p:cNvSpPr>
          <p:nvPr>
            <p:ph idx="1"/>
          </p:nvPr>
        </p:nvSpPr>
        <p:spPr>
          <a:xfrm>
            <a:off x="838200" y="2242314"/>
            <a:ext cx="10515600" cy="4351338"/>
          </a:xfrm>
        </p:spPr>
        <p:txBody>
          <a:bodyPr/>
          <a:lstStyle/>
          <a:p>
            <a:r>
              <a:rPr lang="en-US" sz="2000" dirty="0">
                <a:solidFill>
                  <a:schemeClr val="tx1"/>
                </a:solidFill>
              </a:rPr>
              <a:t>Depression, also referred to as depressive disorder, is a prevalent mental illness. It is characterized by a protracted period of depression, loss of pleasure, or lack of interest in activities. A depressive state is not the same as normal mood swings or feelings related to daily living.</a:t>
            </a:r>
            <a:endParaRPr lang="en-US" sz="2000" dirty="0">
              <a:solidFill>
                <a:schemeClr val="tx1"/>
              </a:solidFill>
            </a:endParaRPr>
          </a:p>
          <a:p>
            <a:r>
              <a:rPr lang="en-US" sz="2000" dirty="0">
                <a:solidFill>
                  <a:schemeClr val="tx1"/>
                </a:solidFill>
              </a:rPr>
              <a:t>An affective disorder is depression.</a:t>
            </a:r>
            <a:endParaRPr lang="en-US" sz="2000" dirty="0">
              <a:solidFill>
                <a:schemeClr val="tx1"/>
              </a:solidFill>
            </a:endParaRPr>
          </a:p>
          <a:p>
            <a:r>
              <a:rPr lang="en-US" sz="2000" dirty="0">
                <a:solidFill>
                  <a:schemeClr val="tx1"/>
                </a:solidFill>
              </a:rPr>
              <a:t>Depression is a common but dangerous mood illness. It is often referred to as major depression, major depressive disorder, or clinical depression.</a:t>
            </a:r>
            <a:endParaRPr lang="en-US" sz="2000" dirty="0">
              <a:solidFill>
                <a:schemeClr val="tx1"/>
              </a:solidFill>
            </a:endParaRPr>
          </a:p>
          <a:p>
            <a:r>
              <a:rPr lang="en-US" sz="2000" dirty="0">
                <a:solidFill>
                  <a:schemeClr val="tx1"/>
                </a:solidFill>
              </a:rPr>
              <a:t>In addition, characteristics such as low energy, difficulty concentrating, feelings of shame or worthlessness, suicidality, and psychotic symptoms may be present.</a:t>
            </a:r>
            <a:endParaRPr lang="en-US" sz="2000" dirty="0">
              <a:solidFill>
                <a:schemeClr val="tx1"/>
              </a:solidFill>
            </a:endParaRPr>
          </a:p>
          <a:p>
            <a:r>
              <a:rPr lang="en-US" sz="2000" dirty="0">
                <a:solidFill>
                  <a:schemeClr val="tx1"/>
                </a:solidFill>
              </a:rPr>
              <a:t>This project aims to apply one of those machine learning (ML) techniques to develop a model that can classify the state of the Depression based on its severity.</a:t>
            </a:r>
            <a:endParaRPr lang="en-US" sz="2000" dirty="0">
              <a:solidFill>
                <a:schemeClr val="tx1"/>
              </a:solidFill>
            </a:endParaRPr>
          </a:p>
        </p:txBody>
      </p:sp>
      <p:pic>
        <p:nvPicPr>
          <p:cNvPr id="6156" name="Picture 12" descr="YL5 - Day 3 | Baamboozle - Baamboozle | The Most Fun Classroom Gam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4000" y="4165600"/>
            <a:ext cx="2806700" cy="2806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CONTD’</a:t>
            </a:r>
            <a:endParaRPr lang="en-US">
              <a:solidFill>
                <a:schemeClr val="tx1"/>
              </a:solidFill>
            </a:endParaRPr>
          </a:p>
        </p:txBody>
      </p:sp>
      <p:sp>
        <p:nvSpPr>
          <p:cNvPr id="3" name="Content Placeholder 2"/>
          <p:cNvSpPr>
            <a:spLocks noGrp="1"/>
          </p:cNvSpPr>
          <p:nvPr>
            <p:ph idx="1"/>
          </p:nvPr>
        </p:nvSpPr>
        <p:spPr/>
        <p:txBody>
          <a:bodyPr/>
          <a:lstStyle/>
          <a:p>
            <a:r>
              <a:rPr lang="en-US" sz="2000">
                <a:solidFill>
                  <a:schemeClr val="tx1"/>
                </a:solidFill>
              </a:rPr>
              <a:t>The target feature of our project is the depression state of the individual, and we aim to accurately predict the level of depression (no depression, mild depression, moderate depression, severe depression) based on other features.</a:t>
            </a:r>
            <a:endParaRPr lang="en-US" sz="2000">
              <a:solidFill>
                <a:schemeClr val="tx1"/>
              </a:solidFill>
            </a:endParaRPr>
          </a:p>
          <a:p>
            <a:r>
              <a:rPr lang="en-US" sz="2000">
                <a:solidFill>
                  <a:schemeClr val="tx1"/>
                </a:solidFill>
              </a:rPr>
              <a:t>Our approach involves preprocessing the data to handle missing values, scaling features for optimal model performance, and training and validating the model using robust machine-learning techniques.</a:t>
            </a:r>
            <a:endParaRPr lang="en-US" sz="2000">
              <a:solidFill>
                <a:schemeClr val="tx1"/>
              </a:solidFill>
            </a:endParaRPr>
          </a:p>
          <a:p>
            <a:r>
              <a:rPr lang="en-US" sz="2000">
                <a:solidFill>
                  <a:schemeClr val="tx1"/>
                </a:solidFill>
              </a:rPr>
              <a:t>The successful implementation of this model could enhance mental health monitoring and support, contributing to better mental health outcomes.</a:t>
            </a:r>
            <a:endParaRPr lang="en-US" sz="2000">
              <a:solidFill>
                <a:schemeClr val="tx1"/>
              </a:solidFill>
            </a:endParaRPr>
          </a:p>
          <a:p>
            <a:r>
              <a:rPr lang="en-US" sz="2000">
                <a:solidFill>
                  <a:schemeClr val="tx1"/>
                </a:solidFill>
              </a:rPr>
              <a:t>Detection of Depression is essential, as well as providing the proper treatment. Machine Learning (ML) is one of the emerging technologies that can help find hidden patterns in data using various techniques. </a:t>
            </a:r>
            <a:endParaRPr lang="en-US" sz="20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5285"/>
            <a:ext cx="10515600" cy="1325563"/>
          </a:xfrm>
        </p:spPr>
        <p:txBody>
          <a:bodyPr/>
          <a:lstStyle/>
          <a:p>
            <a:r>
              <a:rPr lang="en-IN" altLang="en-US" dirty="0">
                <a:solidFill>
                  <a:schemeClr val="tx1"/>
                </a:solidFill>
                <a:sym typeface="+mn-ea"/>
              </a:rPr>
              <a:t>Depression Levels </a:t>
            </a:r>
            <a:r>
              <a:rPr lang="en-US" dirty="0">
                <a:solidFill>
                  <a:schemeClr val="tx1"/>
                </a:solidFill>
                <a:sym typeface="+mn-ea"/>
              </a:rPr>
              <a:t>in Canada:</a:t>
            </a:r>
            <a:endParaRPr lang="en-US" dirty="0">
              <a:solidFill>
                <a:schemeClr val="tx1"/>
              </a:solidFill>
            </a:endParaRPr>
          </a:p>
        </p:txBody>
      </p:sp>
      <p:sp>
        <p:nvSpPr>
          <p:cNvPr id="3" name="Content Placeholder 2"/>
          <p:cNvSpPr>
            <a:spLocks noGrp="1"/>
          </p:cNvSpPr>
          <p:nvPr>
            <p:ph idx="1"/>
          </p:nvPr>
        </p:nvSpPr>
        <p:spPr>
          <a:xfrm>
            <a:off x="838200" y="1690688"/>
            <a:ext cx="10515600" cy="4552027"/>
          </a:xfrm>
        </p:spPr>
        <p:txBody>
          <a:bodyPr>
            <a:normAutofit lnSpcReduction="10000"/>
          </a:bodyPr>
          <a:lstStyle/>
          <a:p>
            <a:endParaRPr lang="en-US" dirty="0"/>
          </a:p>
          <a:p>
            <a:r>
              <a:rPr lang="en-US" sz="2000" dirty="0">
                <a:solidFill>
                  <a:schemeClr val="tx1"/>
                </a:solidFill>
              </a:rPr>
              <a:t>Variability in Symptoms:</a:t>
            </a:r>
            <a:endParaRPr lang="en-US" sz="2000" dirty="0">
              <a:solidFill>
                <a:schemeClr val="tx1"/>
              </a:solidFill>
            </a:endParaRPr>
          </a:p>
          <a:p>
            <a:r>
              <a:rPr lang="en-US" sz="2000" dirty="0">
                <a:solidFill>
                  <a:schemeClr val="tx1"/>
                </a:solidFill>
              </a:rPr>
              <a:t>The degree of symptoms including sleep disturbance, changes in appetite, interest in activities, exhaustion, feelings of worthlessness, agitation, suicidal ideation, aggression, panic attacks, hopelessness, restlessness, poor energy, and general depressive state varies depending on the age group.</a:t>
            </a:r>
            <a:endParaRPr lang="en-US" sz="2000" dirty="0">
              <a:solidFill>
                <a:schemeClr val="tx1"/>
              </a:solidFill>
            </a:endParaRPr>
          </a:p>
          <a:p>
            <a:r>
              <a:rPr lang="en-US" sz="2000" dirty="0">
                <a:solidFill>
                  <a:schemeClr val="tx1"/>
                </a:solidFill>
              </a:rPr>
              <a:t>Data Points and Representation:</a:t>
            </a:r>
            <a:endParaRPr lang="en-US" sz="2000" dirty="0">
              <a:solidFill>
                <a:schemeClr val="tx1"/>
              </a:solidFill>
            </a:endParaRPr>
          </a:p>
          <a:p>
            <a:r>
              <a:rPr lang="en-US" sz="2000" dirty="0">
                <a:solidFill>
                  <a:schemeClr val="tx1"/>
                </a:solidFill>
              </a:rPr>
              <a:t>The dataset covers a wide range of cases (540 entries), providing a comprehensive view of depression across different demographics.</a:t>
            </a:r>
            <a:endParaRPr lang="en-US" sz="2000" dirty="0">
              <a:solidFill>
                <a:schemeClr val="tx1"/>
              </a:solidFill>
            </a:endParaRPr>
          </a:p>
          <a:p>
            <a:endParaRPr lang="en-US" sz="2000" dirty="0">
              <a:solidFill>
                <a:schemeClr val="tx1"/>
              </a:solidFill>
            </a:endParaRPr>
          </a:p>
          <a:p>
            <a:pPr marL="0" indent="0">
              <a:buNone/>
            </a:pPr>
            <a:endParaRPr lang="en-US" dirty="0"/>
          </a:p>
        </p:txBody>
      </p:sp>
      <p:pic>
        <p:nvPicPr>
          <p:cNvPr id="4" name="Picture 12" descr="YL5 - Day 3 | Baamboozle - Baamboozle | The Most Fun Classroom Gam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4000" y="4165600"/>
            <a:ext cx="2806700" cy="2806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6002"/>
            <a:ext cx="6731643" cy="1325563"/>
          </a:xfrm>
        </p:spPr>
        <p:txBody>
          <a:bodyPr>
            <a:normAutofit/>
          </a:bodyPr>
          <a:lstStyle/>
          <a:p>
            <a:r>
              <a:rPr lang="en-US" sz="2800" dirty="0">
                <a:solidFill>
                  <a:schemeClr val="tx1"/>
                </a:solidFill>
              </a:rPr>
              <a:t>Depression Based on Severity</a:t>
            </a:r>
            <a:endParaRPr lang="en-US" sz="2800" dirty="0">
              <a:solidFill>
                <a:schemeClr val="tx1"/>
              </a:solidFill>
            </a:endParaRPr>
          </a:p>
        </p:txBody>
      </p:sp>
      <p:sp>
        <p:nvSpPr>
          <p:cNvPr id="3" name="Content Placeholder 2"/>
          <p:cNvSpPr>
            <a:spLocks noGrp="1"/>
          </p:cNvSpPr>
          <p:nvPr>
            <p:ph idx="1"/>
          </p:nvPr>
        </p:nvSpPr>
        <p:spPr>
          <a:xfrm>
            <a:off x="838200" y="2188210"/>
            <a:ext cx="10515600" cy="3299460"/>
          </a:xfrm>
        </p:spPr>
        <p:txBody>
          <a:bodyPr>
            <a:normAutofit lnSpcReduction="20000"/>
          </a:bodyPr>
          <a:lstStyle/>
          <a:p>
            <a:pPr algn="l" rtl="0" fontAlgn="base">
              <a:buFont typeface="Arial" panose="020B0604020202020204" pitchFamily="34" charset="0"/>
              <a:buChar char="•"/>
            </a:pPr>
            <a:r>
              <a:rPr lang="en-US" sz="2000" dirty="0">
                <a:solidFill>
                  <a:schemeClr val="tx1"/>
                </a:solidFill>
              </a:rPr>
              <a:t>We took No depression and Mild Depression as a group of ‘0’ and Moderate and Severe depression as a group of ‘1’.</a:t>
            </a:r>
            <a:endParaRPr lang="en-US" sz="2000" dirty="0">
              <a:solidFill>
                <a:schemeClr val="tx1"/>
              </a:solidFill>
            </a:endParaRPr>
          </a:p>
          <a:p>
            <a:pPr algn="l" rtl="0" fontAlgn="base">
              <a:buFont typeface="Arial" panose="020B0604020202020204" pitchFamily="34" charset="0"/>
              <a:buChar char="•"/>
            </a:pPr>
            <a:r>
              <a:rPr lang="en-US" sz="2000" dirty="0">
                <a:solidFill>
                  <a:schemeClr val="tx1"/>
                </a:solidFill>
              </a:rPr>
              <a:t>The quantity, intensity, and duration of symptoms, along with how they affect social and professional functioning, all contribute to the severity of depression. </a:t>
            </a:r>
            <a:endParaRPr lang="en-US" sz="2000" dirty="0">
              <a:solidFill>
                <a:schemeClr val="tx1"/>
              </a:solidFill>
            </a:endParaRPr>
          </a:p>
          <a:p>
            <a:pPr algn="l" rtl="0" fontAlgn="base">
              <a:buFont typeface="Arial" panose="020B0604020202020204" pitchFamily="34" charset="0"/>
              <a:buChar char="•"/>
            </a:pPr>
            <a:r>
              <a:rPr lang="en-US" sz="2000" b="1" dirty="0">
                <a:solidFill>
                  <a:schemeClr val="tx1"/>
                </a:solidFill>
              </a:rPr>
              <a:t>Mild Depression</a:t>
            </a:r>
            <a:r>
              <a:rPr lang="en-IN" altLang="en-US" sz="2000" b="1" dirty="0">
                <a:solidFill>
                  <a:schemeClr val="tx1"/>
                </a:solidFill>
              </a:rPr>
              <a:t>:</a:t>
            </a:r>
            <a:endParaRPr lang="en-IN" altLang="en-US" sz="2000" b="1" dirty="0">
              <a:solidFill>
                <a:schemeClr val="tx1"/>
              </a:solidFill>
            </a:endParaRPr>
          </a:p>
          <a:p>
            <a:pPr algn="l" rtl="0" fontAlgn="base">
              <a:buFont typeface="Arial" panose="020B0604020202020204" pitchFamily="34" charset="0"/>
              <a:buChar char="•"/>
            </a:pPr>
            <a:r>
              <a:rPr lang="en-US" sz="2000" dirty="0">
                <a:solidFill>
                  <a:schemeClr val="tx1"/>
                </a:solidFill>
              </a:rPr>
              <a:t>Relatively less affected are symptoms like appetite, interest, and sleep.</a:t>
            </a:r>
            <a:endParaRPr lang="en-US" sz="2000" dirty="0">
              <a:solidFill>
                <a:schemeClr val="tx1"/>
              </a:solidFill>
            </a:endParaRPr>
          </a:p>
          <a:p>
            <a:pPr algn="l" rtl="0" fontAlgn="base">
              <a:buFont typeface="Arial" panose="020B0604020202020204" pitchFamily="34" charset="0"/>
              <a:buChar char="•"/>
            </a:pPr>
            <a:r>
              <a:rPr lang="en-US" sz="2000" dirty="0">
                <a:solidFill>
                  <a:schemeClr val="tx1"/>
                </a:solidFill>
              </a:rPr>
              <a:t>High scores (5.0) for anger, agitation, tiredness, worthlessness, and suicidal thoughts.</a:t>
            </a:r>
            <a:endParaRPr lang="en-US" sz="2000" dirty="0">
              <a:solidFill>
                <a:schemeClr val="tx1"/>
              </a:solidFill>
            </a:endParaRPr>
          </a:p>
          <a:p>
            <a:pPr algn="l" rtl="0" fontAlgn="base">
              <a:buFont typeface="Arial" panose="020B0604020202020204" pitchFamily="34" charset="0"/>
              <a:buChar char="•"/>
            </a:pPr>
            <a:r>
              <a:rPr lang="en-US" sz="2000" dirty="0">
                <a:solidFill>
                  <a:schemeClr val="tx1"/>
                </a:solidFill>
              </a:rPr>
              <a:t>High severity is also shown by sleep difficulty, panic episodes, despondency, and low energy.</a:t>
            </a:r>
            <a:endParaRPr lang="en-US" sz="2000" dirty="0">
              <a:solidFill>
                <a:schemeClr val="tx1"/>
              </a:solidFill>
            </a:endParaRPr>
          </a:p>
          <a:p>
            <a:pPr algn="l" rtl="0" fontAlgn="base">
              <a:buFont typeface="Arial" panose="020B0604020202020204" pitchFamily="34" charset="0"/>
              <a:buChar char="•"/>
            </a:pPr>
            <a:r>
              <a:rPr lang="en-US" sz="2000" dirty="0">
                <a:solidFill>
                  <a:schemeClr val="tx1"/>
                </a:solidFill>
              </a:rPr>
              <a:t>Overall, these individuals may have increased emotional anguish and weariness, but they are still able to perform some everyday tasks.</a:t>
            </a:r>
            <a:endParaRPr lang="en-US" sz="2000" dirty="0">
              <a:solidFill>
                <a:schemeClr val="tx1"/>
              </a:solidFill>
            </a:endParaRPr>
          </a:p>
          <a:p>
            <a:pPr marL="0" indent="0">
              <a:buNone/>
            </a:pPr>
            <a:endParaRPr lang="en-US" dirty="0"/>
          </a:p>
        </p:txBody>
      </p:sp>
      <p:pic>
        <p:nvPicPr>
          <p:cNvPr id="8194" name="Picture 2" descr="▷ Teachers: Animated Images, Gifs, Pictures &amp; Animations - 100% F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30888" y="50006"/>
            <a:ext cx="2061112" cy="1955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185"/>
            <a:ext cx="10515600" cy="1094740"/>
          </a:xfrm>
        </p:spPr>
        <p:txBody>
          <a:bodyPr/>
          <a:lstStyle/>
          <a:p>
            <a:r>
              <a:rPr lang="en-IN" altLang="en-US">
                <a:solidFill>
                  <a:schemeClr val="tx1"/>
                </a:solidFill>
              </a:rPr>
              <a:t>CONTD’</a:t>
            </a:r>
            <a:endParaRPr lang="en-IN" altLang="en-US">
              <a:solidFill>
                <a:schemeClr val="tx1"/>
              </a:solidFill>
            </a:endParaRPr>
          </a:p>
        </p:txBody>
      </p:sp>
      <p:sp>
        <p:nvSpPr>
          <p:cNvPr id="3" name="Content Placeholder 2"/>
          <p:cNvSpPr>
            <a:spLocks noGrp="1"/>
          </p:cNvSpPr>
          <p:nvPr>
            <p:ph idx="1"/>
          </p:nvPr>
        </p:nvSpPr>
        <p:spPr>
          <a:xfrm>
            <a:off x="838200" y="1304290"/>
            <a:ext cx="10515600" cy="4680585"/>
          </a:xfrm>
        </p:spPr>
        <p:txBody>
          <a:bodyPr>
            <a:normAutofit fontScale="90000"/>
          </a:bodyPr>
          <a:lstStyle/>
          <a:p>
            <a:r>
              <a:rPr lang="en-US" sz="2000" b="1">
                <a:solidFill>
                  <a:schemeClr val="tx1"/>
                </a:solidFill>
              </a:rPr>
              <a:t>Moderate Depression</a:t>
            </a:r>
            <a:r>
              <a:rPr lang="en-IN" altLang="en-US" sz="2000" b="1">
                <a:solidFill>
                  <a:schemeClr val="tx1"/>
                </a:solidFill>
              </a:rPr>
              <a:t>:</a:t>
            </a:r>
            <a:endParaRPr lang="en-IN" altLang="en-US" sz="2000" b="1">
              <a:solidFill>
                <a:schemeClr val="tx1"/>
              </a:solidFill>
            </a:endParaRPr>
          </a:p>
          <a:p>
            <a:r>
              <a:rPr lang="en-IN" altLang="en-US" sz="2000">
                <a:solidFill>
                  <a:schemeClr val="tx1"/>
                </a:solidFill>
              </a:rPr>
              <a:t>Severe disruption of appetite, interest, and sleep (score of 5.0).</a:t>
            </a:r>
            <a:endParaRPr lang="en-IN" altLang="en-US" sz="2000">
              <a:solidFill>
                <a:schemeClr val="tx1"/>
              </a:solidFill>
            </a:endParaRPr>
          </a:p>
          <a:p>
            <a:r>
              <a:rPr lang="en-IN" altLang="en-US" sz="2000">
                <a:solidFill>
                  <a:schemeClr val="tx1"/>
                </a:solidFill>
              </a:rPr>
              <a:t>Lower (1.0) ratings for aggression, agitation, weariness, worthlessness, and suicidal thoughts, suggesting these are less affected.</a:t>
            </a:r>
            <a:endParaRPr lang="en-IN" altLang="en-US" sz="2000">
              <a:solidFill>
                <a:schemeClr val="tx1"/>
              </a:solidFill>
            </a:endParaRPr>
          </a:p>
          <a:p>
            <a:r>
              <a:rPr lang="en-IN" altLang="en-US" sz="2000">
                <a:solidFill>
                  <a:schemeClr val="tx1"/>
                </a:solidFill>
              </a:rPr>
              <a:t>Moderate severity is also shown by sleep difficulty, panic episodes, despondency, and low energy.</a:t>
            </a:r>
            <a:endParaRPr lang="en-IN" altLang="en-US" sz="2000">
              <a:solidFill>
                <a:schemeClr val="tx1"/>
              </a:solidFill>
            </a:endParaRPr>
          </a:p>
          <a:p>
            <a:r>
              <a:rPr lang="en-IN" altLang="en-US" sz="2000">
                <a:solidFill>
                  <a:schemeClr val="tx1"/>
                </a:solidFill>
              </a:rPr>
              <a:t>Patients are not as emotionally impacted as those with severe depression, yet they nonetheless struggle in many areas.</a:t>
            </a:r>
            <a:endParaRPr lang="en-IN" altLang="en-US" sz="2000">
              <a:solidFill>
                <a:schemeClr val="tx1"/>
              </a:solidFill>
            </a:endParaRPr>
          </a:p>
          <a:p>
            <a:r>
              <a:rPr lang="en-IN" altLang="en-US" sz="2000" b="1">
                <a:solidFill>
                  <a:schemeClr val="tx1"/>
                </a:solidFill>
              </a:rPr>
              <a:t>Severe Depression:</a:t>
            </a:r>
            <a:endParaRPr lang="en-IN" altLang="en-US" sz="2000" b="1">
              <a:solidFill>
                <a:schemeClr val="tx1"/>
              </a:solidFill>
            </a:endParaRPr>
          </a:p>
          <a:p>
            <a:r>
              <a:rPr lang="en-IN" altLang="en-US" sz="2000">
                <a:solidFill>
                  <a:schemeClr val="tx1"/>
                </a:solidFill>
              </a:rPr>
              <a:t>Sleep, appetite, and interest all exhibit signs of moderate disruption (rated 2.0).</a:t>
            </a:r>
            <a:endParaRPr lang="en-IN" altLang="en-US" sz="2000">
              <a:solidFill>
                <a:schemeClr val="tx1"/>
              </a:solidFill>
            </a:endParaRPr>
          </a:p>
          <a:p>
            <a:r>
              <a:rPr lang="en-IN" altLang="en-US" sz="2000">
                <a:solidFill>
                  <a:schemeClr val="tx1"/>
                </a:solidFill>
              </a:rPr>
              <a:t>Increased levels of exhaustion, inadequacy, anxiety, suicidal thoughts, hostility, and restlessness.</a:t>
            </a:r>
            <a:endParaRPr lang="en-IN" altLang="en-US" sz="2000">
              <a:solidFill>
                <a:schemeClr val="tx1"/>
              </a:solidFill>
            </a:endParaRPr>
          </a:p>
          <a:p>
            <a:r>
              <a:rPr lang="en-IN" altLang="en-US" sz="2000">
                <a:solidFill>
                  <a:schemeClr val="tx1"/>
                </a:solidFill>
              </a:rPr>
              <a:t>Moderate severity is also shown by sleep difficulty, panic episodes, despondency, and low energy.</a:t>
            </a:r>
            <a:endParaRPr lang="en-IN" altLang="en-US" sz="2000">
              <a:solidFill>
                <a:schemeClr val="tx1"/>
              </a:solidFill>
            </a:endParaRPr>
          </a:p>
          <a:p>
            <a:r>
              <a:rPr lang="en-IN" altLang="en-US" sz="2000">
                <a:solidFill>
                  <a:schemeClr val="tx1"/>
                </a:solidFill>
              </a:rPr>
              <a:t>These patients have a greater emotional burden and substantial impairment in their ability to function on a daily basis.</a:t>
            </a:r>
            <a:endParaRPr lang="en-IN" altLang="en-US" sz="2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102" y="1071964"/>
            <a:ext cx="10515600" cy="1325563"/>
          </a:xfrm>
        </p:spPr>
        <p:txBody>
          <a:bodyPr>
            <a:normAutofit/>
          </a:bodyPr>
          <a:lstStyle/>
          <a:p>
            <a:r>
              <a:rPr lang="en-US" sz="2800" b="0" i="0" u="none" strike="noStrike" cap="all" dirty="0">
                <a:solidFill>
                  <a:srgbClr val="1F2D37"/>
                </a:solidFill>
                <a:effectLst/>
                <a:latin typeface="Tahoma" panose="020B0604030504040204" charset="0"/>
                <a:ea typeface="Tahoma" panose="020B0604030504040204" charset="0"/>
                <a:cs typeface="Tahoma" panose="020B0604030504040204" charset="0"/>
              </a:rPr>
              <a:t>General Observations</a:t>
            </a:r>
            <a:r>
              <a:rPr lang="en-IN" altLang="en-US" sz="2800" b="0" i="0" u="none" strike="noStrike" cap="all" dirty="0">
                <a:solidFill>
                  <a:srgbClr val="1F2D37"/>
                </a:solidFill>
                <a:effectLst/>
                <a:latin typeface="Tahoma" panose="020B0604030504040204" charset="0"/>
                <a:ea typeface="Tahoma" panose="020B0604030504040204" charset="0"/>
                <a:cs typeface="Tahoma" panose="020B0604030504040204" charset="0"/>
              </a:rPr>
              <a:t> for different states of </a:t>
            </a:r>
            <a:br>
              <a:rPr lang="en-IN" altLang="en-US" sz="2800" b="0" i="0" u="none" strike="noStrike" cap="all" dirty="0">
                <a:solidFill>
                  <a:srgbClr val="1F2D37"/>
                </a:solidFill>
                <a:effectLst/>
                <a:latin typeface="Tahoma" panose="020B0604030504040204" charset="0"/>
                <a:ea typeface="Tahoma" panose="020B0604030504040204" charset="0"/>
                <a:cs typeface="Tahoma" panose="020B0604030504040204" charset="0"/>
              </a:rPr>
            </a:br>
            <a:r>
              <a:rPr lang="en-IN" altLang="en-US" sz="2800" b="0" i="0" u="none" strike="noStrike" cap="all" dirty="0">
                <a:solidFill>
                  <a:srgbClr val="1F2D37"/>
                </a:solidFill>
                <a:effectLst/>
                <a:latin typeface="Tahoma" panose="020B0604030504040204" charset="0"/>
                <a:ea typeface="Tahoma" panose="020B0604030504040204" charset="0"/>
                <a:cs typeface="Tahoma" panose="020B0604030504040204" charset="0"/>
              </a:rPr>
              <a:t>depression</a:t>
            </a:r>
            <a:endParaRPr lang="en-IN" altLang="en-US" sz="2800" b="0" i="0" u="none" strike="noStrike" cap="all" dirty="0">
              <a:solidFill>
                <a:srgbClr val="1F2D37"/>
              </a:solidFill>
              <a:effectLst/>
              <a:latin typeface="Tahoma" panose="020B0604030504040204" charset="0"/>
              <a:ea typeface="Tahoma" panose="020B0604030504040204" charset="0"/>
              <a:cs typeface="Tahoma" panose="020B0604030504040204" charset="0"/>
            </a:endParaRPr>
          </a:p>
        </p:txBody>
      </p:sp>
      <p:sp>
        <p:nvSpPr>
          <p:cNvPr id="3" name="Content Placeholder 2"/>
          <p:cNvSpPr>
            <a:spLocks noGrp="1"/>
          </p:cNvSpPr>
          <p:nvPr>
            <p:ph idx="1"/>
          </p:nvPr>
        </p:nvSpPr>
        <p:spPr>
          <a:xfrm>
            <a:off x="868102" y="2601129"/>
            <a:ext cx="9930113" cy="2989443"/>
          </a:xfrm>
        </p:spPr>
        <p:txBody>
          <a:bodyPr>
            <a:normAutofit/>
          </a:bodyPr>
          <a:lstStyle/>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Severe symptoms frequently group together, which raises the overall severity of depression.</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Even little symptoms can have a big influence on day-to-day activities, especially if emotional symptoms are bad.</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The spectrum of symptoms in moderate depression is more evenly distributed, reflecting a varied impact on day-to-day functioning and emotional state.</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The dataset shows trends in which suicidal thoughts and feelings of worthlessness play a crucial role in assessing the degree of depression.</a:t>
            </a:r>
            <a:r>
              <a:rPr lang="en-US" sz="2000" b="0" i="0" dirty="0">
                <a:solidFill>
                  <a:srgbClr val="1F2D37"/>
                </a:solidFill>
                <a:effectLst/>
                <a:latin typeface="Tahoma" panose="020B0604030504040204" charset="0"/>
                <a:ea typeface="Tahoma" panose="020B0604030504040204" charset="0"/>
                <a:cs typeface="Tahoma" panose="020B0604030504040204" charset="0"/>
              </a:rPr>
              <a:t>​</a:t>
            </a:r>
            <a:endParaRPr lang="en-US" dirty="0"/>
          </a:p>
        </p:txBody>
      </p:sp>
      <p:pic>
        <p:nvPicPr>
          <p:cNvPr id="4" name="Picture 2" descr="▷ Teachers: Animated Images, Gifs, Pictures &amp; Animations - 100% F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30888" y="50006"/>
            <a:ext cx="2061112" cy="1955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10.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p : p r o p e r t i e s > 
</file>

<file path=customXml/item3.xml>��< ? x m l   v e r s i o n = " 1 . 0 " ? > < c t : c o n t e n t T y p e S c h e m a   c t : _ = " "   m a : _ = " "   m a : c o n t e n t T y p e N a m e = " D o c u m e n t "   m a : c o n t e n t T y p e I D = " 0 x 0 1 0 1 0 0 8 7 2 7 8 F 1 3 6 3 6 6 E 1 4 2 B 6 6 7 3 C 0 D B 6 1 7 D 9 D 9 "   m a : c o n t e n t T y p e V e r s i o n = " 2 "   m a : c o n t e n t T y p e D e s c r i p t i o n = " C r e a t e   a   n e w   d o c u m e n t . "   m a : c o n t e n t T y p e S c o p e = " "   m a : v e r s i o n I D = " 7 7 d f 6 0 8 d 0 7 a 5 3 a e 3 f 7 d 4 3 8 6 5 7 5 7 9 5 2 b 4 "   x m l n s : c t = " h t t p : / / s c h e m a s . m i c r o s o f t . c o m / o f f i c e / 2 0 0 6 / m e t a d a t a / c o n t e n t T y p e "   x m l n s : m a = " h t t p : / / s c h e m a s . m i c r o s o f t . c o m / o f f i c e / 2 0 0 6 / m e t a d a t a / p r o p e r t i e s / m e t a A t t r i b u t e s " >  
 < x s d : s c h e m a   t a r g e t N a m e s p a c e = " h t t p : / / s c h e m a s . m i c r o s o f t . c o m / o f f i c e / 2 0 0 6 / m e t a d a t a / p r o p e r t i e s "   m a : r o o t = " t r u e "   m a : f i e l d s I D = " 4 7 9 4 6 b b 2 b 0 2 8 c 8 0 3 4 7 7 d 1 5 f 2 7 8 c e 7 8 4 f "   n s 2 : _ = " "   x m l n s : x s d = " h t t p : / / w w w . w 3 . o r g / 2 0 0 1 / X M L S c h e m a "   x m l n s : x s = " h t t p : / / w w w . w 3 . o r g / 2 0 0 1 / X M L S c h e m a "   x m l n s : p = " h t t p : / / s c h e m a s . m i c r o s o f t . c o m / o f f i c e / 2 0 0 6 / m e t a d a t a / p r o p e r t i e s "   x m l n s : n s 2 = " 8 c d 7 8 6 e 8 - d 2 4 3 - 4 1 9 2 - a 4 a 3 - 9 8 2 0 2 7 e 7 e b 4 a " >  
 < x s d : i m p o r t   n a m e s p a c e = " 8 c d 7 8 6 e 8 - d 2 4 3 - 4 1 9 2 - a 4 a 3 - 9 8 2 0 2 7 e 7 e b 4 a " / >  
 < x s d : e l e m e n t   n a m e = " p r o p e r t i e s " >  
 < x s d : c o m p l e x T y p e >  
 < x s d : s e q u e n c e >  
 < x s d : e l e m e n t   n a m e = " d o c u m e n t M a n a g e m e n t " >  
 < x s d : c o m p l e x T y p e >  
 < x s d : a l l >  
 < x s d : e l e m e n t   r e f = " n s 2 : M e d i a S e r v i c e M e t a d a t a "   m i n O c c u r s = " 0 " / >  
 < x s d : e l e m e n t   r e f = " n s 2 : M e d i a S e r v i c e F a s t M e t a d a t a "   m i n O c c u r s = " 0 " / >  
 < / x s d : a l l >  
 < / x s d : c o m p l e x T y p e >  
 < / x s d : e l e m e n t >  
 < / x s d : s e q u e n c e >  
 < / x s d : c o m p l e x T y p e >  
 < / x s d : e l e m e n t >  
 < / x s d : s c h e m a >  
 < x s d : s c h e m a   t a r g e t N a m e s p a c e = " 8 c d 7 8 6 e 8 - d 2 4 3 - 4 1 9 2 - a 4 a 3 - 9 8 2 0 2 7 e 7 e b 4 a " 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0.xml><?xml version="1.0" encoding="utf-8"?>
<ds:datastoreItem xmlns:ds="http://schemas.openxmlformats.org/officeDocument/2006/customXml" ds:itemID="{577C70FA-1433-41A2-B666-17995DBD04A2}">
  <ds:schemaRefs/>
</ds:datastoreItem>
</file>

<file path=customXml/itemProps8.xml><?xml version="1.0" encoding="utf-8"?>
<ds:datastoreItem xmlns:ds="http://schemas.openxmlformats.org/officeDocument/2006/customXml" ds:itemID="{A3B7C25D-20E4-40F4-9279-793EEB0D6AD6}">
  <ds:schemaRefs/>
</ds:datastoreItem>
</file>

<file path=customXml/itemProps9.xml><?xml version="1.0" encoding="utf-8"?>
<ds:datastoreItem xmlns:ds="http://schemas.openxmlformats.org/officeDocument/2006/customXml" ds:itemID="{B8079414-110C-427E-A660-DBB03DFBC541}">
  <ds:schemaRefs/>
</ds:datastoreItem>
</file>

<file path=docProps/app.xml><?xml version="1.0" encoding="utf-8"?>
<Properties xmlns="http://schemas.openxmlformats.org/officeDocument/2006/extended-properties" xmlns:vt="http://schemas.openxmlformats.org/officeDocument/2006/docPropsVTypes">
  <Template>2_Custom Design</Template>
  <TotalTime>0</TotalTime>
  <Words>10377</Words>
  <Application>WPS Presentation</Application>
  <PresentationFormat>Widescreen</PresentationFormat>
  <Paragraphs>144</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22</vt:i4>
      </vt:variant>
    </vt:vector>
  </HeadingPairs>
  <TitlesOfParts>
    <vt:vector size="37" baseType="lpstr">
      <vt:lpstr>Arial</vt:lpstr>
      <vt:lpstr>SimSun</vt:lpstr>
      <vt:lpstr>Wingdings</vt:lpstr>
      <vt:lpstr>Tahoma</vt:lpstr>
      <vt:lpstr>Arial</vt:lpstr>
      <vt:lpstr>Times New Roman</vt:lpstr>
      <vt:lpstr>Goudy Old Style</vt:lpstr>
      <vt:lpstr>PMingLiU-ExtB</vt:lpstr>
      <vt:lpstr>Calibri</vt:lpstr>
      <vt:lpstr>Microsoft YaHei</vt:lpstr>
      <vt:lpstr>Arial Unicode MS</vt:lpstr>
      <vt:lpstr>2_Custom Design</vt:lpstr>
      <vt:lpstr>Office Theme</vt:lpstr>
      <vt:lpstr>Custom Design</vt:lpstr>
      <vt:lpstr>1_Custom Design</vt:lpstr>
      <vt:lpstr>Prediciton of Level of Depression of Individuals </vt:lpstr>
      <vt:lpstr>Table Of Contents</vt:lpstr>
      <vt:lpstr>Abstract</vt:lpstr>
      <vt:lpstr>Introduction</vt:lpstr>
      <vt:lpstr>CONTD’</vt:lpstr>
      <vt:lpstr>Depression Levels in Canada:</vt:lpstr>
      <vt:lpstr>Depression Based on Severity</vt:lpstr>
      <vt:lpstr>CONTD’</vt:lpstr>
      <vt:lpstr>General Observations for different states of  depression</vt:lpstr>
      <vt:lpstr>HEALTH CONSEQUENCES of depression</vt:lpstr>
      <vt:lpstr>PowerPoint 演示文稿</vt:lpstr>
      <vt:lpstr>Methods to Classify Depression State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Future Scopes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Cannabis on Teenage People in Canada.</dc:title>
  <dc:creator>Priyanka Kothapalli</dc:creator>
  <cp:lastModifiedBy>google1592385393</cp:lastModifiedBy>
  <cp:revision>38</cp:revision>
  <dcterms:created xsi:type="dcterms:W3CDTF">2023-08-12T02:10:00Z</dcterms:created>
  <dcterms:modified xsi:type="dcterms:W3CDTF">2024-07-05T20:25:55Z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0x01010087278F136366E142B6673C0DB617D9D9</vt:lpwstr>
  </property>
  <property fmtid="{D5CDD505-2E9C-101B-9397-08002B2CF9AE}" pid="3" name="MSIP_Label_8b2f352f-1426-4c06-b37f-b45354dc6e14_Enabled">
    <vt:lpwstr>True</vt:lpwstr>
  </property>
  <property fmtid="{D5CDD505-2E9C-101B-9397-08002B2CF9AE}" pid="4" name="MSIP_Label_8b2f352f-1426-4c06-b37f-b45354dc6e14_SiteId">
    <vt:lpwstr>b6417cd0-1f73-4471-9a39-20953822a34a</vt:lpwstr>
  </property>
  <property fmtid="{D5CDD505-2E9C-101B-9397-08002B2CF9AE}" pid="5" name="MSIP_Label_8b2f352f-1426-4c06-b37f-b45354dc6e14_SetDate">
    <vt:lpwstr>2024-03-06T11:59:58Z</vt:lpwstr>
  </property>
  <property fmtid="{D5CDD505-2E9C-101B-9397-08002B2CF9AE}" pid="6" name="MSIP_Label_8b2f352f-1426-4c06-b37f-b45354dc6e14_Name">
    <vt:lpwstr>Sensitive</vt:lpwstr>
  </property>
  <property fmtid="{D5CDD505-2E9C-101B-9397-08002B2CF9AE}" pid="7" name="MSIP_Label_8b2f352f-1426-4c06-b37f-b45354dc6e14_ActionId">
    <vt:lpwstr>28175bec-434d-41a8-8402-b400c772a5b3</vt:lpwstr>
  </property>
  <property fmtid="{D5CDD505-2E9C-101B-9397-08002B2CF9AE}" pid="8" name="MSIP_Label_8b2f352f-1426-4c06-b37f-b45354dc6e14_Removed">
    <vt:lpwstr>False</vt:lpwstr>
  </property>
  <property fmtid="{D5CDD505-2E9C-101B-9397-08002B2CF9AE}" pid="9" name="MSIP_Label_8b2f352f-1426-4c06-b37f-b45354dc6e14_Extended_MSFT_Method">
    <vt:lpwstr>Standard</vt:lpwstr>
  </property>
  <property fmtid="{D5CDD505-2E9C-101B-9397-08002B2CF9AE}" pid="10" name="Sensitivity">
    <vt:lpwstr>Sensitive</vt:lpwstr>
  </property>
  <property fmtid="{D5CDD505-2E9C-101B-9397-08002B2CF9AE}" pid="11" name="ICV">
    <vt:lpwstr>FD59C0F135E7434A9133FC03861D42F1_12</vt:lpwstr>
  </property>
  <property fmtid="{D5CDD505-2E9C-101B-9397-08002B2CF9AE}" pid="12" name="KSOProductBuildVer">
    <vt:lpwstr>1033-12.2.0.17119</vt:lpwstr>
  </property>
</Properties>
</file>