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67" r:id="rId3"/>
    <p:sldId id="286" r:id="rId4"/>
    <p:sldId id="257" r:id="rId5"/>
    <p:sldId id="258" r:id="rId6"/>
    <p:sldId id="287" r:id="rId7"/>
    <p:sldId id="270" r:id="rId8"/>
    <p:sldId id="273" r:id="rId9"/>
    <p:sldId id="268" r:id="rId10"/>
    <p:sldId id="269" r:id="rId11"/>
    <p:sldId id="277" r:id="rId12"/>
    <p:sldId id="280" r:id="rId13"/>
    <p:sldId id="274" r:id="rId14"/>
    <p:sldId id="288" r:id="rId15"/>
    <p:sldId id="275" r:id="rId16"/>
    <p:sldId id="276" r:id="rId17"/>
    <p:sldId id="259" r:id="rId18"/>
    <p:sldId id="285" r:id="rId19"/>
    <p:sldId id="278" r:id="rId20"/>
    <p:sldId id="282" r:id="rId21"/>
    <p:sldId id="283" r:id="rId22"/>
    <p:sldId id="284" r:id="rId23"/>
    <p:sldId id="26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4" autoAdjust="0"/>
    <p:restoredTop sz="94660"/>
  </p:normalViewPr>
  <p:slideViewPr>
    <p:cSldViewPr>
      <p:cViewPr varScale="1">
        <p:scale>
          <a:sx n="78" d="100"/>
          <a:sy n="78" d="100"/>
        </p:scale>
        <p:origin x="696"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8/14/2024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8/14/2024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8/14/2024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8/14/2024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8/14/2024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8/14/2024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8/14/2024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8/14/2024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8/14/2024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8/14/2024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344" y="692696"/>
            <a:ext cx="4968552" cy="936104"/>
          </a:xfrm>
        </p:spPr>
        <p:txBody>
          <a:bodyPr>
            <a:normAutofit fontScale="90000"/>
          </a:bodyPr>
          <a:lstStyle/>
          <a:p>
            <a:r>
              <a:rPr lang="en-US" sz="3600" b="1" dirty="0">
                <a:latin typeface="Arial" panose="020B0604020202020204" pitchFamily="34" charset="0"/>
                <a:cs typeface="Arial" panose="020B0604020202020204" pitchFamily="34" charset="0"/>
              </a:rPr>
              <a:t>Exploratory Data Analysis on Heart Disease Dataset</a:t>
            </a:r>
          </a:p>
        </p:txBody>
      </p:sp>
      <p:sp>
        <p:nvSpPr>
          <p:cNvPr id="4" name="Subtitle 2">
            <a:extLst>
              <a:ext uri="{FF2B5EF4-FFF2-40B4-BE49-F238E27FC236}">
                <a16:creationId xmlns:a16="http://schemas.microsoft.com/office/drawing/2014/main" id="{06272D54-84DD-6469-BD12-83C00DE51619}"/>
              </a:ext>
            </a:extLst>
          </p:cNvPr>
          <p:cNvSpPr txBox="1">
            <a:spLocks/>
          </p:cNvSpPr>
          <p:nvPr/>
        </p:nvSpPr>
        <p:spPr>
          <a:xfrm>
            <a:off x="191344" y="2996952"/>
            <a:ext cx="4392488" cy="316835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800"/>
              </a:spcBef>
              <a:buSzPct val="100000"/>
              <a:buFont typeface="Arial" pitchFamily="34" charset="0"/>
              <a:buNone/>
              <a:defRPr sz="2000" kern="1200" cap="all" baseline="0">
                <a:solidFill>
                  <a:schemeClr val="tx1">
                    <a:lumMod val="50000"/>
                    <a:lumOff val="50000"/>
                  </a:schemeClr>
                </a:solidFill>
                <a:latin typeface="+mn-lt"/>
                <a:ea typeface="+mn-ea"/>
                <a:cs typeface="+mn-cs"/>
              </a:defRPr>
            </a:lvl1pPr>
            <a:lvl2pPr marL="457200" indent="0" algn="ctr" defTabSz="914400" rtl="0" eaLnBrk="1" latinLnBrk="0" hangingPunct="1">
              <a:lnSpc>
                <a:spcPct val="90000"/>
              </a:lnSpc>
              <a:spcBef>
                <a:spcPts val="600"/>
              </a:spcBef>
              <a:buSzPct val="100000"/>
              <a:buFont typeface="Arial"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600"/>
              </a:spcBef>
              <a:buSzPct val="100000"/>
              <a:buFont typeface="Arial"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600"/>
              </a:spcBef>
              <a:buSzPct val="100000"/>
              <a:buFont typeface="Arial"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600"/>
              </a:spcBef>
              <a:buSzPct val="100000"/>
              <a:buFont typeface="Arial"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9pPr>
          </a:lstStyle>
          <a:p>
            <a:endParaRPr lang="en-CA" sz="2800" dirty="0">
              <a:solidFill>
                <a:schemeClr val="tx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E1A5E6F-D298-12DB-261F-227C229F3687}"/>
              </a:ext>
            </a:extLst>
          </p:cNvPr>
          <p:cNvSpPr txBox="1"/>
          <p:nvPr/>
        </p:nvSpPr>
        <p:spPr>
          <a:xfrm>
            <a:off x="258519" y="3501008"/>
            <a:ext cx="4536504" cy="1938992"/>
          </a:xfrm>
          <a:prstGeom prst="rect">
            <a:avLst/>
          </a:prstGeom>
          <a:noFill/>
        </p:spPr>
        <p:txBody>
          <a:bodyPr wrap="square">
            <a:spAutoFit/>
          </a:bodyPr>
          <a:lstStyle/>
          <a:p>
            <a:pPr algn="just"/>
            <a:r>
              <a:rPr lang="en-CA" sz="2400" b="1" dirty="0">
                <a:latin typeface="Arial" panose="020B0604020202020204" pitchFamily="34" charset="0"/>
                <a:cs typeface="Arial" panose="020B0604020202020204" pitchFamily="34" charset="0"/>
              </a:rPr>
              <a:t>Anil - C0938253</a:t>
            </a:r>
          </a:p>
          <a:p>
            <a:pPr algn="just"/>
            <a:r>
              <a:rPr lang="en-CA" sz="2400" b="1" dirty="0">
                <a:latin typeface="Arial" panose="020B0604020202020204" pitchFamily="34" charset="0"/>
                <a:cs typeface="Arial" panose="020B0604020202020204" pitchFamily="34" charset="0"/>
              </a:rPr>
              <a:t>Richard - C0932997</a:t>
            </a:r>
          </a:p>
          <a:p>
            <a:pPr algn="just"/>
            <a:r>
              <a:rPr lang="en-CA" sz="2400" b="1" dirty="0">
                <a:latin typeface="Arial" panose="020B0604020202020204" pitchFamily="34" charset="0"/>
                <a:cs typeface="Arial" panose="020B0604020202020204" pitchFamily="34" charset="0"/>
              </a:rPr>
              <a:t>Mahidhar - C0936754</a:t>
            </a:r>
          </a:p>
          <a:p>
            <a:pPr algn="just"/>
            <a:r>
              <a:rPr lang="en-CA" sz="2400" b="1" dirty="0">
                <a:latin typeface="Arial" panose="020B0604020202020204" pitchFamily="34" charset="0"/>
                <a:cs typeface="Arial" panose="020B0604020202020204" pitchFamily="34" charset="0"/>
              </a:rPr>
              <a:t>Vijay - C0913018</a:t>
            </a:r>
          </a:p>
          <a:p>
            <a:pPr algn="just"/>
            <a:r>
              <a:rPr lang="en-CA" sz="2400" b="1" dirty="0">
                <a:latin typeface="Arial" panose="020B0604020202020204" pitchFamily="34" charset="0"/>
                <a:cs typeface="Arial" panose="020B0604020202020204" pitchFamily="34" charset="0"/>
              </a:rPr>
              <a:t>Jignesh - C0935085</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9B35-862B-CE1B-9280-C266409B7D87}"/>
              </a:ext>
            </a:extLst>
          </p:cNvPr>
          <p:cNvSpPr>
            <a:spLocks noGrp="1"/>
          </p:cNvSpPr>
          <p:nvPr>
            <p:ph type="title"/>
          </p:nvPr>
        </p:nvSpPr>
        <p:spPr/>
        <p:txBody>
          <a:bodyPr>
            <a:normAutofit/>
          </a:bodyPr>
          <a:lstStyle/>
          <a:p>
            <a:pPr algn="ctr"/>
            <a:r>
              <a:rPr lang="en-US" sz="4000" dirty="0">
                <a:latin typeface="Arial" panose="020B0604020202020204" pitchFamily="34" charset="0"/>
                <a:cs typeface="Arial" panose="020B0604020202020204" pitchFamily="34" charset="0"/>
              </a:rPr>
              <a:t>Age Distribution</a:t>
            </a:r>
            <a:endParaRPr lang="en-CA" sz="4000" dirty="0">
              <a:latin typeface="Arial" panose="020B0604020202020204" pitchFamily="34" charset="0"/>
              <a:cs typeface="Arial" panose="020B0604020202020204" pitchFamily="34" charset="0"/>
            </a:endParaRPr>
          </a:p>
        </p:txBody>
      </p:sp>
      <p:pic>
        <p:nvPicPr>
          <p:cNvPr id="7" name="Content Placeholder 6" descr="A graph with a line">
            <a:extLst>
              <a:ext uri="{FF2B5EF4-FFF2-40B4-BE49-F238E27FC236}">
                <a16:creationId xmlns:a16="http://schemas.microsoft.com/office/drawing/2014/main" id="{56809DFA-017A-EF6C-626F-8650D082B7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6044" y="1700808"/>
            <a:ext cx="5951984" cy="4694884"/>
          </a:xfrm>
          <a:prstGeom prst="rect">
            <a:avLst/>
          </a:prstGeom>
        </p:spPr>
      </p:pic>
      <p:sp>
        <p:nvSpPr>
          <p:cNvPr id="3" name="Content Placeholder 12">
            <a:extLst>
              <a:ext uri="{FF2B5EF4-FFF2-40B4-BE49-F238E27FC236}">
                <a16:creationId xmlns:a16="http://schemas.microsoft.com/office/drawing/2014/main" id="{142E39C8-BAD4-6F10-3444-0D71B46C17C4}"/>
              </a:ext>
            </a:extLst>
          </p:cNvPr>
          <p:cNvSpPr txBox="1">
            <a:spLocks/>
          </p:cNvSpPr>
          <p:nvPr/>
        </p:nvSpPr>
        <p:spPr>
          <a:xfrm>
            <a:off x="133741" y="2737000"/>
            <a:ext cx="4808092" cy="1325563"/>
          </a:xfrm>
          <a:prstGeom prst="rect">
            <a:avLst/>
          </a:prstGeom>
        </p:spPr>
        <p:txBody>
          <a:bodyP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None/>
            </a:pPr>
            <a:r>
              <a:rPr lang="en-US" dirty="0">
                <a:latin typeface="Arial" panose="020B0604020202020204" pitchFamily="34" charset="0"/>
                <a:cs typeface="Arial" panose="020B0604020202020204" pitchFamily="34" charset="0"/>
              </a:rPr>
              <a:t>Age distribution is similar to Normal Distribution with the mean around 57.</a:t>
            </a: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072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3800F-2784-5A5D-0D9F-D5696FF666CB}"/>
              </a:ext>
            </a:extLst>
          </p:cNvPr>
          <p:cNvSpPr>
            <a:spLocks noGrp="1"/>
          </p:cNvSpPr>
          <p:nvPr>
            <p:ph type="title"/>
          </p:nvPr>
        </p:nvSpPr>
        <p:spPr>
          <a:xfrm>
            <a:off x="623392" y="0"/>
            <a:ext cx="9289032" cy="1325563"/>
          </a:xfrm>
        </p:spPr>
        <p:txBody>
          <a:bodyPr>
            <a:normAutofit/>
          </a:bodyPr>
          <a:lstStyle/>
          <a:p>
            <a:pPr algn="ctr"/>
            <a:r>
              <a:rPr lang="en-US" sz="4000" dirty="0">
                <a:latin typeface="Arial" panose="020B0604020202020204" pitchFamily="34" charset="0"/>
                <a:cs typeface="Arial" panose="020B0604020202020204" pitchFamily="34" charset="0"/>
              </a:rPr>
              <a:t>Density heat map</a:t>
            </a:r>
            <a:endParaRPr lang="en-CA"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931EBE9-C5BD-2483-A5A1-FFFB384BF9DF}"/>
              </a:ext>
            </a:extLst>
          </p:cNvPr>
          <p:cNvPicPr>
            <a:picLocks noChangeAspect="1"/>
          </p:cNvPicPr>
          <p:nvPr/>
        </p:nvPicPr>
        <p:blipFill>
          <a:blip r:embed="rId2"/>
          <a:stretch>
            <a:fillRect/>
          </a:stretch>
        </p:blipFill>
        <p:spPr>
          <a:xfrm>
            <a:off x="1055440" y="2780928"/>
            <a:ext cx="9807790" cy="3444538"/>
          </a:xfrm>
          <a:prstGeom prst="rect">
            <a:avLst/>
          </a:prstGeom>
        </p:spPr>
      </p:pic>
      <p:sp>
        <p:nvSpPr>
          <p:cNvPr id="3" name="Title 1">
            <a:extLst>
              <a:ext uri="{FF2B5EF4-FFF2-40B4-BE49-F238E27FC236}">
                <a16:creationId xmlns:a16="http://schemas.microsoft.com/office/drawing/2014/main" id="{75F97224-A334-103D-86C8-22C9A8D98ACD}"/>
              </a:ext>
            </a:extLst>
          </p:cNvPr>
          <p:cNvSpPr txBox="1">
            <a:spLocks/>
          </p:cNvSpPr>
          <p:nvPr/>
        </p:nvSpPr>
        <p:spPr>
          <a:xfrm>
            <a:off x="407368" y="1556792"/>
            <a:ext cx="4248472" cy="720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bg1"/>
                </a:solidFill>
                <a:latin typeface="+mj-lt"/>
                <a:ea typeface="+mj-ea"/>
                <a:cs typeface="+mj-cs"/>
              </a:defRPr>
            </a:lvl1pPr>
          </a:lstStyle>
          <a:p>
            <a:r>
              <a:rPr lang="en-US" sz="2400" u="sng" dirty="0">
                <a:solidFill>
                  <a:schemeClr val="tx1"/>
                </a:solidFill>
                <a:latin typeface="Arial" panose="020B0604020202020204" pitchFamily="34" charset="0"/>
                <a:cs typeface="Arial" panose="020B0604020202020204" pitchFamily="34" charset="0"/>
              </a:rPr>
              <a:t>Chest pain type vs target :</a:t>
            </a:r>
            <a:endParaRPr lang="en-CA" sz="2400" u="sng"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872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C6B5-AF61-8F56-7E71-820E9598B7B6}"/>
              </a:ext>
            </a:extLst>
          </p:cNvPr>
          <p:cNvSpPr>
            <a:spLocks noGrp="1"/>
          </p:cNvSpPr>
          <p:nvPr>
            <p:ph type="title"/>
          </p:nvPr>
        </p:nvSpPr>
        <p:spPr/>
        <p:txBody>
          <a:bodyPr/>
          <a:lstStyle/>
          <a:p>
            <a:endParaRPr lang="en-CA" dirty="0"/>
          </a:p>
        </p:txBody>
      </p:sp>
      <p:pic>
        <p:nvPicPr>
          <p:cNvPr id="4" name="Picture 3">
            <a:extLst>
              <a:ext uri="{FF2B5EF4-FFF2-40B4-BE49-F238E27FC236}">
                <a16:creationId xmlns:a16="http://schemas.microsoft.com/office/drawing/2014/main" id="{B3D9E9CE-43FE-E3EB-DF01-A22E1E61B0C7}"/>
              </a:ext>
            </a:extLst>
          </p:cNvPr>
          <p:cNvPicPr>
            <a:picLocks noChangeAspect="1"/>
          </p:cNvPicPr>
          <p:nvPr/>
        </p:nvPicPr>
        <p:blipFill>
          <a:blip r:embed="rId2"/>
          <a:stretch>
            <a:fillRect/>
          </a:stretch>
        </p:blipFill>
        <p:spPr>
          <a:xfrm>
            <a:off x="1264501" y="2564904"/>
            <a:ext cx="9662997" cy="3337849"/>
          </a:xfrm>
          <a:prstGeom prst="rect">
            <a:avLst/>
          </a:prstGeom>
        </p:spPr>
      </p:pic>
      <p:sp>
        <p:nvSpPr>
          <p:cNvPr id="3" name="Title 1">
            <a:extLst>
              <a:ext uri="{FF2B5EF4-FFF2-40B4-BE49-F238E27FC236}">
                <a16:creationId xmlns:a16="http://schemas.microsoft.com/office/drawing/2014/main" id="{538006D9-973A-5188-DAD2-EF263C19F162}"/>
              </a:ext>
            </a:extLst>
          </p:cNvPr>
          <p:cNvSpPr txBox="1">
            <a:spLocks/>
          </p:cNvSpPr>
          <p:nvPr/>
        </p:nvSpPr>
        <p:spPr>
          <a:xfrm>
            <a:off x="407368" y="1556792"/>
            <a:ext cx="4248472" cy="720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bg1"/>
                </a:solidFill>
                <a:latin typeface="+mj-lt"/>
                <a:ea typeface="+mj-ea"/>
                <a:cs typeface="+mj-cs"/>
              </a:defRPr>
            </a:lvl1pPr>
          </a:lstStyle>
          <a:p>
            <a:r>
              <a:rPr lang="en-US" sz="2400" u="sng" dirty="0" err="1">
                <a:solidFill>
                  <a:schemeClr val="tx1"/>
                </a:solidFill>
                <a:latin typeface="Arial" panose="020B0604020202020204" pitchFamily="34" charset="0"/>
                <a:cs typeface="Arial" panose="020B0604020202020204" pitchFamily="34" charset="0"/>
              </a:rPr>
              <a:t>Oldpeak</a:t>
            </a:r>
            <a:r>
              <a:rPr lang="en-US" sz="2400" u="sng" dirty="0">
                <a:solidFill>
                  <a:schemeClr val="tx1"/>
                </a:solidFill>
                <a:latin typeface="Arial" panose="020B0604020202020204" pitchFamily="34" charset="0"/>
                <a:cs typeface="Arial" panose="020B0604020202020204" pitchFamily="34" charset="0"/>
              </a:rPr>
              <a:t> vs target :</a:t>
            </a:r>
            <a:endParaRPr lang="en-CA" sz="2400" u="sng"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4350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E153C-8526-8B62-E253-003A1C1C37A0}"/>
              </a:ext>
            </a:extLst>
          </p:cNvPr>
          <p:cNvSpPr>
            <a:spLocks noGrp="1"/>
          </p:cNvSpPr>
          <p:nvPr>
            <p:ph type="title"/>
          </p:nvPr>
        </p:nvSpPr>
        <p:spPr/>
        <p:txBody>
          <a:bodyPr>
            <a:normAutofit/>
          </a:bodyPr>
          <a:lstStyle/>
          <a:p>
            <a:pPr algn="ctr"/>
            <a:r>
              <a:rPr lang="en-US" sz="4000" dirty="0">
                <a:latin typeface="Arial" panose="020B0604020202020204" pitchFamily="34" charset="0"/>
                <a:cs typeface="Arial" panose="020B0604020202020204" pitchFamily="34" charset="0"/>
              </a:rPr>
              <a:t>Outlier Detection and handling</a:t>
            </a:r>
            <a:endParaRPr lang="en-CA"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2181C37-8769-03E9-0411-E02809EFF3E7}"/>
              </a:ext>
            </a:extLst>
          </p:cNvPr>
          <p:cNvPicPr>
            <a:picLocks noChangeAspect="1"/>
          </p:cNvPicPr>
          <p:nvPr/>
        </p:nvPicPr>
        <p:blipFill>
          <a:blip r:embed="rId2"/>
          <a:stretch>
            <a:fillRect/>
          </a:stretch>
        </p:blipFill>
        <p:spPr>
          <a:xfrm>
            <a:off x="293095" y="6240575"/>
            <a:ext cx="4290432" cy="518205"/>
          </a:xfrm>
          <a:prstGeom prst="rect">
            <a:avLst/>
          </a:prstGeom>
        </p:spPr>
      </p:pic>
      <p:pic>
        <p:nvPicPr>
          <p:cNvPr id="8" name="Picture 7">
            <a:extLst>
              <a:ext uri="{FF2B5EF4-FFF2-40B4-BE49-F238E27FC236}">
                <a16:creationId xmlns:a16="http://schemas.microsoft.com/office/drawing/2014/main" id="{19524DC9-CC19-B7AC-9E18-D36161F02631}"/>
              </a:ext>
            </a:extLst>
          </p:cNvPr>
          <p:cNvPicPr>
            <a:picLocks noChangeAspect="1"/>
          </p:cNvPicPr>
          <p:nvPr/>
        </p:nvPicPr>
        <p:blipFill>
          <a:blip r:embed="rId3"/>
          <a:stretch>
            <a:fillRect/>
          </a:stretch>
        </p:blipFill>
        <p:spPr>
          <a:xfrm>
            <a:off x="100948" y="1861077"/>
            <a:ext cx="5166808" cy="4290432"/>
          </a:xfrm>
          <a:prstGeom prst="rect">
            <a:avLst/>
          </a:prstGeom>
        </p:spPr>
      </p:pic>
      <p:pic>
        <p:nvPicPr>
          <p:cNvPr id="5" name="Picture 4">
            <a:extLst>
              <a:ext uri="{FF2B5EF4-FFF2-40B4-BE49-F238E27FC236}">
                <a16:creationId xmlns:a16="http://schemas.microsoft.com/office/drawing/2014/main" id="{C66AC040-DFB8-BEDF-E860-CDC1444E1B82}"/>
              </a:ext>
            </a:extLst>
          </p:cNvPr>
          <p:cNvPicPr>
            <a:picLocks noChangeAspect="1"/>
          </p:cNvPicPr>
          <p:nvPr/>
        </p:nvPicPr>
        <p:blipFill>
          <a:blip r:embed="rId4"/>
          <a:stretch>
            <a:fillRect/>
          </a:stretch>
        </p:blipFill>
        <p:spPr>
          <a:xfrm>
            <a:off x="5951984" y="2297373"/>
            <a:ext cx="5845047" cy="4130398"/>
          </a:xfrm>
          <a:prstGeom prst="rect">
            <a:avLst/>
          </a:prstGeom>
        </p:spPr>
      </p:pic>
      <p:sp>
        <p:nvSpPr>
          <p:cNvPr id="7" name="Title 1">
            <a:extLst>
              <a:ext uri="{FF2B5EF4-FFF2-40B4-BE49-F238E27FC236}">
                <a16:creationId xmlns:a16="http://schemas.microsoft.com/office/drawing/2014/main" id="{1FE06067-176E-9371-723B-2E7090052FA2}"/>
              </a:ext>
            </a:extLst>
          </p:cNvPr>
          <p:cNvSpPr txBox="1">
            <a:spLocks/>
          </p:cNvSpPr>
          <p:nvPr/>
        </p:nvSpPr>
        <p:spPr>
          <a:xfrm>
            <a:off x="407368" y="1556792"/>
            <a:ext cx="4248472" cy="5182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bg1"/>
                </a:solidFill>
                <a:latin typeface="+mj-lt"/>
                <a:ea typeface="+mj-ea"/>
                <a:cs typeface="+mj-cs"/>
              </a:defRPr>
            </a:lvl1pPr>
          </a:lstStyle>
          <a:p>
            <a:r>
              <a:rPr lang="en-US" sz="2400" u="sng" dirty="0">
                <a:solidFill>
                  <a:schemeClr val="tx1"/>
                </a:solidFill>
                <a:latin typeface="Arial" panose="020B0604020202020204" pitchFamily="34" charset="0"/>
                <a:cs typeface="Arial" panose="020B0604020202020204" pitchFamily="34" charset="0"/>
              </a:rPr>
              <a:t>Before:</a:t>
            </a:r>
            <a:endParaRPr lang="en-CA" sz="2400" u="sng" dirty="0">
              <a:solidFill>
                <a:schemeClr val="tx1"/>
              </a:solidFill>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id="{DDCB8F88-415B-5F9F-E4A3-EBD14E0EAA40}"/>
              </a:ext>
            </a:extLst>
          </p:cNvPr>
          <p:cNvSpPr txBox="1">
            <a:spLocks/>
          </p:cNvSpPr>
          <p:nvPr/>
        </p:nvSpPr>
        <p:spPr>
          <a:xfrm>
            <a:off x="6121418" y="1601975"/>
            <a:ext cx="982694" cy="5182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bg1"/>
                </a:solidFill>
                <a:latin typeface="+mj-lt"/>
                <a:ea typeface="+mj-ea"/>
                <a:cs typeface="+mj-cs"/>
              </a:defRPr>
            </a:lvl1pPr>
          </a:lstStyle>
          <a:p>
            <a:r>
              <a:rPr lang="en-US" sz="2400" u="sng" dirty="0">
                <a:solidFill>
                  <a:schemeClr val="tx1"/>
                </a:solidFill>
                <a:latin typeface="Arial" panose="020B0604020202020204" pitchFamily="34" charset="0"/>
                <a:cs typeface="Arial" panose="020B0604020202020204" pitchFamily="34" charset="0"/>
              </a:rPr>
              <a:t>After:</a:t>
            </a:r>
            <a:endParaRPr lang="en-CA" sz="2400" u="sng"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802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0A0B-819C-C703-23C4-0D9A6F147E14}"/>
              </a:ext>
            </a:extLst>
          </p:cNvPr>
          <p:cNvSpPr>
            <a:spLocks noGrp="1"/>
          </p:cNvSpPr>
          <p:nvPr>
            <p:ph type="title"/>
          </p:nvPr>
        </p:nvSpPr>
        <p:spPr/>
        <p:txBody>
          <a:bodyPr>
            <a:normAutofit/>
          </a:bodyPr>
          <a:lstStyle/>
          <a:p>
            <a:pPr algn="ctr"/>
            <a:r>
              <a:rPr lang="en-US" sz="4000" dirty="0">
                <a:latin typeface="Arial" panose="020B0604020202020204" pitchFamily="34" charset="0"/>
                <a:cs typeface="Arial" panose="020B0604020202020204" pitchFamily="34" charset="0"/>
              </a:rPr>
              <a:t>Before outlier handling</a:t>
            </a:r>
            <a:endParaRPr lang="en-CA" sz="4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1041233-FA9C-8C5B-0E60-5AB20A586DC2}"/>
              </a:ext>
            </a:extLst>
          </p:cNvPr>
          <p:cNvPicPr>
            <a:picLocks noChangeAspect="1"/>
          </p:cNvPicPr>
          <p:nvPr/>
        </p:nvPicPr>
        <p:blipFill>
          <a:blip r:embed="rId2"/>
          <a:stretch>
            <a:fillRect/>
          </a:stretch>
        </p:blipFill>
        <p:spPr>
          <a:xfrm>
            <a:off x="2207568" y="1556792"/>
            <a:ext cx="7477472" cy="4661426"/>
          </a:xfrm>
          <a:prstGeom prst="rect">
            <a:avLst/>
          </a:prstGeom>
        </p:spPr>
      </p:pic>
    </p:spTree>
    <p:extLst>
      <p:ext uri="{BB962C8B-B14F-4D97-AF65-F5344CB8AC3E}">
        <p14:creationId xmlns:p14="http://schemas.microsoft.com/office/powerpoint/2010/main" val="1433791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0F0E9-C6BC-F706-AE83-03778CD8E4BB}"/>
              </a:ext>
            </a:extLst>
          </p:cNvPr>
          <p:cNvSpPr>
            <a:spLocks noGrp="1"/>
          </p:cNvSpPr>
          <p:nvPr>
            <p:ph type="title"/>
          </p:nvPr>
        </p:nvSpPr>
        <p:spPr/>
        <p:txBody>
          <a:bodyPr>
            <a:normAutofit/>
          </a:bodyPr>
          <a:lstStyle/>
          <a:p>
            <a:pPr algn="ctr"/>
            <a:r>
              <a:rPr lang="en-US" sz="4000" dirty="0">
                <a:latin typeface="Arial" panose="020B0604020202020204" pitchFamily="34" charset="0"/>
                <a:cs typeface="Arial" panose="020B0604020202020204" pitchFamily="34" charset="0"/>
              </a:rPr>
              <a:t>After outlier handling</a:t>
            </a:r>
            <a:endParaRPr lang="en-CA" sz="4000" dirty="0"/>
          </a:p>
        </p:txBody>
      </p:sp>
      <p:pic>
        <p:nvPicPr>
          <p:cNvPr id="4" name="Picture 3">
            <a:extLst>
              <a:ext uri="{FF2B5EF4-FFF2-40B4-BE49-F238E27FC236}">
                <a16:creationId xmlns:a16="http://schemas.microsoft.com/office/drawing/2014/main" id="{7E598869-EE86-0E95-07B2-CEFC4ABA6442}"/>
              </a:ext>
            </a:extLst>
          </p:cNvPr>
          <p:cNvPicPr>
            <a:picLocks noChangeAspect="1"/>
          </p:cNvPicPr>
          <p:nvPr/>
        </p:nvPicPr>
        <p:blipFill>
          <a:blip r:embed="rId2"/>
          <a:stretch>
            <a:fillRect/>
          </a:stretch>
        </p:blipFill>
        <p:spPr>
          <a:xfrm>
            <a:off x="1775520" y="1916832"/>
            <a:ext cx="9007621" cy="3825572"/>
          </a:xfrm>
          <a:prstGeom prst="rect">
            <a:avLst/>
          </a:prstGeom>
        </p:spPr>
      </p:pic>
    </p:spTree>
    <p:extLst>
      <p:ext uri="{BB962C8B-B14F-4D97-AF65-F5344CB8AC3E}">
        <p14:creationId xmlns:p14="http://schemas.microsoft.com/office/powerpoint/2010/main" val="1161008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E11F-358D-B807-9F15-5E4AE9C16222}"/>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Fasting Blood Sugar and Target</a:t>
            </a:r>
            <a:endParaRPr lang="en-CA"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E84FF72-58DD-ADF5-8BE7-58DA9641D476}"/>
              </a:ext>
            </a:extLst>
          </p:cNvPr>
          <p:cNvPicPr>
            <a:picLocks noChangeAspect="1"/>
          </p:cNvPicPr>
          <p:nvPr/>
        </p:nvPicPr>
        <p:blipFill>
          <a:blip r:embed="rId2"/>
          <a:stretch>
            <a:fillRect/>
          </a:stretch>
        </p:blipFill>
        <p:spPr>
          <a:xfrm>
            <a:off x="651060" y="2708920"/>
            <a:ext cx="10889880" cy="3600400"/>
          </a:xfrm>
          <a:prstGeom prst="rect">
            <a:avLst/>
          </a:prstGeom>
        </p:spPr>
      </p:pic>
    </p:spTree>
    <p:extLst>
      <p:ext uri="{BB962C8B-B14F-4D97-AF65-F5344CB8AC3E}">
        <p14:creationId xmlns:p14="http://schemas.microsoft.com/office/powerpoint/2010/main" val="26593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116632"/>
            <a:ext cx="10058400" cy="1325563"/>
          </a:xfrm>
        </p:spPr>
        <p:txBody>
          <a:bodyPr anchor="ctr">
            <a:normAutofit/>
          </a:bodyPr>
          <a:lstStyle/>
          <a:p>
            <a:pPr algn="ctr"/>
            <a:r>
              <a:rPr lang="en-CA" sz="4000" dirty="0">
                <a:latin typeface="Arial" panose="020B0604020202020204" pitchFamily="34" charset="0"/>
                <a:cs typeface="Arial" panose="020B0604020202020204" pitchFamily="34" charset="0"/>
              </a:rPr>
              <a:t>Heatmap</a:t>
            </a:r>
            <a:endParaRPr lang="en-US" sz="4000" dirty="0">
              <a:latin typeface="Arial" panose="020B0604020202020204" pitchFamily="34" charset="0"/>
              <a:cs typeface="Arial" panose="020B0604020202020204" pitchFamily="34" charset="0"/>
            </a:endParaRPr>
          </a:p>
        </p:txBody>
      </p:sp>
      <p:pic>
        <p:nvPicPr>
          <p:cNvPr id="11" name="Content Placeholder 10" descr="A screenshot of a heatmap&#10;&#10;Description automatically generated">
            <a:extLst>
              <a:ext uri="{FF2B5EF4-FFF2-40B4-BE49-F238E27FC236}">
                <a16:creationId xmlns:a16="http://schemas.microsoft.com/office/drawing/2014/main" id="{92C017D1-6DF4-9233-4F0C-CFF4AFC6D9F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24600" y="1875052"/>
            <a:ext cx="4800600" cy="4476320"/>
          </a:xfrm>
          <a:prstGeom prst="rect">
            <a:avLst/>
          </a:prstGeom>
          <a:noFill/>
        </p:spPr>
      </p:pic>
      <p:sp>
        <p:nvSpPr>
          <p:cNvPr id="8" name="Content Placeholder 7">
            <a:extLst>
              <a:ext uri="{FF2B5EF4-FFF2-40B4-BE49-F238E27FC236}">
                <a16:creationId xmlns:a16="http://schemas.microsoft.com/office/drawing/2014/main" id="{AE49CFDF-1A9A-F52E-E85D-78DA21157C12}"/>
              </a:ext>
            </a:extLst>
          </p:cNvPr>
          <p:cNvSpPr>
            <a:spLocks noGrp="1"/>
          </p:cNvSpPr>
          <p:nvPr>
            <p:ph sz="half" idx="1"/>
          </p:nvPr>
        </p:nvSpPr>
        <p:spPr>
          <a:xfrm>
            <a:off x="119336" y="1825624"/>
            <a:ext cx="5748064" cy="4575175"/>
          </a:xfrm>
        </p:spPr>
        <p:txBody>
          <a:bodyPr>
            <a:normAutofit/>
          </a:bodyPr>
          <a:lstStyle/>
          <a:p>
            <a:pPr marL="0" indent="0">
              <a:buNone/>
            </a:pPr>
            <a:r>
              <a:rPr lang="en-CA" dirty="0">
                <a:latin typeface="Arial" panose="020B0604020202020204" pitchFamily="34" charset="0"/>
                <a:cs typeface="Arial" panose="020B0604020202020204" pitchFamily="34" charset="0"/>
              </a:rPr>
              <a:t>Strongest Positive Correlations:</a:t>
            </a:r>
          </a:p>
          <a:p>
            <a:r>
              <a:rPr lang="en-CA" dirty="0">
                <a:latin typeface="Arial" panose="020B0604020202020204" pitchFamily="34" charset="0"/>
                <a:cs typeface="Arial" panose="020B0604020202020204" pitchFamily="34" charset="0"/>
              </a:rPr>
              <a:t> Exercise angina, chest pain type and ST slope with the target.</a:t>
            </a:r>
          </a:p>
          <a:p>
            <a:pPr marL="0" indent="0">
              <a:buNone/>
            </a:pPr>
            <a:endParaRPr lang="en-CA" dirty="0">
              <a:latin typeface="Arial" panose="020B0604020202020204" pitchFamily="34" charset="0"/>
              <a:cs typeface="Arial" panose="020B0604020202020204" pitchFamily="34" charset="0"/>
            </a:endParaRPr>
          </a:p>
          <a:p>
            <a:pPr marL="0" indent="0">
              <a:buNone/>
            </a:pPr>
            <a:r>
              <a:rPr lang="en-CA" dirty="0">
                <a:latin typeface="Arial" panose="020B0604020202020204" pitchFamily="34" charset="0"/>
                <a:cs typeface="Arial" panose="020B0604020202020204" pitchFamily="34" charset="0"/>
              </a:rPr>
              <a:t>Strongest Negative Correlations:</a:t>
            </a:r>
          </a:p>
          <a:p>
            <a:pPr>
              <a:buFont typeface="Wingdings" panose="05000000000000000000" pitchFamily="2" charset="2"/>
              <a:buChar char="§"/>
            </a:pPr>
            <a:r>
              <a:rPr lang="en-US" dirty="0">
                <a:latin typeface="Arial" panose="020B0604020202020204" pitchFamily="34" charset="0"/>
                <a:cs typeface="Arial" panose="020B0604020202020204" pitchFamily="34" charset="0"/>
              </a:rPr>
              <a:t>Maximum heart rate with the target</a:t>
            </a: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9FD0A-EBCC-0F97-AC73-D3537FFA3EB5}"/>
              </a:ext>
            </a:extLst>
          </p:cNvPr>
          <p:cNvSpPr>
            <a:spLocks noGrp="1"/>
          </p:cNvSpPr>
          <p:nvPr>
            <p:ph type="title"/>
          </p:nvPr>
        </p:nvSpPr>
        <p:spPr/>
        <p:txBody>
          <a:bodyPr>
            <a:normAutofit/>
          </a:bodyPr>
          <a:lstStyle/>
          <a:p>
            <a:pPr algn="ctr"/>
            <a:r>
              <a:rPr lang="en-US" sz="4000" dirty="0">
                <a:latin typeface="Arial" panose="020B0604020202020204" pitchFamily="34" charset="0"/>
                <a:cs typeface="Arial" panose="020B0604020202020204" pitchFamily="34" charset="0"/>
              </a:rPr>
              <a:t>Correlation Matrix</a:t>
            </a:r>
            <a:endParaRPr lang="en-CA"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6134117-506F-718B-D3DE-AD9F893A9BA4}"/>
              </a:ext>
            </a:extLst>
          </p:cNvPr>
          <p:cNvPicPr>
            <a:picLocks noChangeAspect="1"/>
          </p:cNvPicPr>
          <p:nvPr/>
        </p:nvPicPr>
        <p:blipFill>
          <a:blip r:embed="rId2"/>
          <a:stretch>
            <a:fillRect/>
          </a:stretch>
        </p:blipFill>
        <p:spPr>
          <a:xfrm>
            <a:off x="1066800" y="1628800"/>
            <a:ext cx="9457240" cy="4214225"/>
          </a:xfrm>
          <a:prstGeom prst="rect">
            <a:avLst/>
          </a:prstGeom>
        </p:spPr>
      </p:pic>
    </p:spTree>
    <p:extLst>
      <p:ext uri="{BB962C8B-B14F-4D97-AF65-F5344CB8AC3E}">
        <p14:creationId xmlns:p14="http://schemas.microsoft.com/office/powerpoint/2010/main" val="188756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0F29-61A8-7D97-5A40-7A785869CCAE}"/>
              </a:ext>
            </a:extLst>
          </p:cNvPr>
          <p:cNvSpPr>
            <a:spLocks noGrp="1"/>
          </p:cNvSpPr>
          <p:nvPr>
            <p:ph type="title"/>
          </p:nvPr>
        </p:nvSpPr>
        <p:spPr/>
        <p:txBody>
          <a:bodyPr>
            <a:normAutofit/>
          </a:bodyPr>
          <a:lstStyle/>
          <a:p>
            <a:pPr algn="ctr"/>
            <a:r>
              <a:rPr lang="en-US" sz="4000" dirty="0">
                <a:latin typeface="Arial" panose="020B0604020202020204" pitchFamily="34" charset="0"/>
                <a:cs typeface="Arial" panose="020B0604020202020204" pitchFamily="34" charset="0"/>
              </a:rPr>
              <a:t>Feature correlation with target</a:t>
            </a:r>
            <a:endParaRPr lang="en-CA" sz="4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1744E2C-A44E-C9D9-323B-1BBB3B76B0E6}"/>
              </a:ext>
            </a:extLst>
          </p:cNvPr>
          <p:cNvPicPr>
            <a:picLocks noChangeAspect="1"/>
          </p:cNvPicPr>
          <p:nvPr/>
        </p:nvPicPr>
        <p:blipFill>
          <a:blip r:embed="rId2"/>
          <a:stretch>
            <a:fillRect/>
          </a:stretch>
        </p:blipFill>
        <p:spPr>
          <a:xfrm>
            <a:off x="731607" y="1772816"/>
            <a:ext cx="3520745" cy="4038950"/>
          </a:xfrm>
          <a:prstGeom prst="rect">
            <a:avLst/>
          </a:prstGeom>
        </p:spPr>
      </p:pic>
      <p:pic>
        <p:nvPicPr>
          <p:cNvPr id="7" name="Picture 6">
            <a:extLst>
              <a:ext uri="{FF2B5EF4-FFF2-40B4-BE49-F238E27FC236}">
                <a16:creationId xmlns:a16="http://schemas.microsoft.com/office/drawing/2014/main" id="{276CE323-8B12-6631-4E81-6DF9D6566914}"/>
              </a:ext>
            </a:extLst>
          </p:cNvPr>
          <p:cNvPicPr>
            <a:picLocks noChangeAspect="1"/>
          </p:cNvPicPr>
          <p:nvPr/>
        </p:nvPicPr>
        <p:blipFill>
          <a:blip r:embed="rId3"/>
          <a:stretch>
            <a:fillRect/>
          </a:stretch>
        </p:blipFill>
        <p:spPr>
          <a:xfrm>
            <a:off x="6960096" y="2951697"/>
            <a:ext cx="3627434" cy="2606266"/>
          </a:xfrm>
          <a:prstGeom prst="rect">
            <a:avLst/>
          </a:prstGeom>
        </p:spPr>
      </p:pic>
      <p:sp>
        <p:nvSpPr>
          <p:cNvPr id="3" name="Title 1">
            <a:extLst>
              <a:ext uri="{FF2B5EF4-FFF2-40B4-BE49-F238E27FC236}">
                <a16:creationId xmlns:a16="http://schemas.microsoft.com/office/drawing/2014/main" id="{4A2AD385-1916-7F36-21F1-F65689D18FB0}"/>
              </a:ext>
            </a:extLst>
          </p:cNvPr>
          <p:cNvSpPr txBox="1">
            <a:spLocks/>
          </p:cNvSpPr>
          <p:nvPr/>
        </p:nvSpPr>
        <p:spPr>
          <a:xfrm>
            <a:off x="4655840" y="1844824"/>
            <a:ext cx="6336704" cy="2160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bg1"/>
                </a:solidFill>
                <a:latin typeface="+mj-lt"/>
                <a:ea typeface="+mj-ea"/>
                <a:cs typeface="+mj-cs"/>
              </a:defRPr>
            </a:lvl1pPr>
          </a:lstStyle>
          <a:p>
            <a:r>
              <a:rPr lang="en-US" sz="2400" u="sng" dirty="0">
                <a:solidFill>
                  <a:schemeClr val="tx1"/>
                </a:solidFill>
                <a:latin typeface="Arial" panose="020B0604020202020204" pitchFamily="34" charset="0"/>
                <a:cs typeface="Arial" panose="020B0604020202020204" pitchFamily="34" charset="0"/>
              </a:rPr>
              <a:t>:</a:t>
            </a:r>
            <a:endParaRPr lang="en-CA" sz="2400" u="sng"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843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9F3CA-8A62-8AC8-EC81-39A6326E15F0}"/>
              </a:ext>
            </a:extLst>
          </p:cNvPr>
          <p:cNvSpPr>
            <a:spLocks noGrp="1"/>
          </p:cNvSpPr>
          <p:nvPr>
            <p:ph type="title"/>
          </p:nvPr>
        </p:nvSpPr>
        <p:spPr/>
        <p:txBody>
          <a:bodyPr/>
          <a:lstStyle/>
          <a:p>
            <a:r>
              <a:rPr lang="en-CA" dirty="0">
                <a:latin typeface="Arial" panose="020B0604020202020204" pitchFamily="34" charset="0"/>
                <a:cs typeface="Arial" panose="020B0604020202020204" pitchFamily="34" charset="0"/>
              </a:rPr>
              <a:t>Dataset Overview</a:t>
            </a:r>
          </a:p>
        </p:txBody>
      </p:sp>
      <p:sp>
        <p:nvSpPr>
          <p:cNvPr id="3" name="Content Placeholder 2">
            <a:extLst>
              <a:ext uri="{FF2B5EF4-FFF2-40B4-BE49-F238E27FC236}">
                <a16:creationId xmlns:a16="http://schemas.microsoft.com/office/drawing/2014/main" id="{C8E5513E-96D9-C5CA-98D2-ED76F650AEE6}"/>
              </a:ext>
            </a:extLst>
          </p:cNvPr>
          <p:cNvSpPr>
            <a:spLocks noGrp="1"/>
          </p:cNvSpPr>
          <p:nvPr>
            <p:ph idx="1"/>
          </p:nvPr>
        </p:nvSpPr>
        <p:spPr>
          <a:xfrm>
            <a:off x="479376" y="2348880"/>
            <a:ext cx="4139952" cy="3832449"/>
          </a:xfrm>
        </p:spPr>
        <p:txBody>
          <a:bodyPr>
            <a:normAutofit/>
          </a:bodyPr>
          <a:lstStyle/>
          <a:p>
            <a:r>
              <a:rPr lang="en-CA" sz="2800" kern="1200" dirty="0">
                <a:solidFill>
                  <a:srgbClr val="000000"/>
                </a:solidFill>
                <a:effectLst/>
                <a:latin typeface="Arial" panose="020B0604020202020204" pitchFamily="34" charset="0"/>
                <a:cs typeface="Arial" panose="020B0604020202020204" pitchFamily="34" charset="0"/>
              </a:rPr>
              <a:t>The dataset contains 1190 rows and 12 columns. </a:t>
            </a:r>
          </a:p>
          <a:p>
            <a:r>
              <a:rPr lang="en-CA" sz="2800" kern="1200" dirty="0">
                <a:solidFill>
                  <a:srgbClr val="000000"/>
                </a:solidFill>
                <a:effectLst/>
                <a:latin typeface="Arial" panose="020B0604020202020204" pitchFamily="34" charset="0"/>
                <a:cs typeface="Arial" panose="020B0604020202020204" pitchFamily="34" charset="0"/>
              </a:rPr>
              <a:t>Each row represents a patient, and columns represent various attributes related to heart disease risk factors.</a:t>
            </a:r>
            <a:endParaRPr lang="en-CA" sz="2800" dirty="0">
              <a:effectLst/>
              <a:latin typeface="Arial" panose="020B0604020202020204" pitchFamily="34" charset="0"/>
              <a:cs typeface="Arial" panose="020B0604020202020204" pitchFamily="34" charset="0"/>
            </a:endParaRPr>
          </a:p>
          <a:p>
            <a:endParaRPr lang="en-CA" sz="3600"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35F313F2-73AF-A51E-FB5C-CF5C1E9D332B}"/>
              </a:ext>
            </a:extLst>
          </p:cNvPr>
          <p:cNvGraphicFramePr>
            <a:graphicFrameLocks noGrp="1"/>
          </p:cNvGraphicFramePr>
          <p:nvPr>
            <p:extLst>
              <p:ext uri="{D42A27DB-BD31-4B8C-83A1-F6EECF244321}">
                <p14:modId xmlns:p14="http://schemas.microsoft.com/office/powerpoint/2010/main" val="1025414441"/>
              </p:ext>
            </p:extLst>
          </p:nvPr>
        </p:nvGraphicFramePr>
        <p:xfrm>
          <a:off x="5807968" y="1628800"/>
          <a:ext cx="6120680" cy="5129979"/>
        </p:xfrm>
        <a:graphic>
          <a:graphicData uri="http://schemas.openxmlformats.org/drawingml/2006/table">
            <a:tbl>
              <a:tblPr>
                <a:tableStyleId>{21E4AEA4-8DFA-4A89-87EB-49C32662AFE0}</a:tableStyleId>
              </a:tblPr>
              <a:tblGrid>
                <a:gridCol w="1522481">
                  <a:extLst>
                    <a:ext uri="{9D8B030D-6E8A-4147-A177-3AD203B41FA5}">
                      <a16:colId xmlns:a16="http://schemas.microsoft.com/office/drawing/2014/main" val="715548115"/>
                    </a:ext>
                  </a:extLst>
                </a:gridCol>
                <a:gridCol w="4598199">
                  <a:extLst>
                    <a:ext uri="{9D8B030D-6E8A-4147-A177-3AD203B41FA5}">
                      <a16:colId xmlns:a16="http://schemas.microsoft.com/office/drawing/2014/main" val="2472115762"/>
                    </a:ext>
                  </a:extLst>
                </a:gridCol>
              </a:tblGrid>
              <a:tr h="189999">
                <a:tc>
                  <a:txBody>
                    <a:bodyPr/>
                    <a:lstStyle/>
                    <a:p>
                      <a:pPr algn="ctr" fontAlgn="ctr"/>
                      <a:r>
                        <a:rPr lang="en-CA" sz="1000" u="none" strike="noStrike">
                          <a:effectLst/>
                        </a:rPr>
                        <a:t>Feature</a:t>
                      </a:r>
                      <a:endParaRPr lang="en-CA" sz="1000" b="1" i="0" u="none" strike="noStrike">
                        <a:solidFill>
                          <a:srgbClr val="000000"/>
                        </a:solidFill>
                        <a:effectLst/>
                        <a:latin typeface="Aptos Narrow" panose="020B0004020202020204" pitchFamily="34" charset="0"/>
                      </a:endParaRPr>
                    </a:p>
                  </a:txBody>
                  <a:tcPr marL="7056" marR="7056" marT="7056" marB="0" anchor="ctr"/>
                </a:tc>
                <a:tc>
                  <a:txBody>
                    <a:bodyPr/>
                    <a:lstStyle/>
                    <a:p>
                      <a:pPr algn="ctr" fontAlgn="ctr"/>
                      <a:r>
                        <a:rPr lang="en-CA" sz="1000" u="none" strike="noStrike">
                          <a:effectLst/>
                        </a:rPr>
                        <a:t>Description</a:t>
                      </a:r>
                      <a:endParaRPr lang="en-CA" sz="1000" b="1" i="0" u="none" strike="noStrike">
                        <a:solidFill>
                          <a:srgbClr val="000000"/>
                        </a:solidFill>
                        <a:effectLst/>
                        <a:latin typeface="Aptos Narrow" panose="020B0004020202020204" pitchFamily="34" charset="0"/>
                      </a:endParaRPr>
                    </a:p>
                  </a:txBody>
                  <a:tcPr marL="7056" marR="7056" marT="7056" marB="0" anchor="ctr"/>
                </a:tc>
                <a:extLst>
                  <a:ext uri="{0D108BD9-81ED-4DB2-BD59-A6C34878D82A}">
                    <a16:rowId xmlns:a16="http://schemas.microsoft.com/office/drawing/2014/main" val="3903215258"/>
                  </a:ext>
                </a:extLst>
              </a:tr>
              <a:tr h="189999">
                <a:tc>
                  <a:txBody>
                    <a:bodyPr/>
                    <a:lstStyle/>
                    <a:p>
                      <a:pPr algn="l" fontAlgn="ctr"/>
                      <a:r>
                        <a:rPr lang="en-CA" sz="1000" u="none" strike="noStrike">
                          <a:effectLst/>
                        </a:rPr>
                        <a:t>age</a:t>
                      </a:r>
                      <a:endParaRPr lang="en-CA" sz="1000" b="1" i="0" u="none" strike="noStrike">
                        <a:solidFill>
                          <a:srgbClr val="000000"/>
                        </a:solidFill>
                        <a:effectLst/>
                        <a:latin typeface="Aptos Narrow" panose="020B0004020202020204" pitchFamily="34" charset="0"/>
                      </a:endParaRPr>
                    </a:p>
                  </a:txBody>
                  <a:tcPr marL="7056" marR="7056" marT="7056" marB="0" anchor="ctr"/>
                </a:tc>
                <a:tc>
                  <a:txBody>
                    <a:bodyPr/>
                    <a:lstStyle/>
                    <a:p>
                      <a:pPr algn="l" fontAlgn="ctr"/>
                      <a:r>
                        <a:rPr lang="en-CA" sz="1000" u="none" strike="noStrike">
                          <a:effectLst/>
                        </a:rPr>
                        <a:t>Age in years</a:t>
                      </a:r>
                      <a:endParaRPr lang="en-CA" sz="1000" b="0" i="0" u="none" strike="noStrike">
                        <a:solidFill>
                          <a:srgbClr val="000000"/>
                        </a:solidFill>
                        <a:effectLst/>
                        <a:latin typeface="Aptos Narrow" panose="020B0004020202020204" pitchFamily="34" charset="0"/>
                      </a:endParaRPr>
                    </a:p>
                  </a:txBody>
                  <a:tcPr marL="7056" marR="7056" marT="7056" marB="0" anchor="ctr"/>
                </a:tc>
                <a:extLst>
                  <a:ext uri="{0D108BD9-81ED-4DB2-BD59-A6C34878D82A}">
                    <a16:rowId xmlns:a16="http://schemas.microsoft.com/office/drawing/2014/main" val="3651462325"/>
                  </a:ext>
                </a:extLst>
              </a:tr>
              <a:tr h="189999">
                <a:tc>
                  <a:txBody>
                    <a:bodyPr/>
                    <a:lstStyle/>
                    <a:p>
                      <a:pPr algn="l" fontAlgn="ctr"/>
                      <a:r>
                        <a:rPr lang="en-CA" sz="1000" u="none" strike="noStrike">
                          <a:effectLst/>
                        </a:rPr>
                        <a:t>sex</a:t>
                      </a:r>
                      <a:endParaRPr lang="en-CA" sz="1000" b="1" i="0" u="none" strike="noStrike">
                        <a:solidFill>
                          <a:srgbClr val="000000"/>
                        </a:solidFill>
                        <a:effectLst/>
                        <a:latin typeface="Aptos Narrow" panose="020B0004020202020204" pitchFamily="34" charset="0"/>
                      </a:endParaRPr>
                    </a:p>
                  </a:txBody>
                  <a:tcPr marL="7056" marR="7056" marT="7056" marB="0" anchor="ctr"/>
                </a:tc>
                <a:tc>
                  <a:txBody>
                    <a:bodyPr/>
                    <a:lstStyle/>
                    <a:p>
                      <a:pPr algn="l" fontAlgn="ctr"/>
                      <a:r>
                        <a:rPr lang="en-US" sz="1000" u="none" strike="noStrike">
                          <a:effectLst/>
                        </a:rPr>
                        <a:t>Sex (1 = male; 0 = female)</a:t>
                      </a:r>
                      <a:endParaRPr lang="en-US" sz="1000" b="0" i="0" u="none" strike="noStrike">
                        <a:solidFill>
                          <a:srgbClr val="000000"/>
                        </a:solidFill>
                        <a:effectLst/>
                        <a:latin typeface="Aptos Narrow" panose="020B0004020202020204" pitchFamily="34" charset="0"/>
                      </a:endParaRPr>
                    </a:p>
                  </a:txBody>
                  <a:tcPr marL="7056" marR="7056" marT="7056" marB="0" anchor="ctr"/>
                </a:tc>
                <a:extLst>
                  <a:ext uri="{0D108BD9-81ED-4DB2-BD59-A6C34878D82A}">
                    <a16:rowId xmlns:a16="http://schemas.microsoft.com/office/drawing/2014/main" val="1420160665"/>
                  </a:ext>
                </a:extLst>
              </a:tr>
              <a:tr h="949997">
                <a:tc>
                  <a:txBody>
                    <a:bodyPr/>
                    <a:lstStyle/>
                    <a:p>
                      <a:pPr algn="l" fontAlgn="ctr"/>
                      <a:r>
                        <a:rPr lang="en-CA" sz="1000" u="none" strike="noStrike">
                          <a:effectLst/>
                        </a:rPr>
                        <a:t>chest pain type</a:t>
                      </a:r>
                      <a:endParaRPr lang="en-CA" sz="1000" b="1" i="0" u="none" strike="noStrike">
                        <a:solidFill>
                          <a:srgbClr val="000000"/>
                        </a:solidFill>
                        <a:effectLst/>
                        <a:latin typeface="Aptos Narrow" panose="020B0004020202020204" pitchFamily="34" charset="0"/>
                      </a:endParaRPr>
                    </a:p>
                  </a:txBody>
                  <a:tcPr marL="7056" marR="7056" marT="7056" marB="0" anchor="ctr"/>
                </a:tc>
                <a:tc>
                  <a:txBody>
                    <a:bodyPr/>
                    <a:lstStyle/>
                    <a:p>
                      <a:pPr algn="l" fontAlgn="ctr"/>
                      <a:r>
                        <a:rPr lang="en-US" sz="1000" u="none" strike="noStrike">
                          <a:effectLst/>
                        </a:rPr>
                        <a:t>chest pain type</a:t>
                      </a:r>
                      <a:br>
                        <a:rPr lang="en-US" sz="1000" u="none" strike="noStrike">
                          <a:effectLst/>
                        </a:rPr>
                      </a:br>
                      <a:r>
                        <a:rPr lang="en-US" sz="1000" u="none" strike="noStrike">
                          <a:effectLst/>
                        </a:rPr>
                        <a:t>        -- Value 1: typical angina</a:t>
                      </a:r>
                      <a:br>
                        <a:rPr lang="en-US" sz="1000" u="none" strike="noStrike">
                          <a:effectLst/>
                        </a:rPr>
                      </a:br>
                      <a:r>
                        <a:rPr lang="en-US" sz="1000" u="none" strike="noStrike">
                          <a:effectLst/>
                        </a:rPr>
                        <a:t>        -- Value 2: atypical angina</a:t>
                      </a:r>
                      <a:br>
                        <a:rPr lang="en-US" sz="1000" u="none" strike="noStrike">
                          <a:effectLst/>
                        </a:rPr>
                      </a:br>
                      <a:r>
                        <a:rPr lang="en-US" sz="1000" u="none" strike="noStrike">
                          <a:effectLst/>
                        </a:rPr>
                        <a:t>        -- Value 3: non-anginal pain</a:t>
                      </a:r>
                      <a:br>
                        <a:rPr lang="en-US" sz="1000" u="none" strike="noStrike">
                          <a:effectLst/>
                        </a:rPr>
                      </a:br>
                      <a:r>
                        <a:rPr lang="en-US" sz="1000" u="none" strike="noStrike">
                          <a:effectLst/>
                        </a:rPr>
                        <a:t>        -- Value 4: asymptomatic</a:t>
                      </a:r>
                      <a:endParaRPr lang="en-US" sz="1000" b="0" i="0" u="none" strike="noStrike">
                        <a:solidFill>
                          <a:srgbClr val="000000"/>
                        </a:solidFill>
                        <a:effectLst/>
                        <a:latin typeface="Aptos Narrow" panose="020B0004020202020204" pitchFamily="34" charset="0"/>
                      </a:endParaRPr>
                    </a:p>
                  </a:txBody>
                  <a:tcPr marL="7056" marR="7056" marT="7056" marB="0" anchor="ctr"/>
                </a:tc>
                <a:extLst>
                  <a:ext uri="{0D108BD9-81ED-4DB2-BD59-A6C34878D82A}">
                    <a16:rowId xmlns:a16="http://schemas.microsoft.com/office/drawing/2014/main" val="2241870478"/>
                  </a:ext>
                </a:extLst>
              </a:tr>
              <a:tr h="189999">
                <a:tc>
                  <a:txBody>
                    <a:bodyPr/>
                    <a:lstStyle/>
                    <a:p>
                      <a:pPr algn="l" fontAlgn="ctr"/>
                      <a:r>
                        <a:rPr lang="en-CA" sz="1000" u="none" strike="noStrike">
                          <a:effectLst/>
                        </a:rPr>
                        <a:t>resting bp s</a:t>
                      </a:r>
                      <a:endParaRPr lang="en-CA" sz="1000" b="1" i="0" u="none" strike="noStrike">
                        <a:solidFill>
                          <a:srgbClr val="000000"/>
                        </a:solidFill>
                        <a:effectLst/>
                        <a:latin typeface="Aptos Narrow" panose="020B0004020202020204" pitchFamily="34" charset="0"/>
                      </a:endParaRPr>
                    </a:p>
                  </a:txBody>
                  <a:tcPr marL="7056" marR="7056" marT="7056" marB="0" anchor="ctr"/>
                </a:tc>
                <a:tc>
                  <a:txBody>
                    <a:bodyPr/>
                    <a:lstStyle/>
                    <a:p>
                      <a:pPr algn="l" fontAlgn="ctr"/>
                      <a:r>
                        <a:rPr lang="en-US" sz="1000" u="none" strike="noStrike">
                          <a:effectLst/>
                        </a:rPr>
                        <a:t>Resting blood pressure (in mm Hg on admission to the hospital)</a:t>
                      </a:r>
                      <a:endParaRPr lang="en-US" sz="1000" b="0" i="0" u="none" strike="noStrike">
                        <a:solidFill>
                          <a:srgbClr val="000000"/>
                        </a:solidFill>
                        <a:effectLst/>
                        <a:latin typeface="Aptos Narrow" panose="020B0004020202020204" pitchFamily="34" charset="0"/>
                      </a:endParaRPr>
                    </a:p>
                  </a:txBody>
                  <a:tcPr marL="7056" marR="7056" marT="7056" marB="0" anchor="ctr"/>
                </a:tc>
                <a:extLst>
                  <a:ext uri="{0D108BD9-81ED-4DB2-BD59-A6C34878D82A}">
                    <a16:rowId xmlns:a16="http://schemas.microsoft.com/office/drawing/2014/main" val="320114839"/>
                  </a:ext>
                </a:extLst>
              </a:tr>
              <a:tr h="189999">
                <a:tc>
                  <a:txBody>
                    <a:bodyPr/>
                    <a:lstStyle/>
                    <a:p>
                      <a:pPr algn="l" fontAlgn="ctr"/>
                      <a:r>
                        <a:rPr lang="en-CA" sz="1000" u="none" strike="noStrike">
                          <a:effectLst/>
                        </a:rPr>
                        <a:t>cholestoral</a:t>
                      </a:r>
                      <a:endParaRPr lang="en-CA" sz="1000" b="1" i="0" u="none" strike="noStrike">
                        <a:solidFill>
                          <a:srgbClr val="000000"/>
                        </a:solidFill>
                        <a:effectLst/>
                        <a:latin typeface="Aptos Narrow" panose="020B0004020202020204" pitchFamily="34" charset="0"/>
                      </a:endParaRPr>
                    </a:p>
                  </a:txBody>
                  <a:tcPr marL="7056" marR="7056" marT="7056" marB="0" anchor="ctr"/>
                </a:tc>
                <a:tc>
                  <a:txBody>
                    <a:bodyPr/>
                    <a:lstStyle/>
                    <a:p>
                      <a:pPr algn="l" fontAlgn="ctr"/>
                      <a:r>
                        <a:rPr lang="en-CA" sz="1000" u="none" strike="noStrike">
                          <a:effectLst/>
                        </a:rPr>
                        <a:t>Serum cholestoral in mg/dl</a:t>
                      </a:r>
                      <a:endParaRPr lang="en-CA" sz="1000" b="0" i="0" u="none" strike="noStrike">
                        <a:solidFill>
                          <a:srgbClr val="000000"/>
                        </a:solidFill>
                        <a:effectLst/>
                        <a:latin typeface="Aptos Narrow" panose="020B0004020202020204" pitchFamily="34" charset="0"/>
                      </a:endParaRPr>
                    </a:p>
                  </a:txBody>
                  <a:tcPr marL="7056" marR="7056" marT="7056" marB="0" anchor="ctr"/>
                </a:tc>
                <a:extLst>
                  <a:ext uri="{0D108BD9-81ED-4DB2-BD59-A6C34878D82A}">
                    <a16:rowId xmlns:a16="http://schemas.microsoft.com/office/drawing/2014/main" val="2506686845"/>
                  </a:ext>
                </a:extLst>
              </a:tr>
              <a:tr h="189999">
                <a:tc>
                  <a:txBody>
                    <a:bodyPr/>
                    <a:lstStyle/>
                    <a:p>
                      <a:pPr algn="l" fontAlgn="ctr"/>
                      <a:r>
                        <a:rPr lang="en-CA" sz="1000" u="none" strike="noStrike">
                          <a:effectLst/>
                        </a:rPr>
                        <a:t>fasting blood sugar</a:t>
                      </a:r>
                      <a:endParaRPr lang="en-CA" sz="1000" b="1" i="0" u="none" strike="noStrike">
                        <a:solidFill>
                          <a:srgbClr val="000000"/>
                        </a:solidFill>
                        <a:effectLst/>
                        <a:latin typeface="Aptos Narrow" panose="020B0004020202020204" pitchFamily="34" charset="0"/>
                      </a:endParaRPr>
                    </a:p>
                  </a:txBody>
                  <a:tcPr marL="7056" marR="7056" marT="7056" marB="0" anchor="ctr"/>
                </a:tc>
                <a:tc>
                  <a:txBody>
                    <a:bodyPr/>
                    <a:lstStyle/>
                    <a:p>
                      <a:pPr algn="l" fontAlgn="ctr"/>
                      <a:r>
                        <a:rPr lang="en-CA" sz="1000" u="none" strike="noStrike">
                          <a:effectLst/>
                        </a:rPr>
                        <a:t>Fasting blood sugar &gt; 120 mg/dl (1 = true; 0 = false)</a:t>
                      </a:r>
                      <a:endParaRPr lang="en-CA" sz="1000" b="0" i="0" u="none" strike="noStrike">
                        <a:solidFill>
                          <a:srgbClr val="000000"/>
                        </a:solidFill>
                        <a:effectLst/>
                        <a:latin typeface="Aptos Narrow" panose="020B0004020202020204" pitchFamily="34" charset="0"/>
                      </a:endParaRPr>
                    </a:p>
                  </a:txBody>
                  <a:tcPr marL="7056" marR="7056" marT="7056" marB="0" anchor="ctr"/>
                </a:tc>
                <a:extLst>
                  <a:ext uri="{0D108BD9-81ED-4DB2-BD59-A6C34878D82A}">
                    <a16:rowId xmlns:a16="http://schemas.microsoft.com/office/drawing/2014/main" val="2707788224"/>
                  </a:ext>
                </a:extLst>
              </a:tr>
              <a:tr h="1139996">
                <a:tc>
                  <a:txBody>
                    <a:bodyPr/>
                    <a:lstStyle/>
                    <a:p>
                      <a:pPr algn="l" fontAlgn="ctr"/>
                      <a:r>
                        <a:rPr lang="en-CA" sz="1000" u="none" strike="noStrike" dirty="0">
                          <a:effectLst/>
                        </a:rPr>
                        <a:t>resting </a:t>
                      </a:r>
                      <a:r>
                        <a:rPr lang="en-CA" sz="1000" u="none" strike="noStrike" dirty="0" err="1">
                          <a:effectLst/>
                        </a:rPr>
                        <a:t>ecg</a:t>
                      </a:r>
                      <a:endParaRPr lang="en-CA" sz="1000" b="1" i="0" u="none" strike="noStrike" dirty="0">
                        <a:solidFill>
                          <a:srgbClr val="000000"/>
                        </a:solidFill>
                        <a:effectLst/>
                        <a:latin typeface="Aptos Narrow" panose="020B0004020202020204" pitchFamily="34" charset="0"/>
                      </a:endParaRPr>
                    </a:p>
                  </a:txBody>
                  <a:tcPr marL="7056" marR="7056" marT="7056" marB="0" anchor="ctr"/>
                </a:tc>
                <a:tc>
                  <a:txBody>
                    <a:bodyPr/>
                    <a:lstStyle/>
                    <a:p>
                      <a:pPr algn="l" fontAlgn="ctr"/>
                      <a:r>
                        <a:rPr lang="en-US" sz="1000" u="none" strike="noStrike">
                          <a:effectLst/>
                        </a:rPr>
                        <a:t>resting electrocardiographic results</a:t>
                      </a:r>
                      <a:br>
                        <a:rPr lang="en-US" sz="1000" u="none" strike="noStrike">
                          <a:effectLst/>
                        </a:rPr>
                      </a:br>
                      <a:r>
                        <a:rPr lang="en-US" sz="1000" u="none" strike="noStrike">
                          <a:effectLst/>
                        </a:rPr>
                        <a:t>        -- Value 0: normal</a:t>
                      </a:r>
                      <a:br>
                        <a:rPr lang="en-US" sz="1000" u="none" strike="noStrike">
                          <a:effectLst/>
                        </a:rPr>
                      </a:br>
                      <a:r>
                        <a:rPr lang="en-US" sz="1000" u="none" strike="noStrike">
                          <a:effectLst/>
                        </a:rPr>
                        <a:t>        -- Value 1: having ST-T wave abnormality (T wave inversions and/or ST elevation or depression of &gt; 0.05 mV)</a:t>
                      </a:r>
                      <a:br>
                        <a:rPr lang="en-US" sz="1000" u="none" strike="noStrike">
                          <a:effectLst/>
                        </a:rPr>
                      </a:br>
                      <a:r>
                        <a:rPr lang="en-US" sz="1000" u="none" strike="noStrike">
                          <a:effectLst/>
                        </a:rPr>
                        <a:t>        -- Value 2: showing probable or definite left ventricular hypertrophy by Estes' criteria</a:t>
                      </a:r>
                      <a:endParaRPr lang="en-US" sz="1000" b="0" i="0" u="none" strike="noStrike">
                        <a:solidFill>
                          <a:srgbClr val="000000"/>
                        </a:solidFill>
                        <a:effectLst/>
                        <a:latin typeface="Aptos Narrow" panose="020B0004020202020204" pitchFamily="34" charset="0"/>
                      </a:endParaRPr>
                    </a:p>
                  </a:txBody>
                  <a:tcPr marL="7056" marR="7056" marT="7056" marB="0" anchor="ctr"/>
                </a:tc>
                <a:extLst>
                  <a:ext uri="{0D108BD9-81ED-4DB2-BD59-A6C34878D82A}">
                    <a16:rowId xmlns:a16="http://schemas.microsoft.com/office/drawing/2014/main" val="164767400"/>
                  </a:ext>
                </a:extLst>
              </a:tr>
              <a:tr h="189999">
                <a:tc>
                  <a:txBody>
                    <a:bodyPr/>
                    <a:lstStyle/>
                    <a:p>
                      <a:pPr algn="l" fontAlgn="ctr"/>
                      <a:r>
                        <a:rPr lang="en-CA" sz="1000" u="none" strike="noStrike" dirty="0">
                          <a:effectLst/>
                        </a:rPr>
                        <a:t>max heart rate</a:t>
                      </a:r>
                      <a:endParaRPr lang="en-CA" sz="1000" b="1" i="0" u="none" strike="noStrike" dirty="0">
                        <a:solidFill>
                          <a:srgbClr val="000000"/>
                        </a:solidFill>
                        <a:effectLst/>
                        <a:latin typeface="Aptos Narrow" panose="020B0004020202020204" pitchFamily="34" charset="0"/>
                      </a:endParaRPr>
                    </a:p>
                  </a:txBody>
                  <a:tcPr marL="7056" marR="7056" marT="7056" marB="0" anchor="ctr"/>
                </a:tc>
                <a:tc>
                  <a:txBody>
                    <a:bodyPr/>
                    <a:lstStyle/>
                    <a:p>
                      <a:pPr algn="l" fontAlgn="ctr"/>
                      <a:r>
                        <a:rPr lang="en-CA" sz="1000" u="none" strike="noStrike">
                          <a:effectLst/>
                        </a:rPr>
                        <a:t>Maximum heart rate achieved</a:t>
                      </a:r>
                      <a:endParaRPr lang="en-CA" sz="1000" b="0" i="0" u="none" strike="noStrike">
                        <a:solidFill>
                          <a:srgbClr val="000000"/>
                        </a:solidFill>
                        <a:effectLst/>
                        <a:latin typeface="Aptos Narrow" panose="020B0004020202020204" pitchFamily="34" charset="0"/>
                      </a:endParaRPr>
                    </a:p>
                  </a:txBody>
                  <a:tcPr marL="7056" marR="7056" marT="7056" marB="0" anchor="ctr"/>
                </a:tc>
                <a:extLst>
                  <a:ext uri="{0D108BD9-81ED-4DB2-BD59-A6C34878D82A}">
                    <a16:rowId xmlns:a16="http://schemas.microsoft.com/office/drawing/2014/main" val="2150404864"/>
                  </a:ext>
                </a:extLst>
              </a:tr>
              <a:tr h="189999">
                <a:tc>
                  <a:txBody>
                    <a:bodyPr/>
                    <a:lstStyle/>
                    <a:p>
                      <a:pPr algn="l" fontAlgn="ctr"/>
                      <a:r>
                        <a:rPr lang="en-CA" sz="1000" u="none" strike="noStrike">
                          <a:effectLst/>
                        </a:rPr>
                        <a:t>exercise angina</a:t>
                      </a:r>
                      <a:endParaRPr lang="en-CA" sz="1000" b="1" i="0" u="none" strike="noStrike">
                        <a:solidFill>
                          <a:srgbClr val="000000"/>
                        </a:solidFill>
                        <a:effectLst/>
                        <a:latin typeface="Aptos Narrow" panose="020B0004020202020204" pitchFamily="34" charset="0"/>
                      </a:endParaRPr>
                    </a:p>
                  </a:txBody>
                  <a:tcPr marL="7056" marR="7056" marT="7056" marB="0" anchor="ctr"/>
                </a:tc>
                <a:tc>
                  <a:txBody>
                    <a:bodyPr/>
                    <a:lstStyle/>
                    <a:p>
                      <a:pPr algn="l" fontAlgn="ctr"/>
                      <a:r>
                        <a:rPr lang="en-US" sz="1000" u="none" strike="noStrike">
                          <a:effectLst/>
                        </a:rPr>
                        <a:t>Exercise induced angina (1 = yes; 0 = no)</a:t>
                      </a:r>
                      <a:endParaRPr lang="en-US" sz="1000" b="0" i="0" u="none" strike="noStrike">
                        <a:solidFill>
                          <a:srgbClr val="000000"/>
                        </a:solidFill>
                        <a:effectLst/>
                        <a:latin typeface="Aptos Narrow" panose="020B0004020202020204" pitchFamily="34" charset="0"/>
                      </a:endParaRPr>
                    </a:p>
                  </a:txBody>
                  <a:tcPr marL="7056" marR="7056" marT="7056" marB="0" anchor="ctr"/>
                </a:tc>
                <a:extLst>
                  <a:ext uri="{0D108BD9-81ED-4DB2-BD59-A6C34878D82A}">
                    <a16:rowId xmlns:a16="http://schemas.microsoft.com/office/drawing/2014/main" val="1788732146"/>
                  </a:ext>
                </a:extLst>
              </a:tr>
              <a:tr h="189999">
                <a:tc>
                  <a:txBody>
                    <a:bodyPr/>
                    <a:lstStyle/>
                    <a:p>
                      <a:pPr algn="l" fontAlgn="ctr"/>
                      <a:r>
                        <a:rPr lang="en-CA" sz="1000" u="none" strike="noStrike">
                          <a:effectLst/>
                        </a:rPr>
                        <a:t>oldpeak</a:t>
                      </a:r>
                      <a:endParaRPr lang="en-CA" sz="1000" b="1" i="0" u="none" strike="noStrike">
                        <a:solidFill>
                          <a:srgbClr val="000000"/>
                        </a:solidFill>
                        <a:effectLst/>
                        <a:latin typeface="Aptos Narrow" panose="020B0004020202020204" pitchFamily="34" charset="0"/>
                      </a:endParaRPr>
                    </a:p>
                  </a:txBody>
                  <a:tcPr marL="7056" marR="7056" marT="7056" marB="0" anchor="ctr"/>
                </a:tc>
                <a:tc>
                  <a:txBody>
                    <a:bodyPr/>
                    <a:lstStyle/>
                    <a:p>
                      <a:pPr algn="l" fontAlgn="ctr"/>
                      <a:r>
                        <a:rPr lang="en-US" sz="1000" u="none" strike="noStrike">
                          <a:effectLst/>
                        </a:rPr>
                        <a:t>ST depression induced by exercise relative to rest</a:t>
                      </a:r>
                      <a:endParaRPr lang="en-US" sz="1000" b="0" i="0" u="none" strike="noStrike">
                        <a:solidFill>
                          <a:srgbClr val="000000"/>
                        </a:solidFill>
                        <a:effectLst/>
                        <a:latin typeface="Aptos Narrow" panose="020B0004020202020204" pitchFamily="34" charset="0"/>
                      </a:endParaRPr>
                    </a:p>
                  </a:txBody>
                  <a:tcPr marL="7056" marR="7056" marT="7056" marB="0" anchor="ctr"/>
                </a:tc>
                <a:extLst>
                  <a:ext uri="{0D108BD9-81ED-4DB2-BD59-A6C34878D82A}">
                    <a16:rowId xmlns:a16="http://schemas.microsoft.com/office/drawing/2014/main" val="2448175941"/>
                  </a:ext>
                </a:extLst>
              </a:tr>
              <a:tr h="759997">
                <a:tc>
                  <a:txBody>
                    <a:bodyPr/>
                    <a:lstStyle/>
                    <a:p>
                      <a:pPr algn="l" fontAlgn="ctr"/>
                      <a:r>
                        <a:rPr lang="en-CA" sz="1000" u="none" strike="noStrike" dirty="0">
                          <a:effectLst/>
                        </a:rPr>
                        <a:t>ST slope</a:t>
                      </a:r>
                      <a:endParaRPr lang="en-CA" sz="1000" b="1" i="0" u="none" strike="noStrike" dirty="0">
                        <a:solidFill>
                          <a:srgbClr val="000000"/>
                        </a:solidFill>
                        <a:effectLst/>
                        <a:latin typeface="Aptos Narrow" panose="020B0004020202020204" pitchFamily="34" charset="0"/>
                      </a:endParaRPr>
                    </a:p>
                  </a:txBody>
                  <a:tcPr marL="7056" marR="7056" marT="7056" marB="0" anchor="ctr"/>
                </a:tc>
                <a:tc>
                  <a:txBody>
                    <a:bodyPr/>
                    <a:lstStyle/>
                    <a:p>
                      <a:pPr algn="l" fontAlgn="ctr"/>
                      <a:r>
                        <a:rPr lang="en-US" sz="1000" u="none" strike="noStrike">
                          <a:effectLst/>
                        </a:rPr>
                        <a:t> the slope of the peak exercise ST segment</a:t>
                      </a:r>
                      <a:br>
                        <a:rPr lang="en-US" sz="1000" u="none" strike="noStrike">
                          <a:effectLst/>
                        </a:rPr>
                      </a:br>
                      <a:r>
                        <a:rPr lang="en-US" sz="1000" u="none" strike="noStrike">
                          <a:effectLst/>
                        </a:rPr>
                        <a:t>        -- Value 1: upsloping</a:t>
                      </a:r>
                      <a:br>
                        <a:rPr lang="en-US" sz="1000" u="none" strike="noStrike">
                          <a:effectLst/>
                        </a:rPr>
                      </a:br>
                      <a:r>
                        <a:rPr lang="en-US" sz="1000" u="none" strike="noStrike">
                          <a:effectLst/>
                        </a:rPr>
                        <a:t>        -- Value 2: flat</a:t>
                      </a:r>
                      <a:br>
                        <a:rPr lang="en-US" sz="1000" u="none" strike="noStrike">
                          <a:effectLst/>
                        </a:rPr>
                      </a:br>
                      <a:r>
                        <a:rPr lang="en-US" sz="1000" u="none" strike="noStrike">
                          <a:effectLst/>
                        </a:rPr>
                        <a:t>        -- Value 3: downsloping</a:t>
                      </a:r>
                      <a:endParaRPr lang="en-US" sz="1000" b="0" i="0" u="none" strike="noStrike">
                        <a:solidFill>
                          <a:srgbClr val="000000"/>
                        </a:solidFill>
                        <a:effectLst/>
                        <a:latin typeface="Aptos Narrow" panose="020B0004020202020204" pitchFamily="34" charset="0"/>
                      </a:endParaRPr>
                    </a:p>
                  </a:txBody>
                  <a:tcPr marL="7056" marR="7056" marT="7056" marB="0" anchor="ctr"/>
                </a:tc>
                <a:extLst>
                  <a:ext uri="{0D108BD9-81ED-4DB2-BD59-A6C34878D82A}">
                    <a16:rowId xmlns:a16="http://schemas.microsoft.com/office/drawing/2014/main" val="2775082680"/>
                  </a:ext>
                </a:extLst>
              </a:tr>
              <a:tr h="569998">
                <a:tc>
                  <a:txBody>
                    <a:bodyPr/>
                    <a:lstStyle/>
                    <a:p>
                      <a:pPr algn="l" fontAlgn="ctr"/>
                      <a:r>
                        <a:rPr lang="en-CA" sz="1000" u="none" strike="noStrike" dirty="0">
                          <a:effectLst/>
                        </a:rPr>
                        <a:t>target</a:t>
                      </a:r>
                      <a:endParaRPr lang="en-CA" sz="1000" b="1" i="0" u="none" strike="noStrike" dirty="0">
                        <a:solidFill>
                          <a:srgbClr val="000000"/>
                        </a:solidFill>
                        <a:effectLst/>
                        <a:latin typeface="Aptos Narrow" panose="020B0004020202020204" pitchFamily="34" charset="0"/>
                      </a:endParaRPr>
                    </a:p>
                  </a:txBody>
                  <a:tcPr marL="7056" marR="7056" marT="7056" marB="0" anchor="ctr"/>
                </a:tc>
                <a:tc>
                  <a:txBody>
                    <a:bodyPr/>
                    <a:lstStyle/>
                    <a:p>
                      <a:pPr algn="l" fontAlgn="ctr"/>
                      <a:r>
                        <a:rPr lang="en-US" sz="1000" u="none" strike="noStrike" dirty="0">
                          <a:effectLst/>
                        </a:rPr>
                        <a:t>diagnosis of heart disease (angiographic disease status)</a:t>
                      </a:r>
                      <a:br>
                        <a:rPr lang="en-US" sz="1000" u="none" strike="noStrike" dirty="0">
                          <a:effectLst/>
                        </a:rPr>
                      </a:br>
                      <a:r>
                        <a:rPr lang="en-US" sz="1000" u="none" strike="noStrike" dirty="0">
                          <a:effectLst/>
                        </a:rPr>
                        <a:t>        -- Value 0: &lt; 50% diameter narrowing</a:t>
                      </a:r>
                      <a:br>
                        <a:rPr lang="en-US" sz="1000" u="none" strike="noStrike" dirty="0">
                          <a:effectLst/>
                        </a:rPr>
                      </a:br>
                      <a:r>
                        <a:rPr lang="en-US" sz="1000" u="none" strike="noStrike" dirty="0">
                          <a:effectLst/>
                        </a:rPr>
                        <a:t>        -- Value 1: &gt; 50% diameter narrowing</a:t>
                      </a:r>
                      <a:endParaRPr lang="en-US" sz="1000" b="0" i="0" u="none" strike="noStrike" dirty="0">
                        <a:solidFill>
                          <a:srgbClr val="000000"/>
                        </a:solidFill>
                        <a:effectLst/>
                        <a:latin typeface="Aptos Narrow" panose="020B0004020202020204" pitchFamily="34" charset="0"/>
                      </a:endParaRPr>
                    </a:p>
                  </a:txBody>
                  <a:tcPr marL="7056" marR="7056" marT="7056" marB="0" anchor="ctr"/>
                </a:tc>
                <a:extLst>
                  <a:ext uri="{0D108BD9-81ED-4DB2-BD59-A6C34878D82A}">
                    <a16:rowId xmlns:a16="http://schemas.microsoft.com/office/drawing/2014/main" val="1963315365"/>
                  </a:ext>
                </a:extLst>
              </a:tr>
            </a:tbl>
          </a:graphicData>
        </a:graphic>
      </p:graphicFrame>
    </p:spTree>
    <p:extLst>
      <p:ext uri="{BB962C8B-B14F-4D97-AF65-F5344CB8AC3E}">
        <p14:creationId xmlns:p14="http://schemas.microsoft.com/office/powerpoint/2010/main" val="599415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CB598-EF83-02BD-4B62-7D540934DCFF}"/>
              </a:ext>
            </a:extLst>
          </p:cNvPr>
          <p:cNvSpPr>
            <a:spLocks noGrp="1"/>
          </p:cNvSpPr>
          <p:nvPr>
            <p:ph type="title"/>
          </p:nvPr>
        </p:nvSpPr>
        <p:spPr/>
        <p:txBody>
          <a:bodyPr>
            <a:normAutofit/>
          </a:bodyPr>
          <a:lstStyle/>
          <a:p>
            <a:pPr algn="ctr"/>
            <a:r>
              <a:rPr lang="en-US" sz="4000" dirty="0">
                <a:latin typeface="Arial" panose="020B0604020202020204" pitchFamily="34" charset="0"/>
                <a:cs typeface="Arial" panose="020B0604020202020204" pitchFamily="34" charset="0"/>
              </a:rPr>
              <a:t> Binning age into age group</a:t>
            </a:r>
            <a:endParaRPr lang="en-CA" sz="40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E238AD99-1CB0-60C6-13C3-AB4DB8B0BAC7}"/>
              </a:ext>
            </a:extLst>
          </p:cNvPr>
          <p:cNvPicPr>
            <a:picLocks noChangeAspect="1"/>
          </p:cNvPicPr>
          <p:nvPr/>
        </p:nvPicPr>
        <p:blipFill>
          <a:blip r:embed="rId2"/>
          <a:stretch>
            <a:fillRect/>
          </a:stretch>
        </p:blipFill>
        <p:spPr>
          <a:xfrm>
            <a:off x="1487488" y="2420888"/>
            <a:ext cx="9495343" cy="3939881"/>
          </a:xfrm>
          <a:prstGeom prst="rect">
            <a:avLst/>
          </a:prstGeom>
        </p:spPr>
      </p:pic>
    </p:spTree>
    <p:extLst>
      <p:ext uri="{BB962C8B-B14F-4D97-AF65-F5344CB8AC3E}">
        <p14:creationId xmlns:p14="http://schemas.microsoft.com/office/powerpoint/2010/main" val="189546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4F60-5DEA-34E5-42D2-87FC9E7C3435}"/>
              </a:ext>
            </a:extLst>
          </p:cNvPr>
          <p:cNvSpPr>
            <a:spLocks noGrp="1"/>
          </p:cNvSpPr>
          <p:nvPr>
            <p:ph type="title"/>
          </p:nvPr>
        </p:nvSpPr>
        <p:spPr/>
        <p:txBody>
          <a:bodyPr/>
          <a:lstStyle/>
          <a:p>
            <a:pPr algn="ctr"/>
            <a:r>
              <a:rPr lang="en-US" dirty="0"/>
              <a:t>Histogram</a:t>
            </a:r>
            <a:endParaRPr lang="en-CA" dirty="0"/>
          </a:p>
        </p:txBody>
      </p:sp>
      <p:pic>
        <p:nvPicPr>
          <p:cNvPr id="4" name="Picture 3">
            <a:extLst>
              <a:ext uri="{FF2B5EF4-FFF2-40B4-BE49-F238E27FC236}">
                <a16:creationId xmlns:a16="http://schemas.microsoft.com/office/drawing/2014/main" id="{B2BD321F-1595-AA94-BBFB-5F5772031785}"/>
              </a:ext>
            </a:extLst>
          </p:cNvPr>
          <p:cNvPicPr>
            <a:picLocks noChangeAspect="1"/>
          </p:cNvPicPr>
          <p:nvPr/>
        </p:nvPicPr>
        <p:blipFill>
          <a:blip r:embed="rId2"/>
          <a:stretch>
            <a:fillRect/>
          </a:stretch>
        </p:blipFill>
        <p:spPr>
          <a:xfrm>
            <a:off x="2567608" y="2996952"/>
            <a:ext cx="9121930" cy="3375953"/>
          </a:xfrm>
          <a:prstGeom prst="rect">
            <a:avLst/>
          </a:prstGeom>
        </p:spPr>
      </p:pic>
      <p:sp>
        <p:nvSpPr>
          <p:cNvPr id="3" name="Content Placeholder 7">
            <a:extLst>
              <a:ext uri="{FF2B5EF4-FFF2-40B4-BE49-F238E27FC236}">
                <a16:creationId xmlns:a16="http://schemas.microsoft.com/office/drawing/2014/main" id="{4C4C6E59-A405-FBBC-29AA-AFB2F0ACEB73}"/>
              </a:ext>
            </a:extLst>
          </p:cNvPr>
          <p:cNvSpPr txBox="1">
            <a:spLocks/>
          </p:cNvSpPr>
          <p:nvPr/>
        </p:nvSpPr>
        <p:spPr>
          <a:xfrm>
            <a:off x="119336" y="1825625"/>
            <a:ext cx="4968552" cy="523255"/>
          </a:xfrm>
          <a:prstGeom prst="rect">
            <a:avLst/>
          </a:prstGeom>
        </p:spPr>
        <p:txBody>
          <a:bodyPr>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Font typeface="Arial" pitchFamily="34" charset="0"/>
              <a:buNone/>
            </a:pPr>
            <a:r>
              <a:rPr lang="en-US" dirty="0">
                <a:latin typeface="Arial" panose="020B0604020202020204" pitchFamily="34" charset="0"/>
                <a:cs typeface="Arial" panose="020B0604020202020204" pitchFamily="34" charset="0"/>
              </a:rPr>
              <a:t>Age group Distribution vs Target:</a:t>
            </a: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6167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A8AA-6A63-C3FB-FD05-0260210BCAE5}"/>
              </a:ext>
            </a:extLst>
          </p:cNvPr>
          <p:cNvSpPr>
            <a:spLocks noGrp="1"/>
          </p:cNvSpPr>
          <p:nvPr>
            <p:ph type="title"/>
          </p:nvPr>
        </p:nvSpPr>
        <p:spPr/>
        <p:txBody>
          <a:bodyPr>
            <a:normAutofit/>
          </a:bodyPr>
          <a:lstStyle/>
          <a:p>
            <a:pPr algn="ctr"/>
            <a:r>
              <a:rPr lang="en-US" sz="4000" dirty="0">
                <a:latin typeface="Arial" panose="020B0604020202020204" pitchFamily="34" charset="0"/>
                <a:cs typeface="Arial" panose="020B0604020202020204" pitchFamily="34" charset="0"/>
              </a:rPr>
              <a:t>Conclusion</a:t>
            </a:r>
            <a:endParaRPr lang="en-CA" sz="4000" dirty="0">
              <a:latin typeface="Arial" panose="020B0604020202020204" pitchFamily="34" charset="0"/>
              <a:cs typeface="Arial" panose="020B0604020202020204" pitchFamily="34" charset="0"/>
            </a:endParaRPr>
          </a:p>
        </p:txBody>
      </p:sp>
      <p:sp>
        <p:nvSpPr>
          <p:cNvPr id="3" name="Content Placeholder 7">
            <a:extLst>
              <a:ext uri="{FF2B5EF4-FFF2-40B4-BE49-F238E27FC236}">
                <a16:creationId xmlns:a16="http://schemas.microsoft.com/office/drawing/2014/main" id="{B1E9D5DD-7D56-98E1-8821-5EAC1A204244}"/>
              </a:ext>
            </a:extLst>
          </p:cNvPr>
          <p:cNvSpPr txBox="1">
            <a:spLocks/>
          </p:cNvSpPr>
          <p:nvPr/>
        </p:nvSpPr>
        <p:spPr>
          <a:xfrm>
            <a:off x="119336" y="1825625"/>
            <a:ext cx="11377264" cy="3835624"/>
          </a:xfrm>
          <a:prstGeom prst="rect">
            <a:avLst/>
          </a:prstGeom>
        </p:spPr>
        <p:txBody>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endParaRPr lang="en-CA" dirty="0"/>
          </a:p>
        </p:txBody>
      </p:sp>
      <p:sp>
        <p:nvSpPr>
          <p:cNvPr id="5" name="TextBox 4">
            <a:extLst>
              <a:ext uri="{FF2B5EF4-FFF2-40B4-BE49-F238E27FC236}">
                <a16:creationId xmlns:a16="http://schemas.microsoft.com/office/drawing/2014/main" id="{0122CF5B-E57C-CCB4-373F-F9C1FA61F5EF}"/>
              </a:ext>
            </a:extLst>
          </p:cNvPr>
          <p:cNvSpPr txBox="1"/>
          <p:nvPr/>
        </p:nvSpPr>
        <p:spPr>
          <a:xfrm>
            <a:off x="839416" y="1771804"/>
            <a:ext cx="9361040" cy="4797917"/>
          </a:xfrm>
          <a:prstGeom prst="rect">
            <a:avLst/>
          </a:prstGeom>
          <a:noFill/>
        </p:spPr>
        <p:txBody>
          <a:bodyPr wrap="square">
            <a:spAutoFit/>
          </a:bodyPr>
          <a:lstStyle/>
          <a:p>
            <a:pPr>
              <a:lnSpc>
                <a:spcPct val="107000"/>
              </a:lnSpc>
              <a:spcAft>
                <a:spcPts val="800"/>
              </a:spcAft>
            </a:pPr>
            <a:r>
              <a:rPr lang="en-US" sz="2400" dirty="0">
                <a:solidFill>
                  <a:srgbClr val="000000"/>
                </a:solidFill>
                <a:effectLst/>
                <a:latin typeface="Arial" panose="020B0604020202020204" pitchFamily="34" charset="0"/>
                <a:ea typeface="Calibri" panose="020F0502020204030204" pitchFamily="34" charset="0"/>
                <a:cs typeface="Arial" panose="020B0604020202020204" pitchFamily="34" charset="0"/>
              </a:rPr>
              <a:t>This analysis successfully identifies key features and relationships that are indicative of heart disease risk. The most significant predictors include max heart rate, exercise angina, and chest pain type. Future work should focus on:</a:t>
            </a:r>
          </a:p>
          <a:p>
            <a:pPr>
              <a:lnSpc>
                <a:spcPct val="107000"/>
              </a:lnSpc>
              <a:spcAft>
                <a:spcPts val="800"/>
              </a:spcAft>
            </a:pPr>
            <a:r>
              <a:rPr lang="en-US" sz="2400" dirty="0">
                <a:solidFill>
                  <a:srgbClr val="000000"/>
                </a:solidFill>
                <a:latin typeface="Arial" panose="020B0604020202020204" pitchFamily="34" charset="0"/>
                <a:ea typeface="Calibri" panose="020F0502020204030204" pitchFamily="34" charset="0"/>
                <a:cs typeface="Arial" panose="020B0604020202020204" pitchFamily="34" charset="0"/>
              </a:rPr>
              <a:t>A classification model will help predict the target.</a:t>
            </a:r>
            <a:endParaRPr lang="en-CA" sz="2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2400" dirty="0">
                <a:solidFill>
                  <a:srgbClr val="000000"/>
                </a:solidFill>
                <a:effectLst/>
                <a:latin typeface="Arial" panose="020B0604020202020204" pitchFamily="34" charset="0"/>
                <a:ea typeface="Calibri" panose="020F0502020204030204" pitchFamily="34" charset="0"/>
                <a:cs typeface="Arial" panose="020B0604020202020204" pitchFamily="34" charset="0"/>
              </a:rPr>
              <a:t>Model Building: Developing predictive models using these features to enhance the accuracy of heart disease risk prediction.</a:t>
            </a:r>
            <a:endParaRPr lang="en-CA" sz="2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US" sz="2400" dirty="0">
                <a:solidFill>
                  <a:srgbClr val="000000"/>
                </a:solidFill>
                <a:effectLst/>
                <a:latin typeface="Arial" panose="020B0604020202020204" pitchFamily="34" charset="0"/>
                <a:ea typeface="Calibri" panose="020F0502020204030204" pitchFamily="34" charset="0"/>
                <a:cs typeface="Arial" panose="020B0604020202020204" pitchFamily="34" charset="0"/>
              </a:rPr>
              <a:t>Feature Engineering: Exploring additional feature engineering techniques and incorporating more advanced statistical methods.</a:t>
            </a:r>
            <a:endParaRPr lang="en-CA" sz="2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r>
              <a:rPr lang="en-US" sz="2400" dirty="0">
                <a:solidFill>
                  <a:srgbClr val="000000"/>
                </a:solidFill>
                <a:effectLst/>
                <a:latin typeface="Arial" panose="020B0604020202020204" pitchFamily="34" charset="0"/>
                <a:ea typeface="Calibri" panose="020F0502020204030204" pitchFamily="34" charset="0"/>
                <a:cs typeface="Arial" panose="020B0604020202020204" pitchFamily="34" charset="0"/>
              </a:rPr>
              <a:t>Data Expansion: Incorporating more diverse datasets to validate findings and improve model robustness.</a:t>
            </a:r>
            <a:endParaRPr lang="en-CA"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544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83;p27">
            <a:extLst>
              <a:ext uri="{FF2B5EF4-FFF2-40B4-BE49-F238E27FC236}">
                <a16:creationId xmlns:a16="http://schemas.microsoft.com/office/drawing/2014/main" id="{7E5AA337-ACF4-7B10-E277-D4BA29BF121F}"/>
              </a:ext>
            </a:extLst>
          </p:cNvPr>
          <p:cNvSpPr txBox="1">
            <a:spLocks/>
          </p:cNvSpPr>
          <p:nvPr/>
        </p:nvSpPr>
        <p:spPr>
          <a:xfrm>
            <a:off x="2207568" y="2348881"/>
            <a:ext cx="7026336" cy="1008112"/>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3600" kern="1200">
                <a:solidFill>
                  <a:schemeClr val="bg1"/>
                </a:solidFill>
                <a:latin typeface="+mj-lt"/>
                <a:ea typeface="+mj-ea"/>
                <a:cs typeface="+mj-cs"/>
              </a:defRPr>
            </a:lvl1pPr>
          </a:lstStyle>
          <a:p>
            <a:pPr algn="ctr">
              <a:spcBef>
                <a:spcPts val="0"/>
              </a:spcBef>
            </a:pPr>
            <a:r>
              <a:rPr lang="en-CA" sz="6000" dirty="0">
                <a:solidFill>
                  <a:srgbClr val="FF000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F88CE-65BF-4A03-D412-DB07225BC899}"/>
              </a:ext>
            </a:extLst>
          </p:cNvPr>
          <p:cNvSpPr>
            <a:spLocks noGrp="1"/>
          </p:cNvSpPr>
          <p:nvPr>
            <p:ph type="title"/>
          </p:nvPr>
        </p:nvSpPr>
        <p:spPr/>
        <p:txBody>
          <a:bodyPr>
            <a:normAutofit/>
          </a:bodyPr>
          <a:lstStyle/>
          <a:p>
            <a:pPr algn="ctr"/>
            <a:r>
              <a:rPr lang="en-CA" sz="4000" kern="1200" dirty="0">
                <a:solidFill>
                  <a:srgbClr val="000000"/>
                </a:solidFill>
                <a:effectLst/>
                <a:latin typeface="Calibri" panose="020F0502020204030204" pitchFamily="34" charset="0"/>
                <a:ea typeface="+mj-ea"/>
                <a:cs typeface="+mj-cs"/>
              </a:rPr>
              <a:t>Introduction</a:t>
            </a:r>
            <a:endParaRPr lang="en-CA" sz="4000" dirty="0"/>
          </a:p>
        </p:txBody>
      </p:sp>
      <p:sp>
        <p:nvSpPr>
          <p:cNvPr id="3" name="Content Placeholder 2">
            <a:extLst>
              <a:ext uri="{FF2B5EF4-FFF2-40B4-BE49-F238E27FC236}">
                <a16:creationId xmlns:a16="http://schemas.microsoft.com/office/drawing/2014/main" id="{704DDEBE-F672-FFF7-3183-4D251C4C6616}"/>
              </a:ext>
            </a:extLst>
          </p:cNvPr>
          <p:cNvSpPr>
            <a:spLocks noGrp="1"/>
          </p:cNvSpPr>
          <p:nvPr>
            <p:ph idx="1"/>
          </p:nvPr>
        </p:nvSpPr>
        <p:spPr>
          <a:xfrm>
            <a:off x="1524000" y="2492896"/>
            <a:ext cx="9144000" cy="2896345"/>
          </a:xfrm>
        </p:spPr>
        <p:txBody>
          <a:bodyPr>
            <a:normAutofit/>
          </a:bodyPr>
          <a:lstStyle/>
          <a:p>
            <a:r>
              <a:rPr lang="en-US" dirty="0">
                <a:solidFill>
                  <a:srgbClr val="000000"/>
                </a:solidFill>
                <a:effectLst/>
                <a:latin typeface="Calibri" panose="020F0502020204030204" pitchFamily="34" charset="0"/>
                <a:ea typeface="Calibri" panose="020F0502020204030204" pitchFamily="34" charset="0"/>
                <a:cs typeface="Mangal" panose="02040503050203030202" pitchFamily="18" charset="0"/>
              </a:rPr>
              <a:t>Heart disease remains a leading cause of mortality worldwide, emphasizing the need for effective data analysis to understand and predict the risk factors associated with it. This report provides an in-depth analysis of a dataset containing heart disease-related information, aimed at identifying significant factors that contribute to heart disease. The dataset comprises various features, including demographic and clinical variables, which are analyzed to gain insights into their impact on heart disease occurrence.</a:t>
            </a:r>
            <a:endParaRPr lang="en-CA"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693220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sz="4400" kern="1200" dirty="0">
                <a:solidFill>
                  <a:srgbClr val="000000"/>
                </a:solidFill>
                <a:effectLst/>
                <a:latin typeface="Calibri" panose="020F0502020204030204" pitchFamily="34" charset="0"/>
                <a:ea typeface="+mj-ea"/>
                <a:cs typeface="+mj-cs"/>
              </a:rPr>
              <a:t>Exploratory Data Analysis</a:t>
            </a:r>
            <a:endParaRPr lang="en-US" sz="4400" dirty="0"/>
          </a:p>
        </p:txBody>
      </p:sp>
      <p:sp>
        <p:nvSpPr>
          <p:cNvPr id="3" name="Content Placeholder 2"/>
          <p:cNvSpPr>
            <a:spLocks noGrp="1"/>
          </p:cNvSpPr>
          <p:nvPr>
            <p:ph idx="1"/>
          </p:nvPr>
        </p:nvSpPr>
        <p:spPr>
          <a:xfrm>
            <a:off x="1775520" y="2780928"/>
            <a:ext cx="9144000" cy="1960241"/>
          </a:xfrm>
        </p:spPr>
        <p:txBody>
          <a:bodyPr>
            <a:normAutofit/>
          </a:bodyPr>
          <a:lstStyle/>
          <a:p>
            <a:pPr marL="347472" indent="-347472" algn="l" rtl="0" eaLnBrk="1" latinLnBrk="0" hangingPunct="1">
              <a:spcBef>
                <a:spcPts val="768"/>
              </a:spcBef>
              <a:spcAft>
                <a:spcPts val="0"/>
              </a:spcAft>
              <a:buClrTx/>
              <a:buSzPts val="3200"/>
              <a:buFont typeface="Arial" panose="020B0604020202020204" pitchFamily="34" charset="0"/>
              <a:buChar char="•"/>
            </a:pPr>
            <a:r>
              <a:rPr lang="en-CA" kern="1200" dirty="0">
                <a:solidFill>
                  <a:srgbClr val="000000"/>
                </a:solidFill>
                <a:effectLst/>
                <a:latin typeface="Arial" panose="020B0604020202020204" pitchFamily="34" charset="0"/>
                <a:cs typeface="Arial" panose="020B0604020202020204" pitchFamily="34" charset="0"/>
              </a:rPr>
              <a:t>The purpose of this exploratory data analysis (EDA) is to uncover insights and trends within the heart disease dataset.</a:t>
            </a:r>
          </a:p>
          <a:p>
            <a:pPr marL="347472" indent="-347472" algn="l" rtl="0" eaLnBrk="1" latinLnBrk="0" hangingPunct="1">
              <a:spcBef>
                <a:spcPts val="768"/>
              </a:spcBef>
              <a:spcAft>
                <a:spcPts val="0"/>
              </a:spcAft>
              <a:buClrTx/>
              <a:buSzPts val="3200"/>
              <a:buFont typeface="Arial" panose="020B0604020202020204" pitchFamily="34" charset="0"/>
              <a:buChar char="•"/>
            </a:pPr>
            <a:r>
              <a:rPr lang="en-CA" kern="1200" dirty="0">
                <a:solidFill>
                  <a:srgbClr val="000000"/>
                </a:solidFill>
                <a:effectLst/>
                <a:latin typeface="Arial" panose="020B0604020202020204" pitchFamily="34" charset="0"/>
                <a:cs typeface="Arial" panose="020B0604020202020204" pitchFamily="34" charset="0"/>
              </a:rPr>
              <a:t> EDA helps </a:t>
            </a:r>
            <a:r>
              <a:rPr lang="en-US" kern="1200" dirty="0">
                <a:solidFill>
                  <a:srgbClr val="000000"/>
                </a:solidFill>
                <a:effectLst/>
                <a:latin typeface="Arial" panose="020B0604020202020204" pitchFamily="34" charset="0"/>
                <a:cs typeface="Arial" panose="020B0604020202020204" pitchFamily="34" charset="0"/>
              </a:rPr>
              <a:t>understand the underlying patterns, identify relationships among variables, and guide</a:t>
            </a:r>
            <a:r>
              <a:rPr lang="en-CA" kern="1200" dirty="0">
                <a:solidFill>
                  <a:srgbClr val="000000"/>
                </a:solidFill>
                <a:effectLst/>
                <a:latin typeface="Arial" panose="020B0604020202020204" pitchFamily="34" charset="0"/>
                <a:cs typeface="Arial" panose="020B0604020202020204" pitchFamily="34" charset="0"/>
              </a:rPr>
              <a:t> further analysis or model development.</a:t>
            </a:r>
            <a:endParaRPr lang="en-CA"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sz="4000" dirty="0">
                <a:latin typeface="Arial" panose="020B0604020202020204" pitchFamily="34" charset="0"/>
                <a:cs typeface="Arial" panose="020B0604020202020204" pitchFamily="34" charset="0"/>
              </a:rPr>
              <a:t>Data Exploration</a:t>
            </a:r>
            <a:endParaRPr lang="en-US" sz="4000" dirty="0">
              <a:latin typeface="Arial" panose="020B0604020202020204" pitchFamily="34" charset="0"/>
              <a:cs typeface="Arial" panose="020B0604020202020204" pitchFamily="34" charset="0"/>
            </a:endParaRPr>
          </a:p>
        </p:txBody>
      </p:sp>
      <p:sp>
        <p:nvSpPr>
          <p:cNvPr id="13" name="Content Placeholder 12">
            <a:extLst>
              <a:ext uri="{FF2B5EF4-FFF2-40B4-BE49-F238E27FC236}">
                <a16:creationId xmlns:a16="http://schemas.microsoft.com/office/drawing/2014/main" id="{B60D87E7-4C65-7C90-5DD0-7B2B3B7D1D67}"/>
              </a:ext>
            </a:extLst>
          </p:cNvPr>
          <p:cNvSpPr>
            <a:spLocks noGrp="1"/>
          </p:cNvSpPr>
          <p:nvPr>
            <p:ph idx="1"/>
          </p:nvPr>
        </p:nvSpPr>
        <p:spPr>
          <a:xfrm>
            <a:off x="4007768" y="1700808"/>
            <a:ext cx="7200800" cy="2376264"/>
          </a:xfrm>
        </p:spPr>
        <p:txBody>
          <a:bodyPr>
            <a:noAutofit/>
          </a:bodyPr>
          <a:lstStyle/>
          <a:p>
            <a:r>
              <a:rPr lang="en-US" dirty="0">
                <a:latin typeface="Arial" panose="020B0604020202020204" pitchFamily="34" charset="0"/>
                <a:cs typeface="Arial" panose="020B0604020202020204" pitchFamily="34" charset="0"/>
              </a:rPr>
              <a:t>Understanding the completeness and structure of the data is critical before proceeding with analysis or modelling. </a:t>
            </a:r>
          </a:p>
          <a:p>
            <a:r>
              <a:rPr lang="en-CA" dirty="0">
                <a:latin typeface="Arial" panose="020B0604020202020204" pitchFamily="34" charset="0"/>
                <a:cs typeface="Arial" panose="020B0604020202020204" pitchFamily="34" charset="0"/>
              </a:rPr>
              <a:t>Check the Data types</a:t>
            </a:r>
            <a:endParaRPr lang="en-US" dirty="0">
              <a:latin typeface="Arial" panose="020B0604020202020204" pitchFamily="34" charset="0"/>
              <a:cs typeface="Arial" panose="020B0604020202020204" pitchFamily="34" charset="0"/>
            </a:endParaRPr>
          </a:p>
          <a:p>
            <a:r>
              <a:rPr lang="en-CA" dirty="0">
                <a:latin typeface="Arial" panose="020B0604020202020204" pitchFamily="34" charset="0"/>
                <a:cs typeface="Arial" panose="020B0604020202020204" pitchFamily="34" charset="0"/>
              </a:rPr>
              <a:t>Check for Missing values</a:t>
            </a:r>
          </a:p>
        </p:txBody>
      </p:sp>
      <p:pic>
        <p:nvPicPr>
          <p:cNvPr id="4" name="Picture 3">
            <a:extLst>
              <a:ext uri="{FF2B5EF4-FFF2-40B4-BE49-F238E27FC236}">
                <a16:creationId xmlns:a16="http://schemas.microsoft.com/office/drawing/2014/main" id="{C95B0EC4-19EC-FCFE-26C8-797601811F8A}"/>
              </a:ext>
            </a:extLst>
          </p:cNvPr>
          <p:cNvPicPr>
            <a:picLocks noChangeAspect="1"/>
          </p:cNvPicPr>
          <p:nvPr/>
        </p:nvPicPr>
        <p:blipFill>
          <a:blip r:embed="rId2"/>
          <a:stretch>
            <a:fillRect/>
          </a:stretch>
        </p:blipFill>
        <p:spPr>
          <a:xfrm>
            <a:off x="27989" y="1879005"/>
            <a:ext cx="3734124" cy="3581710"/>
          </a:xfrm>
          <a:prstGeom prst="rect">
            <a:avLst/>
          </a:prstGeom>
        </p:spPr>
      </p:pic>
      <p:pic>
        <p:nvPicPr>
          <p:cNvPr id="6" name="Picture 5">
            <a:extLst>
              <a:ext uri="{FF2B5EF4-FFF2-40B4-BE49-F238E27FC236}">
                <a16:creationId xmlns:a16="http://schemas.microsoft.com/office/drawing/2014/main" id="{AF4F30BB-29E0-1102-3B2D-A8A47D71C482}"/>
              </a:ext>
            </a:extLst>
          </p:cNvPr>
          <p:cNvPicPr>
            <a:picLocks noChangeAspect="1"/>
          </p:cNvPicPr>
          <p:nvPr/>
        </p:nvPicPr>
        <p:blipFill>
          <a:blip r:embed="rId3"/>
          <a:stretch>
            <a:fillRect/>
          </a:stretch>
        </p:blipFill>
        <p:spPr>
          <a:xfrm>
            <a:off x="3863752" y="4217757"/>
            <a:ext cx="8240195" cy="2510497"/>
          </a:xfrm>
          <a:prstGeom prst="rect">
            <a:avLst/>
          </a:prstGeom>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1300E-AEC9-C43F-5CAD-FFEE3DF0BEBD}"/>
              </a:ext>
            </a:extLst>
          </p:cNvPr>
          <p:cNvSpPr>
            <a:spLocks noGrp="1"/>
          </p:cNvSpPr>
          <p:nvPr>
            <p:ph type="title"/>
          </p:nvPr>
        </p:nvSpPr>
        <p:spPr/>
        <p:txBody>
          <a:bodyPr>
            <a:normAutofit/>
          </a:bodyPr>
          <a:lstStyle/>
          <a:p>
            <a:pPr algn="ctr"/>
            <a:r>
              <a:rPr lang="en-US" sz="4000" dirty="0">
                <a:latin typeface="Arial" panose="020B0604020202020204" pitchFamily="34" charset="0"/>
                <a:cs typeface="Arial" panose="020B0604020202020204" pitchFamily="34" charset="0"/>
              </a:rPr>
              <a:t>Data Exploration</a:t>
            </a:r>
            <a:endParaRPr lang="en-CA" sz="4000" dirty="0">
              <a:latin typeface="Arial" panose="020B0604020202020204" pitchFamily="34" charset="0"/>
              <a:cs typeface="Arial" panose="020B0604020202020204" pitchFamily="34" charset="0"/>
            </a:endParaRPr>
          </a:p>
        </p:txBody>
      </p:sp>
      <p:pic>
        <p:nvPicPr>
          <p:cNvPr id="5" name="Content Placeholder 4" descr="A screenshot of a computer&#10;&#10;Description automatically generated">
            <a:extLst>
              <a:ext uri="{FF2B5EF4-FFF2-40B4-BE49-F238E27FC236}">
                <a16:creationId xmlns:a16="http://schemas.microsoft.com/office/drawing/2014/main" id="{4BF658F0-EB3C-44C8-04D8-D58AC60E9F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360" y="1700808"/>
            <a:ext cx="10158340" cy="2133600"/>
          </a:xfrm>
        </p:spPr>
      </p:pic>
      <p:pic>
        <p:nvPicPr>
          <p:cNvPr id="7" name="Picture 6" descr="A screenshot of a computer&#10;&#10;Description automatically generated">
            <a:extLst>
              <a:ext uri="{FF2B5EF4-FFF2-40B4-BE49-F238E27FC236}">
                <a16:creationId xmlns:a16="http://schemas.microsoft.com/office/drawing/2014/main" id="{32A10E5A-F440-D749-A8BA-A3F62827FB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645" y="4110433"/>
            <a:ext cx="10158340" cy="2309060"/>
          </a:xfrm>
          <a:prstGeom prst="rect">
            <a:avLst/>
          </a:prstGeom>
        </p:spPr>
      </p:pic>
    </p:spTree>
    <p:extLst>
      <p:ext uri="{BB962C8B-B14F-4D97-AF65-F5344CB8AC3E}">
        <p14:creationId xmlns:p14="http://schemas.microsoft.com/office/powerpoint/2010/main" val="1081413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C4CD-650C-8BB5-9BD2-08DE3ED0B014}"/>
              </a:ext>
            </a:extLst>
          </p:cNvPr>
          <p:cNvSpPr>
            <a:spLocks noGrp="1"/>
          </p:cNvSpPr>
          <p:nvPr>
            <p:ph type="title"/>
          </p:nvPr>
        </p:nvSpPr>
        <p:spPr/>
        <p:txBody>
          <a:bodyPr>
            <a:normAutofit/>
          </a:bodyPr>
          <a:lstStyle/>
          <a:p>
            <a:pPr algn="ctr"/>
            <a:r>
              <a:rPr lang="en-US" sz="4000" dirty="0">
                <a:latin typeface="Arial" panose="020B0604020202020204" pitchFamily="34" charset="0"/>
                <a:cs typeface="Arial" panose="020B0604020202020204" pitchFamily="34" charset="0"/>
              </a:rPr>
              <a:t>Missing or null values</a:t>
            </a:r>
            <a:endParaRPr lang="en-CA" sz="40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819DA1DF-D040-9736-19C7-BE201283807F}"/>
              </a:ext>
            </a:extLst>
          </p:cNvPr>
          <p:cNvPicPr>
            <a:picLocks noGrp="1" noChangeAspect="1"/>
          </p:cNvPicPr>
          <p:nvPr>
            <p:ph idx="1"/>
          </p:nvPr>
        </p:nvPicPr>
        <p:blipFill>
          <a:blip r:embed="rId2"/>
          <a:stretch>
            <a:fillRect/>
          </a:stretch>
        </p:blipFill>
        <p:spPr>
          <a:xfrm>
            <a:off x="6240016" y="1772816"/>
            <a:ext cx="4392488" cy="4776058"/>
          </a:xfrm>
        </p:spPr>
      </p:pic>
      <p:sp>
        <p:nvSpPr>
          <p:cNvPr id="6" name="Content Placeholder 12">
            <a:extLst>
              <a:ext uri="{FF2B5EF4-FFF2-40B4-BE49-F238E27FC236}">
                <a16:creationId xmlns:a16="http://schemas.microsoft.com/office/drawing/2014/main" id="{51C72E4D-E0DE-CB3E-F669-239C067E181F}"/>
              </a:ext>
            </a:extLst>
          </p:cNvPr>
          <p:cNvSpPr txBox="1">
            <a:spLocks/>
          </p:cNvSpPr>
          <p:nvPr/>
        </p:nvSpPr>
        <p:spPr>
          <a:xfrm>
            <a:off x="191344" y="2564904"/>
            <a:ext cx="5472608" cy="29523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r>
              <a:rPr lang="en-US" dirty="0">
                <a:latin typeface="Arial" panose="020B0604020202020204" pitchFamily="34" charset="0"/>
                <a:cs typeface="Arial" panose="020B0604020202020204" pitchFamily="34" charset="0"/>
              </a:rPr>
              <a:t>There are no null values present in the dataset.</a:t>
            </a:r>
          </a:p>
          <a:p>
            <a:r>
              <a:rPr lang="en-US" dirty="0">
                <a:latin typeface="Arial" panose="020B0604020202020204" pitchFamily="34" charset="0"/>
                <a:cs typeface="Arial" panose="020B0604020202020204" pitchFamily="34" charset="0"/>
              </a:rPr>
              <a:t>Moving on we can analyze the distribution of the records across various features.</a:t>
            </a: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383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A8827-FE0D-231D-7111-9F458DC76FD6}"/>
              </a:ext>
            </a:extLst>
          </p:cNvPr>
          <p:cNvSpPr>
            <a:spLocks noGrp="1"/>
          </p:cNvSpPr>
          <p:nvPr>
            <p:ph type="title"/>
          </p:nvPr>
        </p:nvSpPr>
        <p:spPr/>
        <p:txBody>
          <a:bodyPr>
            <a:normAutofit/>
          </a:bodyPr>
          <a:lstStyle/>
          <a:p>
            <a:pPr algn="ctr"/>
            <a:r>
              <a:rPr lang="en-US" sz="4000" dirty="0">
                <a:latin typeface="Arial" panose="020B0604020202020204" pitchFamily="34" charset="0"/>
                <a:cs typeface="Arial" panose="020B0604020202020204" pitchFamily="34" charset="0"/>
              </a:rPr>
              <a:t>Box Plot</a:t>
            </a:r>
            <a:endParaRPr lang="en-CA"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2BD6A3F-F09B-719A-D708-08C11BF91C14}"/>
              </a:ext>
            </a:extLst>
          </p:cNvPr>
          <p:cNvPicPr>
            <a:picLocks noChangeAspect="1"/>
          </p:cNvPicPr>
          <p:nvPr/>
        </p:nvPicPr>
        <p:blipFill>
          <a:blip r:embed="rId2"/>
          <a:stretch>
            <a:fillRect/>
          </a:stretch>
        </p:blipFill>
        <p:spPr>
          <a:xfrm>
            <a:off x="3498796" y="1525937"/>
            <a:ext cx="8483870" cy="5250049"/>
          </a:xfrm>
          <a:prstGeom prst="rect">
            <a:avLst/>
          </a:prstGeom>
        </p:spPr>
      </p:pic>
      <p:sp>
        <p:nvSpPr>
          <p:cNvPr id="6" name="TextBox 5">
            <a:extLst>
              <a:ext uri="{FF2B5EF4-FFF2-40B4-BE49-F238E27FC236}">
                <a16:creationId xmlns:a16="http://schemas.microsoft.com/office/drawing/2014/main" id="{A4F42068-2DE0-8B3B-336F-8B7A5E208591}"/>
              </a:ext>
            </a:extLst>
          </p:cNvPr>
          <p:cNvSpPr txBox="1"/>
          <p:nvPr/>
        </p:nvSpPr>
        <p:spPr>
          <a:xfrm>
            <a:off x="335360" y="2132856"/>
            <a:ext cx="2903984" cy="3416320"/>
          </a:xfrm>
          <a:prstGeom prst="rect">
            <a:avLst/>
          </a:prstGeom>
          <a:noFill/>
        </p:spPr>
        <p:txBody>
          <a:bodyPr wrap="square">
            <a:spAutoFit/>
          </a:bodyPr>
          <a:lstStyle/>
          <a:p>
            <a:r>
              <a:rPr lang="en-CA" sz="2400" dirty="0">
                <a:latin typeface="Arial" panose="020B0604020202020204" pitchFamily="34" charset="0"/>
                <a:cs typeface="Arial" panose="020B0604020202020204" pitchFamily="34" charset="0"/>
              </a:rPr>
              <a:t>We observed outliers in columns resting bp s, cholesterol and max heart rate</a:t>
            </a:r>
          </a:p>
          <a:p>
            <a:r>
              <a:rPr lang="en-CA" sz="2400" dirty="0">
                <a:latin typeface="Arial" panose="020B0604020202020204" pitchFamily="34" charset="0"/>
                <a:cs typeface="Arial" panose="020B0604020202020204" pitchFamily="34" charset="0"/>
              </a:rPr>
              <a:t>Also, extreme outliers can be seen for column cholesterol</a:t>
            </a:r>
          </a:p>
        </p:txBody>
      </p:sp>
    </p:spTree>
    <p:extLst>
      <p:ext uri="{BB962C8B-B14F-4D97-AF65-F5344CB8AC3E}">
        <p14:creationId xmlns:p14="http://schemas.microsoft.com/office/powerpoint/2010/main" val="353011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51B8B-2D84-453D-761B-4CCA48EF7CE2}"/>
              </a:ext>
            </a:extLst>
          </p:cNvPr>
          <p:cNvSpPr>
            <a:spLocks noGrp="1"/>
          </p:cNvSpPr>
          <p:nvPr>
            <p:ph type="title"/>
          </p:nvPr>
        </p:nvSpPr>
        <p:spPr>
          <a:xfrm>
            <a:off x="3431704" y="-23221"/>
            <a:ext cx="4808092" cy="1325563"/>
          </a:xfrm>
        </p:spPr>
        <p:txBody>
          <a:bodyPr/>
          <a:lstStyle/>
          <a:p>
            <a:pPr algn="ctr"/>
            <a:r>
              <a:rPr lang="en-US" dirty="0"/>
              <a:t>Histogram</a:t>
            </a:r>
            <a:endParaRPr lang="en-CA" dirty="0"/>
          </a:p>
        </p:txBody>
      </p:sp>
      <p:pic>
        <p:nvPicPr>
          <p:cNvPr id="9" name="Picture 8" descr="A group of blue and white graphs&#10;&#10;Description automatically generated">
            <a:extLst>
              <a:ext uri="{FF2B5EF4-FFF2-40B4-BE49-F238E27FC236}">
                <a16:creationId xmlns:a16="http://schemas.microsoft.com/office/drawing/2014/main" id="{5C3898C1-884D-ABE9-4A07-AD693633D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4269" y="1916832"/>
            <a:ext cx="6462029" cy="4928198"/>
          </a:xfrm>
          <a:prstGeom prst="rect">
            <a:avLst/>
          </a:prstGeom>
        </p:spPr>
      </p:pic>
      <p:sp>
        <p:nvSpPr>
          <p:cNvPr id="5" name="Content Placeholder 12">
            <a:extLst>
              <a:ext uri="{FF2B5EF4-FFF2-40B4-BE49-F238E27FC236}">
                <a16:creationId xmlns:a16="http://schemas.microsoft.com/office/drawing/2014/main" id="{C4910660-5D59-EAF2-3944-F9792456EF4A}"/>
              </a:ext>
            </a:extLst>
          </p:cNvPr>
          <p:cNvSpPr txBox="1">
            <a:spLocks/>
          </p:cNvSpPr>
          <p:nvPr/>
        </p:nvSpPr>
        <p:spPr>
          <a:xfrm>
            <a:off x="133741" y="2737000"/>
            <a:ext cx="4808092" cy="1325563"/>
          </a:xfrm>
          <a:prstGeom prst="rect">
            <a:avLst/>
          </a:prstGeom>
        </p:spPr>
        <p:txBody>
          <a:bodyPr>
            <a:normAutofit lnSpcReduction="10000"/>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None/>
            </a:pPr>
            <a:r>
              <a:rPr lang="en-US" dirty="0">
                <a:latin typeface="Arial" panose="020B0604020202020204" pitchFamily="34" charset="0"/>
                <a:cs typeface="Arial" panose="020B0604020202020204" pitchFamily="34" charset="0"/>
              </a:rPr>
              <a:t>We can see that sex, chest pain type , resting </a:t>
            </a:r>
            <a:r>
              <a:rPr lang="en-US" dirty="0" err="1">
                <a:latin typeface="Arial" panose="020B0604020202020204" pitchFamily="34" charset="0"/>
                <a:cs typeface="Arial" panose="020B0604020202020204" pitchFamily="34" charset="0"/>
              </a:rPr>
              <a:t>ecg</a:t>
            </a:r>
            <a:r>
              <a:rPr lang="en-US" dirty="0">
                <a:latin typeface="Arial" panose="020B0604020202020204" pitchFamily="34" charset="0"/>
                <a:cs typeface="Arial" panose="020B0604020202020204" pitchFamily="34" charset="0"/>
              </a:rPr>
              <a:t>, fasting blood sugar, exercise angina, ST slope  and target are categorical fields </a:t>
            </a: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203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256</TotalTime>
  <Words>730</Words>
  <Application>Microsoft Office PowerPoint</Application>
  <PresentationFormat>Widescreen</PresentationFormat>
  <Paragraphs>83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 Narrow</vt:lpstr>
      <vt:lpstr>Arial</vt:lpstr>
      <vt:lpstr>Calibri</vt:lpstr>
      <vt:lpstr>Franklin Gothic Medium</vt:lpstr>
      <vt:lpstr>Wingdings</vt:lpstr>
      <vt:lpstr>Medical Design 16x9</vt:lpstr>
      <vt:lpstr>Exploratory Data Analysis on Heart Disease Dataset</vt:lpstr>
      <vt:lpstr>Dataset Overview</vt:lpstr>
      <vt:lpstr>Introduction</vt:lpstr>
      <vt:lpstr>Exploratory Data Analysis</vt:lpstr>
      <vt:lpstr>Data Exploration</vt:lpstr>
      <vt:lpstr>Data Exploration</vt:lpstr>
      <vt:lpstr>Missing or null values</vt:lpstr>
      <vt:lpstr>Box Plot</vt:lpstr>
      <vt:lpstr>Histogram</vt:lpstr>
      <vt:lpstr>Age Distribution</vt:lpstr>
      <vt:lpstr>Density heat map</vt:lpstr>
      <vt:lpstr>PowerPoint Presentation</vt:lpstr>
      <vt:lpstr>Outlier Detection and handling</vt:lpstr>
      <vt:lpstr>Before outlier handling</vt:lpstr>
      <vt:lpstr>After outlier handling</vt:lpstr>
      <vt:lpstr>Fasting Blood Sugar and Target</vt:lpstr>
      <vt:lpstr>Heatmap</vt:lpstr>
      <vt:lpstr>Correlation Matrix</vt:lpstr>
      <vt:lpstr>Feature correlation with target</vt:lpstr>
      <vt:lpstr> Binning age into age group</vt:lpstr>
      <vt:lpstr>Histogram</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Mahidhar Rao Katragadda</dc:creator>
  <cp:lastModifiedBy>Richard Roy Richard Roy</cp:lastModifiedBy>
  <cp:revision>14</cp:revision>
  <dcterms:created xsi:type="dcterms:W3CDTF">2024-08-14T02:02:20Z</dcterms:created>
  <dcterms:modified xsi:type="dcterms:W3CDTF">2024-08-14T22:49:58Z</dcterms:modified>
</cp:coreProperties>
</file>