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309" r:id="rId4"/>
    <p:sldId id="310" r:id="rId5"/>
    <p:sldId id="311" r:id="rId6"/>
    <p:sldId id="259" r:id="rId7"/>
    <p:sldId id="312" r:id="rId8"/>
    <p:sldId id="372" r:id="rId9"/>
    <p:sldId id="341" r:id="rId10"/>
    <p:sldId id="374" r:id="rId11"/>
    <p:sldId id="386" r:id="rId12"/>
    <p:sldId id="387" r:id="rId13"/>
    <p:sldId id="375" r:id="rId14"/>
    <p:sldId id="313" r:id="rId15"/>
    <p:sldId id="366" r:id="rId16"/>
    <p:sldId id="357" r:id="rId17"/>
    <p:sldId id="358" r:id="rId18"/>
    <p:sldId id="359" r:id="rId19"/>
    <p:sldId id="367" r:id="rId20"/>
    <p:sldId id="371" r:id="rId21"/>
    <p:sldId id="381" r:id="rId22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81129" autoAdjust="0"/>
  </p:normalViewPr>
  <p:slideViewPr>
    <p:cSldViewPr snapToGrid="0">
      <p:cViewPr varScale="1">
        <p:scale>
          <a:sx n="97" d="100"/>
          <a:sy n="97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4ACEA6-188A-4941-BA89-A6331CB7065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14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31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62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42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3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77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27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513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546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12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22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265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68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54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32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98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16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57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1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AML – 1114 </a:t>
            </a:r>
            <a:r>
              <a:rPr lang="en-US" sz="3200" dirty="0"/>
              <a:t>Data Science and Machine </a:t>
            </a:r>
            <a:r>
              <a:rPr lang="en-US" sz="3200"/>
              <a:t>Learning  </a:t>
            </a:r>
            <a:endParaRPr lang="en" sz="3200" dirty="0"/>
          </a:p>
        </p:txBody>
      </p:sp>
      <p:sp>
        <p:nvSpPr>
          <p:cNvPr id="6" name="Shape 1408"/>
          <p:cNvSpPr txBox="1">
            <a:spLocks/>
          </p:cNvSpPr>
          <p:nvPr/>
        </p:nvSpPr>
        <p:spPr>
          <a:xfrm>
            <a:off x="442935" y="3244021"/>
            <a:ext cx="3260208" cy="107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[Data Science] </a:t>
            </a:r>
            <a:br>
              <a:rPr lang="en-US" sz="1200" dirty="0"/>
            </a:br>
            <a:endParaRPr lang="en-US" sz="1200" dirty="0"/>
          </a:p>
          <a:p>
            <a:pPr algn="l"/>
            <a:r>
              <a:rPr lang="en-US" sz="1200" dirty="0"/>
              <a:t>The study of data to gain insights and knowledge; involves methods of recording, storing, and analyzing data to effectively extract useful information.</a:t>
            </a:r>
            <a:endParaRPr lang="e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2" y="803758"/>
            <a:ext cx="2938585" cy="50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Basic Terminology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219" y="1421969"/>
            <a:ext cx="7682133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8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</a:t>
            </a: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is created through abstractions or measurements taken from the world.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These are the facts and statistics collected together for reference or analysis.</a:t>
            </a:r>
          </a:p>
          <a:p>
            <a:pPr lvl="0">
              <a:spcAft>
                <a:spcPts val="600"/>
              </a:spcAft>
            </a:pPr>
            <a:r>
              <a:rPr lang="en-US" altLang="en-US" sz="18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Example: </a:t>
            </a: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The height of the students in this class in centimeter.</a:t>
            </a:r>
          </a:p>
          <a:p>
            <a:pPr lvl="0"/>
            <a:endParaRPr lang="en-US" altLang="en-US" sz="18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r>
              <a:rPr lang="en-US" altLang="en-US" sz="18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Information</a:t>
            </a: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is data that have been processed, structured or contextualized so that it is meaningful to humans.</a:t>
            </a:r>
          </a:p>
          <a:p>
            <a:pPr lvl="0"/>
            <a:endParaRPr lang="en-US" altLang="en-US" sz="18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>
              <a:spcAft>
                <a:spcPts val="600"/>
              </a:spcAft>
            </a:pPr>
            <a:r>
              <a:rPr lang="en-US" altLang="en-US" sz="18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Knowledge</a:t>
            </a: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is information that has been interpreted and understood by a human so that he/she can act on it if required.</a:t>
            </a:r>
          </a:p>
          <a:p>
            <a:pPr>
              <a:spcAft>
                <a:spcPts val="600"/>
              </a:spcAft>
            </a:pPr>
            <a:b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r>
              <a:rPr lang="en-US" altLang="en-US" sz="18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Wisdom</a:t>
            </a: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is acting on knowledge in an appropriate way.</a:t>
            </a:r>
            <a:endParaRPr lang="en-US" altLang="en-US" sz="18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9331437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Basic Terminology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0676" y="1424750"/>
            <a:ext cx="690508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Analysis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analysis is a process of inspecting, cleansing, transforming and modeling data with the goal of discovering useful information, informing conclusion and supporting decision-making. </a:t>
            </a:r>
          </a:p>
          <a:p>
            <a:pPr lvl="0"/>
            <a:endParaRPr lang="en-US" altLang="en-US" sz="18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8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Visualization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visualization is the graphic representation of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Involves producing images that communicate relationships among the represented data</a:t>
            </a:r>
            <a:b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18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0258423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Basic Terminology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421" y="1431440"/>
            <a:ext cx="773759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8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Mining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Process of analyzing vast amount of data to discover additional knowledge or new information about the data such as patterns or rules or interesting structure in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8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B3DA-4624-4AC7-B267-B4782221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00" y="2784923"/>
            <a:ext cx="2754249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491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Basic Terminology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4643F-ECE7-469C-BFE7-01E28ADA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1" y="2400935"/>
            <a:ext cx="32871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8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Data Science Pyramid </a:t>
            </a:r>
          </a:p>
          <a:p>
            <a:pPr lvl="0"/>
            <a:endParaRPr lang="en-US" altLang="en-US" sz="18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71366-4DDB-4131-9FBC-083941A9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97" y="1056696"/>
            <a:ext cx="5346562" cy="40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32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5591" y="1357848"/>
            <a:ext cx="72427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 Usability</a:t>
            </a:r>
            <a:endParaRPr lang="en-US" altLang="en-US" sz="24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Information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Text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Natural language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Image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Anomaly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Web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Pattern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Recommendation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9332192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3CBBD50-9ABE-4A9B-ABB4-1EC9E4E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18" y="1083349"/>
            <a:ext cx="7355241" cy="39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8396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577" y="1775510"/>
            <a:ext cx="362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Banking and Financial Sector</a:t>
            </a:r>
          </a:p>
          <a:p>
            <a:pPr lvl="0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Fraud and Risk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Claim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Risk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Personalized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sz="20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device, electronics&#10;&#10;Description automatically generated">
            <a:extLst>
              <a:ext uri="{FF2B5EF4-FFF2-40B4-BE49-F238E27FC236}">
                <a16:creationId xmlns:a16="http://schemas.microsoft.com/office/drawing/2014/main" id="{D2E99469-3191-4551-8969-2F8EA54D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9" y="909793"/>
            <a:ext cx="4100055" cy="41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2529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AF53C8C-35E9-4265-BEB3-65893BB3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4" y="919624"/>
            <a:ext cx="4119716" cy="4112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98E7E-53A3-44E2-9C91-143DEFA0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72" y="1725148"/>
            <a:ext cx="36238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Healthcare</a:t>
            </a:r>
          </a:p>
          <a:p>
            <a:pPr lvl="0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Optimized and integrated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Image analysis and problem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Communication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Medication effectiveness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Personalized medicine</a:t>
            </a:r>
            <a:endParaRPr lang="en-US" altLang="en-US" sz="20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34417130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pic>
        <p:nvPicPr>
          <p:cNvPr id="4" name="Picture 3" descr="A picture containing box&#10;&#10;Description automatically generated">
            <a:extLst>
              <a:ext uri="{FF2B5EF4-FFF2-40B4-BE49-F238E27FC236}">
                <a16:creationId xmlns:a16="http://schemas.microsoft.com/office/drawing/2014/main" id="{B27251D3-B08B-49BE-AB47-3976FBE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98" y="1312471"/>
            <a:ext cx="4913850" cy="3566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4AFEC-6178-47E8-8D03-846CFFCB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0" y="1754190"/>
            <a:ext cx="36238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Social Media</a:t>
            </a:r>
          </a:p>
          <a:p>
            <a:pPr lvl="0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Sentiment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User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Image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67613803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AFEC-6178-47E8-8D03-846CFFCB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86" y="1778465"/>
            <a:ext cx="362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Travel</a:t>
            </a:r>
          </a:p>
          <a:p>
            <a:pPr lvl="0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Dynamic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Customer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Personalized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Flight delay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Route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Digital marketing</a:t>
            </a:r>
          </a:p>
        </p:txBody>
      </p:sp>
      <p:pic>
        <p:nvPicPr>
          <p:cNvPr id="3" name="Picture 2" descr="A picture containing outdoor, blue, water, flying&#10;&#10;Description automatically generated">
            <a:extLst>
              <a:ext uri="{FF2B5EF4-FFF2-40B4-BE49-F238E27FC236}">
                <a16:creationId xmlns:a16="http://schemas.microsoft.com/office/drawing/2014/main" id="{9C7C443F-8A77-4BFF-ACFA-0F958F16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71" y="1477082"/>
            <a:ext cx="5438851" cy="31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9586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Learning Outcomes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79504" y="909800"/>
            <a:ext cx="74784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Principles, concepts  and understanding of Data Science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Weeks: 1, 2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endParaRPr lang="en-US" altLang="en-US" sz="16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Management 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Weeks: 3, 4, 5</a:t>
            </a:r>
          </a:p>
          <a:p>
            <a:pPr marL="342900" lvl="0" indent="-342900">
              <a:buFont typeface="+mj-lt"/>
              <a:buAutoNum type="arabicPeriod"/>
            </a:pPr>
            <a:endParaRPr lang="en-US" altLang="en-US" sz="16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 in Business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Weeks: 6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 Tools and Data Pre-processing 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Weeks: 7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endParaRPr lang="en-US" altLang="en-US" sz="16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 Methodology and Machine Learning Models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Weeks: 8, 9, 10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endParaRPr lang="en-US" altLang="en-US" sz="16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Statistical and Mathematical Background of Data Science</a:t>
            </a:r>
            <a:b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6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Weeks</a:t>
            </a:r>
            <a:r>
              <a:rPr lang="en-US" altLang="en-US" sz="1600">
                <a:solidFill>
                  <a:srgbClr val="FFC000"/>
                </a:solidFill>
                <a:latin typeface="Muli"/>
                <a:ea typeface="Muli"/>
                <a:cs typeface="Muli"/>
              </a:rPr>
              <a:t>: 11, 12, 13</a:t>
            </a:r>
            <a:endParaRPr lang="en-US" altLang="en-US" sz="16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13848777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Applications</a:t>
            </a:r>
            <a:endParaRPr lang="e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AFEC-6178-47E8-8D03-846CFFCB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85" y="1764397"/>
            <a:ext cx="36238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Marketing and Sales</a:t>
            </a:r>
          </a:p>
          <a:p>
            <a:pPr lvl="0"/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Customer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Demand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Tracking customer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Personalized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Upselling and cross selling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Discount offering</a:t>
            </a:r>
          </a:p>
          <a:p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8C93A6A0-D34B-4053-860A-C032FDAF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06" y="1397254"/>
            <a:ext cx="5138013" cy="35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78721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2597758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Required Materials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78393" y="1430452"/>
            <a:ext cx="43092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2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A) </a:t>
            </a:r>
            <a:r>
              <a:rPr lang="en-US" altLang="en-US" sz="12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Data Science</a:t>
            </a:r>
          </a:p>
          <a:p>
            <a:pPr lvl="0"/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John D. Kelleher , Brendan Tierney</a:t>
            </a:r>
          </a:p>
          <a:p>
            <a:pPr lvl="0"/>
            <a:b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ISBN-13: 978-0262535434</a:t>
            </a:r>
          </a:p>
          <a:p>
            <a:pPr lvl="0"/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280 pages </a:t>
            </a:r>
          </a:p>
          <a:p>
            <a:pPr lvl="0"/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April 2018</a:t>
            </a:r>
          </a:p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r>
              <a:rPr lang="en-US" altLang="en-US" sz="12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B) </a:t>
            </a:r>
            <a:r>
              <a:rPr lang="en-US" altLang="en-US" sz="12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Practical Statistics for Data Scientists: 50 Essential Concepts</a:t>
            </a:r>
          </a:p>
          <a:p>
            <a:pPr lvl="0"/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Peter Bruce, Andrew Bruce</a:t>
            </a:r>
          </a:p>
          <a:p>
            <a:pPr lvl="0"/>
            <a:b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ISBN-13: 978-1491952962</a:t>
            </a:r>
          </a:p>
          <a:p>
            <a:pPr lvl="0"/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318 pages </a:t>
            </a:r>
          </a:p>
          <a:p>
            <a:pPr lvl="0"/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May 2017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0481" y="1154442"/>
            <a:ext cx="15815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Text 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4431" y="4205857"/>
            <a:ext cx="55771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2.   Personal Computer </a:t>
            </a:r>
            <a:b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12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PC, MAC, Linux: You will need a modern Internet browser and an SSH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CE46-A986-4C8C-886E-3BBCA546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29" y="1336215"/>
            <a:ext cx="1202498" cy="143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10A75-6B7A-48FC-9027-5525964A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29" y="2831800"/>
            <a:ext cx="1209939" cy="15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077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Evaluation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2682" y="848771"/>
            <a:ext cx="24369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Evaluation methods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91418"/>
              </p:ext>
            </p:extLst>
          </p:nvPr>
        </p:nvGraphicFramePr>
        <p:xfrm>
          <a:off x="1944430" y="1247031"/>
          <a:ext cx="5380817" cy="1287230"/>
        </p:xfrm>
        <a:graphic>
          <a:graphicData uri="http://schemas.openxmlformats.org/drawingml/2006/table">
            <a:tbl>
              <a:tblPr firstRow="1" lastCol="1" bandRow="1">
                <a:tableStyleId>{3C2FFA5D-87B4-456A-9821-1D502468CF0F}</a:tableStyleId>
              </a:tblPr>
              <a:tblGrid>
                <a:gridCol w="26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638"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Tests (2 @ 30%)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60%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Assignments (1 @ 10%)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10%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Term Project (1 @ 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32682" y="2616518"/>
            <a:ext cx="24369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2.    Marking Scheme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16375"/>
              </p:ext>
            </p:extLst>
          </p:nvPr>
        </p:nvGraphicFramePr>
        <p:xfrm>
          <a:off x="1944431" y="3030303"/>
          <a:ext cx="5380816" cy="18933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Mark(%)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Grade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Mark(%)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Grade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 94-100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 A+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67-69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C+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 87-93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A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63-66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C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 80-86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A-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60-62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C-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b="0" dirty="0"/>
                        <a:t> 77-79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B+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50-59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D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b="0" dirty="0"/>
                        <a:t> 73-76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 B</a:t>
                      </a:r>
                      <a:endParaRPr lang="en-US" sz="1050" dirty="0"/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0-49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F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b="0" dirty="0"/>
                        <a:t> 70-72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B-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60784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2016184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5700" y="3048090"/>
            <a:ext cx="39469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Basic terminology and concept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Science domain: closely related disciplines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Data Science practices and applications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Data Science process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Science ecosystem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5700" y="1446241"/>
            <a:ext cx="5638800" cy="1159799"/>
          </a:xfrm>
        </p:spPr>
        <p:txBody>
          <a:bodyPr/>
          <a:lstStyle/>
          <a:p>
            <a:r>
              <a:rPr lang="en-US" sz="2400" b="1" dirty="0"/>
              <a:t>Topic 1</a:t>
            </a:r>
            <a:br>
              <a:rPr lang="en-US" sz="2400" b="1" dirty="0"/>
            </a:br>
            <a:r>
              <a:rPr lang="en-US" sz="2400" b="1" dirty="0">
                <a:solidFill>
                  <a:schemeClr val="bg1"/>
                </a:solidFill>
              </a:rPr>
              <a:t>Principles, concepts  and understanding of Data Science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Concepts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407" y="2331969"/>
            <a:ext cx="32871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8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Data Science</a:t>
            </a:r>
            <a:r>
              <a:rPr lang="en-US" altLang="en-US" sz="1800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 </a:t>
            </a: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encompasses a set of principles, problem definitions, algorithms and processes for extracting nonobvious and useful patterns from large data sets.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B24267-A1AC-4F57-BF59-D0AFD56E8730}"/>
              </a:ext>
            </a:extLst>
          </p:cNvPr>
          <p:cNvSpPr/>
          <p:nvPr/>
        </p:nvSpPr>
        <p:spPr>
          <a:xfrm>
            <a:off x="5309413" y="2522469"/>
            <a:ext cx="2362200" cy="2438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Database Systems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DDE714-34EC-45FF-9287-BD1455593FA3}"/>
              </a:ext>
            </a:extLst>
          </p:cNvPr>
          <p:cNvSpPr/>
          <p:nvPr/>
        </p:nvSpPr>
        <p:spPr>
          <a:xfrm>
            <a:off x="4318813" y="1303269"/>
            <a:ext cx="2286000" cy="20574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Math and</a:t>
            </a:r>
            <a:br>
              <a:rPr lang="en-US" sz="2000" b="1" dirty="0"/>
            </a:br>
            <a:r>
              <a:rPr lang="en-US" sz="2000" b="1" dirty="0"/>
              <a:t>Statistics</a:t>
            </a:r>
            <a:endParaRPr lang="en-US" sz="16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26D189-4F55-4941-9EFF-0FE575D49F6A}"/>
              </a:ext>
            </a:extLst>
          </p:cNvPr>
          <p:cNvSpPr/>
          <p:nvPr/>
        </p:nvSpPr>
        <p:spPr>
          <a:xfrm>
            <a:off x="6147613" y="1227069"/>
            <a:ext cx="2438400" cy="213360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/>
              <a:t>AI / Machine Learning/</a:t>
            </a:r>
          </a:p>
          <a:p>
            <a:pPr algn="r"/>
            <a:r>
              <a:rPr lang="en-US" sz="2000" b="1" dirty="0"/>
              <a:t>Coding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6F4485-8364-4D93-94E0-1B92E581714D}"/>
              </a:ext>
            </a:extLst>
          </p:cNvPr>
          <p:cNvSpPr/>
          <p:nvPr/>
        </p:nvSpPr>
        <p:spPr>
          <a:xfrm>
            <a:off x="5641252" y="2173420"/>
            <a:ext cx="1664113" cy="162250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70274821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Concepts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1703" y="1439135"/>
            <a:ext cx="7768168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</a:t>
            </a:r>
            <a:b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The study of data to gain insights and knowledge.</a:t>
            </a:r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Involves methods of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collection &amp; management at large scale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visualization 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Analytics on the collected data, and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Representation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89268491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Basic Terminology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4891F-BB98-4943-8FB6-D166019E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07" y="1140543"/>
            <a:ext cx="5099452" cy="35176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14643F-ECE7-469C-BFE7-01E28ADA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" y="2160700"/>
            <a:ext cx="32871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8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DIKW pyramid </a:t>
            </a:r>
          </a:p>
          <a:p>
            <a:pPr lvl="0"/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Standard model of structural relationship between wisdom, knowledge, information and data.</a:t>
            </a:r>
          </a:p>
        </p:txBody>
      </p:sp>
    </p:spTree>
    <p:extLst>
      <p:ext uri="{BB962C8B-B14F-4D97-AF65-F5344CB8AC3E}">
        <p14:creationId xmlns:p14="http://schemas.microsoft.com/office/powerpoint/2010/main" val="55686720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9047</TotalTime>
  <Words>748</Words>
  <Application>Microsoft Office PowerPoint</Application>
  <PresentationFormat>On-screen Show (16:9)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Muli</vt:lpstr>
      <vt:lpstr>Nixie One</vt:lpstr>
      <vt:lpstr>Wingdings</vt:lpstr>
      <vt:lpstr>Imogen template</vt:lpstr>
      <vt:lpstr>AML – 1114 Data Science and Machine Learning  </vt:lpstr>
      <vt:lpstr>Learning Outcomes</vt:lpstr>
      <vt:lpstr>Required Materials</vt:lpstr>
      <vt:lpstr>Evaluation</vt:lpstr>
      <vt:lpstr>Any questions so far? Any comments?</vt:lpstr>
      <vt:lpstr>Topic 1 Principles, concepts  and understanding of Data Science</vt:lpstr>
      <vt:lpstr>Data Science Concepts</vt:lpstr>
      <vt:lpstr>Data Science Concepts</vt:lpstr>
      <vt:lpstr>Basic Terminology</vt:lpstr>
      <vt:lpstr>Basic Terminology</vt:lpstr>
      <vt:lpstr>Basic Terminology</vt:lpstr>
      <vt:lpstr>Basic Terminology</vt:lpstr>
      <vt:lpstr>Basic Terminology</vt:lpstr>
      <vt:lpstr>Data Science Applications</vt:lpstr>
      <vt:lpstr>Data Science Applications</vt:lpstr>
      <vt:lpstr>Data Science Applications</vt:lpstr>
      <vt:lpstr>Data Science Applications</vt:lpstr>
      <vt:lpstr>Data Science Applications</vt:lpstr>
      <vt:lpstr>Data Science Applications</vt:lpstr>
      <vt:lpstr>Data Science Applications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Amir Samiezadeh</dc:creator>
  <cp:lastModifiedBy>Amir Samiezadeh</cp:lastModifiedBy>
  <cp:revision>821</cp:revision>
  <cp:lastPrinted>2019-11-26T21:47:53Z</cp:lastPrinted>
  <dcterms:modified xsi:type="dcterms:W3CDTF">2023-03-23T15:28:25Z</dcterms:modified>
  <cp:version>Version1.0</cp:version>
</cp:coreProperties>
</file>