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49"/>
  </p:notesMasterIdLst>
  <p:handoutMasterIdLst>
    <p:handoutMasterId r:id="rId50"/>
  </p:handoutMasterIdLst>
  <p:sldIdLst>
    <p:sldId id="256" r:id="rId2"/>
    <p:sldId id="381" r:id="rId3"/>
    <p:sldId id="402" r:id="rId4"/>
    <p:sldId id="388" r:id="rId5"/>
    <p:sldId id="395" r:id="rId6"/>
    <p:sldId id="396" r:id="rId7"/>
    <p:sldId id="397" r:id="rId8"/>
    <p:sldId id="398" r:id="rId9"/>
    <p:sldId id="399" r:id="rId10"/>
    <p:sldId id="400" r:id="rId11"/>
    <p:sldId id="404" r:id="rId12"/>
    <p:sldId id="401" r:id="rId13"/>
    <p:sldId id="403" r:id="rId14"/>
    <p:sldId id="409" r:id="rId15"/>
    <p:sldId id="406" r:id="rId16"/>
    <p:sldId id="405" r:id="rId17"/>
    <p:sldId id="407" r:id="rId18"/>
    <p:sldId id="408" r:id="rId19"/>
    <p:sldId id="410" r:id="rId20"/>
    <p:sldId id="411" r:id="rId21"/>
    <p:sldId id="429" r:id="rId22"/>
    <p:sldId id="428" r:id="rId23"/>
    <p:sldId id="430" r:id="rId24"/>
    <p:sldId id="431" r:id="rId25"/>
    <p:sldId id="432" r:id="rId26"/>
    <p:sldId id="434" r:id="rId27"/>
    <p:sldId id="433" r:id="rId28"/>
    <p:sldId id="412" r:id="rId29"/>
    <p:sldId id="435" r:id="rId30"/>
    <p:sldId id="413" r:id="rId31"/>
    <p:sldId id="414" r:id="rId32"/>
    <p:sldId id="415" r:id="rId33"/>
    <p:sldId id="417" r:id="rId34"/>
    <p:sldId id="418" r:id="rId35"/>
    <p:sldId id="419" r:id="rId36"/>
    <p:sldId id="420" r:id="rId37"/>
    <p:sldId id="421" r:id="rId38"/>
    <p:sldId id="422" r:id="rId39"/>
    <p:sldId id="423" r:id="rId40"/>
    <p:sldId id="424" r:id="rId41"/>
    <p:sldId id="425" r:id="rId42"/>
    <p:sldId id="426" r:id="rId43"/>
    <p:sldId id="427" r:id="rId44"/>
    <p:sldId id="436" r:id="rId45"/>
    <p:sldId id="438" r:id="rId46"/>
    <p:sldId id="439" r:id="rId47"/>
    <p:sldId id="440" r:id="rId48"/>
  </p:sldIdLst>
  <p:sldSz cx="9144000" cy="5143500" type="screen16x9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19A146-9D0B-434A-B843-7705B224E9B1}">
  <a:tblStyle styleId="{4819A146-9D0B-434A-B843-7705B224E9B1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6" autoAdjust="0"/>
    <p:restoredTop sz="90719" autoAdjust="0"/>
  </p:normalViewPr>
  <p:slideViewPr>
    <p:cSldViewPr snapToGrid="0">
      <p:cViewPr varScale="1">
        <p:scale>
          <a:sx n="132" d="100"/>
          <a:sy n="132" d="100"/>
        </p:scale>
        <p:origin x="10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24ACEA6-188A-4941-BA89-A6331CB7065D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04B4114-9801-430A-8866-3EA5E5C17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040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70294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Shape 1406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0773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8382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7374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2481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5162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4870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8041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8806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9358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3975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r>
              <a:rPr lang="en-CA" dirty="0"/>
              <a:t>https://bookdown.org/ejvanholm/Textbook/displaying-data.html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2179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Shape 1426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Shape 1427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13983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r>
              <a:rPr lang="en-CA" dirty="0"/>
              <a:t>https://bookdown.org/ejvanholm/Textbook/displaying-data.html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63038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r>
              <a:rPr lang="en-CA" dirty="0"/>
              <a:t>https://bookdown.org/ejvanholm/Textbook/displaying-data.html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4246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r>
              <a:rPr lang="en-CA" dirty="0"/>
              <a:t>https://bookdown.org/ejvanholm/Textbook/displaying-data.html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06593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r>
              <a:rPr lang="en-CA" dirty="0"/>
              <a:t>https://bookdown.org/ejvanholm/Textbook/displaying-data.html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95103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r>
              <a:rPr lang="en-CA" dirty="0"/>
              <a:t>https://bookdown.org/ejvanholm/Textbook/displaying-data.html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58253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r>
              <a:rPr lang="en-CA" dirty="0"/>
              <a:t>https://bookdown.org/ejvanholm/Textbook/displaying-data.html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27938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6568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80796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60377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1719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74680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48924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55780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80395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11985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15202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9613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2104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54328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64472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7924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62754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31321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71338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58197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79384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3039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5388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9626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7989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1337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7913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8246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 rot="10800000" flipH="1">
            <a:off x="3692751" y="38248"/>
            <a:ext cx="1758132" cy="1523096"/>
            <a:chOff x="4088875" y="1431100"/>
            <a:chExt cx="3293000" cy="2852775"/>
          </a:xfrm>
        </p:grpSpPr>
        <p:sp>
          <p:nvSpPr>
            <p:cNvPr id="11" name="Shape 11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" name="Shape 12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58" name="Shape 58"/>
          <p:cNvSpPr/>
          <p:nvPr/>
        </p:nvSpPr>
        <p:spPr>
          <a:xfrm rot="10800000" flipH="1">
            <a:off x="2809875" y="-172875"/>
            <a:ext cx="1111499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9" name="Shape 59"/>
          <p:cNvSpPr/>
          <p:nvPr/>
        </p:nvSpPr>
        <p:spPr>
          <a:xfrm rot="10800000" flipH="1">
            <a:off x="3602723" y="1360109"/>
            <a:ext cx="493799" cy="4274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0" name="Shape 60"/>
          <p:cNvSpPr/>
          <p:nvPr/>
        </p:nvSpPr>
        <p:spPr>
          <a:xfrm rot="10800000" flipH="1">
            <a:off x="5278914" y="855278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1" name="Shape 61"/>
          <p:cNvSpPr/>
          <p:nvPr/>
        </p:nvSpPr>
        <p:spPr>
          <a:xfrm rot="10800000" flipH="1">
            <a:off x="5365798" y="352324"/>
            <a:ext cx="493799" cy="4271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62" name="Shape 62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63" name="Shape 6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65" name="Shape 65"/>
          <p:cNvSpPr/>
          <p:nvPr/>
        </p:nvSpPr>
        <p:spPr>
          <a:xfrm>
            <a:off x="3253021" y="113273"/>
            <a:ext cx="225084" cy="389963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66" name="Shape 66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67" name="Shape 6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76" name="Shape 7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80" name="Shape 80"/>
          <p:cNvGrpSpPr/>
          <p:nvPr/>
        </p:nvGrpSpPr>
        <p:grpSpPr>
          <a:xfrm rot="10800000" flipH="1">
            <a:off x="3920311" y="3981675"/>
            <a:ext cx="1303376" cy="1127987"/>
            <a:chOff x="238125" y="1431100"/>
            <a:chExt cx="3296350" cy="2852775"/>
          </a:xfrm>
        </p:grpSpPr>
        <p:sp>
          <p:nvSpPr>
            <p:cNvPr id="81" name="Shape 81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" name="Shape 92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3" name="Shape 93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63" name="Shape 163"/>
          <p:cNvSpPr/>
          <p:nvPr/>
        </p:nvSpPr>
        <p:spPr>
          <a:xfrm rot="10800000" flipH="1">
            <a:off x="5010533" y="4576647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4" name="Shape 164"/>
          <p:cNvSpPr/>
          <p:nvPr/>
        </p:nvSpPr>
        <p:spPr>
          <a:xfrm rot="10800000" flipH="1">
            <a:off x="5133679" y="4056450"/>
            <a:ext cx="540000" cy="4673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5" name="Shape 165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6" name="Shape 166"/>
          <p:cNvSpPr/>
          <p:nvPr/>
        </p:nvSpPr>
        <p:spPr>
          <a:xfrm rot="10800000" flipH="1">
            <a:off x="3530384" y="4576661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7" name="Shape 167"/>
          <p:cNvSpPr/>
          <p:nvPr/>
        </p:nvSpPr>
        <p:spPr>
          <a:xfrm>
            <a:off x="5370704" y="4867760"/>
            <a:ext cx="312502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68" name="Shape 168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169" name="Shape 16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75" name="Shape 175"/>
          <p:cNvSpPr/>
          <p:nvPr/>
        </p:nvSpPr>
        <p:spPr>
          <a:xfrm>
            <a:off x="3429208" y="3904791"/>
            <a:ext cx="377838" cy="343684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grpSp>
        <p:nvGrpSpPr>
          <p:cNvPr id="179" name="Shape 179"/>
          <p:cNvGrpSpPr/>
          <p:nvPr/>
        </p:nvGrpSpPr>
        <p:grpSpPr>
          <a:xfrm rot="10800000" flipH="1">
            <a:off x="421028" y="1677113"/>
            <a:ext cx="2064710" cy="1788689"/>
            <a:chOff x="4088875" y="1431100"/>
            <a:chExt cx="3293000" cy="2852775"/>
          </a:xfrm>
        </p:grpSpPr>
        <p:sp>
          <p:nvSpPr>
            <p:cNvPr id="180" name="Shape 18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2" name="Shape 21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3" name="Shape 21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27" name="Shape 227"/>
          <p:cNvSpPr/>
          <p:nvPr/>
        </p:nvSpPr>
        <p:spPr>
          <a:xfrm rot="10800000" flipH="1">
            <a:off x="66674" y="31354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8" name="Shape 228"/>
          <p:cNvSpPr/>
          <p:nvPr/>
        </p:nvSpPr>
        <p:spPr>
          <a:xfrm rot="10800000" flipH="1">
            <a:off x="828674" y="35165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9" name="Shape 229"/>
          <p:cNvSpPr/>
          <p:nvPr/>
        </p:nvSpPr>
        <p:spPr>
          <a:xfrm rot="10800000" flipH="1">
            <a:off x="761999" y="877950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93851" y="4692801"/>
            <a:ext cx="517499" cy="4478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31" name="Shape 231"/>
          <p:cNvGrpSpPr/>
          <p:nvPr/>
        </p:nvGrpSpPr>
        <p:grpSpPr>
          <a:xfrm>
            <a:off x="996358" y="1070667"/>
            <a:ext cx="351203" cy="324660"/>
            <a:chOff x="5975075" y="2327500"/>
            <a:chExt cx="420100" cy="388350"/>
          </a:xfrm>
        </p:grpSpPr>
        <p:sp>
          <p:nvSpPr>
            <p:cNvPr id="232" name="Shape 23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34" name="Shape 234"/>
          <p:cNvSpPr/>
          <p:nvPr/>
        </p:nvSpPr>
        <p:spPr>
          <a:xfrm>
            <a:off x="393600" y="334662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35" name="Shape 235"/>
          <p:cNvGrpSpPr/>
          <p:nvPr/>
        </p:nvGrpSpPr>
        <p:grpSpPr>
          <a:xfrm>
            <a:off x="305253" y="553855"/>
            <a:ext cx="247468" cy="392302"/>
            <a:chOff x="6718575" y="2318625"/>
            <a:chExt cx="256950" cy="407375"/>
          </a:xfrm>
        </p:grpSpPr>
        <p:sp>
          <p:nvSpPr>
            <p:cNvPr id="236" name="Shape 23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244" name="Shape 244"/>
          <p:cNvGrpSpPr/>
          <p:nvPr/>
        </p:nvGrpSpPr>
        <p:grpSpPr>
          <a:xfrm>
            <a:off x="1419984" y="3634331"/>
            <a:ext cx="342881" cy="350068"/>
            <a:chOff x="3951850" y="2985350"/>
            <a:chExt cx="407950" cy="416500"/>
          </a:xfrm>
        </p:grpSpPr>
        <p:sp>
          <p:nvSpPr>
            <p:cNvPr id="245" name="Shape 24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249" name="Shape 249"/>
          <p:cNvGrpSpPr/>
          <p:nvPr/>
        </p:nvGrpSpPr>
        <p:grpSpPr>
          <a:xfrm rot="10800000" flipH="1">
            <a:off x="-88363" y="302261"/>
            <a:ext cx="1034724" cy="895486"/>
            <a:chOff x="238125" y="1431100"/>
            <a:chExt cx="3296350" cy="2852775"/>
          </a:xfrm>
        </p:grpSpPr>
        <p:sp>
          <p:nvSpPr>
            <p:cNvPr id="250" name="Shape 250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332" name="Shape 332"/>
          <p:cNvSpPr/>
          <p:nvPr/>
        </p:nvSpPr>
        <p:spPr>
          <a:xfrm rot="10800000" flipH="1">
            <a:off x="733424" y="39360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3" name="Shape 333"/>
          <p:cNvSpPr/>
          <p:nvPr/>
        </p:nvSpPr>
        <p:spPr>
          <a:xfrm rot="10800000" flipH="1">
            <a:off x="738524" y="1008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4" name="Shape 334"/>
          <p:cNvSpPr/>
          <p:nvPr/>
        </p:nvSpPr>
        <p:spPr>
          <a:xfrm rot="10800000" flipH="1">
            <a:off x="-291324" y="4148475"/>
            <a:ext cx="1182300" cy="1023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5" name="Shape 335"/>
          <p:cNvSpPr/>
          <p:nvPr/>
        </p:nvSpPr>
        <p:spPr>
          <a:xfrm rot="10800000" flipH="1">
            <a:off x="420724" y="-65225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6" name="Shape 336"/>
          <p:cNvSpPr/>
          <p:nvPr/>
        </p:nvSpPr>
        <p:spPr>
          <a:xfrm>
            <a:off x="1019338" y="416705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337" name="Shape 337"/>
          <p:cNvGrpSpPr/>
          <p:nvPr/>
        </p:nvGrpSpPr>
        <p:grpSpPr>
          <a:xfrm>
            <a:off x="-50284" y="1452794"/>
            <a:ext cx="624843" cy="599376"/>
            <a:chOff x="5241175" y="4959100"/>
            <a:chExt cx="539775" cy="517775"/>
          </a:xfrm>
        </p:grpSpPr>
        <p:sp>
          <p:nvSpPr>
            <p:cNvPr id="338" name="Shape 3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344" name="Shape 344"/>
          <p:cNvSpPr/>
          <p:nvPr/>
        </p:nvSpPr>
        <p:spPr>
          <a:xfrm>
            <a:off x="47198" y="4430470"/>
            <a:ext cx="505231" cy="459561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5" name="Shape 855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6" name="Shape 856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7" name="Shape 857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858" name="Shape 858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859" name="Shape 859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0" name="Shape 860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1" name="Shape 861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2" name="Shape 862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3" name="Shape 863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4" name="Shape 864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5" name="Shape 865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6" name="Shape 866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7" name="Shape 867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8" name="Shape 868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9" name="Shape 869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0" name="Shape 870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1" name="Shape 871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2" name="Shape 872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3" name="Shape 873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4" name="Shape 874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5" name="Shape 875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6" name="Shape 876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7" name="Shape 877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8" name="Shape 878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9" name="Shape 879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0" name="Shape 880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1" name="Shape 881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2" name="Shape 882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3" name="Shape 883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4" name="Shape 884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5" name="Shape 885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6" name="Shape 886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7" name="Shape 887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8" name="Shape 888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9" name="Shape 889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0" name="Shape 890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1" name="Shape 891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2" name="Shape 892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3" name="Shape 893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4" name="Shape 894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5" name="Shape 895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6" name="Shape 896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7" name="Shape 897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8" name="Shape 898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9" name="Shape 899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0" name="Shape 900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1" name="Shape 901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2" name="Shape 902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3" name="Shape 903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4" name="Shape 904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5" name="Shape 905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906" name="Shape 906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7" name="Shape 907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8" name="Shape 908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9" name="Shape 909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910" name="Shape 910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911" name="Shape 91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2" name="Shape 91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913" name="Shape 913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914" name="Shape 914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915" name="Shape 91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6" name="Shape 91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7" name="Shape 91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8" name="Shape 91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9" name="Shape 91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0" name="Shape 92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1" name="Shape 92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2" name="Shape 92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923" name="Shape 923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924" name="Shape 92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5" name="Shape 92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6" name="Shape 92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7" name="Shape 92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benhamner/python-data-visualizations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kaggle.com/code/saurav9786/seaborn-tutorial" TargetMode="External"/><Relationship Id="rId4" Type="http://schemas.openxmlformats.org/officeDocument/2006/relationships/hyperlink" Target="https://www.kaggle.com/code/sanikamal/data-visualization-using-matplotli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>
            <a:spLocks noGrp="1"/>
          </p:cNvSpPr>
          <p:nvPr>
            <p:ph type="ctrTitle"/>
          </p:nvPr>
        </p:nvSpPr>
        <p:spPr>
          <a:xfrm>
            <a:off x="140112" y="1876418"/>
            <a:ext cx="8897347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" sz="3200" dirty="0"/>
              <a:t>AML – 1114 </a:t>
            </a:r>
            <a:r>
              <a:rPr lang="en-US" sz="3200"/>
              <a:t>Data Science and Machine Learning </a:t>
            </a:r>
            <a:endParaRPr lang="en" sz="3200" dirty="0"/>
          </a:p>
        </p:txBody>
      </p:sp>
      <p:sp>
        <p:nvSpPr>
          <p:cNvPr id="6" name="Shape 1408"/>
          <p:cNvSpPr txBox="1">
            <a:spLocks/>
          </p:cNvSpPr>
          <p:nvPr/>
        </p:nvSpPr>
        <p:spPr>
          <a:xfrm>
            <a:off x="442935" y="3244021"/>
            <a:ext cx="3260208" cy="10722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l"/>
            <a:endParaRPr lang="en-US" sz="1200" dirty="0"/>
          </a:p>
          <a:p>
            <a:pPr algn="l"/>
            <a:r>
              <a:rPr lang="en-US" sz="1200" dirty="0"/>
              <a:t>[Data Science] </a:t>
            </a:r>
            <a:br>
              <a:rPr lang="en-US" sz="1200" dirty="0"/>
            </a:br>
            <a:endParaRPr lang="en-US" sz="1200" dirty="0"/>
          </a:p>
          <a:p>
            <a:pPr algn="l"/>
            <a:r>
              <a:rPr lang="en-US" sz="1200" dirty="0"/>
              <a:t>The study of data to gain insights and knowledge; involves methods of recording, storing, and analyzing data to effectively extract useful information.</a:t>
            </a:r>
            <a:endParaRPr lang="en" sz="1200" dirty="0"/>
          </a:p>
        </p:txBody>
      </p:sp>
      <p:sp>
        <p:nvSpPr>
          <p:cNvPr id="8" name="Shape 1408"/>
          <p:cNvSpPr txBox="1">
            <a:spLocks/>
          </p:cNvSpPr>
          <p:nvPr/>
        </p:nvSpPr>
        <p:spPr>
          <a:xfrm>
            <a:off x="83170" y="284568"/>
            <a:ext cx="2733717" cy="1132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 lang="en" sz="2400" b="1" dirty="0"/>
          </a:p>
        </p:txBody>
      </p:sp>
      <p:sp>
        <p:nvSpPr>
          <p:cNvPr id="9" name="Shape 1408"/>
          <p:cNvSpPr txBox="1">
            <a:spLocks/>
          </p:cNvSpPr>
          <p:nvPr/>
        </p:nvSpPr>
        <p:spPr>
          <a:xfrm>
            <a:off x="26230" y="850693"/>
            <a:ext cx="2847599" cy="6038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 lang="en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2E1671-D3A5-4FB4-BC25-F401F0328B7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12" y="812105"/>
            <a:ext cx="2938585" cy="509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341078" y="472134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Introduction to Statistics</a:t>
            </a:r>
            <a:endParaRPr lang="en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A68B09-CD16-B646-7CCD-91D00094A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753" y="1476603"/>
            <a:ext cx="69643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Sampling methods</a:t>
            </a:r>
            <a:endParaRPr lang="en-US" altLang="en-US" sz="17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339067-6A72-5F3D-A9E1-A6BAAA407468}"/>
              </a:ext>
            </a:extLst>
          </p:cNvPr>
          <p:cNvSpPr txBox="1"/>
          <p:nvPr/>
        </p:nvSpPr>
        <p:spPr>
          <a:xfrm>
            <a:off x="1149753" y="2011680"/>
            <a:ext cx="7271436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chemeClr val="bg1"/>
                </a:solidFill>
                <a:latin typeface="Muli"/>
              </a:rPr>
              <a:t>Random sampling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uli"/>
              </a:rPr>
              <a:t>Cluster sampling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uli"/>
              </a:rPr>
              <a:t>Systematic sampling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uli"/>
              </a:rPr>
              <a:t>Stratified sampling</a:t>
            </a:r>
            <a:endParaRPr lang="en-CA" sz="2000" dirty="0">
              <a:solidFill>
                <a:schemeClr val="bg1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703874048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341078" y="472134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Introduction to Statistics</a:t>
            </a:r>
            <a:endParaRPr lang="en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A68B09-CD16-B646-7CCD-91D00094A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753" y="1476603"/>
            <a:ext cx="69643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Sampling methods – Random Sampling</a:t>
            </a:r>
            <a:endParaRPr lang="en-US" altLang="en-US" sz="17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DEF326-85C3-5EAC-1732-FCDE373543FC}"/>
              </a:ext>
            </a:extLst>
          </p:cNvPr>
          <p:cNvSpPr txBox="1"/>
          <p:nvPr/>
        </p:nvSpPr>
        <p:spPr>
          <a:xfrm>
            <a:off x="1149754" y="1880858"/>
            <a:ext cx="75849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Muli"/>
              </a:rPr>
              <a:t>For studies it is optimal if the sample which provides the data is representative of the population under study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F0245-BF8A-C4DB-C648-D29004C5CA7F}"/>
              </a:ext>
            </a:extLst>
          </p:cNvPr>
          <p:cNvSpPr txBox="1"/>
          <p:nvPr/>
        </p:nvSpPr>
        <p:spPr>
          <a:xfrm>
            <a:off x="1075842" y="3717259"/>
            <a:ext cx="38663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Muli"/>
              </a:rPr>
              <a:t>In practice: almost never truly random!</a:t>
            </a:r>
            <a:endParaRPr lang="en-CA" sz="2400" dirty="0">
              <a:solidFill>
                <a:schemeClr val="bg1"/>
              </a:solidFill>
            </a:endParaRPr>
          </a:p>
        </p:txBody>
      </p:sp>
      <p:pic>
        <p:nvPicPr>
          <p:cNvPr id="7" name="Picture 6" descr="A picture containing circle, screenshot, diagram, text&#10;&#10;Description automatically generated">
            <a:extLst>
              <a:ext uri="{FF2B5EF4-FFF2-40B4-BE49-F238E27FC236}">
                <a16:creationId xmlns:a16="http://schemas.microsoft.com/office/drawing/2014/main" id="{EE8BE227-F3BD-DF6E-E814-00E932190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349" y="2355635"/>
            <a:ext cx="3422470" cy="26336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9B9A82-98EB-782D-3C89-85563A628F31}"/>
              </a:ext>
            </a:extLst>
          </p:cNvPr>
          <p:cNvSpPr txBox="1"/>
          <p:nvPr/>
        </p:nvSpPr>
        <p:spPr>
          <a:xfrm>
            <a:off x="1075842" y="3035955"/>
            <a:ext cx="38663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Muli"/>
              </a:rPr>
              <a:t>Spoiler Alert! </a:t>
            </a:r>
            <a:endParaRPr lang="en-C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5556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341078" y="472134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Introduction to Statistics</a:t>
            </a:r>
            <a:endParaRPr lang="en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A68B09-CD16-B646-7CCD-91D00094A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753" y="1476603"/>
            <a:ext cx="69643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Sampling methods – Random Sampling</a:t>
            </a:r>
            <a:endParaRPr lang="en-US" altLang="en-US" sz="17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DEF326-85C3-5EAC-1732-FCDE373543FC}"/>
              </a:ext>
            </a:extLst>
          </p:cNvPr>
          <p:cNvSpPr txBox="1"/>
          <p:nvPr/>
        </p:nvSpPr>
        <p:spPr>
          <a:xfrm>
            <a:off x="1149754" y="1880858"/>
            <a:ext cx="7584944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4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Muli"/>
              </a:rPr>
              <a:t>Simple random sampling:</a:t>
            </a:r>
          </a:p>
          <a:p>
            <a:pPr marL="285750" lvl="1" indent="-285750" fontAlgn="base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Muli"/>
              </a:rPr>
              <a:t>One of the main practices of selecting a representative sample</a:t>
            </a:r>
          </a:p>
          <a:p>
            <a:pPr marL="285750" lvl="1" indent="-285750" fontAlgn="base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Muli"/>
              </a:rPr>
              <a:t>A sampling scheme in which every possible subsample of size n from a population is equally likely to be selected</a:t>
            </a:r>
          </a:p>
          <a:p>
            <a:pPr marL="285750" lvl="1" indent="-285750" fontAlgn="base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Muli"/>
              </a:rPr>
              <a:t>If a sample is randomly selected from a population, the characteristics of the sample should (imperfectly) mimic those of the population </a:t>
            </a:r>
          </a:p>
        </p:txBody>
      </p:sp>
    </p:spTree>
    <p:extLst>
      <p:ext uri="{BB962C8B-B14F-4D97-AF65-F5344CB8AC3E}">
        <p14:creationId xmlns:p14="http://schemas.microsoft.com/office/powerpoint/2010/main" val="4116632465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341078" y="472134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Introduction to Statistics</a:t>
            </a:r>
            <a:endParaRPr lang="en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A68B09-CD16-B646-7CCD-91D00094A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753" y="1476603"/>
            <a:ext cx="69643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Sampling methods – Other methods</a:t>
            </a:r>
            <a:endParaRPr lang="en-US" altLang="en-US" sz="17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4F017F-FC40-9ECD-E7F7-9800B2009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162" y="1985554"/>
            <a:ext cx="4032838" cy="31579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72466D-C5D3-EF27-0A27-6828D072F9EF}"/>
              </a:ext>
            </a:extLst>
          </p:cNvPr>
          <p:cNvSpPr txBox="1"/>
          <p:nvPr/>
        </p:nvSpPr>
        <p:spPr>
          <a:xfrm flipH="1">
            <a:off x="1149752" y="2055223"/>
            <a:ext cx="3796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Muli"/>
              </a:rPr>
              <a:t>Clustering:</a:t>
            </a:r>
            <a:r>
              <a:rPr lang="en-US" sz="1600" dirty="0">
                <a:solidFill>
                  <a:schemeClr val="bg1"/>
                </a:solidFill>
                <a:latin typeface="Muli"/>
              </a:rPr>
              <a:t> divide a population into smaller groups then randomly select among these clusters to form a sample</a:t>
            </a:r>
            <a:endParaRPr lang="en-CA" sz="1600" dirty="0">
              <a:solidFill>
                <a:schemeClr val="bg1"/>
              </a:solidFill>
              <a:latin typeface="Mul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BA326C-EF61-2032-0F55-DCBC4E8E7539}"/>
              </a:ext>
            </a:extLst>
          </p:cNvPr>
          <p:cNvSpPr txBox="1"/>
          <p:nvPr/>
        </p:nvSpPr>
        <p:spPr>
          <a:xfrm flipH="1">
            <a:off x="1149750" y="2886220"/>
            <a:ext cx="4032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Muli"/>
              </a:rPr>
              <a:t>Systematic:</a:t>
            </a:r>
            <a:r>
              <a:rPr lang="en-US" sz="1600" dirty="0">
                <a:solidFill>
                  <a:schemeClr val="bg1"/>
                </a:solidFill>
                <a:latin typeface="Muli"/>
              </a:rPr>
              <a:t> select members of the population at a regular interval – for example, select every 12th person on a list of the population</a:t>
            </a:r>
            <a:endParaRPr lang="en-CA" sz="1600" dirty="0">
              <a:solidFill>
                <a:schemeClr val="bg1"/>
              </a:solidFill>
              <a:latin typeface="Mul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A68717-5878-99FF-919A-330CCD4AE249}"/>
              </a:ext>
            </a:extLst>
          </p:cNvPr>
          <p:cNvSpPr txBox="1"/>
          <p:nvPr/>
        </p:nvSpPr>
        <p:spPr>
          <a:xfrm>
            <a:off x="1149750" y="3826058"/>
            <a:ext cx="3857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b="1" dirty="0">
                <a:solidFill>
                  <a:schemeClr val="bg1"/>
                </a:solidFill>
                <a:latin typeface="Muli"/>
              </a:rPr>
              <a:t>Stratified:</a:t>
            </a:r>
            <a:r>
              <a:rPr lang="en-CA" sz="1600" dirty="0">
                <a:solidFill>
                  <a:schemeClr val="bg1"/>
                </a:solidFill>
                <a:latin typeface="Muli"/>
              </a:rPr>
              <a:t> divide subjects into subgroups called strata based on characteristics that they share and then randomly sample them</a:t>
            </a:r>
          </a:p>
        </p:txBody>
      </p:sp>
    </p:spTree>
    <p:extLst>
      <p:ext uri="{BB962C8B-B14F-4D97-AF65-F5344CB8AC3E}">
        <p14:creationId xmlns:p14="http://schemas.microsoft.com/office/powerpoint/2010/main" val="1844937510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3A36-D6BF-E4BE-EA54-570868E4B9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Introduction to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F7798-039F-48AE-945B-1A7914A52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3200" y="2821004"/>
            <a:ext cx="5696099" cy="1768413"/>
          </a:xfrm>
        </p:spPr>
        <p:txBody>
          <a:bodyPr/>
          <a:lstStyle/>
          <a:p>
            <a:r>
              <a:rPr lang="en-CA" dirty="0"/>
              <a:t>Definition</a:t>
            </a:r>
          </a:p>
          <a:p>
            <a:r>
              <a:rPr lang="en-CA" dirty="0"/>
              <a:t>Types of variables</a:t>
            </a:r>
          </a:p>
          <a:p>
            <a:r>
              <a:rPr lang="en-CA" dirty="0"/>
              <a:t>Summarizing the data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723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341078" y="472134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Introduction to Data Analysis</a:t>
            </a:r>
            <a:endParaRPr lang="en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A68B09-CD16-B646-7CCD-91D00094A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753" y="1476603"/>
            <a:ext cx="69643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Data Analysis</a:t>
            </a:r>
            <a:endParaRPr lang="en-US" altLang="en-US" sz="17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DEF326-85C3-5EAC-1732-FCDE373543FC}"/>
              </a:ext>
            </a:extLst>
          </p:cNvPr>
          <p:cNvSpPr txBox="1"/>
          <p:nvPr/>
        </p:nvSpPr>
        <p:spPr>
          <a:xfrm>
            <a:off x="1149753" y="3362985"/>
            <a:ext cx="5773561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400"/>
              </a:spcBef>
              <a:spcAft>
                <a:spcPts val="0"/>
              </a:spcAft>
            </a:pPr>
            <a:r>
              <a:rPr lang="en-CA" sz="1800" b="0" i="0" u="none" strike="noStrike" dirty="0">
                <a:solidFill>
                  <a:schemeClr val="bg1"/>
                </a:solidFill>
                <a:effectLst/>
                <a:latin typeface="Muli"/>
              </a:rPr>
              <a:t>2. Inferential analysis</a:t>
            </a:r>
          </a:p>
          <a:p>
            <a:pPr marL="742950" lvl="1" indent="-285750" rtl="0" fontAlgn="base">
              <a:spcBef>
                <a:spcPts val="3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800" b="0" i="0" u="none" strike="noStrike" dirty="0">
                <a:solidFill>
                  <a:schemeClr val="bg1"/>
                </a:solidFill>
                <a:effectLst/>
                <a:latin typeface="Muli"/>
              </a:rPr>
              <a:t>Statements about unknown population parameters.</a:t>
            </a:r>
          </a:p>
          <a:p>
            <a:pPr marL="457200" lvl="1" rtl="0" fontAlgn="base">
              <a:spcBef>
                <a:spcPts val="325"/>
              </a:spcBef>
              <a:spcAft>
                <a:spcPts val="0"/>
              </a:spcAft>
            </a:pPr>
            <a:r>
              <a:rPr lang="en-CA" sz="1800" b="0" i="0" u="none" strike="noStrike" dirty="0">
                <a:solidFill>
                  <a:schemeClr val="bg1"/>
                </a:solidFill>
                <a:effectLst/>
                <a:latin typeface="Muli"/>
              </a:rPr>
              <a:t>e.g., parameter estimations, confidence interval, hypothesis test, etc.</a:t>
            </a:r>
          </a:p>
        </p:txBody>
      </p:sp>
      <p:pic>
        <p:nvPicPr>
          <p:cNvPr id="4" name="Picture 3" descr="A magnifying glass with graph and arrow&#10;&#10;Description automatically generated with medium confidence">
            <a:extLst>
              <a:ext uri="{FF2B5EF4-FFF2-40B4-BE49-F238E27FC236}">
                <a16:creationId xmlns:a16="http://schemas.microsoft.com/office/drawing/2014/main" id="{9E0F49D3-C20B-C2C5-B9B8-BC677F2FD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575" y="3094264"/>
            <a:ext cx="1776244" cy="1776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0BF340-09A0-C11D-5D74-14BB156FBBD8}"/>
              </a:ext>
            </a:extLst>
          </p:cNvPr>
          <p:cNvSpPr txBox="1"/>
          <p:nvPr/>
        </p:nvSpPr>
        <p:spPr>
          <a:xfrm>
            <a:off x="1149753" y="1946949"/>
            <a:ext cx="7720066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800" b="0" i="0" u="none" strike="noStrike" dirty="0">
                <a:solidFill>
                  <a:schemeClr val="bg1"/>
                </a:solidFill>
                <a:effectLst/>
                <a:latin typeface="Muli"/>
              </a:rPr>
              <a:t> Descriptive analysis</a:t>
            </a:r>
          </a:p>
          <a:p>
            <a:pPr marL="742950" lvl="1" indent="-285750" rtl="0" fontAlgn="base">
              <a:spcBef>
                <a:spcPts val="3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800" b="0" i="0" u="none" strike="noStrike" dirty="0">
                <a:solidFill>
                  <a:schemeClr val="bg1"/>
                </a:solidFill>
                <a:effectLst/>
                <a:latin typeface="Muli"/>
              </a:rPr>
              <a:t>Summarizing, presenting and exploring the data in the sample</a:t>
            </a:r>
            <a:r>
              <a:rPr lang="en-CA" sz="1800" dirty="0">
                <a:solidFill>
                  <a:schemeClr val="bg1"/>
                </a:solidFill>
                <a:latin typeface="Muli"/>
              </a:rPr>
              <a:t>.</a:t>
            </a:r>
            <a:endParaRPr lang="en-CA" sz="1800" b="0" i="0" u="none" strike="noStrike" dirty="0">
              <a:solidFill>
                <a:schemeClr val="bg1"/>
              </a:solidFill>
              <a:effectLst/>
              <a:latin typeface="Muli"/>
            </a:endParaRPr>
          </a:p>
          <a:p>
            <a:pPr marL="457200" lvl="1" rtl="0" fontAlgn="base">
              <a:spcBef>
                <a:spcPts val="325"/>
              </a:spcBef>
              <a:spcAft>
                <a:spcPts val="0"/>
              </a:spcAft>
            </a:pPr>
            <a:r>
              <a:rPr lang="en-CA" sz="1800" b="0" i="0" u="none" strike="noStrike" dirty="0">
                <a:solidFill>
                  <a:schemeClr val="bg1"/>
                </a:solidFill>
                <a:effectLst/>
                <a:latin typeface="Muli"/>
              </a:rPr>
              <a:t>e.g., frequency, mean, median, mode, standard deviation, interquartile range, percentile, etc.</a:t>
            </a:r>
          </a:p>
        </p:txBody>
      </p:sp>
    </p:spTree>
    <p:extLst>
      <p:ext uri="{BB962C8B-B14F-4D97-AF65-F5344CB8AC3E}">
        <p14:creationId xmlns:p14="http://schemas.microsoft.com/office/powerpoint/2010/main" val="2369086810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341078" y="472134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Introduction to Data Analysis</a:t>
            </a:r>
            <a:endParaRPr lang="en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A68B09-CD16-B646-7CCD-91D00094A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753" y="1476603"/>
            <a:ext cx="2626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Types of Variables</a:t>
            </a:r>
            <a:endParaRPr lang="en-US" altLang="en-US" sz="17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4189D6-5820-2AC6-F35B-BD08F33448FD}"/>
              </a:ext>
            </a:extLst>
          </p:cNvPr>
          <p:cNvSpPr/>
          <p:nvPr/>
        </p:nvSpPr>
        <p:spPr>
          <a:xfrm>
            <a:off x="3936806" y="2008307"/>
            <a:ext cx="1270388" cy="495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latin typeface="Muli"/>
              </a:rPr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9A5DB7-4AA0-5145-781A-BFED7580284F}"/>
              </a:ext>
            </a:extLst>
          </p:cNvPr>
          <p:cNvSpPr/>
          <p:nvPr/>
        </p:nvSpPr>
        <p:spPr>
          <a:xfrm>
            <a:off x="3936806" y="2723457"/>
            <a:ext cx="1270388" cy="495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latin typeface="Muli"/>
              </a:rPr>
              <a:t>Variables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77E972-E997-689E-AA64-872DA072A619}"/>
              </a:ext>
            </a:extLst>
          </p:cNvPr>
          <p:cNvSpPr/>
          <p:nvPr/>
        </p:nvSpPr>
        <p:spPr>
          <a:xfrm>
            <a:off x="1711798" y="3219048"/>
            <a:ext cx="1470085" cy="495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latin typeface="Muli"/>
              </a:rPr>
              <a:t>Quantitative</a:t>
            </a:r>
          </a:p>
          <a:p>
            <a:pPr algn="ctr"/>
            <a:r>
              <a:rPr lang="en-CA" sz="1600" b="1" dirty="0">
                <a:latin typeface="Muli"/>
              </a:rPr>
              <a:t>(numeric)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0C5329-5F48-F45C-40A8-C82996E4FDB8}"/>
              </a:ext>
            </a:extLst>
          </p:cNvPr>
          <p:cNvSpPr/>
          <p:nvPr/>
        </p:nvSpPr>
        <p:spPr>
          <a:xfrm>
            <a:off x="6163972" y="3219047"/>
            <a:ext cx="1470085" cy="495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latin typeface="Muli"/>
              </a:rPr>
              <a:t>Qualitative (categorical)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D476A75-496F-E311-99C3-98EEA4F19C1B}"/>
              </a:ext>
            </a:extLst>
          </p:cNvPr>
          <p:cNvCxnSpPr>
            <a:cxnSpLocks/>
            <a:stCxn id="4" idx="1"/>
            <a:endCxn id="6" idx="0"/>
          </p:cNvCxnSpPr>
          <p:nvPr/>
        </p:nvCxnSpPr>
        <p:spPr>
          <a:xfrm rot="10800000" flipV="1">
            <a:off x="2446842" y="2971252"/>
            <a:ext cx="1489965" cy="247795"/>
          </a:xfrm>
          <a:prstGeom prst="bent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F50F703-EC11-8AFA-05D9-D8DF56A46B13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5207194" y="2971253"/>
            <a:ext cx="1691821" cy="247794"/>
          </a:xfrm>
          <a:prstGeom prst="bent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61CC63-4317-E144-9B27-9359A74A2A2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572000" y="2503901"/>
            <a:ext cx="0" cy="21955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E2D9854-124B-7D3A-1A07-61C686A59251}"/>
              </a:ext>
            </a:extLst>
          </p:cNvPr>
          <p:cNvSpPr/>
          <p:nvPr/>
        </p:nvSpPr>
        <p:spPr>
          <a:xfrm>
            <a:off x="688444" y="3962435"/>
            <a:ext cx="1470085" cy="495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latin typeface="Muli"/>
              </a:rPr>
              <a:t>Continuous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BE83701-29E8-2103-5FA3-A13FBF8C2D47}"/>
              </a:ext>
            </a:extLst>
          </p:cNvPr>
          <p:cNvSpPr/>
          <p:nvPr/>
        </p:nvSpPr>
        <p:spPr>
          <a:xfrm>
            <a:off x="2862360" y="3962434"/>
            <a:ext cx="1470085" cy="495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latin typeface="Muli"/>
              </a:rPr>
              <a:t>Discrete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9BAC4A8-9B34-64E4-3C4B-3958D7B8D9B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98224" y="3263257"/>
            <a:ext cx="247796" cy="1150561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E6B7982-FC84-2997-06A9-3AFFF90D6D48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 rot="5400000">
            <a:off x="1811266" y="3326860"/>
            <a:ext cx="247796" cy="1023354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CCE0C64-5B23-29AC-A728-21D2886FED06}"/>
              </a:ext>
            </a:extLst>
          </p:cNvPr>
          <p:cNvSpPr/>
          <p:nvPr/>
        </p:nvSpPr>
        <p:spPr>
          <a:xfrm>
            <a:off x="688445" y="3962436"/>
            <a:ext cx="1470085" cy="495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latin typeface="Muli"/>
              </a:rPr>
              <a:t>Continuous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D46902-2C20-C268-5E2C-860F08860941}"/>
              </a:ext>
            </a:extLst>
          </p:cNvPr>
          <p:cNvSpPr/>
          <p:nvPr/>
        </p:nvSpPr>
        <p:spPr>
          <a:xfrm>
            <a:off x="2862361" y="3962435"/>
            <a:ext cx="1470085" cy="495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latin typeface="Muli"/>
              </a:rPr>
              <a:t>Discrete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40C4454C-D067-45AC-9AE2-F78D5020BB6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98227" y="3263260"/>
            <a:ext cx="247796" cy="1150561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D2F7B12-6389-A18D-94DC-FA5BBE1E45BC}"/>
              </a:ext>
            </a:extLst>
          </p:cNvPr>
          <p:cNvCxnSpPr>
            <a:cxnSpLocks/>
          </p:cNvCxnSpPr>
          <p:nvPr/>
        </p:nvCxnSpPr>
        <p:spPr>
          <a:xfrm rot="5400000">
            <a:off x="6263439" y="3326856"/>
            <a:ext cx="247796" cy="1023354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9A73B1B-1700-8594-B5CA-943586C52CC8}"/>
              </a:ext>
            </a:extLst>
          </p:cNvPr>
          <p:cNvSpPr/>
          <p:nvPr/>
        </p:nvSpPr>
        <p:spPr>
          <a:xfrm>
            <a:off x="5140618" y="3962432"/>
            <a:ext cx="1470085" cy="495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latin typeface="Muli"/>
              </a:rPr>
              <a:t>Nominal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80CE5EF-F234-90F8-F6D4-ED95BD71FE49}"/>
              </a:ext>
            </a:extLst>
          </p:cNvPr>
          <p:cNvSpPr/>
          <p:nvPr/>
        </p:nvSpPr>
        <p:spPr>
          <a:xfrm>
            <a:off x="7314535" y="3962432"/>
            <a:ext cx="1470085" cy="495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latin typeface="Muli"/>
              </a:rPr>
              <a:t>Ordinal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877036E-D55F-FC83-7581-C86C65DB12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50400" y="3263256"/>
            <a:ext cx="247796" cy="1150561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9224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44" grpId="0" animBg="1"/>
      <p:bldP spid="45" grpId="0" animBg="1"/>
      <p:bldP spid="48" grpId="0" animBg="1"/>
      <p:bldP spid="5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341078" y="472134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Introduction to Data Analysis</a:t>
            </a:r>
            <a:endParaRPr lang="en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A68B09-CD16-B646-7CCD-91D00094A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753" y="1476603"/>
            <a:ext cx="69643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Types of Variables - Quantitative</a:t>
            </a:r>
            <a:endParaRPr lang="en-US" altLang="en-US" sz="17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BF340-09A0-C11D-5D74-14BB156FBBD8}"/>
              </a:ext>
            </a:extLst>
          </p:cNvPr>
          <p:cNvSpPr txBox="1"/>
          <p:nvPr/>
        </p:nvSpPr>
        <p:spPr>
          <a:xfrm>
            <a:off x="1149753" y="1946949"/>
            <a:ext cx="7720066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b="1" i="0" dirty="0">
                <a:solidFill>
                  <a:schemeClr val="bg1"/>
                </a:solidFill>
                <a:effectLst/>
                <a:latin typeface="Muli"/>
              </a:rPr>
              <a:t>Continuous: 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Muli"/>
              </a:rPr>
              <a:t>Data that takes an infinite number of real values within a given interval.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latin typeface="Muli"/>
              </a:rPr>
              <a:t>Example: 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Muli"/>
              </a:rPr>
              <a:t>The height of a student. It can’t be negative, and it can’t be higher than three meters. But between 0 and 3, the number of possible values is theoretically infinite.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000" b="0" i="0" dirty="0">
              <a:solidFill>
                <a:schemeClr val="bg1"/>
              </a:solidFill>
              <a:effectLst/>
              <a:latin typeface="Muli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Muli"/>
              </a:rPr>
              <a:t>Discrete: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Muli"/>
              </a:rPr>
              <a:t> Data that only takes certain values. Commonly in the form of whole numbers or integers, this is data that can be counted and has a finite number of values.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latin typeface="Muli"/>
              </a:rPr>
              <a:t>Example: The number of employees in a department / The number of products currently in an inventory</a:t>
            </a:r>
            <a:endParaRPr lang="en-CA" sz="1800" b="0" i="0" u="none" strike="noStrike" dirty="0">
              <a:solidFill>
                <a:schemeClr val="bg1"/>
              </a:solidFill>
              <a:effectLst/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545121133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341078" y="472134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Introduction to Data Analysis</a:t>
            </a:r>
            <a:endParaRPr lang="en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A68B09-CD16-B646-7CCD-91D00094A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753" y="1476603"/>
            <a:ext cx="69643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Types of Variables - Qualitative</a:t>
            </a:r>
            <a:endParaRPr lang="en-US" altLang="en-US" sz="17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BF340-09A0-C11D-5D74-14BB156FBBD8}"/>
              </a:ext>
            </a:extLst>
          </p:cNvPr>
          <p:cNvSpPr txBox="1"/>
          <p:nvPr/>
        </p:nvSpPr>
        <p:spPr>
          <a:xfrm>
            <a:off x="1149753" y="1946949"/>
            <a:ext cx="7720066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b="1" i="0" dirty="0">
                <a:solidFill>
                  <a:schemeClr val="bg1"/>
                </a:solidFill>
                <a:effectLst/>
                <a:latin typeface="Muli"/>
              </a:rPr>
              <a:t>Nominal: 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Muli"/>
              </a:rPr>
              <a:t>Data that takes on one of a limited, and usually fixed, number of possible values to a particular group.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latin typeface="Muli"/>
              </a:rPr>
              <a:t>Example: gender</a:t>
            </a:r>
            <a:endParaRPr lang="en-US" sz="1800" b="0" i="0" dirty="0">
              <a:solidFill>
                <a:schemeClr val="bg1"/>
              </a:solidFill>
              <a:effectLst/>
              <a:latin typeface="Muli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000" b="0" i="0" dirty="0">
              <a:solidFill>
                <a:schemeClr val="bg1"/>
              </a:solidFill>
              <a:effectLst/>
              <a:latin typeface="Muli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Muli"/>
              </a:rPr>
              <a:t>Ordinal: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Muli"/>
              </a:rPr>
              <a:t> Data that have natural, ordered categories and the distances between the categories are not known.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latin typeface="Muli"/>
              </a:rPr>
              <a:t>Example: education level, income level</a:t>
            </a:r>
            <a:endParaRPr lang="en-CA" sz="1800" b="0" i="0" u="none" strike="noStrike" dirty="0">
              <a:solidFill>
                <a:schemeClr val="bg1"/>
              </a:solidFill>
              <a:effectLst/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461463079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341078" y="472134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Introduction to Data Analysis</a:t>
            </a:r>
            <a:endParaRPr lang="en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A68B09-CD16-B646-7CCD-91D00094A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753" y="1476603"/>
            <a:ext cx="69643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Summarizing the Data</a:t>
            </a:r>
            <a:endParaRPr lang="en-US" altLang="en-US" sz="17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A5B773-7F63-C389-CDB0-362B91647AC3}"/>
              </a:ext>
            </a:extLst>
          </p:cNvPr>
          <p:cNvSpPr txBox="1"/>
          <p:nvPr/>
        </p:nvSpPr>
        <p:spPr>
          <a:xfrm>
            <a:off x="1149753" y="3076267"/>
            <a:ext cx="7366566" cy="974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400"/>
              </a:spcBef>
              <a:spcAft>
                <a:spcPts val="0"/>
              </a:spcAft>
            </a:pPr>
            <a:r>
              <a:rPr lang="en-CA" sz="1800" b="0" i="0" u="none" strike="noStrike" dirty="0">
                <a:solidFill>
                  <a:schemeClr val="bg1"/>
                </a:solidFill>
                <a:effectLst/>
                <a:latin typeface="Muli"/>
              </a:rPr>
              <a:t>2. Inferential summary</a:t>
            </a:r>
          </a:p>
          <a:p>
            <a:pPr marL="285750" lvl="2" indent="-285750" fontAlgn="base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CA" sz="1800" b="0" i="0" u="none" strike="noStrike" dirty="0">
                <a:solidFill>
                  <a:schemeClr val="bg1"/>
                </a:solidFill>
                <a:effectLst/>
                <a:latin typeface="Muli"/>
              </a:rPr>
              <a:t>Inferential statistics, e.g. parameter estimation, 95% confidence interval, etc.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5D036A-4577-BFA8-9556-477EA644DEE6}"/>
              </a:ext>
            </a:extLst>
          </p:cNvPr>
          <p:cNvSpPr txBox="1"/>
          <p:nvPr/>
        </p:nvSpPr>
        <p:spPr>
          <a:xfrm>
            <a:off x="1149753" y="1946949"/>
            <a:ext cx="77200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1800" b="0" i="0" u="none" strike="noStrike" dirty="0">
                <a:solidFill>
                  <a:schemeClr val="bg1"/>
                </a:solidFill>
                <a:effectLst/>
                <a:latin typeface="Muli"/>
              </a:rPr>
              <a:t> Descriptive summary</a:t>
            </a:r>
          </a:p>
          <a:p>
            <a:pPr marL="285750" lvl="4" indent="-28575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Muli"/>
              </a:rPr>
              <a:t>Descriptive statistics, e.g. mean, median, mode, etc.</a:t>
            </a:r>
          </a:p>
          <a:p>
            <a:pPr marL="285750" lvl="4" indent="-28575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Muli"/>
              </a:rPr>
              <a:t>Data visualization, e.g. Histogram, Boxplot, etc.</a:t>
            </a:r>
          </a:p>
        </p:txBody>
      </p:sp>
    </p:spTree>
    <p:extLst>
      <p:ext uri="{BB962C8B-B14F-4D97-AF65-F5344CB8AC3E}">
        <p14:creationId xmlns:p14="http://schemas.microsoft.com/office/powerpoint/2010/main" val="1536447321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Shape 1431"/>
          <p:cNvSpPr txBox="1"/>
          <p:nvPr/>
        </p:nvSpPr>
        <p:spPr>
          <a:xfrm>
            <a:off x="409575" y="2606040"/>
            <a:ext cx="982472" cy="842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4800" b="1" u="sng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15700" y="2835176"/>
            <a:ext cx="2598788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19BBD5"/>
              </a:buClr>
              <a:buSzPct val="100000"/>
            </a:pPr>
            <a:r>
              <a:rPr lang="en-US" sz="160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Major Topics</a:t>
            </a:r>
            <a:r>
              <a:rPr lang="en-US" sz="180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:  </a:t>
            </a: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r>
              <a:rPr lang="en-CA" dirty="0">
                <a:solidFill>
                  <a:schemeClr val="bg1"/>
                </a:solidFill>
                <a:latin typeface="Muli"/>
              </a:rPr>
              <a:t>Introduction to Statistics</a:t>
            </a: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r>
              <a:rPr lang="en-CA" dirty="0">
                <a:solidFill>
                  <a:schemeClr val="bg1"/>
                </a:solidFill>
                <a:latin typeface="Muli"/>
              </a:rPr>
              <a:t>Samples and Populations</a:t>
            </a:r>
            <a:endParaRPr lang="en-US" altLang="en-US" dirty="0">
              <a:solidFill>
                <a:schemeClr val="bg1"/>
              </a:solidFill>
              <a:latin typeface="Muli"/>
              <a:sym typeface="Muli"/>
            </a:endParaRP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r>
              <a:rPr lang="en-CA" dirty="0">
                <a:solidFill>
                  <a:schemeClr val="bg1"/>
                </a:solidFill>
                <a:latin typeface="Muli"/>
              </a:rPr>
              <a:t>Introduction to Data Analysis</a:t>
            </a: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r>
              <a:rPr lang="en-CA" dirty="0">
                <a:solidFill>
                  <a:schemeClr val="bg1"/>
                </a:solidFill>
                <a:latin typeface="Muli"/>
              </a:rPr>
              <a:t>Summarizing Data</a:t>
            </a:r>
            <a:endParaRPr lang="en-US" dirty="0">
              <a:solidFill>
                <a:schemeClr val="bg1"/>
              </a:solidFill>
              <a:latin typeface="Muli"/>
              <a:sym typeface="Mul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5700" y="1446241"/>
            <a:ext cx="5638800" cy="1159799"/>
          </a:xfrm>
        </p:spPr>
        <p:txBody>
          <a:bodyPr/>
          <a:lstStyle/>
          <a:p>
            <a:r>
              <a:rPr lang="en-US" sz="2400" b="1" dirty="0"/>
              <a:t>Topic 2</a:t>
            </a:r>
            <a:br>
              <a:rPr lang="en-US" sz="2400" b="1" dirty="0"/>
            </a:br>
            <a:r>
              <a:rPr lang="en-US" sz="2400" b="1" dirty="0">
                <a:solidFill>
                  <a:schemeClr val="bg1"/>
                </a:solidFill>
              </a:rPr>
              <a:t>Introduction to Statistics and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464099531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341078" y="472134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Introduction to Data Analysis</a:t>
            </a:r>
            <a:endParaRPr lang="en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A68B09-CD16-B646-7CCD-91D00094A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753" y="1476603"/>
            <a:ext cx="69643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Summarizing the Data</a:t>
            </a:r>
            <a:endParaRPr lang="en-US" altLang="en-US" sz="17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6" name="Picture 5" descr="A picture containing text, diagram, line, screenshot&#10;&#10;Description automatically generated">
            <a:extLst>
              <a:ext uri="{FF2B5EF4-FFF2-40B4-BE49-F238E27FC236}">
                <a16:creationId xmlns:a16="http://schemas.microsoft.com/office/drawing/2014/main" id="{35192F51-F719-6BB5-37EE-BA02F33EC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098" y="1313223"/>
            <a:ext cx="3184902" cy="38302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AEDCB2-7A73-1181-E746-28CF95C836CA}"/>
              </a:ext>
            </a:extLst>
          </p:cNvPr>
          <p:cNvSpPr txBox="1"/>
          <p:nvPr/>
        </p:nvSpPr>
        <p:spPr>
          <a:xfrm>
            <a:off x="1149753" y="2040093"/>
            <a:ext cx="45846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uli"/>
              </a:rPr>
              <a:t>There’s no one best type of graph for all situations - but there is a best type of graph depending on the data you have. </a:t>
            </a:r>
          </a:p>
          <a:p>
            <a:endParaRPr lang="en-US" sz="1800" dirty="0">
              <a:solidFill>
                <a:schemeClr val="bg1"/>
              </a:solidFill>
              <a:latin typeface="Muli"/>
            </a:endParaRPr>
          </a:p>
          <a:p>
            <a:r>
              <a:rPr lang="en-US" sz="1800" dirty="0">
                <a:solidFill>
                  <a:schemeClr val="bg1"/>
                </a:solidFill>
                <a:latin typeface="Muli"/>
              </a:rPr>
              <a:t>And sometimes we’ll make the definitions we developed above a little less clear and more complicated as we start to actually work with the data.</a:t>
            </a:r>
            <a:endParaRPr lang="en-CA" sz="1800" dirty="0">
              <a:solidFill>
                <a:schemeClr val="bg1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2140784355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341078" y="472134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Introduction to Data Analysis</a:t>
            </a:r>
            <a:endParaRPr lang="en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A68B09-CD16-B646-7CCD-91D00094A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753" y="1476603"/>
            <a:ext cx="69643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Scatter Plot</a:t>
            </a:r>
            <a:endParaRPr lang="en-US" altLang="en-US" sz="17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AEDCB2-7A73-1181-E746-28CF95C836CA}"/>
              </a:ext>
            </a:extLst>
          </p:cNvPr>
          <p:cNvSpPr txBox="1"/>
          <p:nvPr/>
        </p:nvSpPr>
        <p:spPr>
          <a:xfrm>
            <a:off x="1149753" y="1974126"/>
            <a:ext cx="7283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Muli"/>
              </a:rPr>
              <a:t>When you want to graph two continuous variables from your data, and neither is time a scatter plot is the most likely way forward. </a:t>
            </a:r>
          </a:p>
          <a:p>
            <a:endParaRPr lang="en-US" sz="1800" dirty="0">
              <a:solidFill>
                <a:schemeClr val="bg1"/>
              </a:solidFill>
              <a:latin typeface="Mul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Muli"/>
              </a:rPr>
              <a:t>Scatter plots are an excellent way to see if there is a relationship between the variable on the x-axis and the y-axis.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Mul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Muli"/>
              </a:rPr>
              <a:t>A scatter plot gets its name from the way that data scatters across the graph. </a:t>
            </a:r>
            <a:endParaRPr lang="en-US" sz="1800" dirty="0">
              <a:solidFill>
                <a:schemeClr val="bg1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667536980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341078" y="472134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Introduction to Data Analysis</a:t>
            </a:r>
            <a:endParaRPr lang="en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A68B09-CD16-B646-7CCD-91D00094A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753" y="1476603"/>
            <a:ext cx="69643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Scatter Plot</a:t>
            </a:r>
            <a:endParaRPr lang="en-US" altLang="en-US" sz="17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AEDCB2-7A73-1181-E746-28CF95C836CA}"/>
              </a:ext>
            </a:extLst>
          </p:cNvPr>
          <p:cNvSpPr txBox="1"/>
          <p:nvPr/>
        </p:nvSpPr>
        <p:spPr>
          <a:xfrm>
            <a:off x="1149753" y="1974126"/>
            <a:ext cx="4372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solidFill>
                  <a:schemeClr val="bg1"/>
                </a:solidFill>
                <a:latin typeface="Muli"/>
              </a:rPr>
              <a:t>Look to the right graph, what can you conclude from the plot?</a:t>
            </a:r>
          </a:p>
          <a:p>
            <a:endParaRPr lang="en-US" sz="1800" dirty="0">
              <a:solidFill>
                <a:schemeClr val="bg1"/>
              </a:solidFill>
              <a:latin typeface="Muli"/>
            </a:endParaRPr>
          </a:p>
        </p:txBody>
      </p:sp>
      <p:pic>
        <p:nvPicPr>
          <p:cNvPr id="4" name="Picture 3" descr="A picture containing text, screenshot, diagram&#10;&#10;Description automatically generated">
            <a:extLst>
              <a:ext uri="{FF2B5EF4-FFF2-40B4-BE49-F238E27FC236}">
                <a16:creationId xmlns:a16="http://schemas.microsoft.com/office/drawing/2014/main" id="{7B3DC211-FA70-9ECB-030A-6E3883010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448" y="1974126"/>
            <a:ext cx="3318534" cy="237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95386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341078" y="472134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Introduction to Data Analysis</a:t>
            </a:r>
            <a:endParaRPr lang="en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A68B09-CD16-B646-7CCD-91D00094A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753" y="1476603"/>
            <a:ext cx="69643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Scatter Plot</a:t>
            </a:r>
            <a:endParaRPr lang="en-US" altLang="en-US" sz="17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4" name="Picture 3" descr="A picture containing text, screenshot, diagram&#10;&#10;Description automatically generated">
            <a:extLst>
              <a:ext uri="{FF2B5EF4-FFF2-40B4-BE49-F238E27FC236}">
                <a16:creationId xmlns:a16="http://schemas.microsoft.com/office/drawing/2014/main" id="{7B3DC211-FA70-9ECB-030A-6E3883010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448" y="1974126"/>
            <a:ext cx="3318534" cy="23703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29D63B-480C-6F2D-F3DC-26FC44A0B32A}"/>
              </a:ext>
            </a:extLst>
          </p:cNvPr>
          <p:cNvSpPr txBox="1"/>
          <p:nvPr/>
        </p:nvSpPr>
        <p:spPr>
          <a:xfrm>
            <a:off x="1149753" y="1876713"/>
            <a:ext cx="422909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dirty="0">
                <a:solidFill>
                  <a:schemeClr val="bg1"/>
                </a:solidFill>
                <a:latin typeface="Muli"/>
              </a:rPr>
              <a:t>- That data is very scattered, but it does show a relationship. </a:t>
            </a:r>
          </a:p>
          <a:p>
            <a:r>
              <a:rPr lang="en-CA" sz="1600" dirty="0">
                <a:solidFill>
                  <a:schemeClr val="bg1"/>
                </a:solidFill>
                <a:latin typeface="Muli"/>
              </a:rPr>
              <a:t>Knowing the assault rate of a state would help you to predict the murder rate. </a:t>
            </a:r>
          </a:p>
          <a:p>
            <a:r>
              <a:rPr lang="en-CA" sz="1600" dirty="0">
                <a:solidFill>
                  <a:schemeClr val="bg1"/>
                </a:solidFill>
                <a:latin typeface="Muli"/>
              </a:rPr>
              <a:t>- That’s good to know if you’re wondering what a state’s murder rate is, but you only know the assault rate. </a:t>
            </a:r>
          </a:p>
          <a:p>
            <a:r>
              <a:rPr lang="en-CA" sz="1600" dirty="0">
                <a:solidFill>
                  <a:schemeClr val="bg1"/>
                </a:solidFill>
                <a:latin typeface="Muli"/>
              </a:rPr>
              <a:t>- They aren’t perfectly related, knowing one doesn’t exactly predict the other, but it’s a useful relationship.</a:t>
            </a:r>
          </a:p>
        </p:txBody>
      </p:sp>
    </p:spTree>
    <p:extLst>
      <p:ext uri="{BB962C8B-B14F-4D97-AF65-F5344CB8AC3E}">
        <p14:creationId xmlns:p14="http://schemas.microsoft.com/office/powerpoint/2010/main" val="3480636649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341078" y="472134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Introduction to Data Analysis</a:t>
            </a:r>
            <a:endParaRPr lang="en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A68B09-CD16-B646-7CCD-91D00094A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753" y="1476603"/>
            <a:ext cx="69643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Scatter Plot</a:t>
            </a:r>
            <a:endParaRPr lang="en-US" altLang="en-US" sz="17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4" name="Picture 3" descr="A picture containing text, screenshot, diagram&#10;&#10;Description automatically generated">
            <a:extLst>
              <a:ext uri="{FF2B5EF4-FFF2-40B4-BE49-F238E27FC236}">
                <a16:creationId xmlns:a16="http://schemas.microsoft.com/office/drawing/2014/main" id="{7B3DC211-FA70-9ECB-030A-6E3883010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448" y="1974126"/>
            <a:ext cx="3318534" cy="23703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29D63B-480C-6F2D-F3DC-26FC44A0B32A}"/>
              </a:ext>
            </a:extLst>
          </p:cNvPr>
          <p:cNvSpPr txBox="1"/>
          <p:nvPr/>
        </p:nvSpPr>
        <p:spPr>
          <a:xfrm>
            <a:off x="1149753" y="1876713"/>
            <a:ext cx="422909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dirty="0">
                <a:solidFill>
                  <a:schemeClr val="bg1"/>
                </a:solidFill>
                <a:latin typeface="Muli"/>
              </a:rPr>
              <a:t>- That data is very scattered, but it does show a relationship. </a:t>
            </a:r>
          </a:p>
          <a:p>
            <a:r>
              <a:rPr lang="en-CA" sz="1600" dirty="0">
                <a:solidFill>
                  <a:schemeClr val="bg1"/>
                </a:solidFill>
                <a:latin typeface="Muli"/>
              </a:rPr>
              <a:t>Knowing the assault rate of a state would help you to predict the murder rate. </a:t>
            </a:r>
          </a:p>
          <a:p>
            <a:r>
              <a:rPr lang="en-CA" sz="1600" dirty="0">
                <a:solidFill>
                  <a:schemeClr val="bg1"/>
                </a:solidFill>
                <a:latin typeface="Muli"/>
              </a:rPr>
              <a:t>- That’s good to know if you’re wondering what a state’s murder rate is, but you only know the assault rate. </a:t>
            </a:r>
          </a:p>
          <a:p>
            <a:r>
              <a:rPr lang="en-CA" sz="1600" dirty="0">
                <a:solidFill>
                  <a:schemeClr val="bg1"/>
                </a:solidFill>
                <a:latin typeface="Muli"/>
              </a:rPr>
              <a:t>- They aren’t perfectly related, knowing one doesn’t exactly predict the other, but it’s a useful relationship.</a:t>
            </a:r>
          </a:p>
        </p:txBody>
      </p:sp>
    </p:spTree>
    <p:extLst>
      <p:ext uri="{BB962C8B-B14F-4D97-AF65-F5344CB8AC3E}">
        <p14:creationId xmlns:p14="http://schemas.microsoft.com/office/powerpoint/2010/main" val="2102090186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341078" y="472134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Introduction to Data Analysis</a:t>
            </a:r>
            <a:endParaRPr lang="en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A68B09-CD16-B646-7CCD-91D00094A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753" y="1476603"/>
            <a:ext cx="69643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Line Chart</a:t>
            </a:r>
            <a:endParaRPr lang="en-US" altLang="en-US" sz="17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AEDCB2-7A73-1181-E746-28CF95C836CA}"/>
              </a:ext>
            </a:extLst>
          </p:cNvPr>
          <p:cNvSpPr txBox="1"/>
          <p:nvPr/>
        </p:nvSpPr>
        <p:spPr>
          <a:xfrm>
            <a:off x="1149753" y="1974126"/>
            <a:ext cx="7283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Muli"/>
              </a:rPr>
              <a:t>Sometimes though we want to look at two variables, and in particular the relationship between two variables. </a:t>
            </a:r>
          </a:p>
          <a:p>
            <a:endParaRPr lang="en-US" sz="1800" dirty="0">
              <a:solidFill>
                <a:schemeClr val="bg1"/>
              </a:solidFill>
              <a:latin typeface="Mul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Muli"/>
              </a:rPr>
              <a:t>If one of the variables we’re interested in is time, a line chart is probably the best choice. A line chart is ideal for showing the changes that one variables has undergone over time.</a:t>
            </a:r>
          </a:p>
        </p:txBody>
      </p:sp>
    </p:spTree>
    <p:extLst>
      <p:ext uri="{BB962C8B-B14F-4D97-AF65-F5344CB8AC3E}">
        <p14:creationId xmlns:p14="http://schemas.microsoft.com/office/powerpoint/2010/main" val="1725453634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341078" y="472134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Introduction to Data Analysis</a:t>
            </a:r>
            <a:endParaRPr lang="en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A68B09-CD16-B646-7CCD-91D00094A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753" y="1476603"/>
            <a:ext cx="69643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Line Chart</a:t>
            </a:r>
            <a:endParaRPr lang="en-US" altLang="en-US" sz="17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AEDCB2-7A73-1181-E746-28CF95C836CA}"/>
              </a:ext>
            </a:extLst>
          </p:cNvPr>
          <p:cNvSpPr txBox="1"/>
          <p:nvPr/>
        </p:nvSpPr>
        <p:spPr>
          <a:xfrm>
            <a:off x="1149754" y="1974126"/>
            <a:ext cx="40100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uli"/>
              </a:rPr>
              <a:t>What might we want to graph using a line chart? </a:t>
            </a:r>
          </a:p>
          <a:p>
            <a:r>
              <a:rPr lang="en-US" sz="1800" dirty="0">
                <a:solidFill>
                  <a:schemeClr val="bg1"/>
                </a:solidFill>
                <a:latin typeface="Muli"/>
              </a:rPr>
              <a:t>- First and foremost, something that has changed over time.</a:t>
            </a:r>
          </a:p>
          <a:p>
            <a:r>
              <a:rPr lang="en-US" sz="1800" dirty="0">
                <a:solidFill>
                  <a:schemeClr val="bg1"/>
                </a:solidFill>
                <a:latin typeface="Muli"/>
              </a:rPr>
              <a:t>- For instance, let’s see how the population of the United States has changed between 1790 and 1970.</a:t>
            </a:r>
          </a:p>
        </p:txBody>
      </p:sp>
      <p:pic>
        <p:nvPicPr>
          <p:cNvPr id="5" name="Picture 4" descr="A picture containing text, line, diagram, plot&#10;&#10;Description automatically generated">
            <a:extLst>
              <a:ext uri="{FF2B5EF4-FFF2-40B4-BE49-F238E27FC236}">
                <a16:creationId xmlns:a16="http://schemas.microsoft.com/office/drawing/2014/main" id="{7EF648CE-FCC8-AD14-B5D6-61435F411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783" y="2235882"/>
            <a:ext cx="3585525" cy="256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92082"/>
      </p:ext>
    </p:extLst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341078" y="472134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Introduction to Data Analysis</a:t>
            </a:r>
            <a:endParaRPr lang="en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A68B09-CD16-B646-7CCD-91D00094A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753" y="1476603"/>
            <a:ext cx="69643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Bar Chart</a:t>
            </a:r>
            <a:endParaRPr lang="en-US" altLang="en-US" sz="17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AEDCB2-7A73-1181-E746-28CF95C836CA}"/>
              </a:ext>
            </a:extLst>
          </p:cNvPr>
          <p:cNvSpPr txBox="1"/>
          <p:nvPr/>
        </p:nvSpPr>
        <p:spPr>
          <a:xfrm>
            <a:off x="1149754" y="1974126"/>
            <a:ext cx="4053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Muli"/>
              </a:rPr>
              <a:t>With categorical or discrete data a </a:t>
            </a:r>
            <a:r>
              <a:rPr lang="en-US" sz="1800" b="0" i="1" dirty="0">
                <a:solidFill>
                  <a:schemeClr val="bg1"/>
                </a:solidFill>
                <a:effectLst/>
                <a:latin typeface="Muli"/>
              </a:rPr>
              <a:t>bar chart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Muli"/>
              </a:rPr>
              <a:t> is typically your best option.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Muli"/>
              </a:rPr>
              <a:t>A bar chart places the separate values of the data on the x-axis and the height of the bar indicates the count of that category. </a:t>
            </a:r>
            <a:endParaRPr lang="en-US" sz="1800" dirty="0">
              <a:solidFill>
                <a:schemeClr val="bg1"/>
              </a:solidFill>
              <a:latin typeface="Muli"/>
            </a:endParaRPr>
          </a:p>
        </p:txBody>
      </p:sp>
      <p:pic>
        <p:nvPicPr>
          <p:cNvPr id="4" name="Picture 3" descr="A picture containing text, screenshot, diagram, rectangle&#10;&#10;Description automatically generated">
            <a:extLst>
              <a:ext uri="{FF2B5EF4-FFF2-40B4-BE49-F238E27FC236}">
                <a16:creationId xmlns:a16="http://schemas.microsoft.com/office/drawing/2014/main" id="{A81C1CE3-46D2-26EF-D900-45B00A338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629" y="2499691"/>
            <a:ext cx="3512480" cy="250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81365"/>
      </p:ext>
    </p:extLst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341078" y="472134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Introduction to Data Analysis</a:t>
            </a:r>
            <a:endParaRPr lang="en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A68B09-CD16-B646-7CCD-91D00094A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753" y="1476603"/>
            <a:ext cx="69643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Histogram</a:t>
            </a:r>
            <a:endParaRPr lang="en-US" altLang="en-US" sz="17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AEDCB2-7A73-1181-E746-28CF95C836CA}"/>
              </a:ext>
            </a:extLst>
          </p:cNvPr>
          <p:cNvSpPr txBox="1"/>
          <p:nvPr/>
        </p:nvSpPr>
        <p:spPr>
          <a:xfrm>
            <a:off x="1149753" y="1971585"/>
            <a:ext cx="7619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Muli"/>
              </a:rPr>
              <a:t>A Histogram is a chart in which data values are grouped together and put into different classes. 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Muli"/>
              </a:rPr>
              <a:t>This grouping (bins) allows you to see how frequently data in each class occur in the data set.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E84120-86F8-0E96-5327-4CD1AC5AD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484" y="3240422"/>
            <a:ext cx="3259516" cy="175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CABC9C40-3883-57EA-6BDF-2FA8E1798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389" y="3240422"/>
            <a:ext cx="3363981" cy="175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526968"/>
      </p:ext>
    </p:extLst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341078" y="472134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Data Visualization in Python</a:t>
            </a:r>
            <a:endParaRPr lang="en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A68B09-CD16-B646-7CCD-91D00094A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753" y="1476603"/>
            <a:ext cx="69643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Good Graphing Habits</a:t>
            </a:r>
            <a:endParaRPr lang="en-US" altLang="en-US" sz="17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5F246-7AD7-1301-38F1-D91A12301D4D}"/>
              </a:ext>
            </a:extLst>
          </p:cNvPr>
          <p:cNvSpPr txBox="1"/>
          <p:nvPr/>
        </p:nvSpPr>
        <p:spPr>
          <a:xfrm>
            <a:off x="1239865" y="2066647"/>
            <a:ext cx="71912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Muli"/>
              </a:rPr>
              <a:t>Labeling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Muli"/>
              </a:rPr>
              <a:t>Colors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Muli"/>
              </a:rPr>
              <a:t>Fits the data</a:t>
            </a:r>
            <a:endParaRPr lang="en-US" sz="1800" b="0" i="0" u="none" strike="noStrike" dirty="0">
              <a:solidFill>
                <a:schemeClr val="bg1"/>
              </a:solidFill>
              <a:effectLst/>
              <a:latin typeface="Mul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D5C96-4171-D228-94EF-DC4A9FA08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799" y="2370435"/>
            <a:ext cx="3717248" cy="12390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322304-582D-D1CD-D5FE-03F88703B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308" y="3432283"/>
            <a:ext cx="3748225" cy="12390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6815658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3A36-D6BF-E4BE-EA54-570868E4B9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Introduction to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F7798-039F-48AE-945B-1A7914A52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3200" y="2821004"/>
            <a:ext cx="5696099" cy="1768413"/>
          </a:xfrm>
        </p:spPr>
        <p:txBody>
          <a:bodyPr/>
          <a:lstStyle/>
          <a:p>
            <a:r>
              <a:rPr lang="en-CA" dirty="0"/>
              <a:t>Definition</a:t>
            </a:r>
          </a:p>
          <a:p>
            <a:r>
              <a:rPr lang="en-CA" dirty="0"/>
              <a:t>Research Project Steps</a:t>
            </a:r>
          </a:p>
          <a:p>
            <a:r>
              <a:rPr lang="en-CA" dirty="0"/>
              <a:t>Population vs Sample</a:t>
            </a:r>
          </a:p>
          <a:p>
            <a:r>
              <a:rPr lang="en-CA" dirty="0"/>
              <a:t>Sampling Methods</a:t>
            </a:r>
          </a:p>
        </p:txBody>
      </p:sp>
    </p:spTree>
    <p:extLst>
      <p:ext uri="{BB962C8B-B14F-4D97-AF65-F5344CB8AC3E}">
        <p14:creationId xmlns:p14="http://schemas.microsoft.com/office/powerpoint/2010/main" val="3836095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341078" y="472134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Introduction to Data Analysis</a:t>
            </a:r>
            <a:endParaRPr lang="en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A68B09-CD16-B646-7CCD-91D00094A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753" y="1476603"/>
            <a:ext cx="69643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Histogram</a:t>
            </a:r>
            <a:endParaRPr lang="en-US" altLang="en-US" sz="17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AEDCB2-7A73-1181-E746-28CF95C836CA}"/>
              </a:ext>
            </a:extLst>
          </p:cNvPr>
          <p:cNvSpPr txBox="1"/>
          <p:nvPr/>
        </p:nvSpPr>
        <p:spPr>
          <a:xfrm>
            <a:off x="1149753" y="1971585"/>
            <a:ext cx="761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Muli"/>
              </a:rPr>
              <a:t>Skewness: distributions are skewed to the side of the long tail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B423092-4310-14C9-1F62-DCBA3A857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078" y="2435789"/>
            <a:ext cx="4391474" cy="239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264308"/>
      </p:ext>
    </p:extLst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341078" y="472134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Introduction to Data Analysis</a:t>
            </a:r>
            <a:endParaRPr lang="en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A68B09-CD16-B646-7CCD-91D00094A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753" y="1476603"/>
            <a:ext cx="69643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Modality</a:t>
            </a:r>
            <a:endParaRPr lang="en-US" altLang="en-US" sz="17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1D5E6AD-E4B8-66E8-3D1D-525096C4A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753" y="2155610"/>
            <a:ext cx="7418936" cy="238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464755"/>
      </p:ext>
    </p:extLst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341078" y="472134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Introduction to Data Analysis</a:t>
            </a:r>
            <a:endParaRPr lang="en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A68B09-CD16-B646-7CCD-91D00094A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753" y="1476603"/>
            <a:ext cx="69643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Boxplot</a:t>
            </a:r>
            <a:endParaRPr lang="en-US" altLang="en-US" sz="17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5F246-7AD7-1301-38F1-D91A12301D4D}"/>
              </a:ext>
            </a:extLst>
          </p:cNvPr>
          <p:cNvSpPr txBox="1"/>
          <p:nvPr/>
        </p:nvSpPr>
        <p:spPr>
          <a:xfrm>
            <a:off x="1239865" y="2066647"/>
            <a:ext cx="719121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Muli"/>
              </a:rPr>
              <a:t>The center of the data (the median – the center line of the box).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Muli"/>
              </a:rPr>
              <a:t>The variation or spread of the data (interquartile range – the box height).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Muli"/>
              </a:rPr>
              <a:t>The skewness of the data (the relative size of the box halves).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Muli"/>
              </a:rPr>
              <a:t>Presence or absence of unusual values (outliers: “outside” and “far outside” values).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Muli"/>
              </a:rPr>
              <a:t>Boxplots are typically put side-by-side to visually compare groups of data.</a:t>
            </a:r>
          </a:p>
        </p:txBody>
      </p:sp>
    </p:spTree>
    <p:extLst>
      <p:ext uri="{BB962C8B-B14F-4D97-AF65-F5344CB8AC3E}">
        <p14:creationId xmlns:p14="http://schemas.microsoft.com/office/powerpoint/2010/main" val="3107864636"/>
      </p:ext>
    </p:extLst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341078" y="472134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Introduction to Data Analysis</a:t>
            </a:r>
            <a:endParaRPr lang="en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A68B09-CD16-B646-7CCD-91D00094A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753" y="1476603"/>
            <a:ext cx="69643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Boxplot</a:t>
            </a:r>
            <a:endParaRPr lang="en-US" altLang="en-US" sz="17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98B9A8-0A53-0201-134E-483AC334D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441" y="2529650"/>
            <a:ext cx="5082980" cy="22328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70DD79-16BA-D1B9-A0E1-192BD3E1B672}"/>
              </a:ext>
            </a:extLst>
          </p:cNvPr>
          <p:cNvSpPr txBox="1"/>
          <p:nvPr/>
        </p:nvSpPr>
        <p:spPr>
          <a:xfrm>
            <a:off x="1208869" y="1942661"/>
            <a:ext cx="7191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Muli"/>
              </a:rPr>
              <a:t>Useful to find outliers in data</a:t>
            </a:r>
          </a:p>
        </p:txBody>
      </p:sp>
    </p:spTree>
    <p:extLst>
      <p:ext uri="{BB962C8B-B14F-4D97-AF65-F5344CB8AC3E}">
        <p14:creationId xmlns:p14="http://schemas.microsoft.com/office/powerpoint/2010/main" val="174794450"/>
      </p:ext>
    </p:extLst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341078" y="472134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Introduction to Data Analysis</a:t>
            </a:r>
            <a:endParaRPr lang="en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A68B09-CD16-B646-7CCD-91D00094A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753" y="1476603"/>
            <a:ext cx="69643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Boxplot vs Histogram</a:t>
            </a:r>
            <a:endParaRPr lang="en-US" altLang="en-US" sz="17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5111B53-AEBE-D079-5590-48F91C407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713" y="2007382"/>
            <a:ext cx="6220436" cy="266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86566"/>
      </p:ext>
    </p:extLst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341078" y="472134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Introduction to Data Analysis</a:t>
            </a:r>
            <a:endParaRPr lang="en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A68B09-CD16-B646-7CCD-91D00094A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753" y="1476603"/>
            <a:ext cx="69643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Descriptive Analysis: Summary Measures</a:t>
            </a:r>
            <a:endParaRPr lang="en-US" altLang="en-US" sz="17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5F246-7AD7-1301-38F1-D91A12301D4D}"/>
              </a:ext>
            </a:extLst>
          </p:cNvPr>
          <p:cNvSpPr txBox="1"/>
          <p:nvPr/>
        </p:nvSpPr>
        <p:spPr>
          <a:xfrm>
            <a:off x="1239865" y="2066647"/>
            <a:ext cx="7191213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CA" sz="1800" b="0" i="0" u="none" strike="noStrike" dirty="0">
                <a:solidFill>
                  <a:schemeClr val="bg1"/>
                </a:solidFill>
                <a:effectLst/>
                <a:latin typeface="Muli"/>
              </a:rPr>
              <a:t>- Measures of location (centre):</a:t>
            </a:r>
          </a:p>
          <a:p>
            <a:pPr marL="309563" rtl="0" fontAlgn="base">
              <a:spcBef>
                <a:spcPts val="3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Muli"/>
              </a:rPr>
              <a:t> Mean: arithmetic average (x̅ = sample mean  &amp; µ = population mean)</a:t>
            </a:r>
          </a:p>
          <a:p>
            <a:pPr marL="309563" rtl="0" fontAlgn="base">
              <a:spcBef>
                <a:spcPts val="3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Muli"/>
              </a:rPr>
              <a:t> Median: midpoint of the distribution (50th percentile)</a:t>
            </a:r>
          </a:p>
          <a:p>
            <a:pPr marL="309563" rtl="0" fontAlgn="base">
              <a:spcBef>
                <a:spcPts val="3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Muli"/>
              </a:rPr>
              <a:t> Mode: most frequent observation</a:t>
            </a:r>
            <a:endParaRPr lang="en-US" sz="1800" dirty="0">
              <a:solidFill>
                <a:schemeClr val="bg1"/>
              </a:solidFill>
              <a:latin typeface="Muli"/>
            </a:endParaRPr>
          </a:p>
          <a:p>
            <a:pPr marL="309563" rtl="0" fontAlgn="base">
              <a:spcBef>
                <a:spcPts val="3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Muli"/>
              </a:rPr>
              <a:t> Sample statistics is a point estimate of the population parameter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36114475"/>
      </p:ext>
    </p:extLst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341078" y="472134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Introduction to Data Analysis</a:t>
            </a:r>
            <a:endParaRPr lang="en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A68B09-CD16-B646-7CCD-91D00094A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753" y="1476603"/>
            <a:ext cx="69643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Descriptive Analysis: Summary Measures</a:t>
            </a:r>
            <a:endParaRPr lang="en-US" altLang="en-US" sz="17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5F246-7AD7-1301-38F1-D91A12301D4D}"/>
              </a:ext>
            </a:extLst>
          </p:cNvPr>
          <p:cNvSpPr txBox="1"/>
          <p:nvPr/>
        </p:nvSpPr>
        <p:spPr>
          <a:xfrm>
            <a:off x="1239865" y="2066647"/>
            <a:ext cx="719121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CA" sz="1800" b="0" i="0" u="none" strike="noStrike" dirty="0">
                <a:solidFill>
                  <a:schemeClr val="bg1"/>
                </a:solidFill>
                <a:effectLst/>
                <a:latin typeface="Muli"/>
              </a:rPr>
              <a:t>- Measures of spread:</a:t>
            </a:r>
          </a:p>
          <a:p>
            <a:pPr marL="309563" rtl="0" fontAlgn="base">
              <a:spcBef>
                <a:spcPts val="3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Muli"/>
              </a:rPr>
              <a:t> Range: (max - min) </a:t>
            </a:r>
          </a:p>
          <a:p>
            <a:pPr marL="309563" rtl="0" fontAlgn="base">
              <a:spcBef>
                <a:spcPts val="3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Muli"/>
              </a:rPr>
              <a:t> Variance </a:t>
            </a:r>
          </a:p>
          <a:p>
            <a:pPr marL="309563" rtl="0" fontAlgn="base">
              <a:spcBef>
                <a:spcPts val="3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Muli"/>
              </a:rPr>
              <a:t> Standard deviation</a:t>
            </a:r>
          </a:p>
          <a:p>
            <a:pPr marL="309563" rtl="0" fontAlgn="base">
              <a:spcBef>
                <a:spcPts val="3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Muli"/>
              </a:rPr>
              <a:t> Interquartile range (difference between 25</a:t>
            </a:r>
            <a:r>
              <a:rPr lang="en-US" sz="1800" b="0" i="0" u="none" strike="noStrike" baseline="30000" dirty="0">
                <a:solidFill>
                  <a:schemeClr val="bg1"/>
                </a:solidFill>
                <a:effectLst/>
                <a:latin typeface="Muli"/>
              </a:rPr>
              <a:t>th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Muli"/>
              </a:rPr>
              <a:t> and 75</a:t>
            </a:r>
            <a:r>
              <a:rPr lang="en-US" sz="1800" b="0" i="0" u="none" strike="noStrike" baseline="30000" dirty="0">
                <a:solidFill>
                  <a:schemeClr val="bg1"/>
                </a:solidFill>
                <a:effectLst/>
                <a:latin typeface="Muli"/>
              </a:rPr>
              <a:t>th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Muli"/>
              </a:rPr>
              <a:t> percentiles)</a:t>
            </a:r>
          </a:p>
        </p:txBody>
      </p:sp>
    </p:spTree>
    <p:extLst>
      <p:ext uri="{BB962C8B-B14F-4D97-AF65-F5344CB8AC3E}">
        <p14:creationId xmlns:p14="http://schemas.microsoft.com/office/powerpoint/2010/main" val="2206805270"/>
      </p:ext>
    </p:extLst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341078" y="472134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Introduction to Data Analysis</a:t>
            </a:r>
            <a:endParaRPr lang="en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A68B09-CD16-B646-7CCD-91D00094A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753" y="1476603"/>
            <a:ext cx="69643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Skewness vs Measure of Center</a:t>
            </a:r>
            <a:endParaRPr lang="en-US" altLang="en-US" sz="17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DE81B0-2F57-4DB8-5A5C-C9E97D0FA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655" y="1947749"/>
            <a:ext cx="4530690" cy="274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34120"/>
      </p:ext>
    </p:extLst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341078" y="472134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Introduction to Data Analysis</a:t>
            </a:r>
            <a:endParaRPr lang="en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A68B09-CD16-B646-7CCD-91D00094A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753" y="1476603"/>
            <a:ext cx="69643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Variance and Standard Deviation</a:t>
            </a:r>
            <a:endParaRPr lang="en-US" altLang="en-US" sz="17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5F246-7AD7-1301-38F1-D91A12301D4D}"/>
              </a:ext>
            </a:extLst>
          </p:cNvPr>
          <p:cNvSpPr txBox="1"/>
          <p:nvPr/>
        </p:nvSpPr>
        <p:spPr>
          <a:xfrm>
            <a:off x="1239865" y="2066647"/>
            <a:ext cx="7191213" cy="1921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Muli"/>
              </a:rPr>
              <a:t>- Measures of dispersion of the values around the mean</a:t>
            </a:r>
          </a:p>
          <a:p>
            <a:pPr marL="742950" lvl="1" indent="-285750" rtl="0" fontAlgn="base">
              <a:spcBef>
                <a:spcPts val="3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Muli"/>
              </a:rPr>
              <a:t>If the numbers are near the mean, variance is small</a:t>
            </a:r>
          </a:p>
          <a:p>
            <a:pPr marL="742950" lvl="1" indent="-285750" rtl="0" fontAlgn="base">
              <a:spcBef>
                <a:spcPts val="3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Muli"/>
              </a:rPr>
              <a:t>If numbers are far from the mean, the variance is large</a:t>
            </a:r>
          </a:p>
          <a:p>
            <a:pPr marL="457200" lvl="1" rtl="0" fontAlgn="base">
              <a:spcBef>
                <a:spcPts val="325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Muli"/>
            </a:endParaRPr>
          </a:p>
          <a:p>
            <a:pPr rtl="0" fontAlgn="base">
              <a:spcBef>
                <a:spcPts val="4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Muli"/>
              </a:rPr>
              <a:t>- The standard deviation is an estimate of the variability of observations. It is a summary of how widely dispersed the values are around the mean.</a:t>
            </a:r>
          </a:p>
        </p:txBody>
      </p:sp>
    </p:spTree>
    <p:extLst>
      <p:ext uri="{BB962C8B-B14F-4D97-AF65-F5344CB8AC3E}">
        <p14:creationId xmlns:p14="http://schemas.microsoft.com/office/powerpoint/2010/main" val="2738696521"/>
      </p:ext>
    </p:extLst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341078" y="472134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Introduction to Data Analysis</a:t>
            </a:r>
            <a:endParaRPr lang="en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A68B09-CD16-B646-7CCD-91D00094A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753" y="1476603"/>
            <a:ext cx="69643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Variance</a:t>
            </a:r>
            <a:endParaRPr lang="en-US" altLang="en-US" sz="17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5F246-7AD7-1301-38F1-D91A12301D4D}"/>
              </a:ext>
            </a:extLst>
          </p:cNvPr>
          <p:cNvSpPr txBox="1"/>
          <p:nvPr/>
        </p:nvSpPr>
        <p:spPr>
          <a:xfrm>
            <a:off x="1239865" y="2066647"/>
            <a:ext cx="7191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Muli"/>
              </a:rPr>
              <a:t>Roughly the average squared deviation from the mean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D8220BD3-0DC9-F882-90EB-D618B3CF9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139" y="2436490"/>
            <a:ext cx="2791722" cy="77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369F18-E0E3-9A45-A183-6522EBD1FE6C}"/>
              </a:ext>
            </a:extLst>
          </p:cNvPr>
          <p:cNvSpPr txBox="1"/>
          <p:nvPr/>
        </p:nvSpPr>
        <p:spPr>
          <a:xfrm>
            <a:off x="971764" y="3385192"/>
            <a:ext cx="4633684" cy="684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9563" rtl="0" fontAlgn="base">
              <a:spcBef>
                <a:spcPts val="325"/>
              </a:spcBef>
              <a:spcAft>
                <a:spcPts val="0"/>
              </a:spcAft>
            </a:pPr>
            <a:r>
              <a:rPr lang="en-CA" sz="1800" b="0" i="0" u="none" strike="noStrike" dirty="0">
                <a:solidFill>
                  <a:schemeClr val="bg1"/>
                </a:solidFill>
                <a:effectLst/>
                <a:latin typeface="Muli"/>
              </a:rPr>
              <a:t>Sample variance = s</a:t>
            </a:r>
            <a:r>
              <a:rPr lang="en-CA" sz="1800" b="0" i="0" u="none" strike="noStrike" baseline="30000" dirty="0">
                <a:solidFill>
                  <a:schemeClr val="bg1"/>
                </a:solidFill>
                <a:effectLst/>
                <a:latin typeface="Muli"/>
              </a:rPr>
              <a:t>2</a:t>
            </a:r>
            <a:r>
              <a:rPr lang="en-CA" sz="1800" b="0" i="0" u="none" strike="noStrike" dirty="0">
                <a:solidFill>
                  <a:schemeClr val="bg1"/>
                </a:solidFill>
                <a:effectLst/>
                <a:latin typeface="Muli"/>
              </a:rPr>
              <a:t> </a:t>
            </a:r>
          </a:p>
          <a:p>
            <a:pPr marL="309563" rtl="0" fontAlgn="base">
              <a:spcBef>
                <a:spcPts val="325"/>
              </a:spcBef>
              <a:spcAft>
                <a:spcPts val="0"/>
              </a:spcAft>
            </a:pPr>
            <a:r>
              <a:rPr lang="en-CA" sz="1800" b="0" i="0" u="none" strike="noStrike" dirty="0">
                <a:solidFill>
                  <a:schemeClr val="bg1"/>
                </a:solidFill>
                <a:effectLst/>
                <a:latin typeface="Muli"/>
              </a:rPr>
              <a:t>Population variance = </a:t>
            </a:r>
            <a:r>
              <a:rPr lang="el-GR" sz="1800" b="0" i="0" u="none" strike="noStrike" dirty="0">
                <a:solidFill>
                  <a:schemeClr val="bg1"/>
                </a:solidFill>
                <a:effectLst/>
                <a:latin typeface="Muli"/>
              </a:rPr>
              <a:t>σ</a:t>
            </a:r>
            <a:r>
              <a:rPr lang="el-GR" sz="1800" b="0" i="0" u="none" strike="noStrike" baseline="30000" dirty="0">
                <a:solidFill>
                  <a:schemeClr val="bg1"/>
                </a:solidFill>
                <a:effectLst/>
                <a:latin typeface="Muli"/>
              </a:rPr>
              <a:t>2</a:t>
            </a:r>
            <a:endParaRPr lang="en-CA" sz="1800" dirty="0">
              <a:solidFill>
                <a:schemeClr val="bg1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35883189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341078" y="472134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Introduction to Statistics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A68B09-CD16-B646-7CCD-91D00094A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753" y="1476603"/>
            <a:ext cx="69643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What is Statistics?</a:t>
            </a:r>
            <a:endParaRPr lang="en-US" altLang="en-US" sz="17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A9F099-301D-22E5-ECA9-C4A57D8FF0E2}"/>
              </a:ext>
            </a:extLst>
          </p:cNvPr>
          <p:cNvSpPr txBox="1"/>
          <p:nvPr/>
        </p:nvSpPr>
        <p:spPr>
          <a:xfrm>
            <a:off x="1149753" y="1876713"/>
            <a:ext cx="6563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uli"/>
              </a:rPr>
              <a:t>Statistics is a branch of applied mathematics that involves the collection, description, analysis, and inference of conclusions from quantitative data.</a:t>
            </a:r>
            <a:endParaRPr lang="en-CA" sz="1800" dirty="0">
              <a:solidFill>
                <a:schemeClr val="bg1"/>
              </a:solidFill>
              <a:latin typeface="Mul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BEFEF0-0492-FFF0-A88F-591681E63C79}"/>
              </a:ext>
            </a:extLst>
          </p:cNvPr>
          <p:cNvSpPr/>
          <p:nvPr/>
        </p:nvSpPr>
        <p:spPr>
          <a:xfrm>
            <a:off x="1149754" y="2459979"/>
            <a:ext cx="1892852" cy="34663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F4D644-291E-E239-12B1-B4DBE7FBA8AA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1964331" y="2806618"/>
            <a:ext cx="131849" cy="66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34268F-FF8D-6660-2DE2-0000AE8CC3D4}"/>
              </a:ext>
            </a:extLst>
          </p:cNvPr>
          <p:cNvSpPr txBox="1"/>
          <p:nvPr/>
        </p:nvSpPr>
        <p:spPr>
          <a:xfrm>
            <a:off x="552281" y="3469966"/>
            <a:ext cx="3634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uli"/>
              </a:rPr>
              <a:t>data that can be counted or measured in numerical values</a:t>
            </a:r>
            <a:endParaRPr lang="en-CA" sz="1800" dirty="0">
              <a:solidFill>
                <a:schemeClr val="bg1"/>
              </a:solidFill>
              <a:latin typeface="Mul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55AE73-D0D9-D225-B69B-F01D586DE060}"/>
              </a:ext>
            </a:extLst>
          </p:cNvPr>
          <p:cNvSpPr/>
          <p:nvPr/>
        </p:nvSpPr>
        <p:spPr>
          <a:xfrm>
            <a:off x="3374379" y="1876713"/>
            <a:ext cx="2023008" cy="34663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912DB6-8BB8-1FD8-0192-0F801AD5DEF7}"/>
              </a:ext>
            </a:extLst>
          </p:cNvPr>
          <p:cNvSpPr txBox="1"/>
          <p:nvPr/>
        </p:nvSpPr>
        <p:spPr>
          <a:xfrm>
            <a:off x="4572000" y="2908768"/>
            <a:ext cx="36346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uli"/>
              </a:rPr>
              <a:t>application of mathematical methods by different fields such as physics, engineering, medicine, biology, finance, business, computer science, and industry</a:t>
            </a:r>
            <a:endParaRPr lang="en-CA" sz="1800" dirty="0">
              <a:solidFill>
                <a:schemeClr val="bg1"/>
              </a:solidFill>
              <a:latin typeface="Muli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C3C247-4D84-03EA-90FE-C866F7F62972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431515" y="2235882"/>
            <a:ext cx="1957805" cy="67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4587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3" grpId="0" animBg="1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341078" y="472134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Introduction to Data Analysis</a:t>
            </a:r>
            <a:endParaRPr lang="en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A68B09-CD16-B646-7CCD-91D00094A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753" y="1476603"/>
            <a:ext cx="69643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Standard Deviation</a:t>
            </a:r>
            <a:endParaRPr lang="en-US" altLang="en-US" sz="17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5F246-7AD7-1301-38F1-D91A12301D4D}"/>
              </a:ext>
            </a:extLst>
          </p:cNvPr>
          <p:cNvSpPr txBox="1"/>
          <p:nvPr/>
        </p:nvSpPr>
        <p:spPr>
          <a:xfrm>
            <a:off x="1239865" y="2066647"/>
            <a:ext cx="71912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latin typeface="Muli"/>
              </a:rPr>
              <a:t>R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Muli"/>
              </a:rPr>
              <a:t>oughly the average deviation around the mean, and has the same units as the data.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369F18-E0E3-9A45-A183-6522EBD1FE6C}"/>
              </a:ext>
            </a:extLst>
          </p:cNvPr>
          <p:cNvSpPr txBox="1"/>
          <p:nvPr/>
        </p:nvSpPr>
        <p:spPr>
          <a:xfrm>
            <a:off x="971764" y="3557765"/>
            <a:ext cx="4633684" cy="684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9563" rtl="0" fontAlgn="base">
              <a:spcBef>
                <a:spcPts val="325"/>
              </a:spcBef>
              <a:spcAft>
                <a:spcPts val="0"/>
              </a:spcAft>
            </a:pPr>
            <a:r>
              <a:rPr lang="en-CA" sz="1800" b="0" i="0" u="none" strike="noStrike" dirty="0">
                <a:solidFill>
                  <a:schemeClr val="bg1"/>
                </a:solidFill>
                <a:effectLst/>
                <a:latin typeface="Muli"/>
              </a:rPr>
              <a:t>Sample standard deviation = s </a:t>
            </a:r>
          </a:p>
          <a:p>
            <a:pPr marL="309563" rtl="0" fontAlgn="base">
              <a:spcBef>
                <a:spcPts val="325"/>
              </a:spcBef>
              <a:spcAft>
                <a:spcPts val="0"/>
              </a:spcAft>
            </a:pPr>
            <a:r>
              <a:rPr lang="en-CA" sz="1800" b="0" i="0" u="none" strike="noStrike" dirty="0">
                <a:solidFill>
                  <a:schemeClr val="bg1"/>
                </a:solidFill>
                <a:effectLst/>
                <a:latin typeface="Muli"/>
              </a:rPr>
              <a:t>Population standard deviation = </a:t>
            </a:r>
            <a:r>
              <a:rPr lang="el-GR" sz="1800" b="0" i="0" u="none" strike="noStrike" dirty="0">
                <a:solidFill>
                  <a:schemeClr val="bg1"/>
                </a:solidFill>
                <a:effectLst/>
                <a:latin typeface="Muli"/>
              </a:rPr>
              <a:t>σ</a:t>
            </a:r>
            <a:endParaRPr lang="en-CA" sz="1800" dirty="0">
              <a:solidFill>
                <a:schemeClr val="bg1"/>
              </a:solidFill>
              <a:latin typeface="Muli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0E1B945-C96D-4197-9E0B-89BB3E233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882" y="2530822"/>
            <a:ext cx="3092236" cy="85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108623"/>
      </p:ext>
    </p:extLst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341078" y="472134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Introduction to Data Analysis</a:t>
            </a:r>
            <a:endParaRPr lang="en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A68B09-CD16-B646-7CCD-91D00094A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753" y="1476603"/>
            <a:ext cx="69643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Interquartile Range: IQR</a:t>
            </a:r>
            <a:endParaRPr lang="en-US" altLang="en-US" sz="17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5F246-7AD7-1301-38F1-D91A12301D4D}"/>
              </a:ext>
            </a:extLst>
          </p:cNvPr>
          <p:cNvSpPr txBox="1"/>
          <p:nvPr/>
        </p:nvSpPr>
        <p:spPr>
          <a:xfrm>
            <a:off x="1239865" y="2066647"/>
            <a:ext cx="71912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Muli"/>
              </a:rPr>
              <a:t>Range of the middle 50% of the data, distance between the ﬁrst quartile (25th percentile) and third quartile (75th percentile)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42E30B4-90FA-DB50-3F7F-E4E98740E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713" y="2825926"/>
            <a:ext cx="5278436" cy="193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135225"/>
      </p:ext>
    </p:extLst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341078" y="472134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Introduction to Data Analysis</a:t>
            </a:r>
            <a:endParaRPr lang="e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5F246-7AD7-1301-38F1-D91A12301D4D}"/>
              </a:ext>
            </a:extLst>
          </p:cNvPr>
          <p:cNvSpPr txBox="1"/>
          <p:nvPr/>
        </p:nvSpPr>
        <p:spPr>
          <a:xfrm>
            <a:off x="1268894" y="1648514"/>
            <a:ext cx="3121678" cy="880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latin typeface="Arial Black" panose="020B0A04020102020204" pitchFamily="34" charset="0"/>
              </a:rPr>
              <a:t>Let’s get into the Python coding!</a:t>
            </a:r>
            <a:endParaRPr lang="en-US" sz="1800" b="0" i="0" u="none" strike="noStrike" dirty="0"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5" name="Picture 4" descr="A picture containing text, screenshot, multimedia, electronic device&#10;&#10;Description automatically generated">
            <a:extLst>
              <a:ext uri="{FF2B5EF4-FFF2-40B4-BE49-F238E27FC236}">
                <a16:creationId xmlns:a16="http://schemas.microsoft.com/office/drawing/2014/main" id="{B86FFE3C-5F35-5456-1D25-7A1F814E4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02757"/>
            <a:ext cx="4555420" cy="30407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08817125"/>
      </p:ext>
    </p:extLst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341078" y="472134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Data Visualization in Python</a:t>
            </a:r>
            <a:endParaRPr lang="en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A68B09-CD16-B646-7CCD-91D00094A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753" y="1476603"/>
            <a:ext cx="69643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Libraries</a:t>
            </a:r>
            <a:endParaRPr lang="en-US" altLang="en-US" sz="17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5F246-7AD7-1301-38F1-D91A12301D4D}"/>
              </a:ext>
            </a:extLst>
          </p:cNvPr>
          <p:cNvSpPr txBox="1"/>
          <p:nvPr/>
        </p:nvSpPr>
        <p:spPr>
          <a:xfrm>
            <a:off x="1239866" y="2066647"/>
            <a:ext cx="3005564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Muli"/>
              </a:rPr>
              <a:t>Matplotlib</a:t>
            </a:r>
          </a:p>
          <a:p>
            <a:pPr marL="2857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Muli"/>
              </a:rPr>
              <a:t>Seaborn</a:t>
            </a:r>
          </a:p>
        </p:txBody>
      </p:sp>
      <p:pic>
        <p:nvPicPr>
          <p:cNvPr id="6" name="Picture 5" descr="A picture containing clock, font, logo, graphics&#10;&#10;Description automatically generated">
            <a:extLst>
              <a:ext uri="{FF2B5EF4-FFF2-40B4-BE49-F238E27FC236}">
                <a16:creationId xmlns:a16="http://schemas.microsoft.com/office/drawing/2014/main" id="{E47A07A7-548F-3130-C23A-E3D0DC8B1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698" y="2356424"/>
            <a:ext cx="4371975" cy="1047750"/>
          </a:xfrm>
          <a:prstGeom prst="rect">
            <a:avLst/>
          </a:prstGeom>
        </p:spPr>
      </p:pic>
      <p:pic>
        <p:nvPicPr>
          <p:cNvPr id="8" name="Picture 7" descr="A picture containing text, font, logo, graphics&#10;&#10;Description automatically generated">
            <a:extLst>
              <a:ext uri="{FF2B5EF4-FFF2-40B4-BE49-F238E27FC236}">
                <a16:creationId xmlns:a16="http://schemas.microsoft.com/office/drawing/2014/main" id="{50257309-3AD2-5B0F-0698-8BB3A2537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753" y="3266788"/>
            <a:ext cx="4000500" cy="114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5077848"/>
      </p:ext>
    </p:extLst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341078" y="472134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Data Visualization in Python</a:t>
            </a:r>
            <a:endParaRPr lang="en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A68B09-CD16-B646-7CCD-91D00094A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753" y="1476603"/>
            <a:ext cx="69643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Matplotlib</a:t>
            </a:r>
            <a:endParaRPr lang="en-US" altLang="en-US" sz="17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5F246-7AD7-1301-38F1-D91A12301D4D}"/>
              </a:ext>
            </a:extLst>
          </p:cNvPr>
          <p:cNvSpPr txBox="1"/>
          <p:nvPr/>
        </p:nvSpPr>
        <p:spPr>
          <a:xfrm>
            <a:off x="1239865" y="2066647"/>
            <a:ext cx="719121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FFC000"/>
                </a:solidFill>
                <a:latin typeface="Muli"/>
              </a:rPr>
              <a:t>plt.plot</a:t>
            </a:r>
            <a:r>
              <a:rPr lang="en-US" sz="1800" dirty="0">
                <a:solidFill>
                  <a:srgbClr val="FFC000"/>
                </a:solidFill>
                <a:latin typeface="Muli"/>
              </a:rPr>
              <a:t>()</a:t>
            </a:r>
            <a:r>
              <a:rPr lang="en-US" sz="1800" dirty="0">
                <a:solidFill>
                  <a:schemeClr val="bg1"/>
                </a:solidFill>
                <a:latin typeface="Muli"/>
              </a:rPr>
              <a:t> for plotting line chart similarly in place of plot other functions are used for plotting. All plotting functions require data and it is provided in the function through parameters. 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FFC000"/>
                </a:solidFill>
                <a:latin typeface="Muli"/>
              </a:rPr>
              <a:t>plot.xlabel</a:t>
            </a:r>
            <a:r>
              <a:rPr lang="en-US" sz="1800" dirty="0">
                <a:solidFill>
                  <a:srgbClr val="FFC000"/>
                </a:solidFill>
                <a:latin typeface="Muli"/>
              </a:rPr>
              <a:t> , </a:t>
            </a:r>
            <a:r>
              <a:rPr lang="en-US" sz="1800" dirty="0" err="1">
                <a:solidFill>
                  <a:srgbClr val="FFC000"/>
                </a:solidFill>
                <a:latin typeface="Muli"/>
              </a:rPr>
              <a:t>plt.ylabel</a:t>
            </a:r>
            <a:r>
              <a:rPr lang="en-US" sz="1800" dirty="0">
                <a:solidFill>
                  <a:schemeClr val="bg1"/>
                </a:solidFill>
                <a:latin typeface="Muli"/>
              </a:rPr>
              <a:t> for labeling x and y-axis respectively. 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FFC000"/>
                </a:solidFill>
                <a:latin typeface="Muli"/>
              </a:rPr>
              <a:t>plt.xticks</a:t>
            </a:r>
            <a:r>
              <a:rPr lang="en-US" sz="1800" dirty="0">
                <a:solidFill>
                  <a:srgbClr val="FFC000"/>
                </a:solidFill>
                <a:latin typeface="Muli"/>
              </a:rPr>
              <a:t> , </a:t>
            </a:r>
            <a:r>
              <a:rPr lang="en-US" sz="1800" dirty="0" err="1">
                <a:solidFill>
                  <a:srgbClr val="FFC000"/>
                </a:solidFill>
                <a:latin typeface="Muli"/>
              </a:rPr>
              <a:t>plt.yticks</a:t>
            </a:r>
            <a:r>
              <a:rPr lang="en-US" sz="1800" dirty="0">
                <a:solidFill>
                  <a:schemeClr val="bg1"/>
                </a:solidFill>
                <a:latin typeface="Muli"/>
              </a:rPr>
              <a:t> for labeling x and y-axis observation tick points respectively. 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FFC000"/>
                </a:solidFill>
                <a:latin typeface="Muli"/>
              </a:rPr>
              <a:t>plt.legend</a:t>
            </a:r>
            <a:r>
              <a:rPr lang="en-US" sz="1800" dirty="0">
                <a:solidFill>
                  <a:srgbClr val="FFC000"/>
                </a:solidFill>
                <a:latin typeface="Muli"/>
              </a:rPr>
              <a:t>() </a:t>
            </a:r>
            <a:r>
              <a:rPr lang="en-US" sz="1800" dirty="0">
                <a:solidFill>
                  <a:schemeClr val="bg1"/>
                </a:solidFill>
                <a:latin typeface="Muli"/>
              </a:rPr>
              <a:t>for signifying the observation variables. 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FFC000"/>
                </a:solidFill>
                <a:latin typeface="Muli"/>
              </a:rPr>
              <a:t>plt.title</a:t>
            </a:r>
            <a:r>
              <a:rPr lang="en-US" sz="1800" dirty="0">
                <a:solidFill>
                  <a:srgbClr val="FFC000"/>
                </a:solidFill>
                <a:latin typeface="Muli"/>
              </a:rPr>
              <a:t>() </a:t>
            </a:r>
            <a:r>
              <a:rPr lang="en-US" sz="1800" dirty="0">
                <a:solidFill>
                  <a:schemeClr val="bg1"/>
                </a:solidFill>
                <a:latin typeface="Muli"/>
              </a:rPr>
              <a:t>for setting the title of the plot. 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FFC000"/>
                </a:solidFill>
                <a:latin typeface="Muli"/>
              </a:rPr>
              <a:t>plot.show</a:t>
            </a:r>
            <a:r>
              <a:rPr lang="en-US" sz="1800" dirty="0">
                <a:solidFill>
                  <a:srgbClr val="FFC000"/>
                </a:solidFill>
                <a:latin typeface="Muli"/>
              </a:rPr>
              <a:t>() </a:t>
            </a:r>
            <a:r>
              <a:rPr lang="en-US" sz="1800" dirty="0">
                <a:solidFill>
                  <a:schemeClr val="bg1"/>
                </a:solidFill>
                <a:latin typeface="Muli"/>
              </a:rPr>
              <a:t>for displaying the plot.</a:t>
            </a:r>
            <a:endParaRPr lang="en-US" sz="1800" b="0" i="0" u="none" strike="noStrike" dirty="0">
              <a:solidFill>
                <a:schemeClr val="bg1"/>
              </a:solidFill>
              <a:effectLst/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493666108"/>
      </p:ext>
    </p:extLst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341078" y="472134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Data Visualization in Python</a:t>
            </a:r>
            <a:endParaRPr lang="en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A68B09-CD16-B646-7CCD-91D00094A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753" y="1476603"/>
            <a:ext cx="69643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Matplotlib</a:t>
            </a:r>
            <a:endParaRPr lang="en-US" altLang="en-US" sz="17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5F246-7AD7-1301-38F1-D91A12301D4D}"/>
              </a:ext>
            </a:extLst>
          </p:cNvPr>
          <p:cNvSpPr txBox="1"/>
          <p:nvPr/>
        </p:nvSpPr>
        <p:spPr>
          <a:xfrm>
            <a:off x="1239865" y="2066647"/>
            <a:ext cx="719121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800" b="0" i="0" dirty="0">
                <a:solidFill>
                  <a:schemeClr val="bg1"/>
                </a:solidFill>
                <a:effectLst/>
                <a:latin typeface="Muli"/>
              </a:rPr>
              <a:t>Histogram: </a:t>
            </a:r>
            <a:r>
              <a:rPr lang="en-CA" sz="1800" b="0" i="0" dirty="0" err="1">
                <a:solidFill>
                  <a:schemeClr val="bg1"/>
                </a:solidFill>
                <a:effectLst/>
                <a:latin typeface="Muli"/>
              </a:rPr>
              <a:t>plt.hist</a:t>
            </a:r>
            <a:r>
              <a:rPr lang="en-CA" sz="1800" b="0" i="0" dirty="0">
                <a:solidFill>
                  <a:schemeClr val="bg1"/>
                </a:solidFill>
                <a:effectLst/>
                <a:latin typeface="Muli"/>
              </a:rPr>
              <a:t>(x, bins=None)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800" dirty="0">
              <a:solidFill>
                <a:schemeClr val="bg1"/>
              </a:solidFill>
              <a:latin typeface="Muli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800" b="0" i="0" dirty="0">
                <a:solidFill>
                  <a:schemeClr val="bg1"/>
                </a:solidFill>
                <a:effectLst/>
                <a:latin typeface="Muli"/>
              </a:rPr>
              <a:t>Scatter plot: </a:t>
            </a:r>
            <a:r>
              <a:rPr lang="en-CA" sz="1800" b="0" i="0" dirty="0" err="1">
                <a:solidFill>
                  <a:schemeClr val="bg1"/>
                </a:solidFill>
                <a:effectLst/>
                <a:latin typeface="Muli"/>
              </a:rPr>
              <a:t>plt.scatter</a:t>
            </a:r>
            <a:r>
              <a:rPr lang="en-CA" sz="1800" b="0" i="0" dirty="0">
                <a:solidFill>
                  <a:schemeClr val="bg1"/>
                </a:solidFill>
                <a:effectLst/>
                <a:latin typeface="Muli"/>
              </a:rPr>
              <a:t>(x, y)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800" dirty="0">
              <a:solidFill>
                <a:schemeClr val="bg1"/>
              </a:solidFill>
              <a:latin typeface="Muli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800" b="0" i="0" dirty="0">
                <a:solidFill>
                  <a:schemeClr val="bg1"/>
                </a:solidFill>
                <a:effectLst/>
                <a:latin typeface="Muli"/>
              </a:rPr>
              <a:t>Line Chart: </a:t>
            </a:r>
            <a:r>
              <a:rPr lang="en-CA" sz="1800" b="0" i="0" dirty="0" err="1">
                <a:solidFill>
                  <a:schemeClr val="bg1"/>
                </a:solidFill>
                <a:effectLst/>
                <a:latin typeface="Muli"/>
              </a:rPr>
              <a:t>plt</a:t>
            </a:r>
            <a:r>
              <a:rPr lang="en-CA" sz="1800" b="0" i="0" dirty="0">
                <a:solidFill>
                  <a:schemeClr val="bg1"/>
                </a:solidFill>
                <a:effectLst/>
                <a:latin typeface="Muli"/>
              </a:rPr>
              <a:t>(x, y)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800" dirty="0">
              <a:solidFill>
                <a:schemeClr val="bg1"/>
              </a:solidFill>
              <a:latin typeface="Muli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800" b="0" i="0" dirty="0">
                <a:solidFill>
                  <a:schemeClr val="bg1"/>
                </a:solidFill>
                <a:effectLst/>
                <a:latin typeface="Muli"/>
              </a:rPr>
              <a:t>Bar plot: </a:t>
            </a:r>
            <a:r>
              <a:rPr lang="en-CA" sz="1800" b="0" i="0" dirty="0" err="1">
                <a:solidFill>
                  <a:schemeClr val="bg1"/>
                </a:solidFill>
                <a:effectLst/>
                <a:latin typeface="Muli"/>
              </a:rPr>
              <a:t>plt.bar</a:t>
            </a:r>
            <a:r>
              <a:rPr lang="en-CA" sz="1800" dirty="0">
                <a:solidFill>
                  <a:schemeClr val="bg1"/>
                </a:solidFill>
                <a:latin typeface="Muli"/>
              </a:rPr>
              <a:t>(x, height)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800" b="0" i="0" dirty="0">
              <a:solidFill>
                <a:schemeClr val="bg1"/>
              </a:solidFill>
              <a:effectLst/>
              <a:latin typeface="Muli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800" b="0" i="0" dirty="0">
                <a:solidFill>
                  <a:schemeClr val="bg1"/>
                </a:solidFill>
                <a:effectLst/>
                <a:latin typeface="Muli"/>
              </a:rPr>
              <a:t>Box plot: </a:t>
            </a:r>
            <a:r>
              <a:rPr lang="en-CA" sz="1800" b="0" i="0" dirty="0" err="1">
                <a:solidFill>
                  <a:schemeClr val="bg1"/>
                </a:solidFill>
                <a:effectLst/>
                <a:latin typeface="Muli"/>
              </a:rPr>
              <a:t>plt.boxplot</a:t>
            </a:r>
            <a:r>
              <a:rPr lang="en-CA" sz="1800" b="0" i="0" dirty="0">
                <a:solidFill>
                  <a:schemeClr val="bg1"/>
                </a:solidFill>
                <a:effectLst/>
                <a:latin typeface="Muli"/>
              </a:rPr>
              <a:t>(x)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337730701"/>
      </p:ext>
    </p:extLst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341078" y="472134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Data Visualization in Python</a:t>
            </a:r>
            <a:endParaRPr lang="en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A68B09-CD16-B646-7CCD-91D00094A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753" y="1476603"/>
            <a:ext cx="69643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Seaborn</a:t>
            </a:r>
            <a:endParaRPr lang="en-US" altLang="en-US" sz="17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5F246-7AD7-1301-38F1-D91A12301D4D}"/>
              </a:ext>
            </a:extLst>
          </p:cNvPr>
          <p:cNvSpPr txBox="1"/>
          <p:nvPr/>
        </p:nvSpPr>
        <p:spPr>
          <a:xfrm>
            <a:off x="1239865" y="2066647"/>
            <a:ext cx="719121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800" b="0" i="0" dirty="0">
                <a:solidFill>
                  <a:schemeClr val="bg1"/>
                </a:solidFill>
                <a:effectLst/>
                <a:latin typeface="Muli"/>
              </a:rPr>
              <a:t>Histogram: </a:t>
            </a:r>
            <a:r>
              <a:rPr lang="en-CA" sz="1800" b="0" i="0" dirty="0" err="1">
                <a:solidFill>
                  <a:schemeClr val="bg1"/>
                </a:solidFill>
                <a:effectLst/>
                <a:latin typeface="Muli"/>
              </a:rPr>
              <a:t>sns.histplot</a:t>
            </a:r>
            <a:r>
              <a:rPr lang="en-CA" sz="1800" b="0" i="0" dirty="0">
                <a:solidFill>
                  <a:schemeClr val="bg1"/>
                </a:solidFill>
                <a:effectLst/>
                <a:latin typeface="Muli"/>
              </a:rPr>
              <a:t>(data, x=None, y=None)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800" dirty="0">
              <a:solidFill>
                <a:schemeClr val="bg1"/>
              </a:solidFill>
              <a:latin typeface="Muli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800" b="0" i="0" dirty="0">
                <a:solidFill>
                  <a:schemeClr val="bg1"/>
                </a:solidFill>
                <a:effectLst/>
                <a:latin typeface="Muli"/>
              </a:rPr>
              <a:t>Scatter plot: </a:t>
            </a:r>
            <a:r>
              <a:rPr lang="en-CA" sz="1800" b="0" i="0" dirty="0" err="1">
                <a:solidFill>
                  <a:schemeClr val="bg1"/>
                </a:solidFill>
                <a:effectLst/>
                <a:latin typeface="Muli"/>
              </a:rPr>
              <a:t>sns.scatter</a:t>
            </a:r>
            <a:r>
              <a:rPr lang="en-CA" sz="1800" dirty="0" err="1">
                <a:solidFill>
                  <a:schemeClr val="bg1"/>
                </a:solidFill>
                <a:latin typeface="Muli"/>
              </a:rPr>
              <a:t>plot</a:t>
            </a:r>
            <a:r>
              <a:rPr lang="en-CA" sz="1800" b="0" i="0" dirty="0">
                <a:solidFill>
                  <a:schemeClr val="bg1"/>
                </a:solidFill>
                <a:effectLst/>
                <a:latin typeface="Muli"/>
              </a:rPr>
              <a:t>(data, x=None, y=None)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800" dirty="0">
              <a:solidFill>
                <a:schemeClr val="bg1"/>
              </a:solidFill>
              <a:latin typeface="Muli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800" b="0" i="0" dirty="0">
                <a:solidFill>
                  <a:schemeClr val="bg1"/>
                </a:solidFill>
                <a:effectLst/>
                <a:latin typeface="Muli"/>
              </a:rPr>
              <a:t>Line Chart: </a:t>
            </a:r>
            <a:r>
              <a:rPr lang="en-CA" sz="1800" b="0" i="0" dirty="0" err="1">
                <a:solidFill>
                  <a:schemeClr val="bg1"/>
                </a:solidFill>
                <a:effectLst/>
                <a:latin typeface="Muli"/>
              </a:rPr>
              <a:t>sns.lineplot</a:t>
            </a:r>
            <a:r>
              <a:rPr lang="en-CA" sz="1800" b="0" i="0" dirty="0">
                <a:solidFill>
                  <a:schemeClr val="bg1"/>
                </a:solidFill>
                <a:effectLst/>
                <a:latin typeface="Muli"/>
              </a:rPr>
              <a:t>(data, x=None, y=None)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800" dirty="0">
              <a:solidFill>
                <a:schemeClr val="bg1"/>
              </a:solidFill>
              <a:latin typeface="Muli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800" b="0" i="0" dirty="0">
                <a:solidFill>
                  <a:schemeClr val="bg1"/>
                </a:solidFill>
                <a:effectLst/>
                <a:latin typeface="Muli"/>
              </a:rPr>
              <a:t>Bar plot: </a:t>
            </a:r>
            <a:r>
              <a:rPr lang="en-CA" sz="1800" b="0" i="0" dirty="0" err="1">
                <a:solidFill>
                  <a:schemeClr val="bg1"/>
                </a:solidFill>
                <a:effectLst/>
                <a:latin typeface="Muli"/>
              </a:rPr>
              <a:t>sns.barplot</a:t>
            </a:r>
            <a:r>
              <a:rPr lang="en-CA" sz="1800" b="0" i="0" dirty="0">
                <a:solidFill>
                  <a:schemeClr val="bg1"/>
                </a:solidFill>
                <a:effectLst/>
                <a:latin typeface="Muli"/>
              </a:rPr>
              <a:t>(data, x=None, y=None)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800" b="0" i="0" dirty="0">
              <a:solidFill>
                <a:schemeClr val="bg1"/>
              </a:solidFill>
              <a:effectLst/>
              <a:latin typeface="Muli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800" b="0" i="0" dirty="0">
                <a:solidFill>
                  <a:schemeClr val="bg1"/>
                </a:solidFill>
                <a:effectLst/>
                <a:latin typeface="Muli"/>
              </a:rPr>
              <a:t>Box plot: </a:t>
            </a:r>
            <a:r>
              <a:rPr lang="en-CA" sz="1800" b="0" i="0" dirty="0" err="1">
                <a:solidFill>
                  <a:schemeClr val="bg1"/>
                </a:solidFill>
                <a:effectLst/>
                <a:latin typeface="Muli"/>
              </a:rPr>
              <a:t>sns.boxplot</a:t>
            </a:r>
            <a:r>
              <a:rPr lang="en-CA" sz="1800" b="0" i="0" dirty="0">
                <a:solidFill>
                  <a:schemeClr val="bg1"/>
                </a:solidFill>
                <a:effectLst/>
                <a:latin typeface="Muli"/>
              </a:rPr>
              <a:t>(x)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chemeClr val="bg1"/>
              </a:solidFill>
              <a:effectLst/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2323759919"/>
      </p:ext>
    </p:extLst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341078" y="472134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Data Visualization in Python</a:t>
            </a:r>
            <a:endParaRPr lang="en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A68B09-CD16-B646-7CCD-91D00094A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753" y="1476603"/>
            <a:ext cx="69643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Workshop</a:t>
            </a:r>
            <a:endParaRPr lang="en-US" altLang="en-US" sz="17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4" name="TextBox 3">
            <a:hlinkClick r:id="rId3"/>
            <a:extLst>
              <a:ext uri="{FF2B5EF4-FFF2-40B4-BE49-F238E27FC236}">
                <a16:creationId xmlns:a16="http://schemas.microsoft.com/office/drawing/2014/main" id="{9505F246-7AD7-1301-38F1-D91A12301D4D}"/>
              </a:ext>
            </a:extLst>
          </p:cNvPr>
          <p:cNvSpPr txBox="1"/>
          <p:nvPr/>
        </p:nvSpPr>
        <p:spPr>
          <a:xfrm>
            <a:off x="1239865" y="2066647"/>
            <a:ext cx="7191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b="0" i="0" u="sng" strike="noStrike" dirty="0">
                <a:solidFill>
                  <a:schemeClr val="bg1"/>
                </a:solidFill>
                <a:effectLst/>
                <a:latin typeface="Muli"/>
              </a:rPr>
              <a:t>https://www.kaggle.com/code/benhamner/python-data-visualizations</a:t>
            </a:r>
          </a:p>
        </p:txBody>
      </p:sp>
      <p:sp>
        <p:nvSpPr>
          <p:cNvPr id="5" name="TextBox 4">
            <a:hlinkClick r:id="rId4"/>
            <a:extLst>
              <a:ext uri="{FF2B5EF4-FFF2-40B4-BE49-F238E27FC236}">
                <a16:creationId xmlns:a16="http://schemas.microsoft.com/office/drawing/2014/main" id="{D37BC1A3-F35C-DACF-1F8B-F20B921C163B}"/>
              </a:ext>
            </a:extLst>
          </p:cNvPr>
          <p:cNvSpPr txBox="1"/>
          <p:nvPr/>
        </p:nvSpPr>
        <p:spPr>
          <a:xfrm>
            <a:off x="1239865" y="2571750"/>
            <a:ext cx="745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u="sng" dirty="0">
                <a:solidFill>
                  <a:schemeClr val="bg1"/>
                </a:solidFill>
                <a:latin typeface="Muli"/>
              </a:rPr>
              <a:t>https://www.kaggle.com/code/sanikamal/data-visualization-using-matplotlib</a:t>
            </a:r>
          </a:p>
        </p:txBody>
      </p:sp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8F541B63-5CC5-3AD3-FB33-88D9DD0C946D}"/>
              </a:ext>
            </a:extLst>
          </p:cNvPr>
          <p:cNvSpPr txBox="1"/>
          <p:nvPr/>
        </p:nvSpPr>
        <p:spPr>
          <a:xfrm>
            <a:off x="1239865" y="3076853"/>
            <a:ext cx="5867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u="sng" dirty="0">
                <a:solidFill>
                  <a:schemeClr val="bg1"/>
                </a:solidFill>
                <a:latin typeface="Muli"/>
              </a:rPr>
              <a:t>https://www.kaggle.com/code/saurav9786/seaborn-tutorial</a:t>
            </a:r>
          </a:p>
        </p:txBody>
      </p:sp>
    </p:spTree>
    <p:extLst>
      <p:ext uri="{BB962C8B-B14F-4D97-AF65-F5344CB8AC3E}">
        <p14:creationId xmlns:p14="http://schemas.microsoft.com/office/powerpoint/2010/main" val="693806007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341078" y="472134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Introduction to Statistics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A68B09-CD16-B646-7CCD-91D00094A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753" y="1476603"/>
            <a:ext cx="69643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Why do I need it in my life?</a:t>
            </a:r>
            <a:endParaRPr lang="en-US" altLang="en-US" sz="17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912DB6-8BB8-1FD8-0192-0F801AD5DEF7}"/>
              </a:ext>
            </a:extLst>
          </p:cNvPr>
          <p:cNvSpPr txBox="1"/>
          <p:nvPr/>
        </p:nvSpPr>
        <p:spPr>
          <a:xfrm>
            <a:off x="1149753" y="1904032"/>
            <a:ext cx="69025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uli"/>
              </a:rPr>
              <a:t>Statistics help in understanding the phenomena of nature. It helps in planning almost everything.</a:t>
            </a:r>
            <a:endParaRPr lang="en-CA" sz="1800" dirty="0">
              <a:solidFill>
                <a:schemeClr val="bg1"/>
              </a:solidFill>
              <a:latin typeface="Muli"/>
            </a:endParaRPr>
          </a:p>
        </p:txBody>
      </p:sp>
      <p:pic>
        <p:nvPicPr>
          <p:cNvPr id="6" name="Picture 5" descr="A clipboard with a pen and calculator&#10;&#10;Description automatically generated with low confidence">
            <a:extLst>
              <a:ext uri="{FF2B5EF4-FFF2-40B4-BE49-F238E27FC236}">
                <a16:creationId xmlns:a16="http://schemas.microsoft.com/office/drawing/2014/main" id="{6173A2F4-6D04-7224-69E8-CA2E70B2B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345" y="2544172"/>
            <a:ext cx="5198655" cy="25993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870842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341078" y="472134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Introduction to Statistics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A68B09-CD16-B646-7CCD-91D00094A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753" y="1476603"/>
            <a:ext cx="69643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Steps in a research project</a:t>
            </a:r>
            <a:endParaRPr lang="en-US" altLang="en-US" sz="17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912DB6-8BB8-1FD8-0192-0F801AD5DEF7}"/>
              </a:ext>
            </a:extLst>
          </p:cNvPr>
          <p:cNvSpPr txBox="1"/>
          <p:nvPr/>
        </p:nvSpPr>
        <p:spPr>
          <a:xfrm>
            <a:off x="1149753" y="1904032"/>
            <a:ext cx="6902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Muli"/>
              </a:rPr>
              <a:t>Planning/design of the study</a:t>
            </a:r>
            <a:endParaRPr lang="en-CA" sz="1800" dirty="0">
              <a:solidFill>
                <a:schemeClr val="bg1"/>
              </a:solidFill>
              <a:latin typeface="Mul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2C8DFB-C9AF-CDCC-A081-AC88C5C7E747}"/>
              </a:ext>
            </a:extLst>
          </p:cNvPr>
          <p:cNvSpPr txBox="1"/>
          <p:nvPr/>
        </p:nvSpPr>
        <p:spPr>
          <a:xfrm>
            <a:off x="1149753" y="2259704"/>
            <a:ext cx="6902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Muli"/>
              </a:rPr>
              <a:t>Data collection</a:t>
            </a:r>
            <a:endParaRPr lang="en-CA" sz="1800" dirty="0">
              <a:solidFill>
                <a:schemeClr val="bg1"/>
              </a:solidFill>
              <a:latin typeface="Mul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D824ED-C6EA-9B59-599A-155BA3238641}"/>
              </a:ext>
            </a:extLst>
          </p:cNvPr>
          <p:cNvSpPr txBox="1"/>
          <p:nvPr/>
        </p:nvSpPr>
        <p:spPr>
          <a:xfrm>
            <a:off x="1136049" y="2624374"/>
            <a:ext cx="6902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Muli"/>
              </a:rPr>
              <a:t>Data analysis</a:t>
            </a:r>
            <a:endParaRPr lang="en-CA" sz="1800" dirty="0">
              <a:solidFill>
                <a:schemeClr val="bg1"/>
              </a:solidFill>
              <a:latin typeface="Mul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042E86-1098-A0DD-8C63-C7D96B481D24}"/>
              </a:ext>
            </a:extLst>
          </p:cNvPr>
          <p:cNvSpPr txBox="1"/>
          <p:nvPr/>
        </p:nvSpPr>
        <p:spPr>
          <a:xfrm>
            <a:off x="1149753" y="2989044"/>
            <a:ext cx="6902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Muli"/>
              </a:rPr>
              <a:t>Interpretation</a:t>
            </a:r>
            <a:endParaRPr lang="en-CA" sz="1800" dirty="0">
              <a:solidFill>
                <a:schemeClr val="bg1"/>
              </a:solidFill>
              <a:latin typeface="Mul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A731CF-9409-1FFD-49CA-17AF23FD6E2A}"/>
              </a:ext>
            </a:extLst>
          </p:cNvPr>
          <p:cNvSpPr txBox="1"/>
          <p:nvPr/>
        </p:nvSpPr>
        <p:spPr>
          <a:xfrm>
            <a:off x="1149753" y="3349052"/>
            <a:ext cx="6902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Muli"/>
              </a:rPr>
              <a:t>Reporting and presentation</a:t>
            </a:r>
            <a:endParaRPr lang="en-CA" sz="1800" dirty="0">
              <a:solidFill>
                <a:schemeClr val="bg1"/>
              </a:solidFill>
              <a:latin typeface="Mul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93E7C1-2178-F619-A586-FD1E102EE050}"/>
              </a:ext>
            </a:extLst>
          </p:cNvPr>
          <p:cNvSpPr txBox="1"/>
          <p:nvPr/>
        </p:nvSpPr>
        <p:spPr>
          <a:xfrm>
            <a:off x="1149753" y="3713722"/>
            <a:ext cx="6902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Muli"/>
              </a:rPr>
              <a:t>Application of findings</a:t>
            </a:r>
            <a:endParaRPr lang="en-CA" sz="1800" dirty="0">
              <a:solidFill>
                <a:schemeClr val="bg1"/>
              </a:solidFill>
              <a:latin typeface="Mul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C7FD6B-B1BE-B435-5475-46D41FA04CEF}"/>
              </a:ext>
            </a:extLst>
          </p:cNvPr>
          <p:cNvSpPr/>
          <p:nvPr/>
        </p:nvSpPr>
        <p:spPr>
          <a:xfrm>
            <a:off x="1456567" y="2640220"/>
            <a:ext cx="2840303" cy="1442834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89E5EC-1F40-F3FC-38E8-3F4AAE446916}"/>
              </a:ext>
            </a:extLst>
          </p:cNvPr>
          <p:cNvCxnSpPr/>
          <p:nvPr/>
        </p:nvCxnSpPr>
        <p:spPr>
          <a:xfrm>
            <a:off x="4296871" y="3208110"/>
            <a:ext cx="550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DDC27D6-4876-03B7-F77C-1E19744FBAE6}"/>
              </a:ext>
            </a:extLst>
          </p:cNvPr>
          <p:cNvSpPr txBox="1"/>
          <p:nvPr/>
        </p:nvSpPr>
        <p:spPr>
          <a:xfrm>
            <a:off x="4866625" y="3023783"/>
            <a:ext cx="3634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uli"/>
              </a:rPr>
              <a:t>Focus of this course</a:t>
            </a:r>
            <a:endParaRPr lang="en-CA" sz="1800" dirty="0">
              <a:solidFill>
                <a:schemeClr val="bg1"/>
              </a:solidFill>
              <a:latin typeface="Muli"/>
            </a:endParaRPr>
          </a:p>
        </p:txBody>
      </p:sp>
      <p:pic>
        <p:nvPicPr>
          <p:cNvPr id="20" name="Picture 19" descr="A picture containing child art, drawing, sketch, art&#10;&#10;Description automatically generated">
            <a:extLst>
              <a:ext uri="{FF2B5EF4-FFF2-40B4-BE49-F238E27FC236}">
                <a16:creationId xmlns:a16="http://schemas.microsoft.com/office/drawing/2014/main" id="{F021D960-B8FD-A8BB-682A-BF98F4AC2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180" y="1183628"/>
            <a:ext cx="3034600" cy="17706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4223310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/>
      <p:bldP spid="5" grpId="0"/>
      <p:bldP spid="7" grpId="0"/>
      <p:bldP spid="8" grpId="0"/>
      <p:bldP spid="9" grpId="0"/>
      <p:bldP spid="10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341078" y="472134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Introduction to Statistics</a:t>
            </a:r>
            <a:endParaRPr lang="en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A68B09-CD16-B646-7CCD-91D00094A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753" y="1476603"/>
            <a:ext cx="69643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Samples and Population</a:t>
            </a:r>
            <a:endParaRPr lang="en-US" altLang="en-US" sz="17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8D7065C-0EEB-465D-8FE5-0ADC2C73E1FB}"/>
              </a:ext>
            </a:extLst>
          </p:cNvPr>
          <p:cNvSpPr/>
          <p:nvPr/>
        </p:nvSpPr>
        <p:spPr>
          <a:xfrm>
            <a:off x="1898690" y="2235882"/>
            <a:ext cx="2394635" cy="12801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200" dirty="0">
                <a:latin typeface="Muli"/>
              </a:rPr>
              <a:t>Population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C28C40-38C6-FA15-3060-3F325C018D4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293325" y="2875962"/>
            <a:ext cx="77506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4428B6D-82B3-090C-822C-FA118B17B99E}"/>
              </a:ext>
            </a:extLst>
          </p:cNvPr>
          <p:cNvSpPr/>
          <p:nvPr/>
        </p:nvSpPr>
        <p:spPr>
          <a:xfrm>
            <a:off x="5068388" y="2357713"/>
            <a:ext cx="1619572" cy="103090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200" dirty="0">
                <a:latin typeface="Muli"/>
              </a:rPr>
              <a:t>Sample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6C12F1-5998-F730-09CB-AFD916569866}"/>
              </a:ext>
            </a:extLst>
          </p:cNvPr>
          <p:cNvSpPr txBox="1"/>
          <p:nvPr/>
        </p:nvSpPr>
        <p:spPr>
          <a:xfrm>
            <a:off x="1715588" y="3767089"/>
            <a:ext cx="28564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>
                <a:solidFill>
                  <a:schemeClr val="bg1"/>
                </a:solidFill>
                <a:effectLst/>
                <a:latin typeface="Muli"/>
              </a:rPr>
              <a:t>A </a:t>
            </a:r>
            <a:r>
              <a:rPr lang="en-US" sz="2000" b="1" i="0">
                <a:solidFill>
                  <a:schemeClr val="bg1"/>
                </a:solidFill>
                <a:effectLst/>
                <a:latin typeface="Muli"/>
              </a:rPr>
              <a:t>population</a:t>
            </a:r>
            <a:r>
              <a:rPr lang="en-US" sz="2000" b="0" i="0">
                <a:solidFill>
                  <a:schemeClr val="bg1"/>
                </a:solidFill>
                <a:effectLst/>
                <a:latin typeface="Muli"/>
              </a:rPr>
              <a:t> is the entire group that you want to draw conclusions about</a:t>
            </a:r>
            <a:endParaRPr lang="en-CA" sz="2000" dirty="0">
              <a:solidFill>
                <a:schemeClr val="bg1"/>
              </a:solidFill>
              <a:latin typeface="Mul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79881C-30F0-8E68-D056-AC271DA791B9}"/>
              </a:ext>
            </a:extLst>
          </p:cNvPr>
          <p:cNvSpPr txBox="1"/>
          <p:nvPr/>
        </p:nvSpPr>
        <p:spPr>
          <a:xfrm>
            <a:off x="4781004" y="3767089"/>
            <a:ext cx="285641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Muli"/>
              </a:rPr>
              <a:t>A 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Muli"/>
              </a:rPr>
              <a:t>sample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Muli"/>
              </a:rPr>
              <a:t> is the specific group that you will collect data from</a:t>
            </a:r>
            <a:endParaRPr lang="en-CA" sz="2000" dirty="0">
              <a:solidFill>
                <a:schemeClr val="bg1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5445305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21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341078" y="472134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Introduction to Statistics</a:t>
            </a:r>
            <a:endParaRPr lang="en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A68B09-CD16-B646-7CCD-91D00094A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753" y="1476603"/>
            <a:ext cx="69643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Samples and Population</a:t>
            </a:r>
            <a:endParaRPr lang="en-US" altLang="en-US" sz="17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171AB44-4280-E22C-F75B-DCC8011F2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656589"/>
              </p:ext>
            </p:extLst>
          </p:nvPr>
        </p:nvGraphicFramePr>
        <p:xfrm>
          <a:off x="757646" y="1976497"/>
          <a:ext cx="8020594" cy="28397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010297">
                  <a:extLst>
                    <a:ext uri="{9D8B030D-6E8A-4147-A177-3AD203B41FA5}">
                      <a16:colId xmlns:a16="http://schemas.microsoft.com/office/drawing/2014/main" val="3420376923"/>
                    </a:ext>
                  </a:extLst>
                </a:gridCol>
                <a:gridCol w="4010297">
                  <a:extLst>
                    <a:ext uri="{9D8B030D-6E8A-4147-A177-3AD203B41FA5}">
                      <a16:colId xmlns:a16="http://schemas.microsoft.com/office/drawing/2014/main" val="1013398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Muli"/>
                        </a:rPr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Muli"/>
                        </a:rPr>
                        <a:t>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1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Muli"/>
                          <a:ea typeface="+mn-ea"/>
                          <a:cs typeface="+mn-cs"/>
                          <a:sym typeface="Arial"/>
                        </a:rPr>
                        <a:t>Advertisements for IT jobs in the Canada</a:t>
                      </a:r>
                      <a:endParaRPr lang="en-CA" sz="1800" dirty="0">
                        <a:latin typeface="Mul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Muli"/>
                        </a:rPr>
                        <a:t>The top 20 search results for advertisements for IT jobs in the Canada on Apr 1, 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164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Muli"/>
                        </a:rPr>
                        <a:t>Undergraduate students in the 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Muli"/>
                        </a:rPr>
                        <a:t>100 undergraduate students from three Canadian universities who volunteer for your psychology research study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08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Muli"/>
                        </a:rPr>
                        <a:t>All countries of the 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Muli"/>
                          <a:ea typeface="+mn-ea"/>
                          <a:cs typeface="+mn-cs"/>
                          <a:sym typeface="Arial"/>
                        </a:rPr>
                        <a:t>Countries with published data available on birth rates and GDP since 2000</a:t>
                      </a:r>
                      <a:endParaRPr lang="en-CA" sz="1800" dirty="0">
                        <a:latin typeface="Mul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815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923588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2341078" y="472134"/>
            <a:ext cx="6528741" cy="64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Introduction to Statistics</a:t>
            </a:r>
            <a:endParaRPr lang="en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A68B09-CD16-B646-7CCD-91D00094A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753" y="1476603"/>
            <a:ext cx="69643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2000" b="1" dirty="0">
                <a:solidFill>
                  <a:srgbClr val="FFC000"/>
                </a:solidFill>
                <a:latin typeface="Muli"/>
                <a:ea typeface="Muli"/>
                <a:cs typeface="Muli"/>
              </a:rPr>
              <a:t>Why Sampling is important?</a:t>
            </a:r>
            <a:endParaRPr lang="en-US" altLang="en-US" sz="17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339067-6A72-5F3D-A9E1-A6BAAA407468}"/>
              </a:ext>
            </a:extLst>
          </p:cNvPr>
          <p:cNvSpPr txBox="1"/>
          <p:nvPr/>
        </p:nvSpPr>
        <p:spPr>
          <a:xfrm>
            <a:off x="1149753" y="2011680"/>
            <a:ext cx="727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Muli"/>
              </a:rPr>
              <a:t>Practicality:</a:t>
            </a:r>
            <a:r>
              <a:rPr lang="en-US" sz="1800" dirty="0">
                <a:solidFill>
                  <a:schemeClr val="bg1"/>
                </a:solidFill>
                <a:latin typeface="Muli"/>
              </a:rPr>
              <a:t> It’s easier and more efficient to collect data from a sample.</a:t>
            </a:r>
            <a:endParaRPr lang="en-CA" sz="1800" dirty="0">
              <a:solidFill>
                <a:schemeClr val="bg1"/>
              </a:solidFill>
              <a:latin typeface="Mul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C99D7C-C59D-3D78-59F3-4100A767F068}"/>
              </a:ext>
            </a:extLst>
          </p:cNvPr>
          <p:cNvSpPr txBox="1"/>
          <p:nvPr/>
        </p:nvSpPr>
        <p:spPr>
          <a:xfrm>
            <a:off x="1149753" y="2521055"/>
            <a:ext cx="7271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Muli"/>
              </a:rPr>
              <a:t>Cost-effectiveness:</a:t>
            </a:r>
            <a:r>
              <a:rPr lang="en-US" sz="1800" dirty="0">
                <a:solidFill>
                  <a:schemeClr val="bg1"/>
                </a:solidFill>
                <a:latin typeface="Muli"/>
              </a:rPr>
              <a:t> There are fewer participant, laboratory, equipment, and researcher costs involved.</a:t>
            </a:r>
            <a:endParaRPr lang="en-CA" sz="1800" dirty="0">
              <a:solidFill>
                <a:schemeClr val="bg1"/>
              </a:solidFill>
              <a:latin typeface="Mul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584D6C-1AE1-2ECE-BC12-186281CBB6C9}"/>
              </a:ext>
            </a:extLst>
          </p:cNvPr>
          <p:cNvSpPr txBox="1"/>
          <p:nvPr/>
        </p:nvSpPr>
        <p:spPr>
          <a:xfrm>
            <a:off x="1149753" y="3167386"/>
            <a:ext cx="7584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Muli"/>
              </a:rPr>
              <a:t>Manageability</a:t>
            </a:r>
            <a:r>
              <a:rPr lang="en-US" sz="1800" dirty="0">
                <a:solidFill>
                  <a:schemeClr val="bg1"/>
                </a:solidFill>
                <a:latin typeface="Muli"/>
              </a:rPr>
              <a:t>: Storing and running statistical analyses on smaller datasets is easier and reliable.</a:t>
            </a:r>
          </a:p>
        </p:txBody>
      </p:sp>
    </p:spTree>
    <p:extLst>
      <p:ext uri="{BB962C8B-B14F-4D97-AF65-F5344CB8AC3E}">
        <p14:creationId xmlns:p14="http://schemas.microsoft.com/office/powerpoint/2010/main" val="4735585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13936</TotalTime>
  <Words>2180</Words>
  <Application>Microsoft Office PowerPoint</Application>
  <PresentationFormat>On-screen Show (16:9)</PresentationFormat>
  <Paragraphs>281</Paragraphs>
  <Slides>47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Arial Black</vt:lpstr>
      <vt:lpstr>Muli</vt:lpstr>
      <vt:lpstr>Nixie One</vt:lpstr>
      <vt:lpstr>Imogen template</vt:lpstr>
      <vt:lpstr>AML – 1114 Data Science and Machine Learning </vt:lpstr>
      <vt:lpstr>Topic 2 Introduction to Statistics and Data Analysis</vt:lpstr>
      <vt:lpstr>Introduction to Statistics</vt:lpstr>
      <vt:lpstr>Introduction to Statistics</vt:lpstr>
      <vt:lpstr>Introduction to Statistics</vt:lpstr>
      <vt:lpstr>Introduction to Statistics</vt:lpstr>
      <vt:lpstr>Introduction to Statistics</vt:lpstr>
      <vt:lpstr>Introduction to Statistics</vt:lpstr>
      <vt:lpstr>Introduction to Statistics</vt:lpstr>
      <vt:lpstr>Introduction to Statistics</vt:lpstr>
      <vt:lpstr>Introduction to Statistics</vt:lpstr>
      <vt:lpstr>Introduction to Statistics</vt:lpstr>
      <vt:lpstr>Introduction to Statistics</vt:lpstr>
      <vt:lpstr>Introduction to Data Analysis</vt:lpstr>
      <vt:lpstr>Introduction to Data Analysis</vt:lpstr>
      <vt:lpstr>Introduction to Data Analysis</vt:lpstr>
      <vt:lpstr>Introduction to Data Analysis</vt:lpstr>
      <vt:lpstr>Introduction to Data Analysis</vt:lpstr>
      <vt:lpstr>Introduction to Data Analysis</vt:lpstr>
      <vt:lpstr>Introduction to Data Analysis</vt:lpstr>
      <vt:lpstr>Introduction to Data Analysis</vt:lpstr>
      <vt:lpstr>Introduction to Data Analysis</vt:lpstr>
      <vt:lpstr>Introduction to Data Analysis</vt:lpstr>
      <vt:lpstr>Introduction to Data Analysis</vt:lpstr>
      <vt:lpstr>Introduction to Data Analysis</vt:lpstr>
      <vt:lpstr>Introduction to Data Analysis</vt:lpstr>
      <vt:lpstr>Introduction to Data Analysis</vt:lpstr>
      <vt:lpstr>Introduction to Data Analysis</vt:lpstr>
      <vt:lpstr>Data Visualization in Python</vt:lpstr>
      <vt:lpstr>Introduction to Data Analysis</vt:lpstr>
      <vt:lpstr>Introduction to Data Analysis</vt:lpstr>
      <vt:lpstr>Introduction to Data Analysis</vt:lpstr>
      <vt:lpstr>Introduction to Data Analysis</vt:lpstr>
      <vt:lpstr>Introduction to Data Analysis</vt:lpstr>
      <vt:lpstr>Introduction to Data Analysis</vt:lpstr>
      <vt:lpstr>Introduction to Data Analysis</vt:lpstr>
      <vt:lpstr>Introduction to Data Analysis</vt:lpstr>
      <vt:lpstr>Introduction to Data Analysis</vt:lpstr>
      <vt:lpstr>Introduction to Data Analysis</vt:lpstr>
      <vt:lpstr>Introduction to Data Analysis</vt:lpstr>
      <vt:lpstr>Introduction to Data Analysis</vt:lpstr>
      <vt:lpstr>Introduction to Data Analysis</vt:lpstr>
      <vt:lpstr>Data Visualization in Python</vt:lpstr>
      <vt:lpstr>Data Visualization in Python</vt:lpstr>
      <vt:lpstr>Data Visualization in Python</vt:lpstr>
      <vt:lpstr>Data Visualization in Python</vt:lpstr>
      <vt:lpstr>Data Visualization in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Mohammad Saiful Islam Saif</dc:creator>
  <cp:lastModifiedBy>Amir Samiezadeh</cp:lastModifiedBy>
  <cp:revision>1025</cp:revision>
  <cp:lastPrinted>2019-11-26T21:47:53Z</cp:lastPrinted>
  <dcterms:modified xsi:type="dcterms:W3CDTF">2023-05-25T02:32:45Z</dcterms:modified>
  <cp:version>Version2</cp:version>
</cp:coreProperties>
</file>