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handoutMasterIdLst>
    <p:handoutMasterId r:id="rId49"/>
  </p:handoutMasterIdLst>
  <p:sldIdLst>
    <p:sldId id="256" r:id="rId3"/>
    <p:sldId id="381" r:id="rId5"/>
    <p:sldId id="469" r:id="rId6"/>
    <p:sldId id="472" r:id="rId7"/>
    <p:sldId id="473" r:id="rId8"/>
    <p:sldId id="468" r:id="rId9"/>
    <p:sldId id="470" r:id="rId10"/>
    <p:sldId id="474" r:id="rId11"/>
    <p:sldId id="418" r:id="rId12"/>
    <p:sldId id="475" r:id="rId13"/>
    <p:sldId id="476" r:id="rId14"/>
    <p:sldId id="477" r:id="rId15"/>
    <p:sldId id="478" r:id="rId16"/>
    <p:sldId id="414" r:id="rId17"/>
    <p:sldId id="479" r:id="rId18"/>
    <p:sldId id="480" r:id="rId19"/>
    <p:sldId id="481" r:id="rId20"/>
    <p:sldId id="402" r:id="rId21"/>
    <p:sldId id="388" r:id="rId22"/>
    <p:sldId id="443" r:id="rId23"/>
    <p:sldId id="444" r:id="rId24"/>
    <p:sldId id="445" r:id="rId25"/>
    <p:sldId id="446" r:id="rId26"/>
    <p:sldId id="447" r:id="rId27"/>
    <p:sldId id="467" r:id="rId28"/>
    <p:sldId id="448" r:id="rId29"/>
    <p:sldId id="449" r:id="rId30"/>
    <p:sldId id="450" r:id="rId31"/>
    <p:sldId id="451" r:id="rId32"/>
    <p:sldId id="453" r:id="rId33"/>
    <p:sldId id="454" r:id="rId34"/>
    <p:sldId id="456" r:id="rId35"/>
    <p:sldId id="457" r:id="rId36"/>
    <p:sldId id="455" r:id="rId37"/>
    <p:sldId id="458" r:id="rId38"/>
    <p:sldId id="459" r:id="rId39"/>
    <p:sldId id="461" r:id="rId40"/>
    <p:sldId id="463" r:id="rId41"/>
    <p:sldId id="462" r:id="rId42"/>
    <p:sldId id="464" r:id="rId43"/>
    <p:sldId id="460" r:id="rId44"/>
    <p:sldId id="482" r:id="rId45"/>
    <p:sldId id="483" r:id="rId46"/>
    <p:sldId id="484" r:id="rId47"/>
    <p:sldId id="465" r:id="rId48"/>
  </p:sldIdLst>
  <p:sldSz cx="9144000" cy="5143500" type="screen16x9"/>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5" autoAdjust="0"/>
    <p:restoredTop sz="90719" autoAdjust="0"/>
  </p:normalViewPr>
  <p:slideViewPr>
    <p:cSldViewPr snapToGrid="0">
      <p:cViewPr varScale="1">
        <p:scale>
          <a:sx n="99" d="100"/>
          <a:sy n="99" d="100"/>
        </p:scale>
        <p:origin x="1042" y="86"/>
      </p:cViewPr>
      <p:guideLst/>
    </p:cSldViewPr>
  </p:slid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handoutMaster" Target="handoutMasters/handoutMaster1.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024ACEA6-188A-4941-BA89-A6331CB7065D}" type="datetimeFigureOut">
              <a:rPr lang="en-US" smtClean="0"/>
            </a:fld>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504B4114-9801-430A-8866-3EA5E5C17FD5}"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731521" y="4560570"/>
            <a:ext cx="5852159" cy="4320540"/>
          </a:xfrm>
          <a:prstGeom prst="rect">
            <a:avLst/>
          </a:prstGeom>
          <a:noFill/>
          <a:ln>
            <a:noFill/>
          </a:ln>
        </p:spPr>
        <p:txBody>
          <a:bodyPr lIns="96645" tIns="96645" rIns="96645" bIns="9664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4"/>
        <p:cNvGrpSpPr/>
        <p:nvPr/>
      </p:nvGrpSpPr>
      <p:grpSpPr>
        <a:xfrm>
          <a:off x="0" y="0"/>
          <a:ext cx="0" cy="0"/>
          <a:chOff x="0" y="0"/>
          <a:chExt cx="0" cy="0"/>
        </a:xfrm>
      </p:grpSpPr>
      <p:sp>
        <p:nvSpPr>
          <p:cNvPr id="1405" name="Shape 1405"/>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6" name="Shape 1406"/>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25"/>
        <p:cNvGrpSpPr/>
        <p:nvPr/>
      </p:nvGrpSpPr>
      <p:grpSpPr>
        <a:xfrm>
          <a:off x="0" y="0"/>
          <a:ext cx="0" cy="0"/>
          <a:chOff x="0" y="0"/>
          <a:chExt cx="0" cy="0"/>
        </a:xfrm>
      </p:grpSpPr>
      <p:sp>
        <p:nvSpPr>
          <p:cNvPr id="1426" name="Shape 1426"/>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7" name="Shape 1427"/>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400175" y="1991825"/>
            <a:ext cx="6343500" cy="1159799"/>
          </a:xfrm>
          <a:prstGeom prst="rect">
            <a:avLst/>
          </a:prstGeom>
        </p:spPr>
        <p:txBody>
          <a:bodyPr lIns="91425" tIns="91425" rIns="91425" bIns="91425"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grpSp>
        <p:nvGrpSpPr>
          <p:cNvPr id="10" name="Shape 10"/>
          <p:cNvGrpSpPr/>
          <p:nvPr/>
        </p:nvGrpSpPr>
        <p:grpSpPr>
          <a:xfrm rot="10800000" flipH="1">
            <a:off x="3692751" y="38248"/>
            <a:ext cx="1758132" cy="1523096"/>
            <a:chOff x="4088875" y="1431100"/>
            <a:chExt cx="3293000" cy="2852775"/>
          </a:xfrm>
        </p:grpSpPr>
        <p:sp>
          <p:nvSpPr>
            <p:cNvPr id="11" name="Shape 11"/>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dirty="0"/>
            </a:p>
          </p:txBody>
        </p:sp>
        <p:sp>
          <p:nvSpPr>
            <p:cNvPr id="12" name="Shape 12"/>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dirty="0"/>
            </a:p>
          </p:txBody>
        </p:sp>
        <p:sp>
          <p:nvSpPr>
            <p:cNvPr id="13" name="Shape 13"/>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dirty="0"/>
            </a:p>
          </p:txBody>
        </p:sp>
        <p:sp>
          <p:nvSpPr>
            <p:cNvPr id="14" name="Shape 14"/>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dirty="0"/>
            </a:p>
          </p:txBody>
        </p:sp>
        <p:sp>
          <p:nvSpPr>
            <p:cNvPr id="15" name="Shape 15"/>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dirty="0"/>
            </a:p>
          </p:txBody>
        </p:sp>
        <p:sp>
          <p:nvSpPr>
            <p:cNvPr id="16" name="Shape 16"/>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dirty="0"/>
            </a:p>
          </p:txBody>
        </p:sp>
        <p:sp>
          <p:nvSpPr>
            <p:cNvPr id="17" name="Shape 17"/>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18" name="Shape 18"/>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19" name="Shape 19"/>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20" name="Shape 20"/>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21" name="Shape 21"/>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22" name="Shape 22"/>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23" name="Shape 23"/>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24" name="Shape 24"/>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25" name="Shape 25"/>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26" name="Shape 26"/>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27" name="Shape 27"/>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28" name="Shape 28"/>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29" name="Shape 29"/>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30" name="Shape 30"/>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31" name="Shape 31"/>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32" name="Shape 32"/>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33" name="Shape 33"/>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34" name="Shape 34"/>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35" name="Shape 35"/>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36" name="Shape 36"/>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37" name="Shape 37"/>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38" name="Shape 38"/>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39" name="Shape 39"/>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40" name="Shape 40"/>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41" name="Shape 41"/>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42" name="Shape 42"/>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43" name="Shape 43"/>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44" name="Shape 44"/>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45" name="Shape 45"/>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46" name="Shape 46"/>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47" name="Shape 47"/>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48" name="Shape 48"/>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49" name="Shape 49"/>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50" name="Shape 50"/>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51" name="Shape 51"/>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52" name="Shape 52"/>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dirty="0"/>
            </a:p>
          </p:txBody>
        </p:sp>
        <p:sp>
          <p:nvSpPr>
            <p:cNvPr id="53" name="Shape 53"/>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dirty="0"/>
            </a:p>
          </p:txBody>
        </p:sp>
        <p:sp>
          <p:nvSpPr>
            <p:cNvPr id="54" name="Shape 54"/>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dirty="0"/>
            </a:p>
          </p:txBody>
        </p:sp>
        <p:sp>
          <p:nvSpPr>
            <p:cNvPr id="55" name="Shape 55"/>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dirty="0"/>
            </a:p>
          </p:txBody>
        </p:sp>
        <p:sp>
          <p:nvSpPr>
            <p:cNvPr id="56" name="Shape 56"/>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dirty="0"/>
            </a:p>
          </p:txBody>
        </p:sp>
        <p:sp>
          <p:nvSpPr>
            <p:cNvPr id="57" name="Shape 57"/>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dirty="0"/>
            </a:p>
          </p:txBody>
        </p:sp>
      </p:grpSp>
      <p:sp>
        <p:nvSpPr>
          <p:cNvPr id="58" name="Shape 58"/>
          <p:cNvSpPr/>
          <p:nvPr/>
        </p:nvSpPr>
        <p:spPr>
          <a:xfrm rot="10800000" flipH="1">
            <a:off x="2809875" y="-172875"/>
            <a:ext cx="1111499" cy="962400"/>
          </a:xfrm>
          <a:prstGeom prst="hexagon">
            <a:avLst>
              <a:gd name="adj" fmla="val 28678"/>
              <a:gd name="vf" fmla="val 115470"/>
            </a:avLst>
          </a:prstGeom>
          <a:noFill/>
          <a:ln w="19050"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9" name="Shape 59"/>
          <p:cNvSpPr/>
          <p:nvPr/>
        </p:nvSpPr>
        <p:spPr>
          <a:xfrm rot="10800000" flipH="1">
            <a:off x="3602723" y="1360109"/>
            <a:ext cx="493799" cy="4274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60" name="Shape 60"/>
          <p:cNvSpPr/>
          <p:nvPr/>
        </p:nvSpPr>
        <p:spPr>
          <a:xfrm rot="10800000" flipH="1">
            <a:off x="5278914" y="855278"/>
            <a:ext cx="944700" cy="818100"/>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1" name="Shape 61"/>
          <p:cNvSpPr/>
          <p:nvPr/>
        </p:nvSpPr>
        <p:spPr>
          <a:xfrm rot="10800000" flipH="1">
            <a:off x="5365798" y="352324"/>
            <a:ext cx="493799" cy="427199"/>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dirty="0"/>
          </a:p>
        </p:txBody>
      </p:sp>
      <p:grpSp>
        <p:nvGrpSpPr>
          <p:cNvPr id="62" name="Shape 62"/>
          <p:cNvGrpSpPr/>
          <p:nvPr/>
        </p:nvGrpSpPr>
        <p:grpSpPr>
          <a:xfrm>
            <a:off x="5549153" y="1029780"/>
            <a:ext cx="404640" cy="374058"/>
            <a:chOff x="5975075" y="2327500"/>
            <a:chExt cx="420100" cy="388350"/>
          </a:xfrm>
        </p:grpSpPr>
        <p:sp>
          <p:nvSpPr>
            <p:cNvPr id="63" name="Shape 63"/>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64" name="Shape 64"/>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grpSp>
      <p:sp>
        <p:nvSpPr>
          <p:cNvPr id="65" name="Shape 65"/>
          <p:cNvSpPr/>
          <p:nvPr/>
        </p:nvSpPr>
        <p:spPr>
          <a:xfrm>
            <a:off x="3253021" y="113273"/>
            <a:ext cx="225084" cy="389963"/>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grpSp>
        <p:nvGrpSpPr>
          <p:cNvPr id="66" name="Shape 66"/>
          <p:cNvGrpSpPr/>
          <p:nvPr/>
        </p:nvGrpSpPr>
        <p:grpSpPr>
          <a:xfrm>
            <a:off x="4380525" y="515192"/>
            <a:ext cx="382958" cy="607110"/>
            <a:chOff x="6718575" y="2318625"/>
            <a:chExt cx="256950" cy="407375"/>
          </a:xfrm>
        </p:grpSpPr>
        <p:sp>
          <p:nvSpPr>
            <p:cNvPr id="67" name="Shape 67"/>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8" name="Shape 68"/>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9" name="Shape 69"/>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0" name="Shape 70"/>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1" name="Shape 71"/>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2" name="Shape 72"/>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3" name="Shape 73"/>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4" name="Shape 74"/>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75" name="Shape 75"/>
          <p:cNvGrpSpPr/>
          <p:nvPr/>
        </p:nvGrpSpPr>
        <p:grpSpPr>
          <a:xfrm>
            <a:off x="3199463" y="902958"/>
            <a:ext cx="395017" cy="403296"/>
            <a:chOff x="3951850" y="2985350"/>
            <a:chExt cx="407950" cy="416500"/>
          </a:xfrm>
        </p:grpSpPr>
        <p:sp>
          <p:nvSpPr>
            <p:cNvPr id="76" name="Shape 76"/>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7" name="Shape 77"/>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8" name="Shape 78"/>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9" name="Shape 79"/>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80" name="Shape 80"/>
          <p:cNvGrpSpPr/>
          <p:nvPr/>
        </p:nvGrpSpPr>
        <p:grpSpPr>
          <a:xfrm rot="10800000" flipH="1">
            <a:off x="3920311" y="3981675"/>
            <a:ext cx="1303376" cy="1127987"/>
            <a:chOff x="238125" y="1431100"/>
            <a:chExt cx="3296350" cy="2852775"/>
          </a:xfrm>
        </p:grpSpPr>
        <p:sp>
          <p:nvSpPr>
            <p:cNvPr id="81" name="Shape 81"/>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lvl="0">
                <a:spcBef>
                  <a:spcPts val="0"/>
                </a:spcBef>
                <a:buNone/>
              </a:pPr>
              <a:endParaRPr dirty="0"/>
            </a:p>
          </p:txBody>
        </p:sp>
        <p:sp>
          <p:nvSpPr>
            <p:cNvPr id="82" name="Shape 82"/>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lvl="0">
                <a:spcBef>
                  <a:spcPts val="0"/>
                </a:spcBef>
                <a:buNone/>
              </a:pPr>
              <a:endParaRPr dirty="0"/>
            </a:p>
          </p:txBody>
        </p:sp>
        <p:sp>
          <p:nvSpPr>
            <p:cNvPr id="83" name="Shape 83"/>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dirty="0"/>
            </a:p>
          </p:txBody>
        </p:sp>
        <p:sp>
          <p:nvSpPr>
            <p:cNvPr id="84" name="Shape 84"/>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dirty="0"/>
            </a:p>
          </p:txBody>
        </p:sp>
        <p:sp>
          <p:nvSpPr>
            <p:cNvPr id="85" name="Shape 85"/>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dirty="0"/>
            </a:p>
          </p:txBody>
        </p:sp>
        <p:sp>
          <p:nvSpPr>
            <p:cNvPr id="86" name="Shape 86"/>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dirty="0"/>
            </a:p>
          </p:txBody>
        </p:sp>
        <p:sp>
          <p:nvSpPr>
            <p:cNvPr id="87" name="Shape 87"/>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88" name="Shape 88"/>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89" name="Shape 89"/>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90" name="Shape 90"/>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91" name="Shape 91"/>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92" name="Shape 92"/>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93" name="Shape 93"/>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94" name="Shape 94"/>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95" name="Shape 95"/>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96" name="Shape 96"/>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97" name="Shape 97"/>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98" name="Shape 98"/>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99" name="Shape 99"/>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100" name="Shape 100"/>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101" name="Shape 101"/>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102" name="Shape 102"/>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103" name="Shape 103"/>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104" name="Shape 104"/>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105" name="Shape 105"/>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106" name="Shape 106"/>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107" name="Shape 107"/>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108" name="Shape 108"/>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109" name="Shape 109"/>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110" name="Shape 110"/>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111" name="Shape 111"/>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112" name="Shape 112"/>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113" name="Shape 113"/>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114" name="Shape 114"/>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115" name="Shape 115"/>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116" name="Shape 116"/>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117" name="Shape 117"/>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118" name="Shape 118"/>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119" name="Shape 119"/>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120" name="Shape 120"/>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121" name="Shape 121"/>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122" name="Shape 122"/>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123" name="Shape 123"/>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124" name="Shape 124"/>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125" name="Shape 125"/>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126" name="Shape 126"/>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127" name="Shape 127"/>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128" name="Shape 128"/>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129" name="Shape 129"/>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130" name="Shape 130"/>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131" name="Shape 131"/>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132" name="Shape 132"/>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133" name="Shape 133"/>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134" name="Shape 134"/>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135" name="Shape 135"/>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136" name="Shape 136"/>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137" name="Shape 137"/>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138" name="Shape 138"/>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139" name="Shape 139"/>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140" name="Shape 140"/>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141" name="Shape 141"/>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142" name="Shape 142"/>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143" name="Shape 143"/>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144" name="Shape 144"/>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145" name="Shape 145"/>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146" name="Shape 146"/>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147" name="Shape 147"/>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148" name="Shape 148"/>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149" name="Shape 149"/>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150" name="Shape 150"/>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151" name="Shape 151"/>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152" name="Shape 152"/>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153" name="Shape 153"/>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154" name="Shape 154"/>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155" name="Shape 155"/>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156" name="Shape 156"/>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157" name="Shape 157"/>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dirty="0"/>
            </a:p>
          </p:txBody>
        </p:sp>
        <p:sp>
          <p:nvSpPr>
            <p:cNvPr id="158" name="Shape 158"/>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lvl="0">
                <a:spcBef>
                  <a:spcPts val="0"/>
                </a:spcBef>
                <a:buNone/>
              </a:pPr>
              <a:endParaRPr dirty="0"/>
            </a:p>
          </p:txBody>
        </p:sp>
        <p:sp>
          <p:nvSpPr>
            <p:cNvPr id="159" name="Shape 159"/>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lvl="0">
                <a:spcBef>
                  <a:spcPts val="0"/>
                </a:spcBef>
                <a:buNone/>
              </a:pPr>
              <a:endParaRPr dirty="0"/>
            </a:p>
          </p:txBody>
        </p:sp>
        <p:sp>
          <p:nvSpPr>
            <p:cNvPr id="160" name="Shape 160"/>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lvl="0">
                <a:spcBef>
                  <a:spcPts val="0"/>
                </a:spcBef>
                <a:buNone/>
              </a:pPr>
              <a:endParaRPr dirty="0"/>
            </a:p>
          </p:txBody>
        </p:sp>
        <p:sp>
          <p:nvSpPr>
            <p:cNvPr id="161" name="Shape 161"/>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dirty="0"/>
            </a:p>
          </p:txBody>
        </p:sp>
        <p:sp>
          <p:nvSpPr>
            <p:cNvPr id="162" name="Shape 162"/>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lvl="0">
                <a:spcBef>
                  <a:spcPts val="0"/>
                </a:spcBef>
                <a:buNone/>
              </a:pPr>
              <a:endParaRPr dirty="0"/>
            </a:p>
          </p:txBody>
        </p:sp>
      </p:grpSp>
      <p:sp>
        <p:nvSpPr>
          <p:cNvPr id="163" name="Shape 163"/>
          <p:cNvSpPr/>
          <p:nvPr/>
        </p:nvSpPr>
        <p:spPr>
          <a:xfrm rot="10800000" flipH="1">
            <a:off x="5010533" y="4576647"/>
            <a:ext cx="1032900" cy="894600"/>
          </a:xfrm>
          <a:prstGeom prst="hexagon">
            <a:avLst>
              <a:gd name="adj" fmla="val 28678"/>
              <a:gd name="vf" fmla="val 115470"/>
            </a:avLst>
          </a:prstGeom>
          <a:noFill/>
          <a:ln w="19050"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64" name="Shape 164"/>
          <p:cNvSpPr/>
          <p:nvPr/>
        </p:nvSpPr>
        <p:spPr>
          <a:xfrm rot="10800000" flipH="1">
            <a:off x="5133679" y="4056450"/>
            <a:ext cx="540000" cy="467399"/>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dirty="0"/>
          </a:p>
        </p:txBody>
      </p:sp>
      <p:sp>
        <p:nvSpPr>
          <p:cNvPr id="165" name="Shape 165"/>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166" name="Shape 166"/>
          <p:cNvSpPr/>
          <p:nvPr/>
        </p:nvSpPr>
        <p:spPr>
          <a:xfrm rot="10800000" flipH="1">
            <a:off x="3530384" y="4576661"/>
            <a:ext cx="452100" cy="3912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67" name="Shape 167"/>
          <p:cNvSpPr/>
          <p:nvPr/>
        </p:nvSpPr>
        <p:spPr>
          <a:xfrm>
            <a:off x="5370704" y="4867760"/>
            <a:ext cx="312502" cy="312484"/>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grpSp>
        <p:nvGrpSpPr>
          <p:cNvPr id="168" name="Shape 168"/>
          <p:cNvGrpSpPr/>
          <p:nvPr/>
        </p:nvGrpSpPr>
        <p:grpSpPr>
          <a:xfrm>
            <a:off x="5772008" y="4056440"/>
            <a:ext cx="573942" cy="550550"/>
            <a:chOff x="5241175" y="4959100"/>
            <a:chExt cx="539775" cy="517775"/>
          </a:xfrm>
        </p:grpSpPr>
        <p:sp>
          <p:nvSpPr>
            <p:cNvPr id="169" name="Shape 169"/>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170" name="Shape 170"/>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171" name="Shape 171"/>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172" name="Shape 172"/>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173" name="Shape 173"/>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174" name="Shape 174"/>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grpSp>
      <p:sp>
        <p:nvSpPr>
          <p:cNvPr id="175" name="Shape 175"/>
          <p:cNvSpPr/>
          <p:nvPr/>
        </p:nvSpPr>
        <p:spPr>
          <a:xfrm>
            <a:off x="3429208" y="3904791"/>
            <a:ext cx="377838" cy="343684"/>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lvl="0">
              <a:spcBef>
                <a:spcPts val="0"/>
              </a:spcBef>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76"/>
        <p:cNvGrpSpPr/>
        <p:nvPr/>
      </p:nvGrpSpPr>
      <p:grpSpPr>
        <a:xfrm>
          <a:off x="0" y="0"/>
          <a:ext cx="0" cy="0"/>
          <a:chOff x="0" y="0"/>
          <a:chExt cx="0" cy="0"/>
        </a:xfrm>
      </p:grpSpPr>
      <p:sp>
        <p:nvSpPr>
          <p:cNvPr id="177" name="Shape 177"/>
          <p:cNvSpPr txBox="1">
            <a:spLocks noGrp="1"/>
          </p:cNvSpPr>
          <p:nvPr>
            <p:ph type="ctrTitle"/>
          </p:nvPr>
        </p:nvSpPr>
        <p:spPr>
          <a:xfrm>
            <a:off x="2743200" y="1735750"/>
            <a:ext cx="5638800" cy="1159799"/>
          </a:xfrm>
          <a:prstGeom prst="rect">
            <a:avLst/>
          </a:prstGeom>
        </p:spPr>
        <p:txBody>
          <a:bodyPr lIns="91425" tIns="91425" rIns="91425" bIns="91425" anchor="b" anchorCtr="0"/>
          <a:lstStyle>
            <a:lvl1pPr lvl="0" rtl="0">
              <a:spcBef>
                <a:spcPts val="0"/>
              </a:spcBef>
              <a:buSzPct val="100000"/>
              <a:defRPr sz="3600"/>
            </a:lvl1pPr>
            <a:lvl2pPr lvl="1" rtl="0">
              <a:spcBef>
                <a:spcPts val="0"/>
              </a:spcBef>
              <a:buSzPct val="100000"/>
              <a:defRPr sz="3600"/>
            </a:lvl2pPr>
            <a:lvl3pPr lvl="2" rtl="0">
              <a:spcBef>
                <a:spcPts val="0"/>
              </a:spcBef>
              <a:buSzPct val="100000"/>
              <a:defRPr sz="3600"/>
            </a:lvl3pPr>
            <a:lvl4pPr lvl="3" rtl="0">
              <a:spcBef>
                <a:spcPts val="0"/>
              </a:spcBef>
              <a:buSzPct val="100000"/>
              <a:defRPr sz="3600"/>
            </a:lvl4pPr>
            <a:lvl5pPr lvl="4" rtl="0">
              <a:spcBef>
                <a:spcPts val="0"/>
              </a:spcBef>
              <a:buSzPct val="100000"/>
              <a:defRPr sz="3600"/>
            </a:lvl5pPr>
            <a:lvl6pPr lvl="5" rtl="0">
              <a:spcBef>
                <a:spcPts val="0"/>
              </a:spcBef>
              <a:buSzPct val="100000"/>
              <a:defRPr sz="3600"/>
            </a:lvl6pPr>
            <a:lvl7pPr lvl="6" rtl="0">
              <a:spcBef>
                <a:spcPts val="0"/>
              </a:spcBef>
              <a:buSzPct val="100000"/>
              <a:defRPr sz="3600"/>
            </a:lvl7pPr>
            <a:lvl8pPr lvl="7" rtl="0">
              <a:spcBef>
                <a:spcPts val="0"/>
              </a:spcBef>
              <a:buSzPct val="100000"/>
              <a:defRPr sz="3600"/>
            </a:lvl8pPr>
            <a:lvl9pPr lvl="8" rtl="0">
              <a:spcBef>
                <a:spcPts val="0"/>
              </a:spcBef>
              <a:buSzPct val="100000"/>
              <a:defRPr sz="3600"/>
            </a:lvl9pPr>
          </a:lstStyle>
          <a:p/>
        </p:txBody>
      </p:sp>
      <p:sp>
        <p:nvSpPr>
          <p:cNvPr id="178" name="Shape 178"/>
          <p:cNvSpPr txBox="1">
            <a:spLocks noGrp="1"/>
          </p:cNvSpPr>
          <p:nvPr>
            <p:ph type="subTitle" idx="1"/>
          </p:nvPr>
        </p:nvSpPr>
        <p:spPr>
          <a:xfrm>
            <a:off x="2743200" y="2821004"/>
            <a:ext cx="5696099" cy="784799"/>
          </a:xfrm>
          <a:prstGeom prst="rect">
            <a:avLst/>
          </a:prstGeom>
        </p:spPr>
        <p:txBody>
          <a:bodyPr lIns="91425" tIns="91425" rIns="91425" bIns="91425" anchor="t" anchorCtr="0"/>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grpSp>
        <p:nvGrpSpPr>
          <p:cNvPr id="179" name="Shape 179"/>
          <p:cNvGrpSpPr/>
          <p:nvPr/>
        </p:nvGrpSpPr>
        <p:grpSpPr>
          <a:xfrm rot="10800000" flipH="1">
            <a:off x="421028" y="1677113"/>
            <a:ext cx="2064710" cy="1788689"/>
            <a:chOff x="4088875" y="1431100"/>
            <a:chExt cx="3293000" cy="2852775"/>
          </a:xfrm>
        </p:grpSpPr>
        <p:sp>
          <p:nvSpPr>
            <p:cNvPr id="180" name="Shape 180"/>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dirty="0"/>
            </a:p>
          </p:txBody>
        </p:sp>
        <p:sp>
          <p:nvSpPr>
            <p:cNvPr id="181" name="Shape 181"/>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dirty="0"/>
            </a:p>
          </p:txBody>
        </p:sp>
        <p:sp>
          <p:nvSpPr>
            <p:cNvPr id="182" name="Shape 182"/>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dirty="0"/>
            </a:p>
          </p:txBody>
        </p:sp>
        <p:sp>
          <p:nvSpPr>
            <p:cNvPr id="183" name="Shape 183"/>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dirty="0"/>
            </a:p>
          </p:txBody>
        </p:sp>
        <p:sp>
          <p:nvSpPr>
            <p:cNvPr id="184" name="Shape 184"/>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dirty="0"/>
            </a:p>
          </p:txBody>
        </p:sp>
        <p:sp>
          <p:nvSpPr>
            <p:cNvPr id="185" name="Shape 185"/>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dirty="0"/>
            </a:p>
          </p:txBody>
        </p:sp>
        <p:sp>
          <p:nvSpPr>
            <p:cNvPr id="186" name="Shape 186"/>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187" name="Shape 187"/>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188" name="Shape 188"/>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189" name="Shape 189"/>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190" name="Shape 190"/>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191" name="Shape 191"/>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192" name="Shape 192"/>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193" name="Shape 193"/>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194" name="Shape 194"/>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195" name="Shape 195"/>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196" name="Shape 196"/>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197" name="Shape 197"/>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198" name="Shape 198"/>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199" name="Shape 199"/>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200" name="Shape 200"/>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201" name="Shape 201"/>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202" name="Shape 202"/>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203" name="Shape 203"/>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204" name="Shape 204"/>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205" name="Shape 205"/>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206" name="Shape 206"/>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207" name="Shape 207"/>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208" name="Shape 208"/>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209" name="Shape 209"/>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210" name="Shape 210"/>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211" name="Shape 211"/>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212" name="Shape 212"/>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213" name="Shape 213"/>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214" name="Shape 214"/>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215" name="Shape 215"/>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216" name="Shape 216"/>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217" name="Shape 217"/>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218" name="Shape 218"/>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219" name="Shape 219"/>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220" name="Shape 220"/>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221" name="Shape 221"/>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dirty="0"/>
            </a:p>
          </p:txBody>
        </p:sp>
        <p:sp>
          <p:nvSpPr>
            <p:cNvPr id="222" name="Shape 222"/>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dirty="0"/>
            </a:p>
          </p:txBody>
        </p:sp>
        <p:sp>
          <p:nvSpPr>
            <p:cNvPr id="223" name="Shape 223"/>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dirty="0"/>
            </a:p>
          </p:txBody>
        </p:sp>
        <p:sp>
          <p:nvSpPr>
            <p:cNvPr id="224" name="Shape 224"/>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dirty="0"/>
            </a:p>
          </p:txBody>
        </p:sp>
        <p:sp>
          <p:nvSpPr>
            <p:cNvPr id="225" name="Shape 225"/>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dirty="0"/>
            </a:p>
          </p:txBody>
        </p:sp>
        <p:sp>
          <p:nvSpPr>
            <p:cNvPr id="226" name="Shape 226"/>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dirty="0"/>
            </a:p>
          </p:txBody>
        </p:sp>
      </p:grpSp>
      <p:sp>
        <p:nvSpPr>
          <p:cNvPr id="227" name="Shape 227"/>
          <p:cNvSpPr/>
          <p:nvPr/>
        </p:nvSpPr>
        <p:spPr>
          <a:xfrm rot="10800000" flipH="1">
            <a:off x="66674" y="313542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28" name="Shape 228"/>
          <p:cNvSpPr/>
          <p:nvPr/>
        </p:nvSpPr>
        <p:spPr>
          <a:xfrm rot="10800000" flipH="1">
            <a:off x="828674" y="351654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229" name="Shape 229"/>
          <p:cNvSpPr/>
          <p:nvPr/>
        </p:nvSpPr>
        <p:spPr>
          <a:xfrm rot="10800000" flipH="1">
            <a:off x="761999" y="877950"/>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30" name="Shape 230"/>
          <p:cNvSpPr/>
          <p:nvPr/>
        </p:nvSpPr>
        <p:spPr>
          <a:xfrm rot="10800000" flipH="1">
            <a:off x="793851" y="4692801"/>
            <a:ext cx="517499" cy="447899"/>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dirty="0"/>
          </a:p>
        </p:txBody>
      </p:sp>
      <p:grpSp>
        <p:nvGrpSpPr>
          <p:cNvPr id="231" name="Shape 231"/>
          <p:cNvGrpSpPr/>
          <p:nvPr/>
        </p:nvGrpSpPr>
        <p:grpSpPr>
          <a:xfrm>
            <a:off x="996358" y="1070667"/>
            <a:ext cx="351203" cy="324660"/>
            <a:chOff x="5975075" y="2327500"/>
            <a:chExt cx="420100" cy="388350"/>
          </a:xfrm>
        </p:grpSpPr>
        <p:sp>
          <p:nvSpPr>
            <p:cNvPr id="232" name="Shape 232"/>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233" name="Shape 233"/>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grpSp>
      <p:sp>
        <p:nvSpPr>
          <p:cNvPr id="234" name="Shape 234"/>
          <p:cNvSpPr/>
          <p:nvPr/>
        </p:nvSpPr>
        <p:spPr>
          <a:xfrm>
            <a:off x="393600" y="334662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grpSp>
        <p:nvGrpSpPr>
          <p:cNvPr id="235" name="Shape 235"/>
          <p:cNvGrpSpPr/>
          <p:nvPr/>
        </p:nvGrpSpPr>
        <p:grpSpPr>
          <a:xfrm>
            <a:off x="305253" y="553855"/>
            <a:ext cx="247468" cy="392302"/>
            <a:chOff x="6718575" y="2318625"/>
            <a:chExt cx="256950" cy="407375"/>
          </a:xfrm>
        </p:grpSpPr>
        <p:sp>
          <p:nvSpPr>
            <p:cNvPr id="236" name="Shape 236"/>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37" name="Shape 237"/>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38" name="Shape 238"/>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39" name="Shape 239"/>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40" name="Shape 240"/>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41" name="Shape 241"/>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42" name="Shape 242"/>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43" name="Shape 243"/>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244" name="Shape 244"/>
          <p:cNvGrpSpPr/>
          <p:nvPr/>
        </p:nvGrpSpPr>
        <p:grpSpPr>
          <a:xfrm>
            <a:off x="1419984" y="3634331"/>
            <a:ext cx="342881" cy="350068"/>
            <a:chOff x="3951850" y="2985350"/>
            <a:chExt cx="407950" cy="416500"/>
          </a:xfrm>
        </p:grpSpPr>
        <p:sp>
          <p:nvSpPr>
            <p:cNvPr id="245" name="Shape 245"/>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46" name="Shape 246"/>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47" name="Shape 247"/>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48" name="Shape 248"/>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249" name="Shape 249"/>
          <p:cNvGrpSpPr/>
          <p:nvPr/>
        </p:nvGrpSpPr>
        <p:grpSpPr>
          <a:xfrm rot="10800000" flipH="1">
            <a:off x="-88363" y="302261"/>
            <a:ext cx="1034724" cy="895486"/>
            <a:chOff x="238125" y="1431100"/>
            <a:chExt cx="3296350" cy="2852775"/>
          </a:xfrm>
        </p:grpSpPr>
        <p:sp>
          <p:nvSpPr>
            <p:cNvPr id="250" name="Shape 250"/>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lvl="0">
                <a:spcBef>
                  <a:spcPts val="0"/>
                </a:spcBef>
                <a:buNone/>
              </a:pPr>
              <a:endParaRPr dirty="0"/>
            </a:p>
          </p:txBody>
        </p:sp>
        <p:sp>
          <p:nvSpPr>
            <p:cNvPr id="251" name="Shape 251"/>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lvl="0">
                <a:spcBef>
                  <a:spcPts val="0"/>
                </a:spcBef>
                <a:buNone/>
              </a:pPr>
              <a:endParaRPr dirty="0"/>
            </a:p>
          </p:txBody>
        </p:sp>
        <p:sp>
          <p:nvSpPr>
            <p:cNvPr id="252" name="Shape 252"/>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dirty="0"/>
            </a:p>
          </p:txBody>
        </p:sp>
        <p:sp>
          <p:nvSpPr>
            <p:cNvPr id="253" name="Shape 253"/>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dirty="0"/>
            </a:p>
          </p:txBody>
        </p:sp>
        <p:sp>
          <p:nvSpPr>
            <p:cNvPr id="254" name="Shape 254"/>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dirty="0"/>
            </a:p>
          </p:txBody>
        </p:sp>
        <p:sp>
          <p:nvSpPr>
            <p:cNvPr id="255" name="Shape 255"/>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dirty="0"/>
            </a:p>
          </p:txBody>
        </p:sp>
        <p:sp>
          <p:nvSpPr>
            <p:cNvPr id="256" name="Shape 256"/>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257" name="Shape 257"/>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258" name="Shape 258"/>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259" name="Shape 259"/>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260" name="Shape 260"/>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261" name="Shape 261"/>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262" name="Shape 262"/>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263" name="Shape 263"/>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264" name="Shape 264"/>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265" name="Shape 265"/>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266" name="Shape 266"/>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267" name="Shape 267"/>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268" name="Shape 268"/>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269" name="Shape 269"/>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270" name="Shape 270"/>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271" name="Shape 271"/>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272" name="Shape 272"/>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273" name="Shape 273"/>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274" name="Shape 274"/>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275" name="Shape 275"/>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276" name="Shape 276"/>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277" name="Shape 277"/>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278" name="Shape 278"/>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279" name="Shape 279"/>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280" name="Shape 280"/>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281" name="Shape 281"/>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282" name="Shape 282"/>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283" name="Shape 283"/>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284" name="Shape 284"/>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285" name="Shape 285"/>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286" name="Shape 286"/>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287" name="Shape 287"/>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288" name="Shape 288"/>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289" name="Shape 289"/>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290" name="Shape 290"/>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291" name="Shape 291"/>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292" name="Shape 292"/>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293" name="Shape 293"/>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294" name="Shape 294"/>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295" name="Shape 295"/>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296" name="Shape 296"/>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297" name="Shape 297"/>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298" name="Shape 298"/>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299" name="Shape 299"/>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300" name="Shape 300"/>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301" name="Shape 301"/>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302" name="Shape 302"/>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303" name="Shape 303"/>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304" name="Shape 304"/>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305" name="Shape 305"/>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306" name="Shape 306"/>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307" name="Shape 307"/>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308" name="Shape 308"/>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309" name="Shape 309"/>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310" name="Shape 310"/>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311" name="Shape 311"/>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312" name="Shape 312"/>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313" name="Shape 313"/>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314" name="Shape 314"/>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315" name="Shape 315"/>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316" name="Shape 316"/>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317" name="Shape 317"/>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318" name="Shape 318"/>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319" name="Shape 319"/>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320" name="Shape 320"/>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321" name="Shape 321"/>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322" name="Shape 322"/>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323" name="Shape 323"/>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324" name="Shape 324"/>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325" name="Shape 325"/>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326" name="Shape 326"/>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dirty="0"/>
            </a:p>
          </p:txBody>
        </p:sp>
        <p:sp>
          <p:nvSpPr>
            <p:cNvPr id="327" name="Shape 327"/>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lvl="0">
                <a:spcBef>
                  <a:spcPts val="0"/>
                </a:spcBef>
                <a:buNone/>
              </a:pPr>
              <a:endParaRPr dirty="0"/>
            </a:p>
          </p:txBody>
        </p:sp>
        <p:sp>
          <p:nvSpPr>
            <p:cNvPr id="328" name="Shape 328"/>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lvl="0">
                <a:spcBef>
                  <a:spcPts val="0"/>
                </a:spcBef>
                <a:buNone/>
              </a:pPr>
              <a:endParaRPr dirty="0"/>
            </a:p>
          </p:txBody>
        </p:sp>
        <p:sp>
          <p:nvSpPr>
            <p:cNvPr id="329" name="Shape 329"/>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lvl="0">
                <a:spcBef>
                  <a:spcPts val="0"/>
                </a:spcBef>
                <a:buNone/>
              </a:pPr>
              <a:endParaRPr dirty="0"/>
            </a:p>
          </p:txBody>
        </p:sp>
        <p:sp>
          <p:nvSpPr>
            <p:cNvPr id="330" name="Shape 330"/>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dirty="0"/>
            </a:p>
          </p:txBody>
        </p:sp>
        <p:sp>
          <p:nvSpPr>
            <p:cNvPr id="331" name="Shape 331"/>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lvl="0">
                <a:spcBef>
                  <a:spcPts val="0"/>
                </a:spcBef>
                <a:buNone/>
              </a:pPr>
              <a:endParaRPr dirty="0"/>
            </a:p>
          </p:txBody>
        </p:sp>
      </p:grpSp>
      <p:sp>
        <p:nvSpPr>
          <p:cNvPr id="332" name="Shape 332"/>
          <p:cNvSpPr/>
          <p:nvPr/>
        </p:nvSpPr>
        <p:spPr>
          <a:xfrm rot="10800000" flipH="1">
            <a:off x="733424" y="3936025"/>
            <a:ext cx="819899" cy="710099"/>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333" name="Shape 333"/>
          <p:cNvSpPr/>
          <p:nvPr/>
        </p:nvSpPr>
        <p:spPr>
          <a:xfrm rot="10800000" flipH="1">
            <a:off x="738524" y="100849"/>
            <a:ext cx="428700" cy="3711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dirty="0"/>
          </a:p>
        </p:txBody>
      </p:sp>
      <p:sp>
        <p:nvSpPr>
          <p:cNvPr id="334" name="Shape 334"/>
          <p:cNvSpPr/>
          <p:nvPr/>
        </p:nvSpPr>
        <p:spPr>
          <a:xfrm rot="10800000" flipH="1">
            <a:off x="-291324" y="4148475"/>
            <a:ext cx="1182300" cy="10235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335" name="Shape 335"/>
          <p:cNvSpPr/>
          <p:nvPr/>
        </p:nvSpPr>
        <p:spPr>
          <a:xfrm rot="10800000" flipH="1">
            <a:off x="420724" y="-65225"/>
            <a:ext cx="358799" cy="3105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336" name="Shape 336"/>
          <p:cNvSpPr/>
          <p:nvPr/>
        </p:nvSpPr>
        <p:spPr>
          <a:xfrm>
            <a:off x="1019338" y="4167057"/>
            <a:ext cx="248072" cy="248057"/>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grpSp>
        <p:nvGrpSpPr>
          <p:cNvPr id="337" name="Shape 337"/>
          <p:cNvGrpSpPr/>
          <p:nvPr/>
        </p:nvGrpSpPr>
        <p:grpSpPr>
          <a:xfrm>
            <a:off x="-50284" y="1452794"/>
            <a:ext cx="624843" cy="599376"/>
            <a:chOff x="5241175" y="4959100"/>
            <a:chExt cx="539775" cy="517775"/>
          </a:xfrm>
        </p:grpSpPr>
        <p:sp>
          <p:nvSpPr>
            <p:cNvPr id="338" name="Shape 338"/>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339" name="Shape 339"/>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340" name="Shape 340"/>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341" name="Shape 341"/>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342" name="Shape 342"/>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343" name="Shape 343"/>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grpSp>
      <p:sp>
        <p:nvSpPr>
          <p:cNvPr id="344" name="Shape 344"/>
          <p:cNvSpPr/>
          <p:nvPr/>
        </p:nvSpPr>
        <p:spPr>
          <a:xfrm>
            <a:off x="47198" y="4430470"/>
            <a:ext cx="505231" cy="459561"/>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lvl="0">
              <a:spcBef>
                <a:spcPts val="0"/>
              </a:spcBef>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853"/>
        <p:cNvGrpSpPr/>
        <p:nvPr/>
      </p:nvGrpSpPr>
      <p:grpSpPr>
        <a:xfrm>
          <a:off x="0" y="0"/>
          <a:ext cx="0" cy="0"/>
          <a:chOff x="0" y="0"/>
          <a:chExt cx="0" cy="0"/>
        </a:xfrm>
      </p:grpSpPr>
      <p:sp>
        <p:nvSpPr>
          <p:cNvPr id="854" name="Shape 854"/>
          <p:cNvSpPr txBox="1">
            <a:spLocks noGrp="1"/>
          </p:cNvSpPr>
          <p:nvPr>
            <p:ph type="title"/>
          </p:nvPr>
        </p:nvSpPr>
        <p:spPr>
          <a:xfrm>
            <a:off x="1732700" y="1735600"/>
            <a:ext cx="4944300" cy="6453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55" name="Shape 855"/>
          <p:cNvSpPr txBox="1">
            <a:spLocks noGrp="1"/>
          </p:cNvSpPr>
          <p:nvPr>
            <p:ph type="body" idx="1"/>
          </p:nvPr>
        </p:nvSpPr>
        <p:spPr>
          <a:xfrm>
            <a:off x="1732700" y="2380900"/>
            <a:ext cx="2176800" cy="25448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56" name="Shape 856"/>
          <p:cNvSpPr txBox="1">
            <a:spLocks noGrp="1"/>
          </p:cNvSpPr>
          <p:nvPr>
            <p:ph type="body" idx="2"/>
          </p:nvPr>
        </p:nvSpPr>
        <p:spPr>
          <a:xfrm>
            <a:off x="4020972" y="2380900"/>
            <a:ext cx="2176800" cy="25448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57" name="Shape 857"/>
          <p:cNvSpPr txBox="1">
            <a:spLocks noGrp="1"/>
          </p:cNvSpPr>
          <p:nvPr>
            <p:ph type="body" idx="3"/>
          </p:nvPr>
        </p:nvSpPr>
        <p:spPr>
          <a:xfrm>
            <a:off x="6309244" y="2380900"/>
            <a:ext cx="2176800" cy="25448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grpSp>
        <p:nvGrpSpPr>
          <p:cNvPr id="858" name="Shape 858"/>
          <p:cNvGrpSpPr/>
          <p:nvPr/>
        </p:nvGrpSpPr>
        <p:grpSpPr>
          <a:xfrm rot="10800000" flipH="1">
            <a:off x="411206" y="245768"/>
            <a:ext cx="1322798" cy="1145959"/>
            <a:chOff x="4088875" y="1431100"/>
            <a:chExt cx="3293000" cy="2852775"/>
          </a:xfrm>
        </p:grpSpPr>
        <p:sp>
          <p:nvSpPr>
            <p:cNvPr id="859" name="Shape 859"/>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dirty="0"/>
            </a:p>
          </p:txBody>
        </p:sp>
        <p:sp>
          <p:nvSpPr>
            <p:cNvPr id="860" name="Shape 860"/>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dirty="0"/>
            </a:p>
          </p:txBody>
        </p:sp>
        <p:sp>
          <p:nvSpPr>
            <p:cNvPr id="861" name="Shape 861"/>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dirty="0"/>
            </a:p>
          </p:txBody>
        </p:sp>
        <p:sp>
          <p:nvSpPr>
            <p:cNvPr id="862" name="Shape 862"/>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dirty="0"/>
            </a:p>
          </p:txBody>
        </p:sp>
        <p:sp>
          <p:nvSpPr>
            <p:cNvPr id="863" name="Shape 863"/>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dirty="0"/>
            </a:p>
          </p:txBody>
        </p:sp>
        <p:sp>
          <p:nvSpPr>
            <p:cNvPr id="864" name="Shape 864"/>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dirty="0"/>
            </a:p>
          </p:txBody>
        </p:sp>
        <p:sp>
          <p:nvSpPr>
            <p:cNvPr id="865" name="Shape 865"/>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866" name="Shape 866"/>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867" name="Shape 867"/>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868" name="Shape 868"/>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869" name="Shape 869"/>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870" name="Shape 870"/>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871" name="Shape 871"/>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872" name="Shape 872"/>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873" name="Shape 873"/>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874" name="Shape 874"/>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875" name="Shape 875"/>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876" name="Shape 876"/>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877" name="Shape 877"/>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878" name="Shape 878"/>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879" name="Shape 879"/>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880" name="Shape 880"/>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881" name="Shape 881"/>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882" name="Shape 882"/>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883" name="Shape 883"/>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884" name="Shape 884"/>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885" name="Shape 885"/>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886" name="Shape 886"/>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887" name="Shape 887"/>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888" name="Shape 888"/>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889" name="Shape 889"/>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890" name="Shape 890"/>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891" name="Shape 891"/>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892" name="Shape 892"/>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893" name="Shape 893"/>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894" name="Shape 894"/>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895" name="Shape 895"/>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896" name="Shape 896"/>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897" name="Shape 897"/>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898" name="Shape 898"/>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899" name="Shape 899"/>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900" name="Shape 900"/>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dirty="0"/>
            </a:p>
          </p:txBody>
        </p:sp>
        <p:sp>
          <p:nvSpPr>
            <p:cNvPr id="901" name="Shape 901"/>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dirty="0"/>
            </a:p>
          </p:txBody>
        </p:sp>
        <p:sp>
          <p:nvSpPr>
            <p:cNvPr id="902" name="Shape 902"/>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dirty="0"/>
            </a:p>
          </p:txBody>
        </p:sp>
        <p:sp>
          <p:nvSpPr>
            <p:cNvPr id="903" name="Shape 903"/>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dirty="0"/>
            </a:p>
          </p:txBody>
        </p:sp>
        <p:sp>
          <p:nvSpPr>
            <p:cNvPr id="904" name="Shape 904"/>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dirty="0"/>
            </a:p>
          </p:txBody>
        </p:sp>
        <p:sp>
          <p:nvSpPr>
            <p:cNvPr id="905" name="Shape 905"/>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dirty="0"/>
            </a:p>
          </p:txBody>
        </p:sp>
      </p:grpSp>
      <p:sp>
        <p:nvSpPr>
          <p:cNvPr id="906" name="Shape 906"/>
          <p:cNvSpPr/>
          <p:nvPr/>
        </p:nvSpPr>
        <p:spPr>
          <a:xfrm rot="10800000" flipH="1">
            <a:off x="-123825" y="105897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07" name="Shape 907"/>
          <p:cNvSpPr/>
          <p:nvPr/>
        </p:nvSpPr>
        <p:spPr>
          <a:xfrm rot="10800000" flipH="1">
            <a:off x="638174" y="144009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908" name="Shape 908"/>
          <p:cNvSpPr/>
          <p:nvPr/>
        </p:nvSpPr>
        <p:spPr>
          <a:xfrm rot="10800000" flipH="1">
            <a:off x="1495424" y="-131649"/>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09" name="Shape 909"/>
          <p:cNvSpPr/>
          <p:nvPr/>
        </p:nvSpPr>
        <p:spPr>
          <a:xfrm rot="10800000" flipH="1">
            <a:off x="327799" y="88924"/>
            <a:ext cx="358799" cy="310500"/>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dirty="0"/>
          </a:p>
        </p:txBody>
      </p:sp>
      <p:grpSp>
        <p:nvGrpSpPr>
          <p:cNvPr id="910" name="Shape 910"/>
          <p:cNvGrpSpPr/>
          <p:nvPr/>
        </p:nvGrpSpPr>
        <p:grpSpPr>
          <a:xfrm>
            <a:off x="1729783" y="61067"/>
            <a:ext cx="351203" cy="324660"/>
            <a:chOff x="5975075" y="2327500"/>
            <a:chExt cx="420100" cy="388350"/>
          </a:xfrm>
        </p:grpSpPr>
        <p:sp>
          <p:nvSpPr>
            <p:cNvPr id="911" name="Shape 911"/>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912" name="Shape 912"/>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grpSp>
      <p:sp>
        <p:nvSpPr>
          <p:cNvPr id="913" name="Shape 913"/>
          <p:cNvSpPr/>
          <p:nvPr/>
        </p:nvSpPr>
        <p:spPr>
          <a:xfrm>
            <a:off x="203100" y="127017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grpSp>
        <p:nvGrpSpPr>
          <p:cNvPr id="914" name="Shape 914"/>
          <p:cNvGrpSpPr/>
          <p:nvPr/>
        </p:nvGrpSpPr>
        <p:grpSpPr>
          <a:xfrm>
            <a:off x="904276" y="515192"/>
            <a:ext cx="382958" cy="607110"/>
            <a:chOff x="6718575" y="2318625"/>
            <a:chExt cx="256950" cy="407375"/>
          </a:xfrm>
        </p:grpSpPr>
        <p:sp>
          <p:nvSpPr>
            <p:cNvPr id="915" name="Shape 915"/>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16" name="Shape 916"/>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17" name="Shape 917"/>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18" name="Shape 918"/>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19" name="Shape 919"/>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20" name="Shape 920"/>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21" name="Shape 921"/>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22" name="Shape 922"/>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923" name="Shape 923"/>
          <p:cNvGrpSpPr/>
          <p:nvPr/>
        </p:nvGrpSpPr>
        <p:grpSpPr>
          <a:xfrm>
            <a:off x="335759" y="1840530"/>
            <a:ext cx="342881" cy="350068"/>
            <a:chOff x="3951850" y="2985350"/>
            <a:chExt cx="407950" cy="416500"/>
          </a:xfrm>
        </p:grpSpPr>
        <p:sp>
          <p:nvSpPr>
            <p:cNvPr id="924" name="Shape 924"/>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25" name="Shape 925"/>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26" name="Shape 926"/>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27" name="Shape 927"/>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732700" y="1735600"/>
            <a:ext cx="4944300" cy="645300"/>
          </a:xfrm>
          <a:prstGeom prst="rect">
            <a:avLst/>
          </a:prstGeom>
          <a:noFill/>
          <a:ln>
            <a:noFill/>
          </a:ln>
        </p:spPr>
        <p:txBody>
          <a:bodyPr lIns="91425" tIns="91425" rIns="91425" bIns="91425" anchor="b" anchorCtr="0"/>
          <a:lstStyle>
            <a:lvl1pPr lvl="0">
              <a:spcBef>
                <a:spcPts val="0"/>
              </a:spcBef>
              <a:buClr>
                <a:srgbClr val="19BBD5"/>
              </a:buClr>
              <a:buSzPct val="100000"/>
              <a:buFont typeface="Nixie One"/>
              <a:buNone/>
              <a:defRPr sz="4000">
                <a:solidFill>
                  <a:srgbClr val="19BBD5"/>
                </a:solidFill>
                <a:latin typeface="Nixie One"/>
                <a:ea typeface="Nixie One"/>
                <a:cs typeface="Nixie One"/>
                <a:sym typeface="Nixie One"/>
              </a:defRPr>
            </a:lvl1pPr>
            <a:lvl2pPr lvl="1">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lvl="2">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lvl="3">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lvl="4">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lvl="5">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lvl="6">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lvl="7">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lvl="8">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p:txBody>
      </p:sp>
      <p:sp>
        <p:nvSpPr>
          <p:cNvPr id="7" name="Shape 7"/>
          <p:cNvSpPr txBox="1">
            <a:spLocks noGrp="1"/>
          </p:cNvSpPr>
          <p:nvPr>
            <p:ph type="body" idx="1"/>
          </p:nvPr>
        </p:nvSpPr>
        <p:spPr>
          <a:xfrm>
            <a:off x="1732700" y="2255124"/>
            <a:ext cx="4944300" cy="1659900"/>
          </a:xfrm>
          <a:prstGeom prst="rect">
            <a:avLst/>
          </a:prstGeom>
          <a:noFill/>
          <a:ln>
            <a:noFill/>
          </a:ln>
        </p:spPr>
        <p:txBody>
          <a:bodyPr lIns="91425" tIns="91425" rIns="91425" bIns="91425" anchor="t" anchorCtr="0"/>
          <a:lstStyle>
            <a:lvl1pPr lvl="0">
              <a:spcBef>
                <a:spcPts val="600"/>
              </a:spcBef>
              <a:buClr>
                <a:srgbClr val="19BBD5"/>
              </a:buClr>
              <a:buFont typeface="Muli"/>
              <a:buChar char="◇"/>
              <a:defRPr>
                <a:solidFill>
                  <a:srgbClr val="C6DAEC"/>
                </a:solidFill>
                <a:latin typeface="Muli"/>
                <a:ea typeface="Muli"/>
                <a:cs typeface="Muli"/>
                <a:sym typeface="Muli"/>
              </a:defRPr>
            </a:lvl1pPr>
            <a:lvl2pPr lvl="1">
              <a:spcBef>
                <a:spcPts val="480"/>
              </a:spcBef>
              <a:buClr>
                <a:srgbClr val="19BBD5"/>
              </a:buClr>
              <a:buFont typeface="Muli"/>
              <a:buChar char="￭"/>
              <a:defRPr>
                <a:solidFill>
                  <a:srgbClr val="C6DAEC"/>
                </a:solidFill>
                <a:latin typeface="Muli"/>
                <a:ea typeface="Muli"/>
                <a:cs typeface="Muli"/>
                <a:sym typeface="Muli"/>
              </a:defRPr>
            </a:lvl2pPr>
            <a:lvl3pPr lvl="2">
              <a:spcBef>
                <a:spcPts val="480"/>
              </a:spcBef>
              <a:buClr>
                <a:srgbClr val="19BBD5"/>
              </a:buClr>
              <a:buFont typeface="Muli"/>
              <a:buChar char="￮"/>
              <a:defRPr>
                <a:solidFill>
                  <a:srgbClr val="C6DAEC"/>
                </a:solidFill>
                <a:latin typeface="Muli"/>
                <a:ea typeface="Muli"/>
                <a:cs typeface="Muli"/>
                <a:sym typeface="Muli"/>
              </a:defRPr>
            </a:lvl3pPr>
            <a:lvl4pPr lvl="3">
              <a:spcBef>
                <a:spcPts val="360"/>
              </a:spcBef>
              <a:buClr>
                <a:srgbClr val="19BBD5"/>
              </a:buClr>
              <a:buFont typeface="Muli"/>
              <a:defRPr>
                <a:solidFill>
                  <a:srgbClr val="C6DAEC"/>
                </a:solidFill>
                <a:latin typeface="Muli"/>
                <a:ea typeface="Muli"/>
                <a:cs typeface="Muli"/>
                <a:sym typeface="Muli"/>
              </a:defRPr>
            </a:lvl4pPr>
            <a:lvl5pPr lvl="4">
              <a:spcBef>
                <a:spcPts val="360"/>
              </a:spcBef>
              <a:buClr>
                <a:srgbClr val="19BBD5"/>
              </a:buClr>
              <a:buFont typeface="Muli"/>
              <a:defRPr>
                <a:solidFill>
                  <a:srgbClr val="C6DAEC"/>
                </a:solidFill>
                <a:latin typeface="Muli"/>
                <a:ea typeface="Muli"/>
                <a:cs typeface="Muli"/>
                <a:sym typeface="Muli"/>
              </a:defRPr>
            </a:lvl5pPr>
            <a:lvl6pPr lvl="5">
              <a:spcBef>
                <a:spcPts val="360"/>
              </a:spcBef>
              <a:buClr>
                <a:srgbClr val="C6DAEC"/>
              </a:buClr>
              <a:buFont typeface="Muli"/>
              <a:defRPr>
                <a:solidFill>
                  <a:srgbClr val="C6DAEC"/>
                </a:solidFill>
                <a:latin typeface="Muli"/>
                <a:ea typeface="Muli"/>
                <a:cs typeface="Muli"/>
                <a:sym typeface="Muli"/>
              </a:defRPr>
            </a:lvl6pPr>
            <a:lvl7pPr lvl="6">
              <a:spcBef>
                <a:spcPts val="360"/>
              </a:spcBef>
              <a:buClr>
                <a:srgbClr val="C6DAEC"/>
              </a:buClr>
              <a:buFont typeface="Muli"/>
              <a:defRPr>
                <a:solidFill>
                  <a:srgbClr val="C6DAEC"/>
                </a:solidFill>
                <a:latin typeface="Muli"/>
                <a:ea typeface="Muli"/>
                <a:cs typeface="Muli"/>
                <a:sym typeface="Muli"/>
              </a:defRPr>
            </a:lvl7pPr>
            <a:lvl8pPr lvl="7">
              <a:spcBef>
                <a:spcPts val="360"/>
              </a:spcBef>
              <a:buClr>
                <a:srgbClr val="C6DAEC"/>
              </a:buClr>
              <a:buFont typeface="Muli"/>
              <a:defRPr>
                <a:solidFill>
                  <a:srgbClr val="C6DAEC"/>
                </a:solidFill>
                <a:latin typeface="Muli"/>
                <a:ea typeface="Muli"/>
                <a:cs typeface="Muli"/>
                <a:sym typeface="Muli"/>
              </a:defRPr>
            </a:lvl8pPr>
            <a:lvl9pPr lvl="8">
              <a:spcBef>
                <a:spcPts val="360"/>
              </a:spcBef>
              <a:buClr>
                <a:srgbClr val="C6DAEC"/>
              </a:buClr>
              <a:buFont typeface="Muli"/>
              <a:defRPr>
                <a:solidFill>
                  <a:srgbClr val="C6DAEC"/>
                </a:solidFill>
                <a:latin typeface="Muli"/>
                <a:ea typeface="Muli"/>
                <a:cs typeface="Muli"/>
                <a:sym typeface="Muli"/>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hyperlink" Target="https://pandas.pydata.org/docs/reference/api/pandas.DataFrame.select_dtypes.html"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xml"/><Relationship Id="rId1" Type="http://schemas.openxmlformats.org/officeDocument/2006/relationships/hyperlink" Target="https://www.kaggle.com/code/prashant111/comprehensive-data-analysis-with-panda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7"/>
        <p:cNvGrpSpPr/>
        <p:nvPr/>
      </p:nvGrpSpPr>
      <p:grpSpPr>
        <a:xfrm>
          <a:off x="0" y="0"/>
          <a:ext cx="0" cy="0"/>
          <a:chOff x="0" y="0"/>
          <a:chExt cx="0" cy="0"/>
        </a:xfrm>
      </p:grpSpPr>
      <p:sp>
        <p:nvSpPr>
          <p:cNvPr id="1408" name="Shape 1408"/>
          <p:cNvSpPr txBox="1">
            <a:spLocks noGrp="1"/>
          </p:cNvSpPr>
          <p:nvPr>
            <p:ph type="ctrTitle"/>
          </p:nvPr>
        </p:nvSpPr>
        <p:spPr>
          <a:xfrm>
            <a:off x="140112" y="1876418"/>
            <a:ext cx="8897347" cy="1159799"/>
          </a:xfrm>
          <a:prstGeom prst="rect">
            <a:avLst/>
          </a:prstGeom>
        </p:spPr>
        <p:txBody>
          <a:bodyPr lIns="91425" tIns="91425" rIns="91425" bIns="91425" anchor="ctr" anchorCtr="0">
            <a:noAutofit/>
          </a:bodyPr>
          <a:lstStyle/>
          <a:p>
            <a:pPr lvl="0"/>
            <a:r>
              <a:rPr lang="en-GB" sz="3200" dirty="0"/>
              <a:t>AML – 1114 </a:t>
            </a:r>
            <a:r>
              <a:rPr lang="en-US" sz="3200"/>
              <a:t>Data Science and Machine Learning </a:t>
            </a:r>
            <a:endParaRPr lang="en-GB" sz="3200" dirty="0"/>
          </a:p>
        </p:txBody>
      </p:sp>
      <p:sp>
        <p:nvSpPr>
          <p:cNvPr id="6" name="Shape 1408"/>
          <p:cNvSpPr txBox="1"/>
          <p:nvPr/>
        </p:nvSpPr>
        <p:spPr>
          <a:xfrm>
            <a:off x="442935" y="3244021"/>
            <a:ext cx="3260208" cy="1072276"/>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BBD5"/>
              </a:buClr>
              <a:buSzPct val="100000"/>
              <a:buFont typeface="Nixie One"/>
              <a:buNone/>
              <a:defRPr sz="4800" b="0" i="0" u="none" strike="noStrike" cap="none">
                <a:solidFill>
                  <a:srgbClr val="19BBD5"/>
                </a:solidFill>
                <a:latin typeface="Nixie One"/>
                <a:ea typeface="Nixie One"/>
                <a:cs typeface="Nixie One"/>
                <a:sym typeface="Nixie One"/>
              </a:defRPr>
            </a:lvl1pPr>
            <a:lvl2pPr lvl="1"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2pPr>
            <a:lvl3pPr lvl="2"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3pPr>
            <a:lvl4pPr lvl="3"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4pPr>
            <a:lvl5pPr lvl="4"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5pPr>
            <a:lvl6pPr lvl="5"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6pPr>
            <a:lvl7pPr lvl="6"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7pPr>
            <a:lvl8pPr lvl="7"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8pPr>
            <a:lvl9pPr lvl="8"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9pPr>
          </a:lstStyle>
          <a:p>
            <a:pPr algn="l"/>
            <a:endParaRPr lang="en-US" sz="1200" dirty="0"/>
          </a:p>
          <a:p>
            <a:pPr algn="l"/>
            <a:r>
              <a:rPr lang="en-US" sz="1200" dirty="0"/>
              <a:t>[Data Science] </a:t>
            </a:r>
            <a:br>
              <a:rPr lang="en-US" sz="1200" dirty="0"/>
            </a:br>
            <a:endParaRPr lang="en-US" sz="1200" dirty="0"/>
          </a:p>
          <a:p>
            <a:pPr algn="l"/>
            <a:r>
              <a:rPr lang="en-US" sz="1200" dirty="0"/>
              <a:t>The study of data to gain insights and knowledge; involves methods of recording, storing, and analyzing data to effectively extract useful information.</a:t>
            </a:r>
            <a:endParaRPr lang="en-GB" sz="1200" dirty="0"/>
          </a:p>
        </p:txBody>
      </p:sp>
      <p:sp>
        <p:nvSpPr>
          <p:cNvPr id="8" name="Shape 1408"/>
          <p:cNvSpPr txBox="1"/>
          <p:nvPr/>
        </p:nvSpPr>
        <p:spPr>
          <a:xfrm>
            <a:off x="83170" y="284568"/>
            <a:ext cx="2733717" cy="113225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BBD5"/>
              </a:buClr>
              <a:buSzPct val="100000"/>
              <a:buFont typeface="Nixie One"/>
              <a:buNone/>
              <a:defRPr sz="4800" b="0" i="0" u="none" strike="noStrike" cap="none">
                <a:solidFill>
                  <a:srgbClr val="19BBD5"/>
                </a:solidFill>
                <a:latin typeface="Nixie One"/>
                <a:ea typeface="Nixie One"/>
                <a:cs typeface="Nixie One"/>
                <a:sym typeface="Nixie One"/>
              </a:defRPr>
            </a:lvl1pPr>
            <a:lvl2pPr lvl="1"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2pPr>
            <a:lvl3pPr lvl="2"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3pPr>
            <a:lvl4pPr lvl="3"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4pPr>
            <a:lvl5pPr lvl="4"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5pPr>
            <a:lvl6pPr lvl="5"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6pPr>
            <a:lvl7pPr lvl="6"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7pPr>
            <a:lvl8pPr lvl="7"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8pPr>
            <a:lvl9pPr lvl="8"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9pPr>
          </a:lstStyle>
          <a:p>
            <a:endParaRPr lang="en-GB" sz="2400" b="1" dirty="0"/>
          </a:p>
        </p:txBody>
      </p:sp>
      <p:sp>
        <p:nvSpPr>
          <p:cNvPr id="9" name="Shape 1408"/>
          <p:cNvSpPr txBox="1"/>
          <p:nvPr/>
        </p:nvSpPr>
        <p:spPr>
          <a:xfrm>
            <a:off x="26230" y="850693"/>
            <a:ext cx="2847599" cy="603871"/>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BBD5"/>
              </a:buClr>
              <a:buSzPct val="100000"/>
              <a:buFont typeface="Nixie One"/>
              <a:buNone/>
              <a:defRPr sz="4800" b="0" i="0" u="none" strike="noStrike" cap="none">
                <a:solidFill>
                  <a:srgbClr val="19BBD5"/>
                </a:solidFill>
                <a:latin typeface="Nixie One"/>
                <a:ea typeface="Nixie One"/>
                <a:cs typeface="Nixie One"/>
                <a:sym typeface="Nixie One"/>
              </a:defRPr>
            </a:lvl1pPr>
            <a:lvl2pPr lvl="1"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2pPr>
            <a:lvl3pPr lvl="2"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3pPr>
            <a:lvl4pPr lvl="3"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4pPr>
            <a:lvl5pPr lvl="4"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5pPr>
            <a:lvl6pPr lvl="5"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6pPr>
            <a:lvl7pPr lvl="6"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7pPr>
            <a:lvl8pPr lvl="7"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8pPr>
            <a:lvl9pPr lvl="8"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9pPr>
          </a:lstStyle>
          <a:p>
            <a:endParaRPr lang="en-GB" sz="1600" dirty="0"/>
          </a:p>
        </p:txBody>
      </p:sp>
      <p:pic>
        <p:nvPicPr>
          <p:cNvPr id="10" name="Picture 9"/>
          <p:cNvPicPr/>
          <p:nvPr/>
        </p:nvPicPr>
        <p:blipFill>
          <a:blip r:embed="rId1">
            <a:extLst>
              <a:ext uri="{28A0092B-C50C-407E-A947-70E740481C1C}">
                <a14:useLocalDpi xmlns:a14="http://schemas.microsoft.com/office/drawing/2010/main" val="0"/>
              </a:ext>
            </a:extLst>
          </a:blip>
          <a:srcRect/>
          <a:stretch>
            <a:fillRect/>
          </a:stretch>
        </p:blipFill>
        <p:spPr bwMode="auto">
          <a:xfrm>
            <a:off x="140112" y="812105"/>
            <a:ext cx="2938585" cy="50988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7" name="Rectangle 6"/>
          <p:cNvSpPr>
            <a:spLocks noChangeArrowheads="1"/>
          </p:cNvSpPr>
          <p:nvPr/>
        </p:nvSpPr>
        <p:spPr bwMode="auto">
          <a:xfrm>
            <a:off x="1072634" y="2039911"/>
            <a:ext cx="743593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1800" b="1" dirty="0">
                <a:solidFill>
                  <a:schemeClr val="bg1"/>
                </a:solidFill>
                <a:latin typeface="Muli"/>
                <a:ea typeface="Muli"/>
                <a:cs typeface="Muli"/>
              </a:rPr>
              <a:t>Missing Completely at random (MCAR)</a:t>
            </a:r>
            <a:endParaRPr lang="en-US" altLang="en-US" sz="1800" b="1" dirty="0">
              <a:solidFill>
                <a:schemeClr val="bg1"/>
              </a:solidFill>
              <a:latin typeface="Muli"/>
              <a:ea typeface="Muli"/>
              <a:cs typeface="Muli"/>
            </a:endParaRPr>
          </a:p>
          <a:p>
            <a:pPr lvl="0"/>
            <a:r>
              <a:rPr lang="en-US" altLang="en-US" sz="1800" dirty="0">
                <a:solidFill>
                  <a:schemeClr val="bg1"/>
                </a:solidFill>
                <a:latin typeface="Muli"/>
                <a:ea typeface="Muli"/>
                <a:cs typeface="Muli"/>
              </a:rPr>
              <a:t>When we say data are missing completely at random, we mean that the missingness is nothing to do with the person being studied</a:t>
            </a:r>
            <a:endParaRPr lang="en-US" altLang="en-US" sz="1800" dirty="0">
              <a:solidFill>
                <a:schemeClr val="bg1"/>
              </a:solidFill>
              <a:latin typeface="Muli"/>
              <a:ea typeface="Muli"/>
              <a:cs typeface="Muli"/>
            </a:endParaRPr>
          </a:p>
        </p:txBody>
      </p:sp>
      <p:sp>
        <p:nvSpPr>
          <p:cNvPr id="4"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Data Structures</a:t>
            </a:r>
            <a:endParaRPr lang="en-GB" sz="3200" dirty="0"/>
          </a:p>
        </p:txBody>
      </p:sp>
      <p:sp>
        <p:nvSpPr>
          <p:cNvPr id="3" name="TextBox 2"/>
          <p:cNvSpPr txBox="1"/>
          <p:nvPr/>
        </p:nvSpPr>
        <p:spPr>
          <a:xfrm>
            <a:off x="1072634" y="3126440"/>
            <a:ext cx="7684347" cy="646331"/>
          </a:xfrm>
          <a:prstGeom prst="rect">
            <a:avLst/>
          </a:prstGeom>
          <a:noFill/>
        </p:spPr>
        <p:txBody>
          <a:bodyPr wrap="square">
            <a:spAutoFit/>
          </a:bodyPr>
          <a:lstStyle/>
          <a:p>
            <a:r>
              <a:rPr lang="en-CA" sz="1800" dirty="0">
                <a:solidFill>
                  <a:schemeClr val="bg1"/>
                </a:solidFill>
                <a:latin typeface="Muli"/>
              </a:rPr>
              <a:t>Example: a questionnaire might be lost in the post, or a blood sample might be damaged in the lab</a:t>
            </a:r>
            <a:endParaRPr lang="en-CA" sz="1800" dirty="0">
              <a:solidFill>
                <a:schemeClr val="bg1"/>
              </a:solidFill>
              <a:latin typeface="Muli"/>
            </a:endParaRPr>
          </a:p>
        </p:txBody>
      </p:sp>
      <p:sp>
        <p:nvSpPr>
          <p:cNvPr id="5" name="Rectangle 4"/>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Data Structures – Missing Value Types</a:t>
            </a:r>
            <a:endParaRPr lang="en-US" altLang="en-US" sz="1700" dirty="0">
              <a:solidFill>
                <a:srgbClr val="FFC000"/>
              </a:solidFill>
              <a:latin typeface="Muli"/>
              <a:ea typeface="Muli"/>
              <a:cs typeface="Muli"/>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7" name="Rectangle 6"/>
          <p:cNvSpPr>
            <a:spLocks noChangeArrowheads="1"/>
          </p:cNvSpPr>
          <p:nvPr/>
        </p:nvSpPr>
        <p:spPr bwMode="auto">
          <a:xfrm>
            <a:off x="1072634" y="2039911"/>
            <a:ext cx="743593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1800" b="1" dirty="0">
                <a:solidFill>
                  <a:schemeClr val="bg1"/>
                </a:solidFill>
                <a:latin typeface="Muli"/>
                <a:ea typeface="Muli"/>
                <a:cs typeface="Muli"/>
              </a:rPr>
              <a:t>Missing at Random (MAR)</a:t>
            </a:r>
            <a:endParaRPr lang="en-US" altLang="en-US" sz="1800" b="1" dirty="0">
              <a:solidFill>
                <a:schemeClr val="bg1"/>
              </a:solidFill>
              <a:latin typeface="Muli"/>
              <a:ea typeface="Muli"/>
              <a:cs typeface="Muli"/>
            </a:endParaRPr>
          </a:p>
          <a:p>
            <a:pPr lvl="0"/>
            <a:r>
              <a:rPr lang="en-US" altLang="en-US" sz="1800" dirty="0">
                <a:solidFill>
                  <a:schemeClr val="bg1"/>
                </a:solidFill>
                <a:latin typeface="Muli"/>
                <a:ea typeface="Muli"/>
                <a:cs typeface="Muli"/>
              </a:rPr>
              <a:t>When the missingness is to do with the person but can be predicted from other information about the person</a:t>
            </a:r>
            <a:endParaRPr lang="en-US" altLang="en-US" sz="1800" dirty="0">
              <a:solidFill>
                <a:schemeClr val="bg1"/>
              </a:solidFill>
              <a:latin typeface="Muli"/>
              <a:ea typeface="Muli"/>
              <a:cs typeface="Muli"/>
            </a:endParaRPr>
          </a:p>
        </p:txBody>
      </p:sp>
      <p:sp>
        <p:nvSpPr>
          <p:cNvPr id="4"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Data Structures</a:t>
            </a:r>
            <a:endParaRPr lang="en-GB" sz="3200" dirty="0"/>
          </a:p>
        </p:txBody>
      </p:sp>
      <p:sp>
        <p:nvSpPr>
          <p:cNvPr id="3" name="TextBox 2"/>
          <p:cNvSpPr txBox="1"/>
          <p:nvPr/>
        </p:nvSpPr>
        <p:spPr>
          <a:xfrm>
            <a:off x="1072634" y="3126440"/>
            <a:ext cx="7684347" cy="1200329"/>
          </a:xfrm>
          <a:prstGeom prst="rect">
            <a:avLst/>
          </a:prstGeom>
          <a:noFill/>
        </p:spPr>
        <p:txBody>
          <a:bodyPr wrap="square">
            <a:spAutoFit/>
          </a:bodyPr>
          <a:lstStyle/>
          <a:p>
            <a:r>
              <a:rPr lang="en-CA" sz="1800" dirty="0">
                <a:solidFill>
                  <a:schemeClr val="bg1"/>
                </a:solidFill>
                <a:latin typeface="Muli"/>
              </a:rPr>
              <a:t>Example: A </a:t>
            </a:r>
            <a:r>
              <a:rPr lang="en-US" sz="1800" dirty="0">
                <a:solidFill>
                  <a:schemeClr val="bg1"/>
                </a:solidFill>
                <a:latin typeface="Muli"/>
              </a:rPr>
              <a:t>child does not attend an educational assessment because the child is (genuinely) ill, this might be predictable from other data we have about the child’s health, but it would not be related to what we would have measured had the child not been ill.</a:t>
            </a:r>
            <a:endParaRPr lang="en-CA" sz="1800" dirty="0">
              <a:solidFill>
                <a:schemeClr val="bg1"/>
              </a:solidFill>
              <a:latin typeface="Muli"/>
            </a:endParaRPr>
          </a:p>
        </p:txBody>
      </p:sp>
      <p:sp>
        <p:nvSpPr>
          <p:cNvPr id="5" name="Rectangle 4"/>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Data Structures – Missing Value Types</a:t>
            </a:r>
            <a:endParaRPr lang="en-US" altLang="en-US" sz="1700" dirty="0">
              <a:solidFill>
                <a:srgbClr val="FFC000"/>
              </a:solidFill>
              <a:latin typeface="Muli"/>
              <a:ea typeface="Muli"/>
              <a:cs typeface="Muli"/>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7" name="Rectangle 6"/>
          <p:cNvSpPr>
            <a:spLocks noChangeArrowheads="1"/>
          </p:cNvSpPr>
          <p:nvPr/>
        </p:nvSpPr>
        <p:spPr bwMode="auto">
          <a:xfrm>
            <a:off x="1072634" y="2178410"/>
            <a:ext cx="74359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1800" b="1" dirty="0">
                <a:solidFill>
                  <a:schemeClr val="bg1"/>
                </a:solidFill>
                <a:latin typeface="Muli"/>
                <a:ea typeface="Muli"/>
                <a:cs typeface="Muli"/>
              </a:rPr>
              <a:t>Missing Not at Random (MNAR)</a:t>
            </a:r>
            <a:endParaRPr lang="en-US" altLang="en-US" sz="1800" b="1" dirty="0">
              <a:solidFill>
                <a:schemeClr val="bg1"/>
              </a:solidFill>
              <a:latin typeface="Muli"/>
              <a:ea typeface="Muli"/>
              <a:cs typeface="Muli"/>
            </a:endParaRPr>
          </a:p>
          <a:p>
            <a:pPr lvl="0"/>
            <a:r>
              <a:rPr lang="en-US" altLang="en-US" sz="1800" dirty="0">
                <a:solidFill>
                  <a:schemeClr val="bg1"/>
                </a:solidFill>
                <a:latin typeface="Muli"/>
                <a:ea typeface="Muli"/>
                <a:cs typeface="Muli"/>
              </a:rPr>
              <a:t>When the missingness is specifically related to what is missing.</a:t>
            </a:r>
            <a:endParaRPr lang="en-US" altLang="en-US" sz="1800" dirty="0">
              <a:solidFill>
                <a:schemeClr val="bg1"/>
              </a:solidFill>
              <a:latin typeface="Muli"/>
              <a:ea typeface="Muli"/>
              <a:cs typeface="Muli"/>
            </a:endParaRPr>
          </a:p>
        </p:txBody>
      </p:sp>
      <p:sp>
        <p:nvSpPr>
          <p:cNvPr id="4"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Data Structures</a:t>
            </a:r>
            <a:endParaRPr lang="en-GB" sz="3200" dirty="0"/>
          </a:p>
        </p:txBody>
      </p:sp>
      <p:sp>
        <p:nvSpPr>
          <p:cNvPr id="3" name="TextBox 2"/>
          <p:cNvSpPr txBox="1"/>
          <p:nvPr/>
        </p:nvSpPr>
        <p:spPr>
          <a:xfrm>
            <a:off x="1072634" y="3126440"/>
            <a:ext cx="7684347" cy="646331"/>
          </a:xfrm>
          <a:prstGeom prst="rect">
            <a:avLst/>
          </a:prstGeom>
          <a:noFill/>
        </p:spPr>
        <p:txBody>
          <a:bodyPr wrap="square">
            <a:spAutoFit/>
          </a:bodyPr>
          <a:lstStyle/>
          <a:p>
            <a:r>
              <a:rPr lang="en-CA" sz="1800" dirty="0">
                <a:solidFill>
                  <a:schemeClr val="bg1"/>
                </a:solidFill>
                <a:latin typeface="Muli"/>
              </a:rPr>
              <a:t>Example: A </a:t>
            </a:r>
            <a:r>
              <a:rPr lang="en-US" sz="1800" dirty="0">
                <a:solidFill>
                  <a:schemeClr val="bg1"/>
                </a:solidFill>
                <a:latin typeface="Muli"/>
              </a:rPr>
              <a:t>person does not attend a drug test because the person took drugs the night before.</a:t>
            </a:r>
            <a:endParaRPr lang="en-CA" sz="1800" dirty="0">
              <a:solidFill>
                <a:schemeClr val="bg1"/>
              </a:solidFill>
              <a:latin typeface="Muli"/>
            </a:endParaRPr>
          </a:p>
        </p:txBody>
      </p:sp>
      <p:sp>
        <p:nvSpPr>
          <p:cNvPr id="5" name="Rectangle 4"/>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Data Structures – Missing Value Types</a:t>
            </a:r>
            <a:endParaRPr lang="en-US" altLang="en-US" sz="1700" dirty="0">
              <a:solidFill>
                <a:srgbClr val="FFC000"/>
              </a:solidFill>
              <a:latin typeface="Muli"/>
              <a:ea typeface="Muli"/>
              <a:cs typeface="Muli"/>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7" name="Rectangle 6"/>
          <p:cNvSpPr>
            <a:spLocks noChangeArrowheads="1"/>
          </p:cNvSpPr>
          <p:nvPr/>
        </p:nvSpPr>
        <p:spPr bwMode="auto">
          <a:xfrm>
            <a:off x="1149753" y="1990504"/>
            <a:ext cx="7435936" cy="268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l"/>
            <a:r>
              <a:rPr lang="en-US" sz="1800" b="0" i="0" dirty="0">
                <a:solidFill>
                  <a:schemeClr val="bg1"/>
                </a:solidFill>
                <a:effectLst/>
                <a:latin typeface="Muli"/>
              </a:rPr>
              <a:t>There are several strategies which can be applied:</a:t>
            </a:r>
            <a:endParaRPr lang="en-US" sz="1800" b="0" i="0" dirty="0">
              <a:solidFill>
                <a:schemeClr val="bg1"/>
              </a:solidFill>
              <a:effectLst/>
              <a:latin typeface="Muli"/>
            </a:endParaRPr>
          </a:p>
          <a:p>
            <a:pPr algn="l"/>
            <a:endParaRPr lang="en-US" sz="1800" b="0" i="0" dirty="0">
              <a:solidFill>
                <a:schemeClr val="bg1"/>
              </a:solidFill>
              <a:effectLst/>
              <a:latin typeface="Muli"/>
            </a:endParaRPr>
          </a:p>
          <a:p>
            <a:pPr marL="285750" indent="-285750" algn="l">
              <a:lnSpc>
                <a:spcPct val="150000"/>
              </a:lnSpc>
              <a:buFont typeface="Arial" panose="020B0604020202020204" pitchFamily="34" charset="0"/>
              <a:buChar char="•"/>
            </a:pPr>
            <a:r>
              <a:rPr lang="en-US" sz="1800" b="0" i="0" dirty="0">
                <a:solidFill>
                  <a:schemeClr val="bg1"/>
                </a:solidFill>
                <a:effectLst/>
                <a:latin typeface="Muli"/>
              </a:rPr>
              <a:t>Try to obtain the missing data</a:t>
            </a:r>
            <a:endParaRPr lang="en-US" sz="1800" b="0" i="0" dirty="0">
              <a:solidFill>
                <a:schemeClr val="bg1"/>
              </a:solidFill>
              <a:effectLst/>
              <a:latin typeface="Muli"/>
            </a:endParaRPr>
          </a:p>
          <a:p>
            <a:pPr marL="285750" indent="-285750" algn="l">
              <a:lnSpc>
                <a:spcPct val="150000"/>
              </a:lnSpc>
              <a:buFont typeface="Arial" panose="020B0604020202020204" pitchFamily="34" charset="0"/>
              <a:buChar char="•"/>
            </a:pPr>
            <a:r>
              <a:rPr lang="en-US" sz="1800" dirty="0">
                <a:solidFill>
                  <a:schemeClr val="bg1"/>
                </a:solidFill>
                <a:latin typeface="Muli"/>
              </a:rPr>
              <a:t>L</a:t>
            </a:r>
            <a:r>
              <a:rPr lang="en-US" sz="1800" b="0" i="0" dirty="0">
                <a:solidFill>
                  <a:schemeClr val="bg1"/>
                </a:solidFill>
                <a:effectLst/>
                <a:latin typeface="Muli"/>
              </a:rPr>
              <a:t>eave out incomplete cases and use only those for which all variables are available</a:t>
            </a:r>
            <a:endParaRPr lang="en-US" sz="1800" b="0" i="0" dirty="0">
              <a:solidFill>
                <a:schemeClr val="bg1"/>
              </a:solidFill>
              <a:effectLst/>
              <a:latin typeface="Muli"/>
            </a:endParaRPr>
          </a:p>
          <a:p>
            <a:pPr marL="285750" indent="-285750" algn="l">
              <a:lnSpc>
                <a:spcPct val="150000"/>
              </a:lnSpc>
              <a:buFont typeface="Arial" panose="020B0604020202020204" pitchFamily="34" charset="0"/>
              <a:buChar char="•"/>
            </a:pPr>
            <a:r>
              <a:rPr lang="en-US" sz="1800" dirty="0">
                <a:solidFill>
                  <a:schemeClr val="bg1"/>
                </a:solidFill>
                <a:latin typeface="Muli"/>
              </a:rPr>
              <a:t>R</a:t>
            </a:r>
            <a:r>
              <a:rPr lang="en-US" sz="1800" b="0" i="0" dirty="0">
                <a:solidFill>
                  <a:schemeClr val="bg1"/>
                </a:solidFill>
                <a:effectLst/>
                <a:latin typeface="Muli"/>
              </a:rPr>
              <a:t>eplace missing data by a conservative estimate, e.g. the sample mean</a:t>
            </a:r>
            <a:endParaRPr lang="en-US" sz="1800" b="0" i="0" dirty="0">
              <a:solidFill>
                <a:schemeClr val="bg1"/>
              </a:solidFill>
              <a:effectLst/>
              <a:latin typeface="Muli"/>
            </a:endParaRPr>
          </a:p>
          <a:p>
            <a:pPr marL="285750" indent="-285750" algn="l">
              <a:lnSpc>
                <a:spcPct val="150000"/>
              </a:lnSpc>
              <a:buFont typeface="Arial" panose="020B0604020202020204" pitchFamily="34" charset="0"/>
              <a:buChar char="•"/>
            </a:pPr>
            <a:r>
              <a:rPr lang="en-US" sz="1800" dirty="0">
                <a:solidFill>
                  <a:schemeClr val="bg1"/>
                </a:solidFill>
                <a:latin typeface="Muli"/>
              </a:rPr>
              <a:t>T</a:t>
            </a:r>
            <a:r>
              <a:rPr lang="en-US" sz="1800" b="0" i="0" dirty="0">
                <a:solidFill>
                  <a:schemeClr val="bg1"/>
                </a:solidFill>
                <a:effectLst/>
                <a:latin typeface="Muli"/>
              </a:rPr>
              <a:t>ry to estimate the missing data from the other data on the person</a:t>
            </a:r>
            <a:endParaRPr lang="en-US" sz="1800" b="0" i="0" dirty="0">
              <a:solidFill>
                <a:schemeClr val="bg1"/>
              </a:solidFill>
              <a:effectLst/>
              <a:latin typeface="Muli"/>
            </a:endParaRPr>
          </a:p>
        </p:txBody>
      </p:sp>
      <p:sp>
        <p:nvSpPr>
          <p:cNvPr id="4"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Data Structures</a:t>
            </a:r>
            <a:endParaRPr lang="en-GB" sz="3200" dirty="0"/>
          </a:p>
        </p:txBody>
      </p:sp>
      <p:sp>
        <p:nvSpPr>
          <p:cNvPr id="5" name="Rectangle 4"/>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Data Structures – Missing Value Handling</a:t>
            </a:r>
            <a:endParaRPr lang="en-US" altLang="en-US" sz="1700" dirty="0">
              <a:solidFill>
                <a:srgbClr val="FFC000"/>
              </a:solidFill>
              <a:latin typeface="Muli"/>
              <a:ea typeface="Muli"/>
              <a:cs typeface="Muli"/>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7" name="Rectangle 6"/>
          <p:cNvSpPr>
            <a:spLocks noChangeArrowheads="1"/>
          </p:cNvSpPr>
          <p:nvPr/>
        </p:nvSpPr>
        <p:spPr bwMode="auto">
          <a:xfrm>
            <a:off x="1149753" y="2019568"/>
            <a:ext cx="7268533" cy="312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85750" indent="-285750">
              <a:spcAft>
                <a:spcPts val="600"/>
              </a:spcAft>
              <a:buFont typeface="Arial" panose="020B0604020202020204" pitchFamily="34" charset="0"/>
              <a:buChar char="•"/>
            </a:pPr>
            <a:r>
              <a:rPr lang="en-US" altLang="en-US" sz="1800" dirty="0">
                <a:solidFill>
                  <a:schemeClr val="bg1"/>
                </a:solidFill>
                <a:latin typeface="Muli"/>
                <a:ea typeface="Muli"/>
                <a:cs typeface="Muli"/>
              </a:rPr>
              <a:t>Missing data reduces the representativeness of the sample.</a:t>
            </a:r>
            <a:endParaRPr lang="en-US" altLang="en-US" sz="1800" dirty="0">
              <a:solidFill>
                <a:schemeClr val="bg1"/>
              </a:solidFill>
              <a:latin typeface="Muli"/>
              <a:ea typeface="Muli"/>
              <a:cs typeface="Muli"/>
            </a:endParaRPr>
          </a:p>
          <a:p>
            <a:pPr marL="285750" indent="-285750">
              <a:spcAft>
                <a:spcPts val="600"/>
              </a:spcAft>
              <a:buFont typeface="Arial" panose="020B0604020202020204" pitchFamily="34" charset="0"/>
              <a:buChar char="•"/>
            </a:pPr>
            <a:r>
              <a:rPr lang="en-US" altLang="en-US" sz="1800" dirty="0">
                <a:solidFill>
                  <a:schemeClr val="bg1"/>
                </a:solidFill>
                <a:latin typeface="Muli"/>
                <a:ea typeface="Muli"/>
                <a:cs typeface="Muli"/>
              </a:rPr>
              <a:t>Makes it difficult to process the data for many analysis models / algorithms.</a:t>
            </a:r>
            <a:endParaRPr lang="en-US" altLang="en-US" sz="1800" dirty="0">
              <a:solidFill>
                <a:schemeClr val="bg1"/>
              </a:solidFill>
              <a:latin typeface="Muli"/>
              <a:ea typeface="Muli"/>
              <a:cs typeface="Muli"/>
            </a:endParaRPr>
          </a:p>
          <a:p>
            <a:pPr marL="285750" indent="-285750">
              <a:spcAft>
                <a:spcPts val="600"/>
              </a:spcAft>
              <a:buFont typeface="Arial" panose="020B0604020202020204" pitchFamily="34" charset="0"/>
              <a:buChar char="•"/>
            </a:pPr>
            <a:r>
              <a:rPr lang="en-US" altLang="en-US" sz="1800" dirty="0">
                <a:solidFill>
                  <a:schemeClr val="bg1"/>
                </a:solidFill>
                <a:latin typeface="Muli"/>
                <a:ea typeface="Muli"/>
                <a:cs typeface="Muli"/>
              </a:rPr>
              <a:t>Three main approaches to deal with missing values:</a:t>
            </a:r>
            <a:endParaRPr lang="en-US" altLang="en-US" sz="1800" dirty="0">
              <a:solidFill>
                <a:schemeClr val="bg1"/>
              </a:solidFill>
              <a:latin typeface="Muli"/>
              <a:ea typeface="Muli"/>
              <a:cs typeface="Muli"/>
            </a:endParaRPr>
          </a:p>
          <a:p>
            <a:pPr marL="914400" lvl="1" indent="-457200">
              <a:spcAft>
                <a:spcPts val="600"/>
              </a:spcAft>
              <a:buFont typeface="+mj-lt"/>
              <a:buAutoNum type="arabicPeriod"/>
            </a:pPr>
            <a:r>
              <a:rPr lang="en-US" altLang="en-US" sz="1800" dirty="0">
                <a:solidFill>
                  <a:schemeClr val="bg1"/>
                </a:solidFill>
                <a:latin typeface="Muli"/>
                <a:ea typeface="Muli"/>
                <a:cs typeface="Muli"/>
              </a:rPr>
              <a:t>Imputation</a:t>
            </a:r>
            <a:endParaRPr lang="en-US" altLang="en-US" sz="1800" dirty="0">
              <a:solidFill>
                <a:schemeClr val="bg1"/>
              </a:solidFill>
              <a:latin typeface="Muli"/>
              <a:ea typeface="Muli"/>
              <a:cs typeface="Muli"/>
            </a:endParaRPr>
          </a:p>
          <a:p>
            <a:pPr marL="914400" lvl="1" indent="-457200">
              <a:spcAft>
                <a:spcPts val="600"/>
              </a:spcAft>
              <a:buFont typeface="+mj-lt"/>
              <a:buAutoNum type="arabicPeriod"/>
            </a:pPr>
            <a:r>
              <a:rPr lang="en-US" altLang="en-US" sz="1800" dirty="0">
                <a:solidFill>
                  <a:schemeClr val="bg1"/>
                </a:solidFill>
                <a:latin typeface="Muli"/>
                <a:ea typeface="Muli"/>
                <a:cs typeface="Muli"/>
              </a:rPr>
              <a:t>Omission</a:t>
            </a:r>
            <a:endParaRPr lang="en-US" altLang="en-US" sz="1800" dirty="0">
              <a:solidFill>
                <a:schemeClr val="bg1"/>
              </a:solidFill>
              <a:latin typeface="Muli"/>
              <a:ea typeface="Muli"/>
              <a:cs typeface="Muli"/>
            </a:endParaRPr>
          </a:p>
          <a:p>
            <a:pPr marL="914400" lvl="1" indent="-457200">
              <a:spcAft>
                <a:spcPts val="600"/>
              </a:spcAft>
              <a:buFont typeface="+mj-lt"/>
              <a:buAutoNum type="arabicPeriod"/>
            </a:pPr>
            <a:r>
              <a:rPr lang="en-US" altLang="en-US" sz="1800" dirty="0">
                <a:solidFill>
                  <a:schemeClr val="bg1"/>
                </a:solidFill>
                <a:latin typeface="Muli"/>
                <a:ea typeface="Muli"/>
                <a:cs typeface="Muli"/>
              </a:rPr>
              <a:t>Analysis</a:t>
            </a:r>
            <a:endParaRPr lang="en-US" altLang="en-US" sz="1800" dirty="0">
              <a:solidFill>
                <a:schemeClr val="bg1"/>
              </a:solidFill>
              <a:latin typeface="Muli"/>
              <a:ea typeface="Muli"/>
              <a:cs typeface="Muli"/>
            </a:endParaRPr>
          </a:p>
          <a:p>
            <a:pPr lvl="2">
              <a:spcAft>
                <a:spcPts val="600"/>
              </a:spcAft>
            </a:pPr>
            <a:endParaRPr lang="en-US" altLang="en-US" sz="1800" dirty="0">
              <a:solidFill>
                <a:schemeClr val="bg1"/>
              </a:solidFill>
              <a:latin typeface="Muli"/>
              <a:ea typeface="Muli"/>
              <a:cs typeface="Muli"/>
            </a:endParaRPr>
          </a:p>
          <a:p>
            <a:pPr marL="800100" lvl="1" indent="-342900">
              <a:spcAft>
                <a:spcPts val="600"/>
              </a:spcAft>
              <a:buFont typeface="Arial" panose="020B0604020202020204" pitchFamily="34" charset="0"/>
              <a:buChar char="•"/>
            </a:pPr>
            <a:endParaRPr lang="en-US" altLang="en-US" sz="1800" dirty="0">
              <a:solidFill>
                <a:schemeClr val="bg1"/>
              </a:solidFill>
              <a:latin typeface="Muli"/>
              <a:ea typeface="Muli"/>
              <a:cs typeface="Muli"/>
            </a:endParaRPr>
          </a:p>
        </p:txBody>
      </p:sp>
      <p:sp>
        <p:nvSpPr>
          <p:cNvPr id="2" name="Rectangle 1"/>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Data Structures – Missing Value Handling</a:t>
            </a:r>
            <a:endParaRPr lang="en-US" altLang="en-US" sz="1700" dirty="0">
              <a:solidFill>
                <a:srgbClr val="FFC000"/>
              </a:solidFill>
              <a:latin typeface="Muli"/>
              <a:ea typeface="Muli"/>
              <a:cs typeface="Muli"/>
            </a:endParaRPr>
          </a:p>
        </p:txBody>
      </p:sp>
      <p:sp>
        <p:nvSpPr>
          <p:cNvPr id="5" name="Shape 1413"/>
          <p:cNvSpPr txBox="1"/>
          <p:nvPr/>
        </p:nvSpPr>
        <p:spPr>
          <a:xfrm>
            <a:off x="2341078" y="472134"/>
            <a:ext cx="6528741" cy="6453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ct val="100000"/>
              <a:buFont typeface="Nixie One"/>
              <a:buNone/>
              <a:defRPr sz="4000" b="0" i="0" u="none" strike="noStrike" cap="none">
                <a:solidFill>
                  <a:srgbClr val="19BBD5"/>
                </a:solidFill>
                <a:latin typeface="Nixie One"/>
                <a:ea typeface="Nixie One"/>
                <a:cs typeface="Nixie One"/>
                <a:sym typeface="Nixie One"/>
              </a:defRPr>
            </a:lvl1pPr>
            <a:lvl2pPr lvl="1"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lvl="2"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lvl="3"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lvl="4"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lvl="5"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lvl="6"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lvl="7"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lvl="8"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r>
              <a:rPr lang="en-US" sz="3200"/>
              <a:t>Introduction to Data Structures</a:t>
            </a:r>
            <a:endParaRPr lang="en-GB" sz="3200" dirty="0"/>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7" name="Rectangle 6"/>
          <p:cNvSpPr>
            <a:spLocks noChangeArrowheads="1"/>
          </p:cNvSpPr>
          <p:nvPr/>
        </p:nvSpPr>
        <p:spPr bwMode="auto">
          <a:xfrm>
            <a:off x="1302153" y="3790769"/>
            <a:ext cx="72685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85750" indent="-285750">
              <a:spcAft>
                <a:spcPts val="600"/>
              </a:spcAft>
              <a:buFont typeface="Arial" panose="020B0604020202020204" pitchFamily="34" charset="0"/>
              <a:buChar char="•"/>
            </a:pPr>
            <a:r>
              <a:rPr lang="en-US" altLang="en-US" sz="1800" dirty="0">
                <a:solidFill>
                  <a:schemeClr val="bg1"/>
                </a:solidFill>
                <a:latin typeface="Muli"/>
                <a:ea typeface="Muli"/>
                <a:cs typeface="Muli"/>
              </a:rPr>
              <a:t>Approaches: mean, mode, regression, maximum likelihood estimation and approximate Bayesian bootstrap</a:t>
            </a:r>
            <a:endParaRPr lang="en-US" altLang="en-US" sz="1800" dirty="0">
              <a:solidFill>
                <a:schemeClr val="bg1"/>
              </a:solidFill>
              <a:latin typeface="Muli"/>
              <a:ea typeface="Muli"/>
              <a:cs typeface="Muli"/>
            </a:endParaRPr>
          </a:p>
        </p:txBody>
      </p:sp>
      <p:sp>
        <p:nvSpPr>
          <p:cNvPr id="2" name="Rectangle 1"/>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Data Structures – Missing Value Handling - Imputation</a:t>
            </a:r>
            <a:endParaRPr lang="en-US" altLang="en-US" sz="1700" dirty="0">
              <a:solidFill>
                <a:srgbClr val="FFC000"/>
              </a:solidFill>
              <a:latin typeface="Muli"/>
              <a:ea typeface="Muli"/>
              <a:cs typeface="Muli"/>
            </a:endParaRPr>
          </a:p>
        </p:txBody>
      </p:sp>
      <p:sp>
        <p:nvSpPr>
          <p:cNvPr id="3" name="Rectangle 2"/>
          <p:cNvSpPr>
            <a:spLocks noChangeArrowheads="1"/>
          </p:cNvSpPr>
          <p:nvPr/>
        </p:nvSpPr>
        <p:spPr bwMode="auto">
          <a:xfrm>
            <a:off x="1302153" y="2091011"/>
            <a:ext cx="7268533"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85750" indent="-285750">
              <a:spcAft>
                <a:spcPts val="600"/>
              </a:spcAft>
              <a:buFont typeface="Arial" panose="020B0604020202020204" pitchFamily="34" charset="0"/>
              <a:buChar char="•"/>
            </a:pPr>
            <a:r>
              <a:rPr lang="en-US" altLang="en-US" sz="1800" dirty="0">
                <a:solidFill>
                  <a:schemeClr val="bg1"/>
                </a:solidFill>
                <a:latin typeface="Muli"/>
                <a:ea typeface="Muli"/>
                <a:cs typeface="Muli"/>
              </a:rPr>
              <a:t>Imputation Values are filled in the place of missing data </a:t>
            </a:r>
            <a:endParaRPr lang="en-US" altLang="en-US" sz="1800" dirty="0">
              <a:solidFill>
                <a:schemeClr val="bg1"/>
              </a:solidFill>
              <a:latin typeface="Muli"/>
              <a:ea typeface="Muli"/>
              <a:cs typeface="Muli"/>
            </a:endParaRPr>
          </a:p>
          <a:p>
            <a:pPr marL="285750" indent="-285750">
              <a:spcAft>
                <a:spcPts val="600"/>
              </a:spcAft>
              <a:buFont typeface="Arial" panose="020B0604020202020204" pitchFamily="34" charset="0"/>
              <a:buChar char="•"/>
            </a:pPr>
            <a:r>
              <a:rPr lang="en-US" altLang="en-US" sz="1800" dirty="0">
                <a:solidFill>
                  <a:schemeClr val="bg1"/>
                </a:solidFill>
                <a:latin typeface="Muli"/>
                <a:ea typeface="Muli"/>
                <a:cs typeface="Muli"/>
              </a:rPr>
              <a:t>Works well for situation where analysis tools are not robust to missing values </a:t>
            </a:r>
            <a:endParaRPr lang="en-US" altLang="en-US" sz="1800" dirty="0">
              <a:solidFill>
                <a:schemeClr val="bg1"/>
              </a:solidFill>
              <a:latin typeface="Muli"/>
              <a:ea typeface="Muli"/>
              <a:cs typeface="Muli"/>
            </a:endParaRPr>
          </a:p>
          <a:p>
            <a:pPr marL="285750" indent="-285750">
              <a:spcAft>
                <a:spcPts val="600"/>
              </a:spcAft>
              <a:buFont typeface="Arial" panose="020B0604020202020204" pitchFamily="34" charset="0"/>
              <a:buChar char="•"/>
            </a:pPr>
            <a:r>
              <a:rPr lang="en-US" altLang="en-US" sz="1800" dirty="0">
                <a:solidFill>
                  <a:schemeClr val="bg1"/>
                </a:solidFill>
                <a:latin typeface="Muli"/>
                <a:ea typeface="Muli"/>
                <a:cs typeface="Muli"/>
              </a:rPr>
              <a:t>Dataset sizes are not reduced but noise gets imposed with the imputation</a:t>
            </a:r>
            <a:endParaRPr lang="en-US" altLang="en-US" sz="1800" dirty="0">
              <a:solidFill>
                <a:schemeClr val="bg1"/>
              </a:solidFill>
              <a:latin typeface="Muli"/>
              <a:ea typeface="Muli"/>
              <a:cs typeface="Muli"/>
            </a:endParaRPr>
          </a:p>
        </p:txBody>
      </p:sp>
      <p:sp>
        <p:nvSpPr>
          <p:cNvPr id="6" name="Shape 1413"/>
          <p:cNvSpPr txBox="1"/>
          <p:nvPr/>
        </p:nvSpPr>
        <p:spPr>
          <a:xfrm>
            <a:off x="2341078" y="472134"/>
            <a:ext cx="6528741" cy="6453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ct val="100000"/>
              <a:buFont typeface="Nixie One"/>
              <a:buNone/>
              <a:defRPr sz="4000" b="0" i="0" u="none" strike="noStrike" cap="none">
                <a:solidFill>
                  <a:srgbClr val="19BBD5"/>
                </a:solidFill>
                <a:latin typeface="Nixie One"/>
                <a:ea typeface="Nixie One"/>
                <a:cs typeface="Nixie One"/>
                <a:sym typeface="Nixie One"/>
              </a:defRPr>
            </a:lvl1pPr>
            <a:lvl2pPr lvl="1"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lvl="2"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lvl="3"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lvl="4"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lvl="5"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lvl="6"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lvl="7"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lvl="8"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r>
              <a:rPr lang="en-US" sz="3200"/>
              <a:t>Introduction to Data Structures</a:t>
            </a:r>
            <a:endParaRPr lang="en-GB" sz="3200" dirty="0"/>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7" name="Rectangle 6"/>
          <p:cNvSpPr>
            <a:spLocks noChangeArrowheads="1"/>
          </p:cNvSpPr>
          <p:nvPr/>
        </p:nvSpPr>
        <p:spPr bwMode="auto">
          <a:xfrm>
            <a:off x="1149752" y="3229341"/>
            <a:ext cx="72685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85750" indent="-285750">
              <a:spcAft>
                <a:spcPts val="600"/>
              </a:spcAft>
              <a:buFont typeface="Arial" panose="020B0604020202020204" pitchFamily="34" charset="0"/>
              <a:buChar char="•"/>
            </a:pPr>
            <a:r>
              <a:rPr lang="en-US" altLang="en-US" sz="1800" dirty="0">
                <a:solidFill>
                  <a:schemeClr val="bg1"/>
                </a:solidFill>
                <a:latin typeface="Muli"/>
                <a:ea typeface="Muli"/>
                <a:cs typeface="Muli"/>
              </a:rPr>
              <a:t>Approaches: list-wise deletion,  pair-wise deletion</a:t>
            </a:r>
            <a:endParaRPr lang="en-US" altLang="en-US" sz="1800" dirty="0">
              <a:solidFill>
                <a:schemeClr val="bg1"/>
              </a:solidFill>
              <a:latin typeface="Muli"/>
              <a:ea typeface="Muli"/>
              <a:cs typeface="Muli"/>
            </a:endParaRPr>
          </a:p>
        </p:txBody>
      </p:sp>
      <p:sp>
        <p:nvSpPr>
          <p:cNvPr id="2" name="Rectangle 1"/>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Data Structures – Missing Value Handling - Omission</a:t>
            </a:r>
            <a:endParaRPr lang="en-US" altLang="en-US" sz="1700" dirty="0">
              <a:solidFill>
                <a:srgbClr val="FFC000"/>
              </a:solidFill>
              <a:latin typeface="Muli"/>
              <a:ea typeface="Muli"/>
              <a:cs typeface="Muli"/>
            </a:endParaRPr>
          </a:p>
        </p:txBody>
      </p:sp>
      <p:sp>
        <p:nvSpPr>
          <p:cNvPr id="3" name="Rectangle 2"/>
          <p:cNvSpPr>
            <a:spLocks noChangeArrowheads="1"/>
          </p:cNvSpPr>
          <p:nvPr/>
        </p:nvSpPr>
        <p:spPr bwMode="auto">
          <a:xfrm>
            <a:off x="1149753" y="2106751"/>
            <a:ext cx="726853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85750" indent="-285750">
              <a:spcAft>
                <a:spcPts val="600"/>
              </a:spcAft>
              <a:buFont typeface="Arial" panose="020B0604020202020204" pitchFamily="34" charset="0"/>
              <a:buChar char="•"/>
            </a:pPr>
            <a:r>
              <a:rPr lang="en-US" altLang="en-US" sz="1800" dirty="0">
                <a:solidFill>
                  <a:schemeClr val="bg1"/>
                </a:solidFill>
                <a:latin typeface="Muli"/>
                <a:ea typeface="Muli"/>
                <a:cs typeface="Muli"/>
              </a:rPr>
              <a:t>Where samples with invalid data are discarded from further analysis</a:t>
            </a:r>
            <a:endParaRPr lang="en-US" altLang="en-US" sz="1800" dirty="0">
              <a:solidFill>
                <a:schemeClr val="bg1"/>
              </a:solidFill>
              <a:latin typeface="Muli"/>
              <a:ea typeface="Muli"/>
              <a:cs typeface="Muli"/>
            </a:endParaRPr>
          </a:p>
          <a:p>
            <a:pPr marL="285750" indent="-285750">
              <a:spcAft>
                <a:spcPts val="600"/>
              </a:spcAft>
              <a:buFont typeface="Arial" panose="020B0604020202020204" pitchFamily="34" charset="0"/>
              <a:buChar char="•"/>
            </a:pPr>
            <a:r>
              <a:rPr lang="en-US" altLang="en-US" sz="1800" dirty="0">
                <a:solidFill>
                  <a:schemeClr val="bg1"/>
                </a:solidFill>
                <a:latin typeface="Muli"/>
                <a:ea typeface="Muli"/>
                <a:cs typeface="Muli"/>
              </a:rPr>
              <a:t>Creates a subset of dataset with no missing values</a:t>
            </a:r>
            <a:endParaRPr lang="en-US" altLang="en-US" sz="1800" dirty="0">
              <a:solidFill>
                <a:schemeClr val="bg1"/>
              </a:solidFill>
              <a:latin typeface="Muli"/>
              <a:ea typeface="Muli"/>
              <a:cs typeface="Muli"/>
            </a:endParaRPr>
          </a:p>
          <a:p>
            <a:pPr marL="285750" indent="-285750">
              <a:spcAft>
                <a:spcPts val="600"/>
              </a:spcAft>
              <a:buFont typeface="Arial" panose="020B0604020202020204" pitchFamily="34" charset="0"/>
              <a:buChar char="•"/>
            </a:pPr>
            <a:r>
              <a:rPr lang="en-US" altLang="en-US" sz="1800" dirty="0">
                <a:solidFill>
                  <a:schemeClr val="bg1"/>
                </a:solidFill>
                <a:latin typeface="Muli"/>
                <a:ea typeface="Muli"/>
                <a:cs typeface="Muli"/>
              </a:rPr>
              <a:t>Works well for models that are not robust against data missingness</a:t>
            </a:r>
            <a:endParaRPr lang="en-US" altLang="en-US" sz="1800" dirty="0">
              <a:solidFill>
                <a:schemeClr val="bg1"/>
              </a:solidFill>
              <a:latin typeface="Muli"/>
              <a:ea typeface="Muli"/>
              <a:cs typeface="Muli"/>
            </a:endParaRPr>
          </a:p>
        </p:txBody>
      </p:sp>
      <p:sp>
        <p:nvSpPr>
          <p:cNvPr id="6" name="Shape 1413"/>
          <p:cNvSpPr txBox="1"/>
          <p:nvPr/>
        </p:nvSpPr>
        <p:spPr>
          <a:xfrm>
            <a:off x="2341078" y="472134"/>
            <a:ext cx="6528741" cy="6453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ct val="100000"/>
              <a:buFont typeface="Nixie One"/>
              <a:buNone/>
              <a:defRPr sz="4000" b="0" i="0" u="none" strike="noStrike" cap="none">
                <a:solidFill>
                  <a:srgbClr val="19BBD5"/>
                </a:solidFill>
                <a:latin typeface="Nixie One"/>
                <a:ea typeface="Nixie One"/>
                <a:cs typeface="Nixie One"/>
                <a:sym typeface="Nixie One"/>
              </a:defRPr>
            </a:lvl1pPr>
            <a:lvl2pPr lvl="1"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lvl="2"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lvl="3"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lvl="4"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lvl="5"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lvl="6"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lvl="7"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lvl="8"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r>
              <a:rPr lang="en-US" sz="3200"/>
              <a:t>Introduction to Data Structures</a:t>
            </a:r>
            <a:endParaRPr lang="en-GB" sz="3200" dirty="0"/>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2" name="Rectangle 1"/>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Data Structures – Missing Value Handling - Analysis</a:t>
            </a:r>
            <a:endParaRPr lang="en-US" altLang="en-US" sz="1700" dirty="0">
              <a:solidFill>
                <a:srgbClr val="FFC000"/>
              </a:solidFill>
              <a:latin typeface="Muli"/>
              <a:ea typeface="Muli"/>
              <a:cs typeface="Muli"/>
            </a:endParaRPr>
          </a:p>
        </p:txBody>
      </p:sp>
      <p:sp>
        <p:nvSpPr>
          <p:cNvPr id="3" name="Rectangle 2"/>
          <p:cNvSpPr>
            <a:spLocks noChangeArrowheads="1"/>
          </p:cNvSpPr>
          <p:nvPr/>
        </p:nvSpPr>
        <p:spPr bwMode="auto">
          <a:xfrm>
            <a:off x="1149752" y="2036980"/>
            <a:ext cx="7268533"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85750" indent="-285750">
              <a:spcAft>
                <a:spcPts val="600"/>
              </a:spcAft>
              <a:buFont typeface="Arial" panose="020B0604020202020204" pitchFamily="34" charset="0"/>
              <a:buChar char="•"/>
            </a:pPr>
            <a:r>
              <a:rPr lang="en-US" altLang="en-US" sz="1800" dirty="0">
                <a:solidFill>
                  <a:schemeClr val="bg1"/>
                </a:solidFill>
                <a:latin typeface="Muli"/>
                <a:ea typeface="Muli"/>
                <a:cs typeface="Muli"/>
              </a:rPr>
              <a:t>Samples with invalid data are discarded from further analysis</a:t>
            </a:r>
            <a:endParaRPr lang="en-US" altLang="en-US" sz="1800" dirty="0">
              <a:solidFill>
                <a:schemeClr val="bg1"/>
              </a:solidFill>
              <a:latin typeface="Muli"/>
              <a:ea typeface="Muli"/>
              <a:cs typeface="Muli"/>
            </a:endParaRPr>
          </a:p>
          <a:p>
            <a:pPr marL="285750" indent="-285750">
              <a:spcAft>
                <a:spcPts val="600"/>
              </a:spcAft>
              <a:buFont typeface="Arial" panose="020B0604020202020204" pitchFamily="34" charset="0"/>
              <a:buChar char="•"/>
            </a:pPr>
            <a:r>
              <a:rPr lang="en-US" altLang="en-US" sz="1800" dirty="0">
                <a:solidFill>
                  <a:schemeClr val="bg1"/>
                </a:solidFill>
                <a:latin typeface="Muli"/>
                <a:ea typeface="Muli"/>
                <a:cs typeface="Muli"/>
              </a:rPr>
              <a:t>Model-based techniques used to determine missing values</a:t>
            </a:r>
            <a:endParaRPr lang="en-US" altLang="en-US" sz="1800" dirty="0">
              <a:solidFill>
                <a:schemeClr val="bg1"/>
              </a:solidFill>
              <a:latin typeface="Muli"/>
              <a:ea typeface="Muli"/>
              <a:cs typeface="Muli"/>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Introduction to Pandas</a:t>
            </a:r>
            <a:endParaRPr lang="en-CA" dirty="0"/>
          </a:p>
        </p:txBody>
      </p:sp>
      <p:sp>
        <p:nvSpPr>
          <p:cNvPr id="3" name="Subtitle 2"/>
          <p:cNvSpPr>
            <a:spLocks noGrp="1"/>
          </p:cNvSpPr>
          <p:nvPr>
            <p:ph type="subTitle" idx="1"/>
          </p:nvPr>
        </p:nvSpPr>
        <p:spPr>
          <a:xfrm>
            <a:off x="2743200" y="2821004"/>
            <a:ext cx="5696099" cy="1768413"/>
          </a:xfrm>
        </p:spPr>
        <p:txBody>
          <a:bodyPr/>
          <a:lstStyle/>
          <a:p>
            <a:r>
              <a:rPr lang="en-CA" dirty="0"/>
              <a:t>Key Terms</a:t>
            </a:r>
            <a:endParaRPr lang="en-CA" dirty="0"/>
          </a:p>
          <a:p>
            <a:r>
              <a:rPr lang="en-CA" dirty="0"/>
              <a:t>Data Frame Structure</a:t>
            </a:r>
            <a:endParaRPr lang="en-CA" dirty="0"/>
          </a:p>
          <a:p>
            <a:r>
              <a:rPr lang="en-CA" dirty="0"/>
              <a:t>Estimates of Location and Variability</a:t>
            </a:r>
            <a:endParaRPr lang="en-CA" dirty="0"/>
          </a:p>
          <a:p>
            <a:r>
              <a:rPr lang="en-CA" dirty="0"/>
              <a:t>Pandas related functions</a:t>
            </a:r>
            <a:endParaRPr lang="en-CA" dirty="0"/>
          </a:p>
          <a:p>
            <a:r>
              <a:rPr lang="en-CA" dirty="0"/>
              <a:t>Handling missing values in Pandas</a:t>
            </a:r>
            <a:endParaRPr lang="en-CA"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Pandas</a:t>
            </a:r>
            <a:endParaRPr lang="en-GB"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endParaRPr lang="en-US" altLang="en-US" sz="1200" dirty="0">
              <a:solidFill>
                <a:srgbClr val="C6DAEC"/>
              </a:solidFill>
              <a:latin typeface="Muli"/>
              <a:ea typeface="Muli"/>
              <a:cs typeface="Muli"/>
            </a:endParaRP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2" name="Rectangle 1"/>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Pandas</a:t>
            </a:r>
            <a:endParaRPr lang="en-US" altLang="en-US" sz="1700" dirty="0">
              <a:solidFill>
                <a:srgbClr val="FFC000"/>
              </a:solidFill>
              <a:latin typeface="Muli"/>
              <a:ea typeface="Muli"/>
              <a:cs typeface="Muli"/>
            </a:endParaRPr>
          </a:p>
        </p:txBody>
      </p:sp>
      <p:sp>
        <p:nvSpPr>
          <p:cNvPr id="5" name="TextBox 4"/>
          <p:cNvSpPr txBox="1"/>
          <p:nvPr/>
        </p:nvSpPr>
        <p:spPr>
          <a:xfrm>
            <a:off x="1149753" y="1876713"/>
            <a:ext cx="6563524" cy="923330"/>
          </a:xfrm>
          <a:prstGeom prst="rect">
            <a:avLst/>
          </a:prstGeom>
          <a:noFill/>
        </p:spPr>
        <p:txBody>
          <a:bodyPr wrap="square" rtlCol="0">
            <a:spAutoFit/>
          </a:bodyPr>
          <a:lstStyle/>
          <a:p>
            <a:r>
              <a:rPr lang="en-US" sz="1800" dirty="0">
                <a:solidFill>
                  <a:schemeClr val="bg1"/>
                </a:solidFill>
                <a:latin typeface="Muli"/>
              </a:rPr>
              <a:t>Pandas is a fast, powerful, flexible and easy to use open-source data analysis and manipulation tool, built on top of the Python programming language</a:t>
            </a:r>
            <a:endParaRPr lang="en-CA" sz="1800" dirty="0">
              <a:solidFill>
                <a:schemeClr val="bg1"/>
              </a:solidFill>
              <a:latin typeface="Muli"/>
            </a:endParaRPr>
          </a:p>
        </p:txBody>
      </p:sp>
      <p:pic>
        <p:nvPicPr>
          <p:cNvPr id="8" name="Picture 7"/>
          <p:cNvPicPr>
            <a:picLocks noChangeAspect="1"/>
          </p:cNvPicPr>
          <p:nvPr/>
        </p:nvPicPr>
        <p:blipFill>
          <a:blip r:embed="rId1"/>
          <a:stretch>
            <a:fillRect/>
          </a:stretch>
        </p:blipFill>
        <p:spPr>
          <a:xfrm>
            <a:off x="5709255" y="3171381"/>
            <a:ext cx="2934003" cy="12804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8"/>
        <p:cNvGrpSpPr/>
        <p:nvPr/>
      </p:nvGrpSpPr>
      <p:grpSpPr>
        <a:xfrm>
          <a:off x="0" y="0"/>
          <a:ext cx="0" cy="0"/>
          <a:chOff x="0" y="0"/>
          <a:chExt cx="0" cy="0"/>
        </a:xfrm>
      </p:grpSpPr>
      <p:sp>
        <p:nvSpPr>
          <p:cNvPr id="1431" name="Shape 1431"/>
          <p:cNvSpPr txBox="1"/>
          <p:nvPr/>
        </p:nvSpPr>
        <p:spPr>
          <a:xfrm>
            <a:off x="409575" y="2606040"/>
            <a:ext cx="982472" cy="842160"/>
          </a:xfrm>
          <a:prstGeom prst="rect">
            <a:avLst/>
          </a:prstGeom>
          <a:noFill/>
          <a:ln>
            <a:noFill/>
          </a:ln>
        </p:spPr>
        <p:txBody>
          <a:bodyPr lIns="91425" tIns="91425" rIns="91425" bIns="91425" anchor="ctr" anchorCtr="0">
            <a:noAutofit/>
          </a:bodyPr>
          <a:lstStyle/>
          <a:p>
            <a:pPr lvl="0" algn="ctr">
              <a:spcBef>
                <a:spcPts val="0"/>
              </a:spcBef>
              <a:buNone/>
            </a:pPr>
            <a:endParaRPr lang="en-GB" sz="4800" b="1" u="sng" dirty="0">
              <a:solidFill>
                <a:srgbClr val="FFFFFF"/>
              </a:solidFill>
              <a:latin typeface="Nixie One"/>
              <a:ea typeface="Nixie One"/>
              <a:cs typeface="Nixie One"/>
              <a:sym typeface="Nixie One"/>
            </a:endParaRPr>
          </a:p>
        </p:txBody>
      </p:sp>
      <p:sp>
        <p:nvSpPr>
          <p:cNvPr id="10" name="Rectangle 9"/>
          <p:cNvSpPr/>
          <p:nvPr/>
        </p:nvSpPr>
        <p:spPr>
          <a:xfrm>
            <a:off x="2715700" y="2835176"/>
            <a:ext cx="3390672" cy="800219"/>
          </a:xfrm>
          <a:prstGeom prst="rect">
            <a:avLst/>
          </a:prstGeom>
        </p:spPr>
        <p:txBody>
          <a:bodyPr wrap="none">
            <a:spAutoFit/>
          </a:bodyPr>
          <a:lstStyle/>
          <a:p>
            <a:pPr>
              <a:buClr>
                <a:srgbClr val="19BBD5"/>
              </a:buClr>
              <a:buSzPct val="100000"/>
            </a:pPr>
            <a:r>
              <a:rPr lang="en-US" sz="1600" dirty="0">
                <a:solidFill>
                  <a:srgbClr val="19BBD5"/>
                </a:solidFill>
                <a:latin typeface="Nixie One"/>
                <a:ea typeface="Nixie One"/>
                <a:cs typeface="Nixie One"/>
                <a:sym typeface="Nixie One"/>
              </a:rPr>
              <a:t>Major Topics</a:t>
            </a:r>
            <a:r>
              <a:rPr lang="en-US" sz="1800" dirty="0">
                <a:solidFill>
                  <a:srgbClr val="19BBD5"/>
                </a:solidFill>
                <a:latin typeface="Nixie One"/>
                <a:ea typeface="Nixie One"/>
                <a:cs typeface="Nixie One"/>
                <a:sym typeface="Nixie One"/>
              </a:rPr>
              <a:t>:  </a:t>
            </a:r>
            <a:endParaRPr lang="en-US" sz="1800" dirty="0">
              <a:solidFill>
                <a:srgbClr val="19BBD5"/>
              </a:solidFill>
              <a:latin typeface="Nixie One"/>
              <a:ea typeface="Nixie One"/>
              <a:cs typeface="Nixie One"/>
              <a:sym typeface="Nixie One"/>
            </a:endParaRPr>
          </a:p>
          <a:p>
            <a:pPr marL="285750" indent="-285750">
              <a:buClr>
                <a:srgbClr val="19BBD5"/>
              </a:buClr>
              <a:buFont typeface="Muli"/>
              <a:buChar char="◇"/>
            </a:pPr>
            <a:r>
              <a:rPr lang="en-CA" dirty="0">
                <a:solidFill>
                  <a:schemeClr val="bg1"/>
                </a:solidFill>
                <a:latin typeface="Muli"/>
              </a:rPr>
              <a:t>Introduction to Data and Data Structure</a:t>
            </a:r>
            <a:endParaRPr lang="en-CA" dirty="0">
              <a:solidFill>
                <a:schemeClr val="bg1"/>
              </a:solidFill>
              <a:latin typeface="Muli"/>
            </a:endParaRPr>
          </a:p>
          <a:p>
            <a:pPr marL="285750" indent="-285750">
              <a:buClr>
                <a:srgbClr val="19BBD5"/>
              </a:buClr>
              <a:buFont typeface="Muli"/>
              <a:buChar char="◇"/>
            </a:pPr>
            <a:r>
              <a:rPr lang="en-CA" dirty="0">
                <a:solidFill>
                  <a:schemeClr val="bg1"/>
                </a:solidFill>
                <a:latin typeface="Muli"/>
              </a:rPr>
              <a:t>Introduction to Pandas</a:t>
            </a:r>
            <a:endParaRPr lang="en-US" dirty="0">
              <a:solidFill>
                <a:schemeClr val="bg1"/>
              </a:solidFill>
              <a:latin typeface="Muli"/>
              <a:sym typeface="Muli"/>
            </a:endParaRPr>
          </a:p>
        </p:txBody>
      </p:sp>
      <p:sp>
        <p:nvSpPr>
          <p:cNvPr id="2" name="Title 1"/>
          <p:cNvSpPr>
            <a:spLocks noGrp="1"/>
          </p:cNvSpPr>
          <p:nvPr>
            <p:ph type="ctrTitle"/>
          </p:nvPr>
        </p:nvSpPr>
        <p:spPr>
          <a:xfrm>
            <a:off x="2715700" y="1446241"/>
            <a:ext cx="5638800" cy="1159799"/>
          </a:xfrm>
        </p:spPr>
        <p:txBody>
          <a:bodyPr/>
          <a:lstStyle/>
          <a:p>
            <a:r>
              <a:rPr lang="en-US" sz="2400" b="1" dirty="0"/>
              <a:t>Topic 3</a:t>
            </a:r>
            <a:br>
              <a:rPr lang="en-US" sz="2400" b="1" dirty="0"/>
            </a:br>
            <a:r>
              <a:rPr lang="en-US" sz="2400" b="1" dirty="0">
                <a:solidFill>
                  <a:schemeClr val="bg1"/>
                </a:solidFill>
              </a:rPr>
              <a:t>Introduction to Pandas and Data Structure</a:t>
            </a:r>
            <a:endParaRPr lang="en-US" sz="2400" b="1" dirty="0">
              <a:solidFill>
                <a:schemeClr val="bg1"/>
              </a:solidFill>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Pandas</a:t>
            </a:r>
            <a:endParaRPr lang="en-GB"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endParaRPr lang="en-US" altLang="en-US" sz="1200" dirty="0">
              <a:solidFill>
                <a:srgbClr val="C6DAEC"/>
              </a:solidFill>
              <a:latin typeface="Muli"/>
              <a:ea typeface="Muli"/>
              <a:cs typeface="Muli"/>
            </a:endParaRP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2" name="Rectangle 1"/>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Pandas – Key Terms</a:t>
            </a:r>
            <a:endParaRPr lang="en-US" altLang="en-US" sz="1700" dirty="0">
              <a:solidFill>
                <a:srgbClr val="FFC000"/>
              </a:solidFill>
              <a:latin typeface="Muli"/>
              <a:ea typeface="Muli"/>
              <a:cs typeface="Muli"/>
            </a:endParaRPr>
          </a:p>
        </p:txBody>
      </p:sp>
      <p:sp>
        <p:nvSpPr>
          <p:cNvPr id="5" name="TextBox 4"/>
          <p:cNvSpPr txBox="1"/>
          <p:nvPr/>
        </p:nvSpPr>
        <p:spPr>
          <a:xfrm>
            <a:off x="1149753" y="1876713"/>
            <a:ext cx="6563524" cy="646331"/>
          </a:xfrm>
          <a:prstGeom prst="rect">
            <a:avLst/>
          </a:prstGeom>
          <a:noFill/>
        </p:spPr>
        <p:txBody>
          <a:bodyPr wrap="square" rtlCol="0">
            <a:spAutoFit/>
          </a:bodyPr>
          <a:lstStyle/>
          <a:p>
            <a:r>
              <a:rPr lang="en-US" sz="1800" b="1" dirty="0">
                <a:solidFill>
                  <a:schemeClr val="bg1"/>
                </a:solidFill>
                <a:latin typeface="Muli"/>
              </a:rPr>
              <a:t>Data frame:</a:t>
            </a:r>
            <a:r>
              <a:rPr lang="en-US" sz="1800" dirty="0">
                <a:solidFill>
                  <a:schemeClr val="bg1"/>
                </a:solidFill>
                <a:latin typeface="Muli"/>
              </a:rPr>
              <a:t> Rectangular data (like a spreadsheet) is the basic data structure for statistical and machine learning models.</a:t>
            </a:r>
            <a:endParaRPr lang="en-CA" sz="1800" dirty="0">
              <a:solidFill>
                <a:schemeClr val="bg1"/>
              </a:solidFill>
              <a:latin typeface="Muli"/>
            </a:endParaRPr>
          </a:p>
        </p:txBody>
      </p:sp>
      <p:sp>
        <p:nvSpPr>
          <p:cNvPr id="4" name="TextBox 3"/>
          <p:cNvSpPr txBox="1"/>
          <p:nvPr/>
        </p:nvSpPr>
        <p:spPr>
          <a:xfrm>
            <a:off x="1149753" y="2571750"/>
            <a:ext cx="6563524" cy="1200329"/>
          </a:xfrm>
          <a:prstGeom prst="rect">
            <a:avLst/>
          </a:prstGeom>
          <a:noFill/>
        </p:spPr>
        <p:txBody>
          <a:bodyPr wrap="square" rtlCol="0">
            <a:spAutoFit/>
          </a:bodyPr>
          <a:lstStyle/>
          <a:p>
            <a:r>
              <a:rPr lang="en-US" sz="1800" b="1" dirty="0">
                <a:solidFill>
                  <a:schemeClr val="bg1"/>
                </a:solidFill>
                <a:latin typeface="Muli"/>
              </a:rPr>
              <a:t>Record:</a:t>
            </a:r>
            <a:r>
              <a:rPr lang="en-US" sz="1800" dirty="0">
                <a:solidFill>
                  <a:schemeClr val="bg1"/>
                </a:solidFill>
                <a:latin typeface="Muli"/>
              </a:rPr>
              <a:t> Records A row within a table is commonly referred to as a record</a:t>
            </a:r>
            <a:endParaRPr lang="en-US" sz="1800" dirty="0">
              <a:solidFill>
                <a:schemeClr val="bg1"/>
              </a:solidFill>
              <a:latin typeface="Muli"/>
            </a:endParaRPr>
          </a:p>
          <a:p>
            <a:r>
              <a:rPr lang="en-US" sz="1800" i="1" dirty="0">
                <a:solidFill>
                  <a:schemeClr val="bg1"/>
                </a:solidFill>
                <a:latin typeface="Muli"/>
              </a:rPr>
              <a:t>Synonyms</a:t>
            </a:r>
            <a:r>
              <a:rPr lang="en-US" sz="1800" dirty="0">
                <a:solidFill>
                  <a:schemeClr val="bg1"/>
                </a:solidFill>
                <a:latin typeface="Muli"/>
              </a:rPr>
              <a:t> </a:t>
            </a:r>
            <a:endParaRPr lang="en-US" sz="1800" dirty="0">
              <a:solidFill>
                <a:schemeClr val="bg1"/>
              </a:solidFill>
              <a:latin typeface="Muli"/>
            </a:endParaRPr>
          </a:p>
          <a:p>
            <a:r>
              <a:rPr lang="en-US" sz="1800" dirty="0">
                <a:solidFill>
                  <a:schemeClr val="bg1"/>
                </a:solidFill>
                <a:latin typeface="Muli"/>
              </a:rPr>
              <a:t>case, example, instance, observation, pattern, sample</a:t>
            </a:r>
            <a:endParaRPr lang="en-US" sz="1800" dirty="0">
              <a:solidFill>
                <a:schemeClr val="bg1"/>
              </a:solidFill>
              <a:latin typeface="Muli"/>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Pandas</a:t>
            </a:r>
            <a:endParaRPr lang="en-GB"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endParaRPr lang="en-US" altLang="en-US" sz="1200" dirty="0">
              <a:solidFill>
                <a:srgbClr val="C6DAEC"/>
              </a:solidFill>
              <a:latin typeface="Muli"/>
              <a:ea typeface="Muli"/>
              <a:cs typeface="Muli"/>
            </a:endParaRP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2" name="Rectangle 1"/>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Pandas – Key Terms</a:t>
            </a:r>
            <a:endParaRPr lang="en-US" altLang="en-US" sz="1700" dirty="0">
              <a:solidFill>
                <a:srgbClr val="FFC000"/>
              </a:solidFill>
              <a:latin typeface="Muli"/>
              <a:ea typeface="Muli"/>
              <a:cs typeface="Muli"/>
            </a:endParaRPr>
          </a:p>
        </p:txBody>
      </p:sp>
      <p:sp>
        <p:nvSpPr>
          <p:cNvPr id="5" name="TextBox 4"/>
          <p:cNvSpPr txBox="1"/>
          <p:nvPr/>
        </p:nvSpPr>
        <p:spPr>
          <a:xfrm>
            <a:off x="1149753" y="1876713"/>
            <a:ext cx="6563524" cy="923330"/>
          </a:xfrm>
          <a:prstGeom prst="rect">
            <a:avLst/>
          </a:prstGeom>
          <a:noFill/>
        </p:spPr>
        <p:txBody>
          <a:bodyPr wrap="square" rtlCol="0">
            <a:spAutoFit/>
          </a:bodyPr>
          <a:lstStyle/>
          <a:p>
            <a:r>
              <a:rPr lang="en-US" sz="1800" b="1" dirty="0">
                <a:solidFill>
                  <a:schemeClr val="bg1"/>
                </a:solidFill>
                <a:latin typeface="Muli"/>
              </a:rPr>
              <a:t>Feature:</a:t>
            </a:r>
            <a:r>
              <a:rPr lang="en-US" sz="1800" dirty="0">
                <a:solidFill>
                  <a:schemeClr val="bg1"/>
                </a:solidFill>
                <a:latin typeface="Muli"/>
              </a:rPr>
              <a:t> A column within a table commonly referred to as a feature.</a:t>
            </a:r>
            <a:endParaRPr lang="en-US" sz="1800" dirty="0">
              <a:solidFill>
                <a:schemeClr val="bg1"/>
              </a:solidFill>
              <a:latin typeface="Muli"/>
            </a:endParaRPr>
          </a:p>
          <a:p>
            <a:r>
              <a:rPr lang="en-US" sz="1800" i="1" dirty="0">
                <a:solidFill>
                  <a:schemeClr val="bg1"/>
                </a:solidFill>
                <a:latin typeface="Muli"/>
              </a:rPr>
              <a:t>Synonyms</a:t>
            </a:r>
            <a:endParaRPr lang="en-US" sz="1800" i="1" dirty="0">
              <a:solidFill>
                <a:schemeClr val="bg1"/>
              </a:solidFill>
              <a:latin typeface="Muli"/>
            </a:endParaRPr>
          </a:p>
          <a:p>
            <a:r>
              <a:rPr lang="en-US" sz="1800" dirty="0">
                <a:solidFill>
                  <a:schemeClr val="bg1"/>
                </a:solidFill>
                <a:latin typeface="Muli"/>
              </a:rPr>
              <a:t>attribute, input, predictor, variable</a:t>
            </a:r>
            <a:endParaRPr lang="en-US" sz="1800" dirty="0">
              <a:solidFill>
                <a:schemeClr val="bg1"/>
              </a:solidFill>
              <a:latin typeface="Muli"/>
            </a:endParaRPr>
          </a:p>
        </p:txBody>
      </p:sp>
      <p:sp>
        <p:nvSpPr>
          <p:cNvPr id="6" name="TextBox 5"/>
          <p:cNvSpPr txBox="1"/>
          <p:nvPr/>
        </p:nvSpPr>
        <p:spPr>
          <a:xfrm>
            <a:off x="1149753" y="2800043"/>
            <a:ext cx="6563524" cy="1200329"/>
          </a:xfrm>
          <a:prstGeom prst="rect">
            <a:avLst/>
          </a:prstGeom>
          <a:noFill/>
        </p:spPr>
        <p:txBody>
          <a:bodyPr wrap="square" rtlCol="0">
            <a:spAutoFit/>
          </a:bodyPr>
          <a:lstStyle/>
          <a:p>
            <a:r>
              <a:rPr lang="en-US" sz="1800" b="1" dirty="0">
                <a:solidFill>
                  <a:schemeClr val="bg1"/>
                </a:solidFill>
                <a:latin typeface="Muli"/>
              </a:rPr>
              <a:t>Outcome:</a:t>
            </a:r>
            <a:r>
              <a:rPr lang="en-US" sz="1800" dirty="0">
                <a:solidFill>
                  <a:schemeClr val="bg1"/>
                </a:solidFill>
                <a:latin typeface="Muli"/>
              </a:rPr>
              <a:t> Many data science projects involve predicting an outcome - often a yes/no out or a time.</a:t>
            </a:r>
            <a:endParaRPr lang="en-CA" sz="1800" dirty="0">
              <a:solidFill>
                <a:schemeClr val="bg1"/>
              </a:solidFill>
              <a:latin typeface="Muli"/>
            </a:endParaRPr>
          </a:p>
          <a:p>
            <a:r>
              <a:rPr lang="en-US" sz="1800" i="1" dirty="0">
                <a:solidFill>
                  <a:schemeClr val="bg1"/>
                </a:solidFill>
                <a:latin typeface="Muli"/>
              </a:rPr>
              <a:t>Synonyms</a:t>
            </a:r>
            <a:r>
              <a:rPr lang="en-US" sz="1800" dirty="0">
                <a:solidFill>
                  <a:schemeClr val="bg1"/>
                </a:solidFill>
                <a:latin typeface="Muli"/>
              </a:rPr>
              <a:t> </a:t>
            </a:r>
            <a:endParaRPr lang="en-US" sz="1800" dirty="0">
              <a:solidFill>
                <a:schemeClr val="bg1"/>
              </a:solidFill>
              <a:latin typeface="Muli"/>
            </a:endParaRPr>
          </a:p>
          <a:p>
            <a:r>
              <a:rPr lang="en-US" sz="1800" dirty="0">
                <a:solidFill>
                  <a:schemeClr val="bg1"/>
                </a:solidFill>
                <a:latin typeface="Muli"/>
              </a:rPr>
              <a:t>dependent variable, response, target, output</a:t>
            </a:r>
            <a:endParaRPr lang="en-US" sz="1800" dirty="0">
              <a:solidFill>
                <a:schemeClr val="bg1"/>
              </a:solidFill>
              <a:latin typeface="Muli"/>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Pandas</a:t>
            </a:r>
            <a:endParaRPr lang="en-GB" sz="3200" dirty="0"/>
          </a:p>
        </p:txBody>
      </p:sp>
      <p:sp>
        <p:nvSpPr>
          <p:cNvPr id="2" name="Rectangle 1"/>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Pandas – Data Frame Overview</a:t>
            </a:r>
            <a:endParaRPr lang="en-US" altLang="en-US" sz="1700" dirty="0">
              <a:solidFill>
                <a:srgbClr val="FFC000"/>
              </a:solidFill>
              <a:latin typeface="Muli"/>
              <a:ea typeface="Muli"/>
              <a:cs typeface="Muli"/>
            </a:endParaRPr>
          </a:p>
        </p:txBody>
      </p:sp>
      <p:pic>
        <p:nvPicPr>
          <p:cNvPr id="6" name="Picture 5"/>
          <p:cNvPicPr>
            <a:picLocks noChangeAspect="1"/>
          </p:cNvPicPr>
          <p:nvPr/>
        </p:nvPicPr>
        <p:blipFill>
          <a:blip r:embed="rId1"/>
          <a:stretch>
            <a:fillRect/>
          </a:stretch>
        </p:blipFill>
        <p:spPr>
          <a:xfrm>
            <a:off x="1591277" y="2235882"/>
            <a:ext cx="5784884" cy="2315344"/>
          </a:xfrm>
          <a:prstGeom prst="rect">
            <a:avLst/>
          </a:prstGeom>
        </p:spPr>
      </p:pic>
      <p:sp>
        <p:nvSpPr>
          <p:cNvPr id="10" name="TextBox 9"/>
          <p:cNvSpPr txBox="1"/>
          <p:nvPr/>
        </p:nvSpPr>
        <p:spPr>
          <a:xfrm>
            <a:off x="596685" y="2984941"/>
            <a:ext cx="914400" cy="307777"/>
          </a:xfrm>
          <a:prstGeom prst="rect">
            <a:avLst/>
          </a:prstGeom>
          <a:noFill/>
        </p:spPr>
        <p:txBody>
          <a:bodyPr wrap="square" rtlCol="0">
            <a:spAutoFit/>
          </a:bodyPr>
          <a:lstStyle/>
          <a:p>
            <a:r>
              <a:rPr lang="en-CA" dirty="0">
                <a:solidFill>
                  <a:schemeClr val="bg1"/>
                </a:solidFill>
              </a:rPr>
              <a:t>Features</a:t>
            </a:r>
            <a:endParaRPr lang="en-CA" dirty="0">
              <a:solidFill>
                <a:schemeClr val="bg1"/>
              </a:solidFill>
            </a:endParaRPr>
          </a:p>
        </p:txBody>
      </p:sp>
      <p:cxnSp>
        <p:nvCxnSpPr>
          <p:cNvPr id="13" name="Straight Arrow Connector 12"/>
          <p:cNvCxnSpPr>
            <a:endCxn id="10" idx="0"/>
          </p:cNvCxnSpPr>
          <p:nvPr/>
        </p:nvCxnSpPr>
        <p:spPr>
          <a:xfrm flipH="1">
            <a:off x="1053885" y="2403816"/>
            <a:ext cx="537392" cy="58112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574758" y="2235882"/>
            <a:ext cx="801404" cy="335868"/>
          </a:xfrm>
          <a:prstGeom prst="rect">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CA"/>
          </a:p>
        </p:txBody>
      </p:sp>
      <p:cxnSp>
        <p:nvCxnSpPr>
          <p:cNvPr id="17" name="Straight Arrow Connector 16"/>
          <p:cNvCxnSpPr>
            <a:stCxn id="16" idx="0"/>
            <a:endCxn id="22" idx="2"/>
          </p:cNvCxnSpPr>
          <p:nvPr/>
        </p:nvCxnSpPr>
        <p:spPr>
          <a:xfrm flipV="1">
            <a:off x="6975460" y="1876713"/>
            <a:ext cx="569324" cy="35916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087584" y="1568936"/>
            <a:ext cx="914400" cy="307777"/>
          </a:xfrm>
          <a:prstGeom prst="rect">
            <a:avLst/>
          </a:prstGeom>
          <a:noFill/>
        </p:spPr>
        <p:txBody>
          <a:bodyPr wrap="square" rtlCol="0">
            <a:spAutoFit/>
          </a:bodyPr>
          <a:lstStyle/>
          <a:p>
            <a:r>
              <a:rPr lang="en-CA" dirty="0">
                <a:solidFill>
                  <a:schemeClr val="bg1"/>
                </a:solidFill>
              </a:rPr>
              <a:t>Outcome</a:t>
            </a:r>
            <a:endParaRPr lang="en-CA" dirty="0">
              <a:solidFill>
                <a:schemeClr val="bg1"/>
              </a:solidFill>
            </a:endParaRPr>
          </a:p>
        </p:txBody>
      </p:sp>
      <p:sp>
        <p:nvSpPr>
          <p:cNvPr id="24" name="Rectangle 23"/>
          <p:cNvSpPr/>
          <p:nvPr/>
        </p:nvSpPr>
        <p:spPr>
          <a:xfrm>
            <a:off x="1632537" y="2781300"/>
            <a:ext cx="4859704" cy="248946"/>
          </a:xfrm>
          <a:prstGeom prst="rect">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CA"/>
          </a:p>
        </p:txBody>
      </p:sp>
      <p:sp>
        <p:nvSpPr>
          <p:cNvPr id="25" name="TextBox 24"/>
          <p:cNvSpPr txBox="1"/>
          <p:nvPr/>
        </p:nvSpPr>
        <p:spPr>
          <a:xfrm>
            <a:off x="588198" y="3597876"/>
            <a:ext cx="914400" cy="307777"/>
          </a:xfrm>
          <a:prstGeom prst="rect">
            <a:avLst/>
          </a:prstGeom>
          <a:noFill/>
        </p:spPr>
        <p:txBody>
          <a:bodyPr wrap="square" rtlCol="0">
            <a:spAutoFit/>
          </a:bodyPr>
          <a:lstStyle/>
          <a:p>
            <a:r>
              <a:rPr lang="en-CA" dirty="0">
                <a:solidFill>
                  <a:schemeClr val="bg1"/>
                </a:solidFill>
              </a:rPr>
              <a:t>Record</a:t>
            </a:r>
            <a:endParaRPr lang="en-CA" dirty="0">
              <a:solidFill>
                <a:schemeClr val="bg1"/>
              </a:solidFill>
            </a:endParaRPr>
          </a:p>
        </p:txBody>
      </p:sp>
      <p:cxnSp>
        <p:nvCxnSpPr>
          <p:cNvPr id="26" name="Straight Arrow Connector 25"/>
          <p:cNvCxnSpPr/>
          <p:nvPr/>
        </p:nvCxnSpPr>
        <p:spPr>
          <a:xfrm flipH="1">
            <a:off x="1234769" y="3041677"/>
            <a:ext cx="537392" cy="58112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animBg="1"/>
      <p:bldP spid="22" grpId="0"/>
      <p:bldP spid="24" grpId="0" animBg="1"/>
      <p:bldP spid="2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Pandas</a:t>
            </a:r>
            <a:endParaRPr lang="en-GB"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endParaRPr lang="en-US" altLang="en-US" sz="1200" dirty="0">
              <a:solidFill>
                <a:srgbClr val="C6DAEC"/>
              </a:solidFill>
              <a:latin typeface="Muli"/>
              <a:ea typeface="Muli"/>
              <a:cs typeface="Muli"/>
            </a:endParaRP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2" name="Rectangle 1"/>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Pandas – Data Frame as Indexes</a:t>
            </a:r>
            <a:endParaRPr lang="en-US" altLang="en-US" sz="1700" dirty="0">
              <a:solidFill>
                <a:srgbClr val="FFC000"/>
              </a:solidFill>
              <a:latin typeface="Muli"/>
              <a:ea typeface="Muli"/>
              <a:cs typeface="Muli"/>
            </a:endParaRPr>
          </a:p>
        </p:txBody>
      </p:sp>
      <p:sp>
        <p:nvSpPr>
          <p:cNvPr id="5" name="TextBox 4"/>
          <p:cNvSpPr txBox="1"/>
          <p:nvPr/>
        </p:nvSpPr>
        <p:spPr>
          <a:xfrm>
            <a:off x="1149753" y="1876713"/>
            <a:ext cx="6563524" cy="923330"/>
          </a:xfrm>
          <a:prstGeom prst="rect">
            <a:avLst/>
          </a:prstGeom>
          <a:noFill/>
        </p:spPr>
        <p:txBody>
          <a:bodyPr wrap="square" rtlCol="0">
            <a:spAutoFit/>
          </a:bodyPr>
          <a:lstStyle/>
          <a:p>
            <a:r>
              <a:rPr lang="en-US" sz="1800" dirty="0">
                <a:solidFill>
                  <a:schemeClr val="bg1"/>
                </a:solidFill>
                <a:latin typeface="Muli"/>
              </a:rPr>
              <a:t>Traditional database tables have one or more columns designated as an index, essentially a row number. This can vastly improve the efficiency of certain database queries.</a:t>
            </a:r>
            <a:endParaRPr lang="en-US" sz="1800" dirty="0">
              <a:solidFill>
                <a:schemeClr val="bg1"/>
              </a:solidFill>
              <a:latin typeface="Muli"/>
            </a:endParaRPr>
          </a:p>
        </p:txBody>
      </p:sp>
      <p:sp>
        <p:nvSpPr>
          <p:cNvPr id="4" name="TextBox 3"/>
          <p:cNvSpPr txBox="1"/>
          <p:nvPr/>
        </p:nvSpPr>
        <p:spPr>
          <a:xfrm>
            <a:off x="1149753" y="2908768"/>
            <a:ext cx="6563524" cy="1200329"/>
          </a:xfrm>
          <a:prstGeom prst="rect">
            <a:avLst/>
          </a:prstGeom>
          <a:noFill/>
        </p:spPr>
        <p:txBody>
          <a:bodyPr wrap="square" rtlCol="0">
            <a:spAutoFit/>
          </a:bodyPr>
          <a:lstStyle/>
          <a:p>
            <a:r>
              <a:rPr lang="en-US" sz="1800" dirty="0">
                <a:solidFill>
                  <a:schemeClr val="bg1"/>
                </a:solidFill>
                <a:latin typeface="Muli"/>
              </a:rPr>
              <a:t>In </a:t>
            </a:r>
            <a:r>
              <a:rPr lang="en-US" sz="1800" i="1" dirty="0">
                <a:solidFill>
                  <a:schemeClr val="bg1"/>
                </a:solidFill>
                <a:latin typeface="Muli"/>
              </a:rPr>
              <a:t>Python</a:t>
            </a:r>
            <a:r>
              <a:rPr lang="en-US" sz="1800" dirty="0">
                <a:solidFill>
                  <a:schemeClr val="bg1"/>
                </a:solidFill>
                <a:latin typeface="Muli"/>
              </a:rPr>
              <a:t>, with the </a:t>
            </a:r>
            <a:r>
              <a:rPr lang="en-US" sz="1800" i="1" dirty="0">
                <a:solidFill>
                  <a:schemeClr val="bg1"/>
                </a:solidFill>
                <a:latin typeface="Muli"/>
              </a:rPr>
              <a:t>pandas</a:t>
            </a:r>
            <a:r>
              <a:rPr lang="en-US" sz="1800" dirty="0">
                <a:solidFill>
                  <a:schemeClr val="bg1"/>
                </a:solidFill>
                <a:latin typeface="Muli"/>
              </a:rPr>
              <a:t> library, the basic rectangular data structure is a </a:t>
            </a:r>
            <a:r>
              <a:rPr lang="en-US" sz="1800" dirty="0" err="1">
                <a:solidFill>
                  <a:schemeClr val="bg1"/>
                </a:solidFill>
                <a:latin typeface="Muli"/>
              </a:rPr>
              <a:t>DataFrame</a:t>
            </a:r>
            <a:r>
              <a:rPr lang="en-US" sz="1800" dirty="0">
                <a:solidFill>
                  <a:schemeClr val="bg1"/>
                </a:solidFill>
                <a:latin typeface="Muli"/>
              </a:rPr>
              <a:t> object. </a:t>
            </a:r>
            <a:endParaRPr lang="en-US" sz="1800" dirty="0">
              <a:solidFill>
                <a:schemeClr val="bg1"/>
              </a:solidFill>
              <a:latin typeface="Muli"/>
            </a:endParaRPr>
          </a:p>
          <a:p>
            <a:r>
              <a:rPr lang="en-US" sz="1800" dirty="0">
                <a:solidFill>
                  <a:schemeClr val="bg1"/>
                </a:solidFill>
                <a:latin typeface="Muli"/>
              </a:rPr>
              <a:t>By default, an automatic </a:t>
            </a:r>
            <a:r>
              <a:rPr lang="en-US" sz="1800" u="sng" dirty="0">
                <a:solidFill>
                  <a:schemeClr val="bg1"/>
                </a:solidFill>
                <a:latin typeface="Muli"/>
              </a:rPr>
              <a:t>integer index</a:t>
            </a:r>
            <a:r>
              <a:rPr lang="en-US" sz="1800" dirty="0">
                <a:solidFill>
                  <a:schemeClr val="bg1"/>
                </a:solidFill>
                <a:latin typeface="Muli"/>
              </a:rPr>
              <a:t> is created for a </a:t>
            </a:r>
            <a:r>
              <a:rPr lang="en-US" sz="1800" dirty="0" err="1">
                <a:solidFill>
                  <a:schemeClr val="bg1"/>
                </a:solidFill>
                <a:latin typeface="Muli"/>
              </a:rPr>
              <a:t>DataFrame</a:t>
            </a:r>
            <a:r>
              <a:rPr lang="en-US" sz="1800" dirty="0">
                <a:solidFill>
                  <a:schemeClr val="bg1"/>
                </a:solidFill>
                <a:latin typeface="Muli"/>
              </a:rPr>
              <a:t> based on the order of the rows.</a:t>
            </a:r>
            <a:endParaRPr lang="en-US" sz="1800" dirty="0">
              <a:solidFill>
                <a:schemeClr val="bg1"/>
              </a:solidFill>
              <a:latin typeface="Muli"/>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Pandas</a:t>
            </a:r>
            <a:endParaRPr lang="en-GB"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endParaRPr lang="en-US" altLang="en-US" sz="1200" dirty="0">
              <a:solidFill>
                <a:srgbClr val="C6DAEC"/>
              </a:solidFill>
              <a:latin typeface="Muli"/>
              <a:ea typeface="Muli"/>
              <a:cs typeface="Muli"/>
            </a:endParaRP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2" name="Rectangle 1"/>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Pandas – Data Frame Types</a:t>
            </a:r>
            <a:endParaRPr lang="en-US" altLang="en-US" sz="1700" dirty="0">
              <a:solidFill>
                <a:srgbClr val="FFC000"/>
              </a:solidFill>
              <a:latin typeface="Muli"/>
              <a:ea typeface="Muli"/>
              <a:cs typeface="Muli"/>
            </a:endParaRPr>
          </a:p>
        </p:txBody>
      </p:sp>
      <p:sp>
        <p:nvSpPr>
          <p:cNvPr id="5" name="TextBox 4"/>
          <p:cNvSpPr txBox="1"/>
          <p:nvPr/>
        </p:nvSpPr>
        <p:spPr>
          <a:xfrm>
            <a:off x="1149753" y="1876713"/>
            <a:ext cx="6563524" cy="923330"/>
          </a:xfrm>
          <a:prstGeom prst="rect">
            <a:avLst/>
          </a:prstGeom>
          <a:noFill/>
        </p:spPr>
        <p:txBody>
          <a:bodyPr wrap="square" rtlCol="0">
            <a:spAutoFit/>
          </a:bodyPr>
          <a:lstStyle/>
          <a:p>
            <a:r>
              <a:rPr lang="en-US" sz="1800" dirty="0">
                <a:solidFill>
                  <a:schemeClr val="bg1"/>
                </a:solidFill>
                <a:latin typeface="Muli"/>
              </a:rPr>
              <a:t>Rectangular: It is a type of in which each column is a variable (feature), and each row is a case or record.</a:t>
            </a:r>
            <a:endParaRPr lang="en-US" sz="1800" dirty="0">
              <a:solidFill>
                <a:schemeClr val="bg1"/>
              </a:solidFill>
              <a:latin typeface="Muli"/>
            </a:endParaRPr>
          </a:p>
          <a:p>
            <a:r>
              <a:rPr lang="en-US" sz="1800" dirty="0">
                <a:solidFill>
                  <a:schemeClr val="bg1"/>
                </a:solidFill>
                <a:latin typeface="Muli"/>
              </a:rPr>
              <a:t>i.e., not time-series or repeated measure</a:t>
            </a:r>
            <a:endParaRPr lang="en-US" sz="1800" dirty="0">
              <a:solidFill>
                <a:schemeClr val="bg1"/>
              </a:solidFill>
              <a:latin typeface="Muli"/>
            </a:endParaRPr>
          </a:p>
        </p:txBody>
      </p:sp>
      <p:sp>
        <p:nvSpPr>
          <p:cNvPr id="4" name="TextBox 3"/>
          <p:cNvSpPr txBox="1"/>
          <p:nvPr/>
        </p:nvSpPr>
        <p:spPr>
          <a:xfrm>
            <a:off x="1149753" y="2908768"/>
            <a:ext cx="6563524" cy="1200329"/>
          </a:xfrm>
          <a:prstGeom prst="rect">
            <a:avLst/>
          </a:prstGeom>
          <a:noFill/>
        </p:spPr>
        <p:txBody>
          <a:bodyPr wrap="square" rtlCol="0">
            <a:spAutoFit/>
          </a:bodyPr>
          <a:lstStyle/>
          <a:p>
            <a:r>
              <a:rPr lang="en-US" sz="1800" dirty="0">
                <a:solidFill>
                  <a:schemeClr val="bg1"/>
                </a:solidFill>
                <a:latin typeface="Muli"/>
              </a:rPr>
              <a:t>Non-rectangular: It is a type of in which the same variable is measured over time. It’s typically in the form of a time series.</a:t>
            </a:r>
            <a:endParaRPr lang="en-US" sz="1800" dirty="0">
              <a:solidFill>
                <a:schemeClr val="bg1"/>
              </a:solidFill>
              <a:latin typeface="Muli"/>
            </a:endParaRPr>
          </a:p>
          <a:p>
            <a:r>
              <a:rPr lang="en-US" sz="1800" dirty="0">
                <a:solidFill>
                  <a:schemeClr val="bg1"/>
                </a:solidFill>
                <a:latin typeface="Muli"/>
              </a:rPr>
              <a:t>Time series data records successive measurements of the same variable. It is the raw material for statistical forecasting methods.</a:t>
            </a:r>
            <a:endParaRPr lang="en-US" sz="1800" dirty="0">
              <a:solidFill>
                <a:schemeClr val="bg1"/>
              </a:solidFill>
              <a:latin typeface="Muli"/>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Pandas</a:t>
            </a:r>
            <a:endParaRPr lang="en-GB"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endParaRPr lang="en-US" altLang="en-US" sz="1200" dirty="0">
              <a:solidFill>
                <a:srgbClr val="C6DAEC"/>
              </a:solidFill>
              <a:latin typeface="Muli"/>
              <a:ea typeface="Muli"/>
              <a:cs typeface="Muli"/>
            </a:endParaRP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2" name="Rectangle 1"/>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Pandas – Data Frame Types</a:t>
            </a:r>
            <a:endParaRPr lang="en-US" altLang="en-US" sz="1700" dirty="0">
              <a:solidFill>
                <a:srgbClr val="FFC000"/>
              </a:solidFill>
              <a:latin typeface="Muli"/>
              <a:ea typeface="Muli"/>
              <a:cs typeface="Muli"/>
            </a:endParaRPr>
          </a:p>
        </p:txBody>
      </p:sp>
      <p:sp>
        <p:nvSpPr>
          <p:cNvPr id="5" name="TextBox 4"/>
          <p:cNvSpPr txBox="1"/>
          <p:nvPr/>
        </p:nvSpPr>
        <p:spPr>
          <a:xfrm>
            <a:off x="1149753" y="1876713"/>
            <a:ext cx="6563524" cy="923330"/>
          </a:xfrm>
          <a:prstGeom prst="rect">
            <a:avLst/>
          </a:prstGeom>
          <a:noFill/>
        </p:spPr>
        <p:txBody>
          <a:bodyPr wrap="square" rtlCol="0">
            <a:spAutoFit/>
          </a:bodyPr>
          <a:lstStyle/>
          <a:p>
            <a:r>
              <a:rPr lang="en-US" sz="1800" dirty="0">
                <a:solidFill>
                  <a:schemeClr val="bg1"/>
                </a:solidFill>
                <a:latin typeface="Muli"/>
              </a:rPr>
              <a:t>Rectangular: It is a type of in which each column is a variable (feature), and each row is a case or record.</a:t>
            </a:r>
            <a:endParaRPr lang="en-US" sz="1800" dirty="0">
              <a:solidFill>
                <a:schemeClr val="bg1"/>
              </a:solidFill>
              <a:latin typeface="Muli"/>
            </a:endParaRPr>
          </a:p>
          <a:p>
            <a:r>
              <a:rPr lang="en-US" sz="1800" dirty="0">
                <a:solidFill>
                  <a:schemeClr val="bg1"/>
                </a:solidFill>
                <a:latin typeface="Muli"/>
              </a:rPr>
              <a:t>i.e., not time-series or repeated measure</a:t>
            </a:r>
            <a:endParaRPr lang="en-US" sz="1800" dirty="0">
              <a:solidFill>
                <a:schemeClr val="bg1"/>
              </a:solidFill>
              <a:latin typeface="Muli"/>
            </a:endParaRPr>
          </a:p>
        </p:txBody>
      </p:sp>
      <p:sp>
        <p:nvSpPr>
          <p:cNvPr id="4" name="TextBox 3"/>
          <p:cNvSpPr txBox="1"/>
          <p:nvPr/>
        </p:nvSpPr>
        <p:spPr>
          <a:xfrm>
            <a:off x="1149753" y="2908768"/>
            <a:ext cx="6563524" cy="1200329"/>
          </a:xfrm>
          <a:prstGeom prst="rect">
            <a:avLst/>
          </a:prstGeom>
          <a:noFill/>
        </p:spPr>
        <p:txBody>
          <a:bodyPr wrap="square" rtlCol="0">
            <a:spAutoFit/>
          </a:bodyPr>
          <a:lstStyle/>
          <a:p>
            <a:r>
              <a:rPr lang="en-US" sz="1800" dirty="0">
                <a:solidFill>
                  <a:schemeClr val="bg1"/>
                </a:solidFill>
                <a:latin typeface="Muli"/>
              </a:rPr>
              <a:t>Non-rectangular: It is a type of in which the same variable is measured over time. It’s typically in the form of a time series.</a:t>
            </a:r>
            <a:endParaRPr lang="en-US" sz="1800" dirty="0">
              <a:solidFill>
                <a:schemeClr val="bg1"/>
              </a:solidFill>
              <a:latin typeface="Muli"/>
            </a:endParaRPr>
          </a:p>
          <a:p>
            <a:r>
              <a:rPr lang="en-US" sz="1800" dirty="0">
                <a:solidFill>
                  <a:schemeClr val="bg1"/>
                </a:solidFill>
                <a:latin typeface="Muli"/>
              </a:rPr>
              <a:t>Time series data records successive measurements of the same variable. It is the raw material for statistical forecasting methods.</a:t>
            </a:r>
            <a:endParaRPr lang="en-US" sz="1800" dirty="0">
              <a:solidFill>
                <a:schemeClr val="bg1"/>
              </a:solidFill>
              <a:latin typeface="Muli"/>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Pandas</a:t>
            </a:r>
            <a:endParaRPr lang="en-GB"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endParaRPr lang="en-US" altLang="en-US" sz="1200" dirty="0">
              <a:solidFill>
                <a:srgbClr val="C6DAEC"/>
              </a:solidFill>
              <a:latin typeface="Muli"/>
              <a:ea typeface="Muli"/>
              <a:cs typeface="Muli"/>
            </a:endParaRP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2" name="Rectangle 1"/>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Pandas Variables – Estimates of Location</a:t>
            </a:r>
            <a:endParaRPr lang="en-US" altLang="en-US" sz="1700" dirty="0">
              <a:solidFill>
                <a:srgbClr val="FFC000"/>
              </a:solidFill>
              <a:latin typeface="Muli"/>
              <a:ea typeface="Muli"/>
              <a:cs typeface="Muli"/>
            </a:endParaRPr>
          </a:p>
        </p:txBody>
      </p:sp>
      <p:sp>
        <p:nvSpPr>
          <p:cNvPr id="5" name="TextBox 4"/>
          <p:cNvSpPr txBox="1"/>
          <p:nvPr/>
        </p:nvSpPr>
        <p:spPr>
          <a:xfrm>
            <a:off x="1149753" y="1876713"/>
            <a:ext cx="6563524" cy="1200329"/>
          </a:xfrm>
          <a:prstGeom prst="rect">
            <a:avLst/>
          </a:prstGeom>
          <a:noFill/>
        </p:spPr>
        <p:txBody>
          <a:bodyPr wrap="square" rtlCol="0">
            <a:spAutoFit/>
          </a:bodyPr>
          <a:lstStyle/>
          <a:p>
            <a:r>
              <a:rPr lang="en-US" sz="1800" dirty="0">
                <a:solidFill>
                  <a:schemeClr val="bg1"/>
                </a:solidFill>
                <a:latin typeface="Muli"/>
              </a:rPr>
              <a:t>Variables with measured or count data might have thousands of distinct values. </a:t>
            </a:r>
            <a:endParaRPr lang="en-US" sz="1800" dirty="0">
              <a:solidFill>
                <a:schemeClr val="bg1"/>
              </a:solidFill>
              <a:latin typeface="Muli"/>
            </a:endParaRPr>
          </a:p>
          <a:p>
            <a:r>
              <a:rPr lang="en-US" sz="1800" dirty="0">
                <a:solidFill>
                  <a:schemeClr val="bg1"/>
                </a:solidFill>
                <a:latin typeface="Muli"/>
              </a:rPr>
              <a:t>A basic step in exploring your data is getting a “typical value” for each feature (variable): </a:t>
            </a:r>
            <a:endParaRPr lang="en-US" sz="1800" dirty="0">
              <a:solidFill>
                <a:schemeClr val="bg1"/>
              </a:solidFill>
              <a:latin typeface="Muli"/>
            </a:endParaRPr>
          </a:p>
        </p:txBody>
      </p:sp>
      <p:sp>
        <p:nvSpPr>
          <p:cNvPr id="7" name="TextBox 6"/>
          <p:cNvSpPr txBox="1"/>
          <p:nvPr/>
        </p:nvSpPr>
        <p:spPr>
          <a:xfrm>
            <a:off x="2115035" y="3153986"/>
            <a:ext cx="4632960" cy="646331"/>
          </a:xfrm>
          <a:prstGeom prst="rect">
            <a:avLst/>
          </a:prstGeom>
          <a:noFill/>
        </p:spPr>
        <p:txBody>
          <a:bodyPr wrap="square">
            <a:spAutoFit/>
          </a:bodyPr>
          <a:lstStyle/>
          <a:p>
            <a:pPr algn="ctr"/>
            <a:r>
              <a:rPr lang="en-US" sz="1800" dirty="0">
                <a:solidFill>
                  <a:schemeClr val="bg1"/>
                </a:solidFill>
                <a:latin typeface="Muli"/>
              </a:rPr>
              <a:t>an estimate of where most of the data is located (i.e., its central tendency).</a:t>
            </a:r>
            <a:endParaRPr lang="en-US" sz="1800" dirty="0">
              <a:solidFill>
                <a:schemeClr val="bg1"/>
              </a:solidFill>
              <a:latin typeface="Muli"/>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Pandas</a:t>
            </a:r>
            <a:endParaRPr lang="en-GB"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endParaRPr lang="en-US" altLang="en-US" sz="1200" dirty="0">
              <a:solidFill>
                <a:srgbClr val="C6DAEC"/>
              </a:solidFill>
              <a:latin typeface="Muli"/>
              <a:ea typeface="Muli"/>
              <a:cs typeface="Muli"/>
            </a:endParaRP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2" name="Rectangle 1"/>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Estimates of Location</a:t>
            </a:r>
            <a:endParaRPr lang="en-US" altLang="en-US" sz="1700" dirty="0">
              <a:solidFill>
                <a:srgbClr val="FFC000"/>
              </a:solidFill>
              <a:latin typeface="Muli"/>
              <a:ea typeface="Muli"/>
              <a:cs typeface="Muli"/>
            </a:endParaRPr>
          </a:p>
        </p:txBody>
      </p:sp>
      <p:sp>
        <p:nvSpPr>
          <p:cNvPr id="5" name="TextBox 4"/>
          <p:cNvSpPr txBox="1"/>
          <p:nvPr/>
        </p:nvSpPr>
        <p:spPr>
          <a:xfrm>
            <a:off x="1149753" y="1876713"/>
            <a:ext cx="6563524" cy="1092607"/>
          </a:xfrm>
          <a:prstGeom prst="rect">
            <a:avLst/>
          </a:prstGeom>
          <a:noFill/>
        </p:spPr>
        <p:txBody>
          <a:bodyPr wrap="square" rtlCol="0">
            <a:spAutoFit/>
          </a:bodyPr>
          <a:lstStyle/>
          <a:p>
            <a:r>
              <a:rPr lang="en-US" sz="1800" b="1" dirty="0">
                <a:solidFill>
                  <a:schemeClr val="bg1"/>
                </a:solidFill>
                <a:latin typeface="Muli"/>
              </a:rPr>
              <a:t>Mean: </a:t>
            </a:r>
            <a:r>
              <a:rPr lang="en-US" sz="1800" dirty="0">
                <a:solidFill>
                  <a:schemeClr val="bg1"/>
                </a:solidFill>
                <a:latin typeface="Muli"/>
              </a:rPr>
              <a:t>The sum of all values divided by the number of values. </a:t>
            </a:r>
            <a:endParaRPr lang="en-US" sz="1800" dirty="0">
              <a:solidFill>
                <a:schemeClr val="bg1"/>
              </a:solidFill>
              <a:latin typeface="Muli"/>
            </a:endParaRPr>
          </a:p>
          <a:p>
            <a:endParaRPr lang="en-US" sz="1000" i="1" dirty="0">
              <a:solidFill>
                <a:schemeClr val="bg1"/>
              </a:solidFill>
              <a:latin typeface="Muli"/>
            </a:endParaRPr>
          </a:p>
          <a:p>
            <a:r>
              <a:rPr lang="en-US" sz="1800" i="1" dirty="0">
                <a:solidFill>
                  <a:schemeClr val="bg1"/>
                </a:solidFill>
                <a:latin typeface="Muli"/>
              </a:rPr>
              <a:t>Synonym</a:t>
            </a:r>
            <a:r>
              <a:rPr lang="en-US" sz="1800" dirty="0">
                <a:solidFill>
                  <a:schemeClr val="bg1"/>
                </a:solidFill>
                <a:latin typeface="Muli"/>
              </a:rPr>
              <a:t> </a:t>
            </a:r>
            <a:endParaRPr lang="en-US" sz="1800" dirty="0">
              <a:solidFill>
                <a:schemeClr val="bg1"/>
              </a:solidFill>
              <a:latin typeface="Muli"/>
            </a:endParaRPr>
          </a:p>
          <a:p>
            <a:r>
              <a:rPr lang="en-US" sz="1800" dirty="0">
                <a:solidFill>
                  <a:schemeClr val="bg1"/>
                </a:solidFill>
                <a:latin typeface="Muli"/>
              </a:rPr>
              <a:t>average</a:t>
            </a:r>
            <a:endParaRPr lang="en-US" sz="1800" dirty="0">
              <a:solidFill>
                <a:schemeClr val="bg1"/>
              </a:solidFill>
              <a:latin typeface="Muli"/>
            </a:endParaRPr>
          </a:p>
        </p:txBody>
      </p:sp>
      <p:sp>
        <p:nvSpPr>
          <p:cNvPr id="6" name="TextBox 5"/>
          <p:cNvSpPr txBox="1"/>
          <p:nvPr/>
        </p:nvSpPr>
        <p:spPr>
          <a:xfrm>
            <a:off x="1149753" y="3075158"/>
            <a:ext cx="6563524" cy="1354217"/>
          </a:xfrm>
          <a:prstGeom prst="rect">
            <a:avLst/>
          </a:prstGeom>
          <a:noFill/>
        </p:spPr>
        <p:txBody>
          <a:bodyPr wrap="square" rtlCol="0">
            <a:spAutoFit/>
          </a:bodyPr>
          <a:lstStyle/>
          <a:p>
            <a:r>
              <a:rPr lang="en-US" sz="1800" b="1" dirty="0">
                <a:solidFill>
                  <a:schemeClr val="bg1"/>
                </a:solidFill>
                <a:latin typeface="Muli"/>
              </a:rPr>
              <a:t>Median:</a:t>
            </a:r>
            <a:r>
              <a:rPr lang="en-US" sz="1800" dirty="0">
                <a:solidFill>
                  <a:schemeClr val="bg1"/>
                </a:solidFill>
                <a:latin typeface="Muli"/>
              </a:rPr>
              <a:t> The value such that one-half of the data lies above and below. </a:t>
            </a:r>
            <a:endParaRPr lang="en-US" sz="1800" dirty="0">
              <a:solidFill>
                <a:schemeClr val="bg1"/>
              </a:solidFill>
              <a:latin typeface="Muli"/>
            </a:endParaRPr>
          </a:p>
          <a:p>
            <a:endParaRPr lang="en-US" sz="1000" dirty="0">
              <a:solidFill>
                <a:schemeClr val="bg1"/>
              </a:solidFill>
              <a:latin typeface="Muli"/>
            </a:endParaRPr>
          </a:p>
          <a:p>
            <a:r>
              <a:rPr lang="en-US" sz="1800" i="1" dirty="0">
                <a:solidFill>
                  <a:schemeClr val="bg1"/>
                </a:solidFill>
                <a:latin typeface="Muli"/>
              </a:rPr>
              <a:t>Synonym</a:t>
            </a:r>
            <a:r>
              <a:rPr lang="en-US" sz="1800" dirty="0">
                <a:solidFill>
                  <a:schemeClr val="bg1"/>
                </a:solidFill>
                <a:latin typeface="Muli"/>
              </a:rPr>
              <a:t> </a:t>
            </a:r>
            <a:endParaRPr lang="en-US" sz="1800" dirty="0">
              <a:solidFill>
                <a:schemeClr val="bg1"/>
              </a:solidFill>
              <a:latin typeface="Muli"/>
            </a:endParaRPr>
          </a:p>
          <a:p>
            <a:r>
              <a:rPr lang="en-US" sz="1800" dirty="0">
                <a:solidFill>
                  <a:schemeClr val="bg1"/>
                </a:solidFill>
                <a:latin typeface="Muli"/>
              </a:rPr>
              <a:t>50th percentile</a:t>
            </a:r>
            <a:endParaRPr lang="en-US" sz="1800" dirty="0">
              <a:solidFill>
                <a:schemeClr val="bg1"/>
              </a:solidFill>
              <a:latin typeface="Muli"/>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Pandas</a:t>
            </a:r>
            <a:endParaRPr lang="en-GB"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endParaRPr lang="en-US" altLang="en-US" sz="1200" dirty="0">
              <a:solidFill>
                <a:srgbClr val="C6DAEC"/>
              </a:solidFill>
              <a:latin typeface="Muli"/>
              <a:ea typeface="Muli"/>
              <a:cs typeface="Muli"/>
            </a:endParaRP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2" name="Rectangle 1"/>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Estimates of Location</a:t>
            </a:r>
            <a:endParaRPr lang="en-US" altLang="en-US" sz="1700" dirty="0">
              <a:solidFill>
                <a:srgbClr val="FFC000"/>
              </a:solidFill>
              <a:latin typeface="Muli"/>
              <a:ea typeface="Muli"/>
              <a:cs typeface="Muli"/>
            </a:endParaRPr>
          </a:p>
        </p:txBody>
      </p:sp>
      <p:sp>
        <p:nvSpPr>
          <p:cNvPr id="4" name="TextBox 3"/>
          <p:cNvSpPr txBox="1"/>
          <p:nvPr/>
        </p:nvSpPr>
        <p:spPr>
          <a:xfrm>
            <a:off x="1149753" y="2969320"/>
            <a:ext cx="6563524" cy="1092607"/>
          </a:xfrm>
          <a:prstGeom prst="rect">
            <a:avLst/>
          </a:prstGeom>
          <a:noFill/>
        </p:spPr>
        <p:txBody>
          <a:bodyPr wrap="square" rtlCol="0">
            <a:spAutoFit/>
          </a:bodyPr>
          <a:lstStyle/>
          <a:p>
            <a:r>
              <a:rPr lang="en-US" sz="1800" b="1" dirty="0">
                <a:solidFill>
                  <a:schemeClr val="bg1"/>
                </a:solidFill>
                <a:latin typeface="Muli"/>
              </a:rPr>
              <a:t>Percentile:</a:t>
            </a:r>
            <a:r>
              <a:rPr lang="en-US" sz="1800" dirty="0">
                <a:solidFill>
                  <a:schemeClr val="bg1"/>
                </a:solidFill>
                <a:latin typeface="Muli"/>
              </a:rPr>
              <a:t> The value such that P percent of the data lies below.</a:t>
            </a:r>
            <a:endParaRPr lang="en-US" sz="1800" dirty="0">
              <a:solidFill>
                <a:schemeClr val="bg1"/>
              </a:solidFill>
              <a:latin typeface="Muli"/>
            </a:endParaRPr>
          </a:p>
          <a:p>
            <a:endParaRPr lang="en-US" sz="1000" i="1" dirty="0">
              <a:solidFill>
                <a:schemeClr val="bg1"/>
              </a:solidFill>
              <a:latin typeface="Muli"/>
            </a:endParaRPr>
          </a:p>
          <a:p>
            <a:r>
              <a:rPr lang="en-US" sz="1800" i="1" dirty="0">
                <a:solidFill>
                  <a:schemeClr val="bg1"/>
                </a:solidFill>
                <a:latin typeface="Muli"/>
              </a:rPr>
              <a:t>Synonym </a:t>
            </a:r>
            <a:endParaRPr lang="en-US" sz="1800" i="1" dirty="0">
              <a:solidFill>
                <a:schemeClr val="bg1"/>
              </a:solidFill>
              <a:latin typeface="Muli"/>
            </a:endParaRPr>
          </a:p>
          <a:p>
            <a:r>
              <a:rPr lang="en-US" sz="1800" dirty="0">
                <a:solidFill>
                  <a:schemeClr val="bg1"/>
                </a:solidFill>
                <a:latin typeface="Muli"/>
              </a:rPr>
              <a:t>quantile</a:t>
            </a:r>
            <a:endParaRPr lang="en-US" sz="1800" dirty="0">
              <a:solidFill>
                <a:schemeClr val="bg1"/>
              </a:solidFill>
              <a:latin typeface="Muli"/>
            </a:endParaRPr>
          </a:p>
        </p:txBody>
      </p:sp>
      <p:sp>
        <p:nvSpPr>
          <p:cNvPr id="6" name="TextBox 5"/>
          <p:cNvSpPr txBox="1"/>
          <p:nvPr/>
        </p:nvSpPr>
        <p:spPr>
          <a:xfrm>
            <a:off x="1149753" y="1876713"/>
            <a:ext cx="6563524" cy="1092607"/>
          </a:xfrm>
          <a:prstGeom prst="rect">
            <a:avLst/>
          </a:prstGeom>
          <a:noFill/>
        </p:spPr>
        <p:txBody>
          <a:bodyPr wrap="square" rtlCol="0">
            <a:spAutoFit/>
          </a:bodyPr>
          <a:lstStyle/>
          <a:p>
            <a:r>
              <a:rPr lang="en-US" sz="1800" b="1" dirty="0">
                <a:solidFill>
                  <a:schemeClr val="bg1"/>
                </a:solidFill>
                <a:latin typeface="Muli"/>
              </a:rPr>
              <a:t>Robust: </a:t>
            </a:r>
            <a:r>
              <a:rPr lang="en-US" sz="1800" dirty="0">
                <a:solidFill>
                  <a:schemeClr val="bg1"/>
                </a:solidFill>
                <a:latin typeface="Muli"/>
              </a:rPr>
              <a:t>Not sensitive to extreme values.</a:t>
            </a:r>
            <a:endParaRPr lang="en-US" sz="1800" dirty="0">
              <a:solidFill>
                <a:schemeClr val="bg1"/>
              </a:solidFill>
              <a:latin typeface="Muli"/>
            </a:endParaRPr>
          </a:p>
          <a:p>
            <a:endParaRPr lang="en-US" sz="1000" i="1" dirty="0">
              <a:solidFill>
                <a:schemeClr val="bg1"/>
              </a:solidFill>
              <a:latin typeface="Muli"/>
            </a:endParaRPr>
          </a:p>
          <a:p>
            <a:r>
              <a:rPr lang="en-US" sz="1800" i="1" dirty="0">
                <a:solidFill>
                  <a:schemeClr val="bg1"/>
                </a:solidFill>
                <a:latin typeface="Muli"/>
              </a:rPr>
              <a:t>Synonym</a:t>
            </a:r>
            <a:r>
              <a:rPr lang="en-US" sz="1800" dirty="0">
                <a:solidFill>
                  <a:schemeClr val="bg1"/>
                </a:solidFill>
                <a:latin typeface="Muli"/>
              </a:rPr>
              <a:t> </a:t>
            </a:r>
            <a:endParaRPr lang="en-US" sz="1800" dirty="0">
              <a:solidFill>
                <a:schemeClr val="bg1"/>
              </a:solidFill>
              <a:latin typeface="Muli"/>
            </a:endParaRPr>
          </a:p>
          <a:p>
            <a:r>
              <a:rPr lang="en-US" sz="1800" dirty="0">
                <a:solidFill>
                  <a:schemeClr val="bg1"/>
                </a:solidFill>
                <a:latin typeface="Muli"/>
              </a:rPr>
              <a:t>resistant</a:t>
            </a:r>
            <a:endParaRPr lang="en-US" sz="1800" dirty="0">
              <a:solidFill>
                <a:schemeClr val="bg1"/>
              </a:solidFill>
              <a:latin typeface="Muli"/>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Pandas</a:t>
            </a:r>
            <a:endParaRPr lang="en-GB"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endParaRPr lang="en-US" altLang="en-US" sz="1200" dirty="0">
              <a:solidFill>
                <a:srgbClr val="C6DAEC"/>
              </a:solidFill>
              <a:latin typeface="Muli"/>
              <a:ea typeface="Muli"/>
              <a:cs typeface="Muli"/>
            </a:endParaRP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2" name="Rectangle 1"/>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Estimates of Location</a:t>
            </a:r>
            <a:endParaRPr lang="en-US" altLang="en-US" sz="1700" dirty="0">
              <a:solidFill>
                <a:srgbClr val="FFC000"/>
              </a:solidFill>
              <a:latin typeface="Muli"/>
              <a:ea typeface="Muli"/>
              <a:cs typeface="Muli"/>
            </a:endParaRPr>
          </a:p>
        </p:txBody>
      </p:sp>
      <p:sp>
        <p:nvSpPr>
          <p:cNvPr id="4" name="TextBox 3"/>
          <p:cNvSpPr txBox="1"/>
          <p:nvPr/>
        </p:nvSpPr>
        <p:spPr>
          <a:xfrm>
            <a:off x="1149753" y="1978323"/>
            <a:ext cx="6563524" cy="1077218"/>
          </a:xfrm>
          <a:prstGeom prst="rect">
            <a:avLst/>
          </a:prstGeom>
          <a:noFill/>
        </p:spPr>
        <p:txBody>
          <a:bodyPr wrap="square" rtlCol="0">
            <a:spAutoFit/>
          </a:bodyPr>
          <a:lstStyle/>
          <a:p>
            <a:r>
              <a:rPr lang="en-US" sz="1800" b="1" dirty="0">
                <a:solidFill>
                  <a:schemeClr val="bg1"/>
                </a:solidFill>
                <a:latin typeface="Muli"/>
              </a:rPr>
              <a:t>Outlier: </a:t>
            </a:r>
            <a:r>
              <a:rPr lang="en-US" sz="1800" dirty="0">
                <a:solidFill>
                  <a:schemeClr val="bg1"/>
                </a:solidFill>
                <a:latin typeface="Muli"/>
              </a:rPr>
              <a:t>A data value that is very different from most of the data.</a:t>
            </a:r>
            <a:endParaRPr lang="en-US" sz="1800" dirty="0">
              <a:solidFill>
                <a:schemeClr val="bg1"/>
              </a:solidFill>
              <a:latin typeface="Muli"/>
            </a:endParaRPr>
          </a:p>
          <a:p>
            <a:endParaRPr lang="en-US" sz="1000" i="1" dirty="0">
              <a:solidFill>
                <a:schemeClr val="bg1"/>
              </a:solidFill>
              <a:latin typeface="Muli"/>
            </a:endParaRPr>
          </a:p>
          <a:p>
            <a:r>
              <a:rPr lang="en-US" sz="1800" i="1" dirty="0">
                <a:solidFill>
                  <a:schemeClr val="bg1"/>
                </a:solidFill>
                <a:latin typeface="Muli"/>
              </a:rPr>
              <a:t>Synonym</a:t>
            </a:r>
            <a:r>
              <a:rPr lang="en-US" sz="1800" dirty="0">
                <a:solidFill>
                  <a:schemeClr val="bg1"/>
                </a:solidFill>
                <a:latin typeface="Muli"/>
              </a:rPr>
              <a:t> </a:t>
            </a:r>
            <a:endParaRPr lang="en-US" sz="1800" dirty="0">
              <a:solidFill>
                <a:schemeClr val="bg1"/>
              </a:solidFill>
              <a:latin typeface="Muli"/>
            </a:endParaRPr>
          </a:p>
          <a:p>
            <a:r>
              <a:rPr lang="en-US" sz="1800" dirty="0">
                <a:solidFill>
                  <a:schemeClr val="bg1"/>
                </a:solidFill>
                <a:latin typeface="Muli"/>
              </a:rPr>
              <a:t>extreme value</a:t>
            </a:r>
            <a:endParaRPr lang="en-US" sz="1800" dirty="0">
              <a:solidFill>
                <a:schemeClr val="bg1"/>
              </a:solidFill>
              <a:latin typeface="Muli"/>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Introduction to Data Structure</a:t>
            </a:r>
            <a:endParaRPr lang="en-CA" dirty="0"/>
          </a:p>
        </p:txBody>
      </p:sp>
      <p:sp>
        <p:nvSpPr>
          <p:cNvPr id="3" name="Subtitle 2"/>
          <p:cNvSpPr>
            <a:spLocks noGrp="1"/>
          </p:cNvSpPr>
          <p:nvPr>
            <p:ph type="subTitle" idx="1"/>
          </p:nvPr>
        </p:nvSpPr>
        <p:spPr>
          <a:xfrm>
            <a:off x="2743200" y="2821004"/>
            <a:ext cx="5696099" cy="1768413"/>
          </a:xfrm>
        </p:spPr>
        <p:txBody>
          <a:bodyPr/>
          <a:lstStyle/>
          <a:p>
            <a:r>
              <a:rPr lang="en-CA" dirty="0"/>
              <a:t>Definition of Data</a:t>
            </a:r>
            <a:endParaRPr lang="en-CA" dirty="0"/>
          </a:p>
          <a:p>
            <a:r>
              <a:rPr lang="en-CA" dirty="0"/>
              <a:t>Structured Data</a:t>
            </a:r>
            <a:endParaRPr lang="en-CA" dirty="0"/>
          </a:p>
          <a:p>
            <a:r>
              <a:rPr lang="en-CA" dirty="0"/>
              <a:t>Non-Structured Data</a:t>
            </a:r>
            <a:endParaRPr lang="en-CA" dirty="0"/>
          </a:p>
          <a:p>
            <a:r>
              <a:rPr lang="en-CA" dirty="0"/>
              <a:t>Missing Values</a:t>
            </a:r>
            <a:endParaRPr lang="en-CA" dirty="0"/>
          </a:p>
          <a:p>
            <a:r>
              <a:rPr lang="en-CA" dirty="0"/>
              <a:t>Types of Missing Values</a:t>
            </a:r>
            <a:endParaRPr lang="en-CA" dirty="0"/>
          </a:p>
          <a:p>
            <a:r>
              <a:rPr lang="en-CA" dirty="0"/>
              <a:t>Handling Missing Values</a:t>
            </a:r>
            <a:endParaRPr lang="en-CA"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Pandas</a:t>
            </a:r>
            <a:endParaRPr lang="en-GB"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endParaRPr lang="en-US" altLang="en-US" sz="1200" dirty="0">
              <a:solidFill>
                <a:srgbClr val="C6DAEC"/>
              </a:solidFill>
              <a:latin typeface="Muli"/>
              <a:ea typeface="Muli"/>
              <a:cs typeface="Muli"/>
            </a:endParaRP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2" name="Rectangle 1"/>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Estimates of Location</a:t>
            </a:r>
            <a:r>
              <a:rPr lang="en-US" altLang="en-US" sz="1700" dirty="0">
                <a:solidFill>
                  <a:srgbClr val="FFC000"/>
                </a:solidFill>
                <a:latin typeface="Muli"/>
                <a:ea typeface="Muli"/>
                <a:cs typeface="Muli"/>
              </a:rPr>
              <a:t> - </a:t>
            </a:r>
            <a:r>
              <a:rPr lang="en-US" altLang="en-US" sz="2000" b="1" dirty="0">
                <a:solidFill>
                  <a:srgbClr val="FFC000"/>
                </a:solidFill>
                <a:latin typeface="Muli"/>
                <a:ea typeface="Muli"/>
                <a:cs typeface="Muli"/>
              </a:rPr>
              <a:t>Pandas Functions</a:t>
            </a:r>
            <a:endParaRPr lang="en-US" altLang="en-US" sz="1700" dirty="0">
              <a:solidFill>
                <a:srgbClr val="FFC000"/>
              </a:solidFill>
              <a:latin typeface="Muli"/>
              <a:ea typeface="Muli"/>
              <a:cs typeface="Muli"/>
            </a:endParaRPr>
          </a:p>
        </p:txBody>
      </p:sp>
      <p:sp>
        <p:nvSpPr>
          <p:cNvPr id="4" name="TextBox 3"/>
          <p:cNvSpPr txBox="1"/>
          <p:nvPr/>
        </p:nvSpPr>
        <p:spPr>
          <a:xfrm>
            <a:off x="1149753" y="1977234"/>
            <a:ext cx="6563524" cy="369332"/>
          </a:xfrm>
          <a:prstGeom prst="rect">
            <a:avLst/>
          </a:prstGeom>
          <a:noFill/>
        </p:spPr>
        <p:txBody>
          <a:bodyPr wrap="square" rtlCol="0">
            <a:spAutoFit/>
          </a:bodyPr>
          <a:lstStyle/>
          <a:p>
            <a:r>
              <a:rPr lang="en-US" sz="1800" b="1" dirty="0">
                <a:solidFill>
                  <a:schemeClr val="bg1"/>
                </a:solidFill>
                <a:latin typeface="Muli"/>
              </a:rPr>
              <a:t>Mean: </a:t>
            </a:r>
            <a:r>
              <a:rPr lang="en-US" sz="1800" dirty="0" err="1">
                <a:solidFill>
                  <a:srgbClr val="00B0F0"/>
                </a:solidFill>
                <a:latin typeface="Muli"/>
              </a:rPr>
              <a:t>dataframe</a:t>
            </a:r>
            <a:r>
              <a:rPr lang="en-US" sz="1800" dirty="0">
                <a:solidFill>
                  <a:schemeClr val="bg1"/>
                </a:solidFill>
                <a:latin typeface="Muli"/>
              </a:rPr>
              <a:t>[“</a:t>
            </a:r>
            <a:r>
              <a:rPr lang="en-US" sz="1800" dirty="0">
                <a:solidFill>
                  <a:srgbClr val="00B050"/>
                </a:solidFill>
                <a:latin typeface="Muli"/>
              </a:rPr>
              <a:t>column</a:t>
            </a:r>
            <a:r>
              <a:rPr lang="en-US" sz="1800" dirty="0">
                <a:solidFill>
                  <a:schemeClr val="bg1"/>
                </a:solidFill>
                <a:latin typeface="Muli"/>
              </a:rPr>
              <a:t>”].</a:t>
            </a:r>
            <a:r>
              <a:rPr lang="en-US" sz="1800" dirty="0">
                <a:solidFill>
                  <a:srgbClr val="FFC000"/>
                </a:solidFill>
                <a:latin typeface="Muli"/>
              </a:rPr>
              <a:t>mean() **</a:t>
            </a:r>
            <a:endParaRPr lang="en-US" sz="1800" dirty="0">
              <a:solidFill>
                <a:schemeClr val="bg1"/>
              </a:solidFill>
              <a:latin typeface="Muli"/>
            </a:endParaRPr>
          </a:p>
        </p:txBody>
      </p:sp>
      <p:sp>
        <p:nvSpPr>
          <p:cNvPr id="6" name="TextBox 5"/>
          <p:cNvSpPr txBox="1"/>
          <p:nvPr/>
        </p:nvSpPr>
        <p:spPr>
          <a:xfrm>
            <a:off x="1149753" y="2447087"/>
            <a:ext cx="6563524" cy="369332"/>
          </a:xfrm>
          <a:prstGeom prst="rect">
            <a:avLst/>
          </a:prstGeom>
          <a:noFill/>
        </p:spPr>
        <p:txBody>
          <a:bodyPr wrap="square" rtlCol="0">
            <a:spAutoFit/>
          </a:bodyPr>
          <a:lstStyle/>
          <a:p>
            <a:r>
              <a:rPr lang="en-US" sz="1800" b="1" dirty="0">
                <a:solidFill>
                  <a:schemeClr val="bg1"/>
                </a:solidFill>
                <a:latin typeface="Muli"/>
              </a:rPr>
              <a:t>Median: </a:t>
            </a:r>
            <a:r>
              <a:rPr lang="en-US" sz="1800" dirty="0" err="1">
                <a:solidFill>
                  <a:srgbClr val="00B0F0"/>
                </a:solidFill>
                <a:latin typeface="Muli"/>
              </a:rPr>
              <a:t>dataframe</a:t>
            </a:r>
            <a:r>
              <a:rPr lang="en-US" sz="1800" dirty="0">
                <a:solidFill>
                  <a:schemeClr val="bg1"/>
                </a:solidFill>
                <a:latin typeface="Muli"/>
              </a:rPr>
              <a:t>[“</a:t>
            </a:r>
            <a:r>
              <a:rPr lang="en-US" sz="1800" dirty="0">
                <a:solidFill>
                  <a:srgbClr val="00B050"/>
                </a:solidFill>
                <a:latin typeface="Muli"/>
              </a:rPr>
              <a:t>column</a:t>
            </a:r>
            <a:r>
              <a:rPr lang="en-US" sz="1800" dirty="0">
                <a:solidFill>
                  <a:schemeClr val="bg1"/>
                </a:solidFill>
                <a:latin typeface="Muli"/>
              </a:rPr>
              <a:t>”].</a:t>
            </a:r>
            <a:r>
              <a:rPr lang="en-US" sz="1800" dirty="0">
                <a:solidFill>
                  <a:srgbClr val="FFC000"/>
                </a:solidFill>
                <a:latin typeface="Muli"/>
              </a:rPr>
              <a:t>median() **</a:t>
            </a:r>
            <a:endParaRPr lang="en-US" sz="1800" dirty="0">
              <a:solidFill>
                <a:schemeClr val="bg1"/>
              </a:solidFill>
              <a:latin typeface="Muli"/>
            </a:endParaRPr>
          </a:p>
        </p:txBody>
      </p:sp>
      <p:sp>
        <p:nvSpPr>
          <p:cNvPr id="5" name="TextBox 4"/>
          <p:cNvSpPr txBox="1"/>
          <p:nvPr/>
        </p:nvSpPr>
        <p:spPr>
          <a:xfrm>
            <a:off x="1149753" y="3622745"/>
            <a:ext cx="6563524" cy="923330"/>
          </a:xfrm>
          <a:prstGeom prst="rect">
            <a:avLst/>
          </a:prstGeom>
          <a:noFill/>
        </p:spPr>
        <p:txBody>
          <a:bodyPr wrap="square" rtlCol="0">
            <a:spAutoFit/>
          </a:bodyPr>
          <a:lstStyle/>
          <a:p>
            <a:r>
              <a:rPr lang="en-US" sz="1800" dirty="0">
                <a:solidFill>
                  <a:schemeClr val="bg1"/>
                </a:solidFill>
                <a:latin typeface="Muli"/>
              </a:rPr>
              <a:t>** </a:t>
            </a:r>
            <a:r>
              <a:rPr lang="en-US" sz="1800" dirty="0" err="1">
                <a:solidFill>
                  <a:schemeClr val="bg1"/>
                </a:solidFill>
                <a:latin typeface="Muli"/>
              </a:rPr>
              <a:t>DataFrame.select_dtypes</a:t>
            </a:r>
            <a:r>
              <a:rPr lang="en-US" sz="1800" dirty="0">
                <a:solidFill>
                  <a:schemeClr val="bg1"/>
                </a:solidFill>
                <a:latin typeface="Muli"/>
              </a:rPr>
              <a:t>(include=None, exclude=None)</a:t>
            </a:r>
            <a:endParaRPr lang="en-US" sz="1800" dirty="0">
              <a:solidFill>
                <a:schemeClr val="bg1"/>
              </a:solidFill>
              <a:latin typeface="Muli"/>
            </a:endParaRPr>
          </a:p>
          <a:p>
            <a:r>
              <a:rPr lang="en-US" sz="1800" dirty="0">
                <a:solidFill>
                  <a:schemeClr val="bg1"/>
                </a:solidFill>
                <a:latin typeface="Muli"/>
              </a:rPr>
              <a:t>Return a subset of the </a:t>
            </a:r>
            <a:r>
              <a:rPr lang="en-US" sz="1800" dirty="0" err="1">
                <a:solidFill>
                  <a:schemeClr val="bg1"/>
                </a:solidFill>
                <a:latin typeface="Muli"/>
              </a:rPr>
              <a:t>DataFrame’s</a:t>
            </a:r>
            <a:r>
              <a:rPr lang="en-US" sz="1800" dirty="0">
                <a:solidFill>
                  <a:schemeClr val="bg1"/>
                </a:solidFill>
                <a:latin typeface="Muli"/>
              </a:rPr>
              <a:t> columns based on the column </a:t>
            </a:r>
            <a:r>
              <a:rPr lang="en-US" sz="1800" dirty="0" err="1">
                <a:solidFill>
                  <a:schemeClr val="bg1"/>
                </a:solidFill>
                <a:latin typeface="Muli"/>
              </a:rPr>
              <a:t>dtypes</a:t>
            </a:r>
            <a:r>
              <a:rPr lang="en-US" sz="1800" dirty="0">
                <a:solidFill>
                  <a:schemeClr val="bg1"/>
                </a:solidFill>
                <a:latin typeface="Muli"/>
              </a:rPr>
              <a:t>.</a:t>
            </a:r>
            <a:endParaRPr lang="en-US" sz="1800" dirty="0">
              <a:solidFill>
                <a:schemeClr val="bg1"/>
              </a:solidFill>
              <a:latin typeface="Muli"/>
            </a:endParaRPr>
          </a:p>
        </p:txBody>
      </p:sp>
      <p:sp>
        <p:nvSpPr>
          <p:cNvPr id="9" name="TextBox 8">
            <a:hlinkClick r:id="rId1"/>
          </p:cNvPr>
          <p:cNvSpPr txBox="1"/>
          <p:nvPr/>
        </p:nvSpPr>
        <p:spPr>
          <a:xfrm>
            <a:off x="1097643" y="4671366"/>
            <a:ext cx="7772176" cy="276999"/>
          </a:xfrm>
          <a:prstGeom prst="rect">
            <a:avLst/>
          </a:prstGeom>
          <a:noFill/>
        </p:spPr>
        <p:txBody>
          <a:bodyPr wrap="square">
            <a:spAutoFit/>
          </a:bodyPr>
          <a:lstStyle/>
          <a:p>
            <a:r>
              <a:rPr lang="en-CA" sz="1200" u="sng" dirty="0">
                <a:solidFill>
                  <a:schemeClr val="bg1"/>
                </a:solidFill>
              </a:rPr>
              <a:t>https://pandas.pydata.org/docs/reference/api/pandas.DataFrame.select_dtypes.html</a:t>
            </a:r>
            <a:endParaRPr lang="en-CA" sz="1200" u="sng" dirty="0">
              <a:solidFill>
                <a:schemeClr val="bg1"/>
              </a:solidFill>
            </a:endParaRP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Pandas</a:t>
            </a:r>
            <a:endParaRPr lang="en-GB"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endParaRPr lang="en-US" altLang="en-US" sz="1200" dirty="0">
              <a:solidFill>
                <a:srgbClr val="C6DAEC"/>
              </a:solidFill>
              <a:latin typeface="Muli"/>
              <a:ea typeface="Muli"/>
              <a:cs typeface="Muli"/>
            </a:endParaRP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2" name="Rectangle 1"/>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Estimates of Location</a:t>
            </a:r>
            <a:r>
              <a:rPr lang="en-US" altLang="en-US" sz="1700" dirty="0">
                <a:solidFill>
                  <a:srgbClr val="FFC000"/>
                </a:solidFill>
                <a:latin typeface="Muli"/>
                <a:ea typeface="Muli"/>
                <a:cs typeface="Muli"/>
              </a:rPr>
              <a:t> - </a:t>
            </a:r>
            <a:r>
              <a:rPr lang="en-US" altLang="en-US" sz="2000" b="1" dirty="0">
                <a:solidFill>
                  <a:srgbClr val="FFC000"/>
                </a:solidFill>
                <a:latin typeface="Muli"/>
                <a:ea typeface="Muli"/>
                <a:cs typeface="Muli"/>
              </a:rPr>
              <a:t>Pandas Functions</a:t>
            </a:r>
            <a:endParaRPr lang="en-US" altLang="en-US" sz="1700" dirty="0">
              <a:solidFill>
                <a:srgbClr val="FFC000"/>
              </a:solidFill>
              <a:latin typeface="Muli"/>
              <a:ea typeface="Muli"/>
              <a:cs typeface="Muli"/>
            </a:endParaRPr>
          </a:p>
        </p:txBody>
      </p:sp>
      <p:sp>
        <p:nvSpPr>
          <p:cNvPr id="5" name="TextBox 4"/>
          <p:cNvSpPr txBox="1"/>
          <p:nvPr/>
        </p:nvSpPr>
        <p:spPr>
          <a:xfrm>
            <a:off x="1097643" y="2053095"/>
            <a:ext cx="6563524" cy="1477328"/>
          </a:xfrm>
          <a:prstGeom prst="rect">
            <a:avLst/>
          </a:prstGeom>
          <a:noFill/>
        </p:spPr>
        <p:txBody>
          <a:bodyPr wrap="square" rtlCol="0">
            <a:spAutoFit/>
          </a:bodyPr>
          <a:lstStyle/>
          <a:p>
            <a:r>
              <a:rPr lang="en-US" sz="1800" dirty="0">
                <a:solidFill>
                  <a:schemeClr val="bg1"/>
                </a:solidFill>
                <a:latin typeface="Muli"/>
              </a:rPr>
              <a:t>Note:</a:t>
            </a:r>
            <a:endParaRPr lang="en-US" sz="1800" dirty="0">
              <a:solidFill>
                <a:schemeClr val="bg1"/>
              </a:solidFill>
              <a:latin typeface="Muli"/>
            </a:endParaRPr>
          </a:p>
          <a:p>
            <a:endParaRPr lang="en-US" sz="1800" dirty="0">
              <a:solidFill>
                <a:schemeClr val="bg1"/>
              </a:solidFill>
              <a:latin typeface="Muli"/>
            </a:endParaRPr>
          </a:p>
          <a:p>
            <a:pPr marL="285750" indent="-285750">
              <a:buFont typeface="Arial" panose="020B0604020202020204" pitchFamily="34" charset="0"/>
              <a:buChar char="•"/>
            </a:pPr>
            <a:r>
              <a:rPr lang="en-US" sz="1800" dirty="0">
                <a:solidFill>
                  <a:schemeClr val="bg1"/>
                </a:solidFill>
                <a:latin typeface="Muli"/>
              </a:rPr>
              <a:t>The basic metric for location is the mean, but it can be sensitive to extreme values (outlier) </a:t>
            </a:r>
            <a:endParaRPr lang="en-US" sz="1800" dirty="0">
              <a:solidFill>
                <a:schemeClr val="bg1"/>
              </a:solidFill>
              <a:latin typeface="Muli"/>
            </a:endParaRPr>
          </a:p>
          <a:p>
            <a:pPr marL="285750" indent="-285750">
              <a:buFont typeface="Arial" panose="020B0604020202020204" pitchFamily="34" charset="0"/>
              <a:buChar char="•"/>
            </a:pPr>
            <a:r>
              <a:rPr lang="en-US" sz="1800" dirty="0">
                <a:solidFill>
                  <a:schemeClr val="bg1"/>
                </a:solidFill>
                <a:latin typeface="Muli"/>
              </a:rPr>
              <a:t>Other metrics (median, trimmed mean) are more robust</a:t>
            </a:r>
            <a:endParaRPr lang="en-US" sz="1800" dirty="0">
              <a:solidFill>
                <a:schemeClr val="bg1"/>
              </a:solidFill>
              <a:latin typeface="Muli"/>
            </a:endParaRP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Pandas</a:t>
            </a:r>
            <a:endParaRPr lang="en-GB"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endParaRPr lang="en-US" altLang="en-US" sz="1200" dirty="0">
              <a:solidFill>
                <a:srgbClr val="C6DAEC"/>
              </a:solidFill>
              <a:latin typeface="Muli"/>
              <a:ea typeface="Muli"/>
              <a:cs typeface="Muli"/>
            </a:endParaRP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2" name="Rectangle 1"/>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Estimates of Variability </a:t>
            </a:r>
            <a:endParaRPr lang="en-US" altLang="en-US" sz="1700" dirty="0">
              <a:solidFill>
                <a:srgbClr val="FFC000"/>
              </a:solidFill>
              <a:latin typeface="Muli"/>
              <a:ea typeface="Muli"/>
              <a:cs typeface="Muli"/>
            </a:endParaRPr>
          </a:p>
        </p:txBody>
      </p:sp>
      <p:sp>
        <p:nvSpPr>
          <p:cNvPr id="5" name="TextBox 4"/>
          <p:cNvSpPr txBox="1"/>
          <p:nvPr/>
        </p:nvSpPr>
        <p:spPr>
          <a:xfrm>
            <a:off x="1149753" y="1985438"/>
            <a:ext cx="6563524" cy="1477328"/>
          </a:xfrm>
          <a:prstGeom prst="rect">
            <a:avLst/>
          </a:prstGeom>
          <a:noFill/>
        </p:spPr>
        <p:txBody>
          <a:bodyPr wrap="square" rtlCol="0">
            <a:spAutoFit/>
          </a:bodyPr>
          <a:lstStyle/>
          <a:p>
            <a:r>
              <a:rPr lang="en-US" sz="1800" dirty="0">
                <a:solidFill>
                  <a:schemeClr val="bg1"/>
                </a:solidFill>
                <a:latin typeface="Muli"/>
              </a:rPr>
              <a:t>Location is just one dimension in summarizing a feature. </a:t>
            </a:r>
            <a:endParaRPr lang="en-US" sz="1800" dirty="0">
              <a:solidFill>
                <a:schemeClr val="bg1"/>
              </a:solidFill>
              <a:latin typeface="Muli"/>
            </a:endParaRPr>
          </a:p>
          <a:p>
            <a:endParaRPr lang="en-US" sz="1800" dirty="0">
              <a:solidFill>
                <a:schemeClr val="bg1"/>
              </a:solidFill>
              <a:latin typeface="Muli"/>
            </a:endParaRPr>
          </a:p>
          <a:p>
            <a:r>
              <a:rPr lang="en-US" sz="1800" dirty="0">
                <a:solidFill>
                  <a:schemeClr val="bg1"/>
                </a:solidFill>
                <a:latin typeface="Muli"/>
              </a:rPr>
              <a:t>A second dimension, variability, also referred to as dispersion, measures whether the data values are tightly clustered or spread out. </a:t>
            </a:r>
            <a:endParaRPr lang="en-US" sz="1800" dirty="0">
              <a:solidFill>
                <a:schemeClr val="bg1"/>
              </a:solidFill>
              <a:latin typeface="Muli"/>
            </a:endParaRP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Pandas</a:t>
            </a:r>
            <a:endParaRPr lang="en-GB"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endParaRPr lang="en-US" altLang="en-US" sz="1200" dirty="0">
              <a:solidFill>
                <a:srgbClr val="C6DAEC"/>
              </a:solidFill>
              <a:latin typeface="Muli"/>
              <a:ea typeface="Muli"/>
              <a:cs typeface="Muli"/>
            </a:endParaRP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2" name="Rectangle 1"/>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Estimates of Variability </a:t>
            </a:r>
            <a:endParaRPr lang="en-US" altLang="en-US" sz="1700" dirty="0">
              <a:solidFill>
                <a:srgbClr val="FFC000"/>
              </a:solidFill>
              <a:latin typeface="Muli"/>
              <a:ea typeface="Muli"/>
              <a:cs typeface="Muli"/>
            </a:endParaRPr>
          </a:p>
        </p:txBody>
      </p:sp>
      <mc:AlternateContent xmlns:mc="http://schemas.openxmlformats.org/markup-compatibility/2006">
        <mc:Choice xmlns:a14="http://schemas.microsoft.com/office/drawing/2010/main" Requires="a14">
          <p:sp>
            <p:nvSpPr>
              <p:cNvPr id="5" name="TextBox 4"/>
              <p:cNvSpPr txBox="1"/>
              <p:nvPr/>
            </p:nvSpPr>
            <p:spPr>
              <a:xfrm>
                <a:off x="1207810" y="3266786"/>
                <a:ext cx="6563524" cy="1354217"/>
              </a:xfrm>
              <a:prstGeom prst="rect">
                <a:avLst/>
              </a:prstGeom>
              <a:noFill/>
            </p:spPr>
            <p:txBody>
              <a:bodyPr wrap="square" rtlCol="0">
                <a:spAutoFit/>
              </a:bodyPr>
              <a:lstStyle/>
              <a:p>
                <a:r>
                  <a:rPr lang="en-US" sz="1800" b="1" dirty="0">
                    <a:solidFill>
                      <a:schemeClr val="bg1"/>
                    </a:solidFill>
                    <a:latin typeface="Muli"/>
                  </a:rPr>
                  <a:t>Variance: </a:t>
                </a:r>
                <a:r>
                  <a:rPr lang="en-US" sz="1800" dirty="0">
                    <a:solidFill>
                      <a:schemeClr val="bg1"/>
                    </a:solidFill>
                    <a:latin typeface="Muli"/>
                  </a:rPr>
                  <a:t>The sum of squared deviations from the mean divided by </a:t>
                </a:r>
                <a14:m>
                  <m:oMath xmlns:m="http://schemas.openxmlformats.org/officeDocument/2006/math">
                    <m:r>
                      <a:rPr lang="en-US" sz="1800" i="1" dirty="0" smtClean="0">
                        <a:solidFill>
                          <a:schemeClr val="bg1"/>
                        </a:solidFill>
                        <a:latin typeface="Cambria Math" panose="02040503050406030204" pitchFamily="18" charset="0"/>
                      </a:rPr>
                      <m:t>𝑁</m:t>
                    </m:r>
                    <m:r>
                      <a:rPr lang="en-US" sz="1800" i="1" dirty="0" smtClean="0">
                        <a:solidFill>
                          <a:schemeClr val="bg1"/>
                        </a:solidFill>
                        <a:latin typeface="Cambria Math" panose="02040503050406030204" pitchFamily="18" charset="0"/>
                      </a:rPr>
                      <m:t>−</m:t>
                    </m:r>
                    <m:r>
                      <a:rPr lang="en-US" sz="1800" i="1" dirty="0" smtClean="0">
                        <a:solidFill>
                          <a:schemeClr val="bg1"/>
                        </a:solidFill>
                        <a:latin typeface="Cambria Math" panose="02040503050406030204" pitchFamily="18" charset="0"/>
                      </a:rPr>
                      <m:t>1</m:t>
                    </m:r>
                  </m:oMath>
                </a14:m>
                <a:r>
                  <a:rPr lang="en-US" sz="1800" dirty="0">
                    <a:solidFill>
                      <a:schemeClr val="bg1"/>
                    </a:solidFill>
                    <a:latin typeface="Muli"/>
                  </a:rPr>
                  <a:t> where </a:t>
                </a:r>
                <a14:m>
                  <m:oMath xmlns:m="http://schemas.openxmlformats.org/officeDocument/2006/math">
                    <m:r>
                      <a:rPr lang="en-US" sz="1800" i="1" dirty="0" smtClean="0">
                        <a:solidFill>
                          <a:schemeClr val="bg1"/>
                        </a:solidFill>
                        <a:latin typeface="Cambria Math" panose="02040503050406030204" pitchFamily="18" charset="0"/>
                      </a:rPr>
                      <m:t>𝑁</m:t>
                    </m:r>
                  </m:oMath>
                </a14:m>
                <a:r>
                  <a:rPr lang="en-US" sz="1800" dirty="0">
                    <a:solidFill>
                      <a:schemeClr val="bg1"/>
                    </a:solidFill>
                    <a:latin typeface="Muli"/>
                  </a:rPr>
                  <a:t> is the number of data values</a:t>
                </a:r>
                <a:endParaRPr lang="en-US" sz="1800" dirty="0">
                  <a:solidFill>
                    <a:schemeClr val="bg1"/>
                  </a:solidFill>
                  <a:latin typeface="Muli"/>
                </a:endParaRPr>
              </a:p>
              <a:p>
                <a:endParaRPr lang="en-US" sz="1000" i="1" dirty="0">
                  <a:solidFill>
                    <a:schemeClr val="bg1"/>
                  </a:solidFill>
                  <a:latin typeface="Muli"/>
                </a:endParaRPr>
              </a:p>
              <a:p>
                <a:r>
                  <a:rPr lang="en-US" sz="1800" i="1" dirty="0">
                    <a:solidFill>
                      <a:schemeClr val="bg1"/>
                    </a:solidFill>
                    <a:latin typeface="Muli"/>
                  </a:rPr>
                  <a:t>Synonyms</a:t>
                </a:r>
                <a:endParaRPr lang="en-US" sz="1800" i="1" dirty="0">
                  <a:solidFill>
                    <a:schemeClr val="bg1"/>
                  </a:solidFill>
                  <a:latin typeface="Muli"/>
                </a:endParaRPr>
              </a:p>
              <a:p>
                <a:r>
                  <a:rPr lang="en-US" sz="1800" dirty="0">
                    <a:solidFill>
                      <a:schemeClr val="bg1"/>
                    </a:solidFill>
                    <a:latin typeface="Muli"/>
                  </a:rPr>
                  <a:t>mean-squared-error</a:t>
                </a:r>
                <a:endParaRPr lang="en-US" sz="1800" dirty="0">
                  <a:solidFill>
                    <a:schemeClr val="bg1"/>
                  </a:solidFill>
                  <a:latin typeface="Muli"/>
                </a:endParaRPr>
              </a:p>
            </p:txBody>
          </p:sp>
        </mc:Choice>
        <mc:Fallback>
          <p:sp>
            <p:nvSpPr>
              <p:cNvPr id="5" name="TextBox 4"/>
              <p:cNvSpPr txBox="1">
                <a:spLocks noRot="1" noChangeAspect="1" noMove="1" noResize="1" noEditPoints="1" noAdjustHandles="1" noChangeArrowheads="1" noChangeShapeType="1" noTextEdit="1"/>
              </p:cNvSpPr>
              <p:nvPr/>
            </p:nvSpPr>
            <p:spPr>
              <a:xfrm>
                <a:off x="1207810" y="3266786"/>
                <a:ext cx="6563524" cy="1354217"/>
              </a:xfrm>
              <a:prstGeom prst="rect">
                <a:avLst/>
              </a:prstGeom>
              <a:blipFill rotWithShape="1">
                <a:blip r:embed="rId1"/>
                <a:stretch>
                  <a:fillRect l="-1" t="-1245" r="3" b="-15888"/>
                </a:stretch>
              </a:blipFill>
            </p:spPr>
            <p:txBody>
              <a:bodyPr/>
              <a:lstStyle/>
              <a:p>
                <a:r>
                  <a:rPr lang="en-US" altLang="en-US">
                    <a:noFill/>
                  </a:rPr>
                  <a:t> </a:t>
                </a:r>
              </a:p>
            </p:txBody>
          </p:sp>
        </mc:Fallback>
      </mc:AlternateContent>
      <p:sp>
        <p:nvSpPr>
          <p:cNvPr id="4" name="TextBox 3"/>
          <p:cNvSpPr txBox="1"/>
          <p:nvPr/>
        </p:nvSpPr>
        <p:spPr>
          <a:xfrm>
            <a:off x="1207810" y="1894641"/>
            <a:ext cx="6563524" cy="1354217"/>
          </a:xfrm>
          <a:prstGeom prst="rect">
            <a:avLst/>
          </a:prstGeom>
          <a:noFill/>
        </p:spPr>
        <p:txBody>
          <a:bodyPr wrap="square" rtlCol="0">
            <a:spAutoFit/>
          </a:bodyPr>
          <a:lstStyle/>
          <a:p>
            <a:r>
              <a:rPr lang="en-US" sz="1800" b="1" dirty="0">
                <a:solidFill>
                  <a:schemeClr val="bg1"/>
                </a:solidFill>
                <a:latin typeface="Muli"/>
              </a:rPr>
              <a:t>Deviation: </a:t>
            </a:r>
            <a:r>
              <a:rPr lang="en-US" sz="1800" dirty="0">
                <a:solidFill>
                  <a:schemeClr val="bg1"/>
                </a:solidFill>
                <a:latin typeface="Muli"/>
              </a:rPr>
              <a:t>The difference between the observed values and the estimate of location.</a:t>
            </a:r>
            <a:endParaRPr lang="en-US" sz="1800" dirty="0">
              <a:solidFill>
                <a:schemeClr val="bg1"/>
              </a:solidFill>
              <a:latin typeface="Muli"/>
            </a:endParaRPr>
          </a:p>
          <a:p>
            <a:endParaRPr lang="en-US" sz="1000" i="1" dirty="0">
              <a:solidFill>
                <a:schemeClr val="bg1"/>
              </a:solidFill>
              <a:latin typeface="Muli"/>
            </a:endParaRPr>
          </a:p>
          <a:p>
            <a:r>
              <a:rPr lang="en-US" sz="1800" i="1" dirty="0">
                <a:solidFill>
                  <a:schemeClr val="bg1"/>
                </a:solidFill>
                <a:latin typeface="Muli"/>
              </a:rPr>
              <a:t>Synonyms</a:t>
            </a:r>
            <a:endParaRPr lang="en-US" sz="1800" i="1" dirty="0">
              <a:solidFill>
                <a:schemeClr val="bg1"/>
              </a:solidFill>
              <a:latin typeface="Muli"/>
            </a:endParaRPr>
          </a:p>
          <a:p>
            <a:r>
              <a:rPr lang="en-US" sz="1800" dirty="0">
                <a:solidFill>
                  <a:schemeClr val="bg1"/>
                </a:solidFill>
                <a:latin typeface="Muli"/>
              </a:rPr>
              <a:t>errors, residuals</a:t>
            </a:r>
            <a:endParaRPr lang="en-US" sz="1800" dirty="0">
              <a:solidFill>
                <a:schemeClr val="bg1"/>
              </a:solidFill>
              <a:latin typeface="Muli"/>
            </a:endParaRP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Pandas</a:t>
            </a:r>
            <a:endParaRPr lang="en-GB"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endParaRPr lang="en-US" altLang="en-US" sz="1200" dirty="0">
              <a:solidFill>
                <a:srgbClr val="C6DAEC"/>
              </a:solidFill>
              <a:latin typeface="Muli"/>
              <a:ea typeface="Muli"/>
              <a:cs typeface="Muli"/>
            </a:endParaRP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2" name="Rectangle 1"/>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Estimates of Variability </a:t>
            </a:r>
            <a:endParaRPr lang="en-US" altLang="en-US" sz="1700" dirty="0">
              <a:solidFill>
                <a:srgbClr val="FFC000"/>
              </a:solidFill>
              <a:latin typeface="Muli"/>
              <a:ea typeface="Muli"/>
              <a:cs typeface="Muli"/>
            </a:endParaRPr>
          </a:p>
        </p:txBody>
      </p:sp>
      <p:sp>
        <p:nvSpPr>
          <p:cNvPr id="5" name="TextBox 4"/>
          <p:cNvSpPr txBox="1"/>
          <p:nvPr/>
        </p:nvSpPr>
        <p:spPr>
          <a:xfrm>
            <a:off x="1207810" y="3266786"/>
            <a:ext cx="6563524" cy="646331"/>
          </a:xfrm>
          <a:prstGeom prst="rect">
            <a:avLst/>
          </a:prstGeom>
          <a:noFill/>
        </p:spPr>
        <p:txBody>
          <a:bodyPr wrap="square" rtlCol="0">
            <a:spAutoFit/>
          </a:bodyPr>
          <a:lstStyle/>
          <a:p>
            <a:r>
              <a:rPr lang="en-US" sz="1800" b="1" dirty="0">
                <a:solidFill>
                  <a:schemeClr val="bg1"/>
                </a:solidFill>
                <a:latin typeface="Muli"/>
              </a:rPr>
              <a:t>Range:</a:t>
            </a:r>
            <a:r>
              <a:rPr lang="en-US" sz="1800" dirty="0">
                <a:solidFill>
                  <a:schemeClr val="bg1"/>
                </a:solidFill>
                <a:latin typeface="Muli"/>
              </a:rPr>
              <a:t> The difference between the largest and the smallest value in a data set.</a:t>
            </a:r>
            <a:endParaRPr lang="en-US" sz="1000" i="1" dirty="0">
              <a:solidFill>
                <a:schemeClr val="bg1"/>
              </a:solidFill>
              <a:latin typeface="Muli"/>
            </a:endParaRPr>
          </a:p>
        </p:txBody>
      </p:sp>
      <p:sp>
        <p:nvSpPr>
          <p:cNvPr id="4" name="TextBox 3"/>
          <p:cNvSpPr txBox="1"/>
          <p:nvPr/>
        </p:nvSpPr>
        <p:spPr>
          <a:xfrm>
            <a:off x="1207810" y="1894641"/>
            <a:ext cx="6563524" cy="1077218"/>
          </a:xfrm>
          <a:prstGeom prst="rect">
            <a:avLst/>
          </a:prstGeom>
          <a:noFill/>
        </p:spPr>
        <p:txBody>
          <a:bodyPr wrap="square" rtlCol="0">
            <a:spAutoFit/>
          </a:bodyPr>
          <a:lstStyle/>
          <a:p>
            <a:r>
              <a:rPr lang="en-US" sz="1800" b="1" dirty="0">
                <a:solidFill>
                  <a:schemeClr val="bg1"/>
                </a:solidFill>
                <a:latin typeface="Muli"/>
              </a:rPr>
              <a:t>Standard Deviation: </a:t>
            </a:r>
            <a:r>
              <a:rPr lang="en-US" sz="1800" dirty="0">
                <a:solidFill>
                  <a:schemeClr val="bg1"/>
                </a:solidFill>
                <a:latin typeface="Muli"/>
              </a:rPr>
              <a:t>The square root of the variance.</a:t>
            </a:r>
            <a:endParaRPr lang="en-US" sz="1800" dirty="0">
              <a:solidFill>
                <a:schemeClr val="bg1"/>
              </a:solidFill>
              <a:latin typeface="Muli"/>
            </a:endParaRPr>
          </a:p>
          <a:p>
            <a:endParaRPr lang="en-US" sz="1000" i="1" dirty="0">
              <a:solidFill>
                <a:schemeClr val="bg1"/>
              </a:solidFill>
              <a:latin typeface="Muli"/>
            </a:endParaRPr>
          </a:p>
          <a:p>
            <a:r>
              <a:rPr lang="en-US" sz="1800" i="1" dirty="0">
                <a:solidFill>
                  <a:schemeClr val="bg1"/>
                </a:solidFill>
                <a:latin typeface="Muli"/>
              </a:rPr>
              <a:t>Synonyms</a:t>
            </a:r>
            <a:endParaRPr lang="en-US" sz="1800" i="1" dirty="0">
              <a:solidFill>
                <a:schemeClr val="bg1"/>
              </a:solidFill>
              <a:latin typeface="Muli"/>
            </a:endParaRPr>
          </a:p>
          <a:p>
            <a:r>
              <a:rPr lang="en-US" sz="1800" dirty="0">
                <a:solidFill>
                  <a:schemeClr val="bg1"/>
                </a:solidFill>
                <a:latin typeface="Muli"/>
              </a:rPr>
              <a:t>l2-norm, Euclidean norm</a:t>
            </a:r>
            <a:endParaRPr lang="en-US" sz="1800" dirty="0">
              <a:solidFill>
                <a:schemeClr val="bg1"/>
              </a:solidFill>
              <a:latin typeface="Muli"/>
            </a:endParaRP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Pandas</a:t>
            </a:r>
            <a:endParaRPr lang="en-GB" sz="3200" dirty="0"/>
          </a:p>
        </p:txBody>
      </p:sp>
      <p:sp>
        <p:nvSpPr>
          <p:cNvPr id="2" name="Rectangle 1"/>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Estimates of Variability </a:t>
            </a:r>
            <a:endParaRPr lang="en-US" altLang="en-US" sz="1700" dirty="0">
              <a:solidFill>
                <a:srgbClr val="FFC000"/>
              </a:solidFill>
              <a:latin typeface="Muli"/>
              <a:ea typeface="Muli"/>
              <a:cs typeface="Muli"/>
            </a:endParaRPr>
          </a:p>
        </p:txBody>
      </p:sp>
      <p:sp>
        <p:nvSpPr>
          <p:cNvPr id="5" name="TextBox 4"/>
          <p:cNvSpPr txBox="1"/>
          <p:nvPr/>
        </p:nvSpPr>
        <p:spPr>
          <a:xfrm>
            <a:off x="1207810" y="3266786"/>
            <a:ext cx="6563524" cy="1354217"/>
          </a:xfrm>
          <a:prstGeom prst="rect">
            <a:avLst/>
          </a:prstGeom>
          <a:noFill/>
        </p:spPr>
        <p:txBody>
          <a:bodyPr wrap="square" rtlCol="0">
            <a:spAutoFit/>
          </a:bodyPr>
          <a:lstStyle/>
          <a:p>
            <a:r>
              <a:rPr lang="en-US" sz="1800" b="1" dirty="0">
                <a:solidFill>
                  <a:schemeClr val="bg1"/>
                </a:solidFill>
                <a:latin typeface="Muli"/>
              </a:rPr>
              <a:t>Interquartile Range: </a:t>
            </a:r>
            <a:r>
              <a:rPr lang="en-US" sz="1800" dirty="0">
                <a:solidFill>
                  <a:schemeClr val="bg1"/>
                </a:solidFill>
                <a:latin typeface="Muli"/>
              </a:rPr>
              <a:t>The difference between the 75th percentile and the 25th percentile.</a:t>
            </a:r>
            <a:endParaRPr lang="en-US" sz="1800" dirty="0">
              <a:solidFill>
                <a:schemeClr val="bg1"/>
              </a:solidFill>
              <a:latin typeface="Muli"/>
            </a:endParaRPr>
          </a:p>
          <a:p>
            <a:endParaRPr lang="en-US" sz="1000" dirty="0">
              <a:solidFill>
                <a:schemeClr val="bg1"/>
              </a:solidFill>
              <a:latin typeface="Muli"/>
            </a:endParaRPr>
          </a:p>
          <a:p>
            <a:r>
              <a:rPr lang="en-US" sz="1800" i="1" dirty="0">
                <a:solidFill>
                  <a:schemeClr val="bg1"/>
                </a:solidFill>
                <a:latin typeface="Muli"/>
              </a:rPr>
              <a:t>Synonyms</a:t>
            </a:r>
            <a:endParaRPr lang="en-US" sz="1800" i="1" dirty="0">
              <a:solidFill>
                <a:schemeClr val="bg1"/>
              </a:solidFill>
              <a:latin typeface="Muli"/>
            </a:endParaRPr>
          </a:p>
          <a:p>
            <a:r>
              <a:rPr lang="en-US" sz="1800" dirty="0">
                <a:solidFill>
                  <a:schemeClr val="bg1"/>
                </a:solidFill>
                <a:latin typeface="Muli"/>
              </a:rPr>
              <a:t>IQR</a:t>
            </a:r>
            <a:endParaRPr lang="en-US" sz="1000" i="1" dirty="0">
              <a:solidFill>
                <a:schemeClr val="bg1"/>
              </a:solidFill>
              <a:latin typeface="Muli"/>
            </a:endParaRPr>
          </a:p>
        </p:txBody>
      </p:sp>
      <p:sp>
        <p:nvSpPr>
          <p:cNvPr id="4" name="TextBox 3"/>
          <p:cNvSpPr txBox="1"/>
          <p:nvPr/>
        </p:nvSpPr>
        <p:spPr>
          <a:xfrm>
            <a:off x="1207810" y="1894641"/>
            <a:ext cx="6563524" cy="1354217"/>
          </a:xfrm>
          <a:prstGeom prst="rect">
            <a:avLst/>
          </a:prstGeom>
          <a:noFill/>
        </p:spPr>
        <p:txBody>
          <a:bodyPr wrap="square" rtlCol="0">
            <a:spAutoFit/>
          </a:bodyPr>
          <a:lstStyle/>
          <a:p>
            <a:r>
              <a:rPr lang="en-US" sz="1800" b="1" dirty="0">
                <a:solidFill>
                  <a:schemeClr val="bg1"/>
                </a:solidFill>
                <a:latin typeface="Muli"/>
              </a:rPr>
              <a:t>Percentile: </a:t>
            </a:r>
            <a:r>
              <a:rPr lang="en-US" sz="1800" dirty="0">
                <a:solidFill>
                  <a:schemeClr val="bg1"/>
                </a:solidFill>
                <a:latin typeface="Muli"/>
              </a:rPr>
              <a:t>a value on a scale of 100 that indicates the percent of a distribution that is equal to or below it.</a:t>
            </a:r>
            <a:endParaRPr lang="en-US" sz="1800" dirty="0">
              <a:solidFill>
                <a:schemeClr val="bg1"/>
              </a:solidFill>
              <a:latin typeface="Muli"/>
            </a:endParaRPr>
          </a:p>
          <a:p>
            <a:endParaRPr lang="en-US" sz="1000" i="1" dirty="0">
              <a:solidFill>
                <a:schemeClr val="bg1"/>
              </a:solidFill>
              <a:latin typeface="Muli"/>
            </a:endParaRPr>
          </a:p>
          <a:p>
            <a:r>
              <a:rPr lang="en-US" sz="1800" i="1" dirty="0">
                <a:solidFill>
                  <a:schemeClr val="bg1"/>
                </a:solidFill>
                <a:latin typeface="Muli"/>
              </a:rPr>
              <a:t>Synonyms </a:t>
            </a:r>
            <a:endParaRPr lang="en-US" sz="1800" i="1" dirty="0">
              <a:solidFill>
                <a:schemeClr val="bg1"/>
              </a:solidFill>
              <a:latin typeface="Muli"/>
            </a:endParaRPr>
          </a:p>
          <a:p>
            <a:r>
              <a:rPr lang="en-US" sz="1800" dirty="0">
                <a:solidFill>
                  <a:schemeClr val="bg1"/>
                </a:solidFill>
                <a:latin typeface="Muli"/>
              </a:rPr>
              <a:t>quantile</a:t>
            </a:r>
            <a:endParaRPr lang="en-US" sz="1800" dirty="0">
              <a:solidFill>
                <a:schemeClr val="bg1"/>
              </a:solidFill>
              <a:latin typeface="Muli"/>
            </a:endParaRP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Pandas</a:t>
            </a:r>
            <a:endParaRPr lang="en-GB"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endParaRPr lang="en-US" altLang="en-US" sz="1200" dirty="0">
              <a:solidFill>
                <a:srgbClr val="C6DAEC"/>
              </a:solidFill>
              <a:latin typeface="Muli"/>
              <a:ea typeface="Muli"/>
              <a:cs typeface="Muli"/>
            </a:endParaRP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2" name="Rectangle 1"/>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Estimates of Location</a:t>
            </a:r>
            <a:r>
              <a:rPr lang="en-US" altLang="en-US" sz="1700" dirty="0">
                <a:solidFill>
                  <a:srgbClr val="FFC000"/>
                </a:solidFill>
                <a:latin typeface="Muli"/>
                <a:ea typeface="Muli"/>
                <a:cs typeface="Muli"/>
              </a:rPr>
              <a:t> - </a:t>
            </a:r>
            <a:r>
              <a:rPr lang="en-US" altLang="en-US" sz="2000" b="1" dirty="0">
                <a:solidFill>
                  <a:srgbClr val="FFC000"/>
                </a:solidFill>
                <a:latin typeface="Muli"/>
                <a:ea typeface="Muli"/>
                <a:cs typeface="Muli"/>
              </a:rPr>
              <a:t>Pandas Functions</a:t>
            </a:r>
            <a:endParaRPr lang="en-US" altLang="en-US" sz="1700" dirty="0">
              <a:solidFill>
                <a:srgbClr val="FFC000"/>
              </a:solidFill>
              <a:latin typeface="Muli"/>
              <a:ea typeface="Muli"/>
              <a:cs typeface="Muli"/>
            </a:endParaRPr>
          </a:p>
        </p:txBody>
      </p:sp>
      <p:sp>
        <p:nvSpPr>
          <p:cNvPr id="4" name="TextBox 3"/>
          <p:cNvSpPr txBox="1"/>
          <p:nvPr/>
        </p:nvSpPr>
        <p:spPr>
          <a:xfrm>
            <a:off x="1183684" y="2473878"/>
            <a:ext cx="6563524" cy="369332"/>
          </a:xfrm>
          <a:prstGeom prst="rect">
            <a:avLst/>
          </a:prstGeom>
          <a:noFill/>
        </p:spPr>
        <p:txBody>
          <a:bodyPr wrap="square" rtlCol="0">
            <a:spAutoFit/>
          </a:bodyPr>
          <a:lstStyle/>
          <a:p>
            <a:r>
              <a:rPr lang="en-US" sz="1800" b="1" dirty="0">
                <a:solidFill>
                  <a:schemeClr val="bg1"/>
                </a:solidFill>
                <a:latin typeface="Muli"/>
              </a:rPr>
              <a:t>STD: </a:t>
            </a:r>
            <a:r>
              <a:rPr lang="en-US" sz="1800" dirty="0" err="1">
                <a:solidFill>
                  <a:srgbClr val="00B0F0"/>
                </a:solidFill>
                <a:latin typeface="Muli"/>
              </a:rPr>
              <a:t>dataframe</a:t>
            </a:r>
            <a:r>
              <a:rPr lang="en-US" sz="1800" dirty="0">
                <a:solidFill>
                  <a:schemeClr val="bg1"/>
                </a:solidFill>
                <a:latin typeface="Muli"/>
              </a:rPr>
              <a:t>[“</a:t>
            </a:r>
            <a:r>
              <a:rPr lang="en-US" sz="1800" dirty="0">
                <a:solidFill>
                  <a:srgbClr val="00B050"/>
                </a:solidFill>
                <a:latin typeface="Muli"/>
              </a:rPr>
              <a:t>column</a:t>
            </a:r>
            <a:r>
              <a:rPr lang="en-US" sz="1800" dirty="0">
                <a:solidFill>
                  <a:schemeClr val="bg1"/>
                </a:solidFill>
                <a:latin typeface="Muli"/>
              </a:rPr>
              <a:t>”].</a:t>
            </a:r>
            <a:r>
              <a:rPr lang="en-US" sz="1800" dirty="0">
                <a:solidFill>
                  <a:srgbClr val="FFC000"/>
                </a:solidFill>
                <a:latin typeface="Muli"/>
              </a:rPr>
              <a:t>std()</a:t>
            </a:r>
            <a:endParaRPr lang="en-US" sz="1800" dirty="0">
              <a:solidFill>
                <a:schemeClr val="bg1"/>
              </a:solidFill>
              <a:latin typeface="Muli"/>
            </a:endParaRPr>
          </a:p>
        </p:txBody>
      </p:sp>
      <p:sp>
        <p:nvSpPr>
          <p:cNvPr id="6" name="TextBox 5"/>
          <p:cNvSpPr txBox="1"/>
          <p:nvPr/>
        </p:nvSpPr>
        <p:spPr>
          <a:xfrm>
            <a:off x="1183684" y="2002004"/>
            <a:ext cx="6563524" cy="369332"/>
          </a:xfrm>
          <a:prstGeom prst="rect">
            <a:avLst/>
          </a:prstGeom>
          <a:noFill/>
        </p:spPr>
        <p:txBody>
          <a:bodyPr wrap="square" rtlCol="0">
            <a:spAutoFit/>
          </a:bodyPr>
          <a:lstStyle/>
          <a:p>
            <a:r>
              <a:rPr lang="en-US" sz="1800" b="1" dirty="0">
                <a:solidFill>
                  <a:schemeClr val="bg1"/>
                </a:solidFill>
                <a:latin typeface="Muli"/>
              </a:rPr>
              <a:t>Var: </a:t>
            </a:r>
            <a:r>
              <a:rPr lang="en-US" sz="1800" dirty="0" err="1">
                <a:solidFill>
                  <a:srgbClr val="00B0F0"/>
                </a:solidFill>
                <a:latin typeface="Muli"/>
              </a:rPr>
              <a:t>dataframe</a:t>
            </a:r>
            <a:r>
              <a:rPr lang="en-US" sz="1800" dirty="0">
                <a:solidFill>
                  <a:schemeClr val="bg1"/>
                </a:solidFill>
                <a:latin typeface="Muli"/>
              </a:rPr>
              <a:t>[“</a:t>
            </a:r>
            <a:r>
              <a:rPr lang="en-US" sz="1800" dirty="0">
                <a:solidFill>
                  <a:srgbClr val="00B050"/>
                </a:solidFill>
                <a:latin typeface="Muli"/>
              </a:rPr>
              <a:t>column</a:t>
            </a:r>
            <a:r>
              <a:rPr lang="en-US" sz="1800" dirty="0">
                <a:solidFill>
                  <a:schemeClr val="bg1"/>
                </a:solidFill>
                <a:latin typeface="Muli"/>
              </a:rPr>
              <a:t>”].</a:t>
            </a:r>
            <a:r>
              <a:rPr lang="en-US" sz="1800" dirty="0">
                <a:solidFill>
                  <a:srgbClr val="FFC000"/>
                </a:solidFill>
                <a:latin typeface="Muli"/>
              </a:rPr>
              <a:t>var()</a:t>
            </a:r>
            <a:endParaRPr lang="en-US" sz="1800" dirty="0">
              <a:solidFill>
                <a:schemeClr val="bg1"/>
              </a:solidFill>
              <a:latin typeface="Muli"/>
            </a:endParaRPr>
          </a:p>
        </p:txBody>
      </p:sp>
      <p:sp>
        <p:nvSpPr>
          <p:cNvPr id="7" name="TextBox 6"/>
          <p:cNvSpPr txBox="1"/>
          <p:nvPr/>
        </p:nvSpPr>
        <p:spPr>
          <a:xfrm>
            <a:off x="1183684" y="2966205"/>
            <a:ext cx="7045916" cy="2031325"/>
          </a:xfrm>
          <a:prstGeom prst="rect">
            <a:avLst/>
          </a:prstGeom>
          <a:noFill/>
        </p:spPr>
        <p:txBody>
          <a:bodyPr wrap="square" rtlCol="0">
            <a:spAutoFit/>
          </a:bodyPr>
          <a:lstStyle/>
          <a:p>
            <a:r>
              <a:rPr lang="en-US" sz="1800" b="1" dirty="0">
                <a:solidFill>
                  <a:schemeClr val="bg1"/>
                </a:solidFill>
                <a:latin typeface="Muli"/>
              </a:rPr>
              <a:t>IQR: </a:t>
            </a:r>
            <a:r>
              <a:rPr lang="en-US" sz="1800" dirty="0" err="1">
                <a:solidFill>
                  <a:srgbClr val="00B0F0"/>
                </a:solidFill>
                <a:latin typeface="Muli"/>
              </a:rPr>
              <a:t>dataframe</a:t>
            </a:r>
            <a:r>
              <a:rPr lang="en-US" sz="1800" dirty="0">
                <a:solidFill>
                  <a:schemeClr val="bg1"/>
                </a:solidFill>
                <a:latin typeface="Muli"/>
              </a:rPr>
              <a:t>[“</a:t>
            </a:r>
            <a:r>
              <a:rPr lang="en-US" sz="1800" dirty="0">
                <a:solidFill>
                  <a:srgbClr val="00B050"/>
                </a:solidFill>
                <a:latin typeface="Muli"/>
              </a:rPr>
              <a:t>column</a:t>
            </a:r>
            <a:r>
              <a:rPr lang="en-US" sz="1800" dirty="0">
                <a:solidFill>
                  <a:schemeClr val="bg1"/>
                </a:solidFill>
                <a:latin typeface="Muli"/>
              </a:rPr>
              <a:t>”]</a:t>
            </a:r>
            <a:endParaRPr lang="en-US" sz="1800" dirty="0">
              <a:solidFill>
                <a:schemeClr val="bg1"/>
              </a:solidFill>
              <a:latin typeface="Muli"/>
            </a:endParaRPr>
          </a:p>
          <a:p>
            <a:r>
              <a:rPr lang="en-US" sz="1800" dirty="0">
                <a:solidFill>
                  <a:schemeClr val="bg1"/>
                </a:solidFill>
                <a:latin typeface="Muli"/>
              </a:rPr>
              <a:t>[</a:t>
            </a:r>
            <a:endParaRPr lang="en-US" sz="1800" dirty="0">
              <a:solidFill>
                <a:schemeClr val="bg1"/>
              </a:solidFill>
              <a:latin typeface="Muli"/>
            </a:endParaRPr>
          </a:p>
          <a:p>
            <a:r>
              <a:rPr lang="en-US" sz="1800" dirty="0">
                <a:solidFill>
                  <a:schemeClr val="bg1"/>
                </a:solidFill>
                <a:latin typeface="Muli"/>
              </a:rPr>
              <a:t>	</a:t>
            </a:r>
            <a:r>
              <a:rPr lang="en-US" sz="1800" dirty="0" err="1">
                <a:solidFill>
                  <a:srgbClr val="00B0F0"/>
                </a:solidFill>
                <a:latin typeface="Muli"/>
              </a:rPr>
              <a:t>dataframe</a:t>
            </a:r>
            <a:r>
              <a:rPr lang="en-US" sz="1800" dirty="0">
                <a:solidFill>
                  <a:schemeClr val="bg1"/>
                </a:solidFill>
                <a:latin typeface="Muli"/>
              </a:rPr>
              <a:t>[“</a:t>
            </a:r>
            <a:r>
              <a:rPr lang="en-US" sz="1800" dirty="0">
                <a:solidFill>
                  <a:srgbClr val="00B050"/>
                </a:solidFill>
                <a:latin typeface="Muli"/>
              </a:rPr>
              <a:t>column</a:t>
            </a:r>
            <a:r>
              <a:rPr lang="en-US" sz="1800" dirty="0">
                <a:solidFill>
                  <a:schemeClr val="bg1"/>
                </a:solidFill>
                <a:latin typeface="Muli"/>
              </a:rPr>
              <a:t>“].between(</a:t>
            </a:r>
            <a:endParaRPr lang="en-US" sz="1800" dirty="0">
              <a:solidFill>
                <a:schemeClr val="bg1"/>
              </a:solidFill>
              <a:latin typeface="Muli"/>
            </a:endParaRPr>
          </a:p>
          <a:p>
            <a:r>
              <a:rPr lang="en-US" sz="1800" dirty="0">
                <a:solidFill>
                  <a:schemeClr val="bg1"/>
                </a:solidFill>
                <a:latin typeface="Muli"/>
              </a:rPr>
              <a:t>		</a:t>
            </a:r>
            <a:r>
              <a:rPr lang="en-US" sz="1800" dirty="0" err="1">
                <a:solidFill>
                  <a:srgbClr val="00B0F0"/>
                </a:solidFill>
                <a:latin typeface="Muli"/>
              </a:rPr>
              <a:t>dataframe</a:t>
            </a:r>
            <a:r>
              <a:rPr lang="en-US" sz="1800" dirty="0">
                <a:solidFill>
                  <a:schemeClr val="bg1"/>
                </a:solidFill>
                <a:latin typeface="Muli"/>
              </a:rPr>
              <a:t>[“</a:t>
            </a:r>
            <a:r>
              <a:rPr lang="en-US" sz="1800" dirty="0">
                <a:solidFill>
                  <a:srgbClr val="00B050"/>
                </a:solidFill>
                <a:latin typeface="Muli"/>
              </a:rPr>
              <a:t>column</a:t>
            </a:r>
            <a:r>
              <a:rPr lang="en-US" sz="1800" dirty="0">
                <a:solidFill>
                  <a:schemeClr val="bg1"/>
                </a:solidFill>
                <a:latin typeface="Muli"/>
              </a:rPr>
              <a:t>”].quantile(</a:t>
            </a:r>
            <a:r>
              <a:rPr lang="en-US" sz="1800" dirty="0">
                <a:solidFill>
                  <a:schemeClr val="accent4"/>
                </a:solidFill>
                <a:latin typeface="Muli"/>
              </a:rPr>
              <a:t>0.25</a:t>
            </a:r>
            <a:r>
              <a:rPr lang="en-US" sz="1800" dirty="0">
                <a:solidFill>
                  <a:schemeClr val="bg1"/>
                </a:solidFill>
                <a:latin typeface="Muli"/>
              </a:rPr>
              <a:t>), 				</a:t>
            </a:r>
            <a:r>
              <a:rPr lang="en-US" sz="1800" dirty="0" err="1">
                <a:solidFill>
                  <a:srgbClr val="00B0F0"/>
                </a:solidFill>
                <a:latin typeface="Muli"/>
              </a:rPr>
              <a:t>dataframe</a:t>
            </a:r>
            <a:r>
              <a:rPr lang="en-US" sz="1800" dirty="0">
                <a:solidFill>
                  <a:schemeClr val="bg1"/>
                </a:solidFill>
                <a:latin typeface="Muli"/>
              </a:rPr>
              <a:t>[“</a:t>
            </a:r>
            <a:r>
              <a:rPr lang="en-US" sz="1800" dirty="0">
                <a:solidFill>
                  <a:srgbClr val="00B050"/>
                </a:solidFill>
                <a:latin typeface="Muli"/>
              </a:rPr>
              <a:t>column</a:t>
            </a:r>
            <a:r>
              <a:rPr lang="en-US" sz="1800" dirty="0">
                <a:solidFill>
                  <a:schemeClr val="bg1"/>
                </a:solidFill>
                <a:latin typeface="Muli"/>
              </a:rPr>
              <a:t>”].quantile(</a:t>
            </a:r>
            <a:r>
              <a:rPr lang="en-US" sz="1800" dirty="0">
                <a:solidFill>
                  <a:schemeClr val="accent4"/>
                </a:solidFill>
                <a:latin typeface="Muli"/>
              </a:rPr>
              <a:t>0.75</a:t>
            </a:r>
            <a:r>
              <a:rPr lang="en-US" sz="1800" dirty="0">
                <a:solidFill>
                  <a:schemeClr val="bg1"/>
                </a:solidFill>
                <a:latin typeface="Muli"/>
              </a:rPr>
              <a:t>), </a:t>
            </a:r>
            <a:endParaRPr lang="en-US" sz="1800" dirty="0">
              <a:solidFill>
                <a:schemeClr val="bg1"/>
              </a:solidFill>
              <a:latin typeface="Muli"/>
            </a:endParaRPr>
          </a:p>
          <a:p>
            <a:r>
              <a:rPr lang="en-US" sz="1800" dirty="0">
                <a:solidFill>
                  <a:schemeClr val="bg1"/>
                </a:solidFill>
                <a:latin typeface="Muli"/>
              </a:rPr>
              <a:t>	</a:t>
            </a:r>
            <a:r>
              <a:rPr lang="en-US" sz="1800" dirty="0">
                <a:solidFill>
                  <a:schemeClr val="accent4">
                    <a:lumMod val="40000"/>
                    <a:lumOff val="60000"/>
                  </a:schemeClr>
                </a:solidFill>
                <a:latin typeface="Muli"/>
              </a:rPr>
              <a:t>inclusive</a:t>
            </a:r>
            <a:r>
              <a:rPr lang="en-US" sz="1800" dirty="0">
                <a:solidFill>
                  <a:schemeClr val="bg1"/>
                </a:solidFill>
                <a:latin typeface="Muli"/>
              </a:rPr>
              <a:t>=True)</a:t>
            </a:r>
            <a:endParaRPr lang="en-US" sz="1800" dirty="0">
              <a:solidFill>
                <a:schemeClr val="bg1"/>
              </a:solidFill>
              <a:latin typeface="Muli"/>
            </a:endParaRPr>
          </a:p>
          <a:p>
            <a:r>
              <a:rPr lang="en-US" sz="1800" dirty="0">
                <a:solidFill>
                  <a:schemeClr val="bg1"/>
                </a:solidFill>
                <a:latin typeface="Muli"/>
              </a:rPr>
              <a:t>]</a:t>
            </a:r>
            <a:endParaRPr lang="en-US" sz="1800" dirty="0">
              <a:solidFill>
                <a:schemeClr val="bg1"/>
              </a:solidFill>
              <a:latin typeface="Muli"/>
            </a:endParaRP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Pandas</a:t>
            </a:r>
            <a:endParaRPr lang="en-GB" sz="3200" dirty="0"/>
          </a:p>
        </p:txBody>
      </p:sp>
      <p:sp>
        <p:nvSpPr>
          <p:cNvPr id="2" name="Rectangle 1"/>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Exploring Categorical Data</a:t>
            </a:r>
            <a:endParaRPr lang="en-US" altLang="en-US" sz="1700" dirty="0">
              <a:solidFill>
                <a:srgbClr val="FFC000"/>
              </a:solidFill>
              <a:latin typeface="Muli"/>
              <a:ea typeface="Muli"/>
              <a:cs typeface="Muli"/>
            </a:endParaRPr>
          </a:p>
        </p:txBody>
      </p:sp>
      <p:sp>
        <p:nvSpPr>
          <p:cNvPr id="3" name="TextBox 2"/>
          <p:cNvSpPr txBox="1"/>
          <p:nvPr/>
        </p:nvSpPr>
        <p:spPr>
          <a:xfrm>
            <a:off x="1149753" y="1972132"/>
            <a:ext cx="6563524" cy="2585323"/>
          </a:xfrm>
          <a:prstGeom prst="rect">
            <a:avLst/>
          </a:prstGeom>
          <a:noFill/>
        </p:spPr>
        <p:txBody>
          <a:bodyPr wrap="square" rtlCol="0">
            <a:spAutoFit/>
          </a:bodyPr>
          <a:lstStyle/>
          <a:p>
            <a:r>
              <a:rPr lang="en-US" sz="1800" b="1" dirty="0">
                <a:solidFill>
                  <a:schemeClr val="bg1"/>
                </a:solidFill>
                <a:latin typeface="Muli"/>
              </a:rPr>
              <a:t>Mode: </a:t>
            </a:r>
            <a:r>
              <a:rPr lang="en-US" sz="1800" dirty="0">
                <a:solidFill>
                  <a:schemeClr val="bg1"/>
                </a:solidFill>
                <a:latin typeface="Muli"/>
              </a:rPr>
              <a:t>The most commonly occurring category or value in a dataset.</a:t>
            </a:r>
            <a:endParaRPr lang="en-US" sz="1800" dirty="0">
              <a:solidFill>
                <a:schemeClr val="bg1"/>
              </a:solidFill>
              <a:latin typeface="Muli"/>
            </a:endParaRPr>
          </a:p>
          <a:p>
            <a:endParaRPr lang="en-US" sz="1800" dirty="0">
              <a:solidFill>
                <a:schemeClr val="bg1"/>
              </a:solidFill>
              <a:latin typeface="Muli"/>
            </a:endParaRPr>
          </a:p>
          <a:p>
            <a:r>
              <a:rPr lang="en-US" sz="1800" dirty="0">
                <a:solidFill>
                  <a:schemeClr val="bg1"/>
                </a:solidFill>
                <a:latin typeface="Muli"/>
              </a:rPr>
              <a:t>For example, the mode of the cause of delay at Dallas/Fort Worth airport is “Inbound”. </a:t>
            </a:r>
            <a:endParaRPr lang="en-US" sz="1800" dirty="0">
              <a:solidFill>
                <a:schemeClr val="bg1"/>
              </a:solidFill>
              <a:latin typeface="Muli"/>
            </a:endParaRPr>
          </a:p>
          <a:p>
            <a:r>
              <a:rPr lang="en-US" sz="1800" dirty="0">
                <a:solidFill>
                  <a:schemeClr val="bg1"/>
                </a:solidFill>
                <a:latin typeface="Muli"/>
              </a:rPr>
              <a:t>As another example, in most parts of the United States, the mode for religious preference would be Christian. </a:t>
            </a:r>
            <a:endParaRPr lang="en-US" sz="1800" dirty="0">
              <a:solidFill>
                <a:schemeClr val="bg1"/>
              </a:solidFill>
              <a:latin typeface="Muli"/>
            </a:endParaRPr>
          </a:p>
          <a:p>
            <a:endParaRPr lang="en-US" sz="1800" dirty="0">
              <a:solidFill>
                <a:schemeClr val="bg1"/>
              </a:solidFill>
              <a:latin typeface="Muli"/>
            </a:endParaRPr>
          </a:p>
          <a:p>
            <a:r>
              <a:rPr lang="en-US" sz="1800" dirty="0">
                <a:solidFill>
                  <a:schemeClr val="bg1"/>
                </a:solidFill>
                <a:latin typeface="Muli"/>
              </a:rPr>
              <a:t>The mode is a simple summary statistic for categorical data, and it is generally not used for numeric data.</a:t>
            </a:r>
            <a:endParaRPr lang="en-US" sz="1800" dirty="0">
              <a:solidFill>
                <a:schemeClr val="bg1"/>
              </a:solidFill>
              <a:latin typeface="Muli"/>
            </a:endParaRP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Pandas</a:t>
            </a:r>
            <a:endParaRPr lang="en-GB" sz="3200" dirty="0"/>
          </a:p>
        </p:txBody>
      </p:sp>
      <p:sp>
        <p:nvSpPr>
          <p:cNvPr id="2" name="Rectangle 1"/>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Exploring Categorical Data</a:t>
            </a:r>
            <a:endParaRPr lang="en-US" altLang="en-US" sz="1700" dirty="0">
              <a:solidFill>
                <a:srgbClr val="FFC000"/>
              </a:solidFill>
              <a:latin typeface="Muli"/>
              <a:ea typeface="Muli"/>
              <a:cs typeface="Muli"/>
            </a:endParaRPr>
          </a:p>
        </p:txBody>
      </p:sp>
      <p:sp>
        <p:nvSpPr>
          <p:cNvPr id="3" name="TextBox 2"/>
          <p:cNvSpPr txBox="1"/>
          <p:nvPr/>
        </p:nvSpPr>
        <p:spPr>
          <a:xfrm>
            <a:off x="1149753" y="1957834"/>
            <a:ext cx="6563524" cy="1477328"/>
          </a:xfrm>
          <a:prstGeom prst="rect">
            <a:avLst/>
          </a:prstGeom>
          <a:noFill/>
        </p:spPr>
        <p:txBody>
          <a:bodyPr wrap="square" rtlCol="0">
            <a:spAutoFit/>
          </a:bodyPr>
          <a:lstStyle/>
          <a:p>
            <a:r>
              <a:rPr lang="en-US" sz="1800" b="1" dirty="0">
                <a:solidFill>
                  <a:schemeClr val="bg1"/>
                </a:solidFill>
                <a:latin typeface="Muli"/>
              </a:rPr>
              <a:t>Bar Charts: </a:t>
            </a:r>
            <a:r>
              <a:rPr lang="en-US" sz="1800" dirty="0">
                <a:solidFill>
                  <a:schemeClr val="bg1"/>
                </a:solidFill>
                <a:latin typeface="Muli"/>
              </a:rPr>
              <a:t>The frequency or proportion for each category plotted as bars.</a:t>
            </a:r>
            <a:endParaRPr lang="en-US" sz="1800" dirty="0">
              <a:solidFill>
                <a:schemeClr val="bg1"/>
              </a:solidFill>
              <a:latin typeface="Muli"/>
            </a:endParaRPr>
          </a:p>
          <a:p>
            <a:endParaRPr lang="en-US" sz="1800" dirty="0">
              <a:solidFill>
                <a:schemeClr val="bg1"/>
              </a:solidFill>
              <a:latin typeface="Muli"/>
            </a:endParaRPr>
          </a:p>
          <a:p>
            <a:r>
              <a:rPr lang="en-US" sz="1800" b="1" dirty="0">
                <a:solidFill>
                  <a:schemeClr val="bg1"/>
                </a:solidFill>
                <a:latin typeface="Muli"/>
              </a:rPr>
              <a:t>Pie Charts:</a:t>
            </a:r>
            <a:r>
              <a:rPr lang="en-US" sz="1800" dirty="0">
                <a:solidFill>
                  <a:schemeClr val="bg1"/>
                </a:solidFill>
                <a:latin typeface="Muli"/>
              </a:rPr>
              <a:t> The frequency or proportion for each category plotted as wedges in a pie.</a:t>
            </a:r>
            <a:endParaRPr lang="en-US" sz="1800" dirty="0">
              <a:solidFill>
                <a:schemeClr val="bg1"/>
              </a:solidFill>
              <a:latin typeface="Muli"/>
            </a:endParaRP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Pandas</a:t>
            </a:r>
            <a:endParaRPr lang="en-GB" sz="3200" dirty="0"/>
          </a:p>
        </p:txBody>
      </p:sp>
      <p:sp>
        <p:nvSpPr>
          <p:cNvPr id="2" name="Rectangle 1"/>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Exploring Categorical Data</a:t>
            </a:r>
            <a:endParaRPr lang="en-US" altLang="en-US" sz="1700" dirty="0">
              <a:solidFill>
                <a:srgbClr val="FFC000"/>
              </a:solidFill>
              <a:latin typeface="Muli"/>
              <a:ea typeface="Muli"/>
              <a:cs typeface="Muli"/>
            </a:endParaRPr>
          </a:p>
        </p:txBody>
      </p:sp>
      <p:sp>
        <p:nvSpPr>
          <p:cNvPr id="3" name="TextBox 2"/>
          <p:cNvSpPr txBox="1"/>
          <p:nvPr/>
        </p:nvSpPr>
        <p:spPr>
          <a:xfrm>
            <a:off x="1149753" y="1971585"/>
            <a:ext cx="6563524" cy="1200329"/>
          </a:xfrm>
          <a:prstGeom prst="rect">
            <a:avLst/>
          </a:prstGeom>
          <a:noFill/>
        </p:spPr>
        <p:txBody>
          <a:bodyPr wrap="square" rtlCol="0">
            <a:spAutoFit/>
          </a:bodyPr>
          <a:lstStyle/>
          <a:p>
            <a:r>
              <a:rPr lang="en-US" sz="1800" dirty="0">
                <a:solidFill>
                  <a:schemeClr val="bg1"/>
                </a:solidFill>
                <a:latin typeface="Muli"/>
              </a:rPr>
              <a:t>Getting a summary of a binary variable, or a categorical variable with a few categories, is a fairly easy matter – </a:t>
            </a:r>
            <a:endParaRPr lang="en-US" sz="1800" dirty="0">
              <a:solidFill>
                <a:schemeClr val="bg1"/>
              </a:solidFill>
              <a:latin typeface="Muli"/>
            </a:endParaRPr>
          </a:p>
          <a:p>
            <a:r>
              <a:rPr lang="en-US" sz="1800" dirty="0">
                <a:solidFill>
                  <a:schemeClr val="bg1"/>
                </a:solidFill>
                <a:latin typeface="Muli"/>
              </a:rPr>
              <a:t>we just figure out the proportion of 1’s, or of </a:t>
            </a:r>
            <a:endParaRPr lang="en-US" sz="1800" dirty="0">
              <a:solidFill>
                <a:schemeClr val="bg1"/>
              </a:solidFill>
              <a:latin typeface="Muli"/>
            </a:endParaRPr>
          </a:p>
          <a:p>
            <a:r>
              <a:rPr lang="en-US" sz="1800" dirty="0">
                <a:solidFill>
                  <a:schemeClr val="bg1"/>
                </a:solidFill>
                <a:latin typeface="Muli"/>
              </a:rPr>
              <a:t>the important categories</a:t>
            </a:r>
            <a:endParaRPr lang="en-US" sz="1800" dirty="0">
              <a:solidFill>
                <a:schemeClr val="bg1"/>
              </a:solidFill>
              <a:latin typeface="Muli"/>
            </a:endParaRPr>
          </a:p>
        </p:txBody>
      </p:sp>
      <p:pic>
        <p:nvPicPr>
          <p:cNvPr id="5" name="Picture 4"/>
          <p:cNvPicPr>
            <a:picLocks noChangeAspect="1"/>
          </p:cNvPicPr>
          <p:nvPr/>
        </p:nvPicPr>
        <p:blipFill>
          <a:blip r:embed="rId1"/>
          <a:stretch>
            <a:fillRect/>
          </a:stretch>
        </p:blipFill>
        <p:spPr>
          <a:xfrm>
            <a:off x="1232005" y="3325435"/>
            <a:ext cx="4750341" cy="1000071"/>
          </a:xfrm>
          <a:prstGeom prst="rect">
            <a:avLst/>
          </a:prstGeom>
        </p:spPr>
      </p:pic>
      <p:pic>
        <p:nvPicPr>
          <p:cNvPr id="7" name="Picture 6"/>
          <p:cNvPicPr>
            <a:picLocks noChangeAspect="1"/>
          </p:cNvPicPr>
          <p:nvPr/>
        </p:nvPicPr>
        <p:blipFill>
          <a:blip r:embed="rId2"/>
          <a:stretch>
            <a:fillRect/>
          </a:stretch>
        </p:blipFill>
        <p:spPr>
          <a:xfrm>
            <a:off x="5844097" y="2571749"/>
            <a:ext cx="2958940" cy="2376524"/>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Data and Information</a:t>
            </a:r>
            <a:endParaRPr lang="en-GB"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endParaRPr lang="en-US" altLang="en-US" sz="1200" dirty="0">
              <a:solidFill>
                <a:srgbClr val="C6DAEC"/>
              </a:solidFill>
              <a:latin typeface="Muli"/>
              <a:ea typeface="Muli"/>
              <a:cs typeface="Muli"/>
            </a:endParaRP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6" name="Rectangle 5"/>
          <p:cNvSpPr>
            <a:spLocks noChangeArrowheads="1"/>
          </p:cNvSpPr>
          <p:nvPr/>
        </p:nvSpPr>
        <p:spPr bwMode="auto">
          <a:xfrm>
            <a:off x="999986" y="1483830"/>
            <a:ext cx="8001972" cy="297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1800" b="1" dirty="0">
                <a:solidFill>
                  <a:srgbClr val="FFC000"/>
                </a:solidFill>
                <a:latin typeface="Muli"/>
                <a:ea typeface="Muli"/>
                <a:cs typeface="Muli"/>
              </a:rPr>
              <a:t>Data</a:t>
            </a:r>
            <a:r>
              <a:rPr lang="en-US" altLang="en-US" sz="1800" b="1" dirty="0">
                <a:solidFill>
                  <a:schemeClr val="bg1"/>
                </a:solidFill>
                <a:latin typeface="Muli"/>
                <a:ea typeface="Muli"/>
                <a:cs typeface="Muli"/>
              </a:rPr>
              <a:t> </a:t>
            </a:r>
            <a:endParaRPr lang="en-US" altLang="en-US" sz="1800" b="1" dirty="0">
              <a:solidFill>
                <a:schemeClr val="bg1"/>
              </a:solidFill>
              <a:latin typeface="Muli"/>
              <a:ea typeface="Muli"/>
              <a:cs typeface="Muli"/>
            </a:endParaRPr>
          </a:p>
          <a:p>
            <a:pPr marL="800100" lvl="1" indent="-342900">
              <a:spcAft>
                <a:spcPts val="600"/>
              </a:spcAft>
              <a:buFont typeface="Arial" panose="020B0604020202020204" pitchFamily="34" charset="0"/>
              <a:buChar char="•"/>
            </a:pPr>
            <a:r>
              <a:rPr lang="en-US" altLang="en-US" sz="1800" dirty="0">
                <a:solidFill>
                  <a:schemeClr val="bg1"/>
                </a:solidFill>
                <a:latin typeface="Muli"/>
                <a:ea typeface="Muli"/>
                <a:cs typeface="Muli"/>
              </a:rPr>
              <a:t>Data are raw, unorganized facts gathered about someone or something</a:t>
            </a:r>
            <a:endParaRPr lang="en-US" altLang="en-US" sz="1800" dirty="0">
              <a:solidFill>
                <a:schemeClr val="bg1"/>
              </a:solidFill>
              <a:latin typeface="Muli"/>
              <a:ea typeface="Muli"/>
              <a:cs typeface="Muli"/>
            </a:endParaRPr>
          </a:p>
          <a:p>
            <a:pPr marL="800100" lvl="1" indent="-342900">
              <a:spcAft>
                <a:spcPts val="600"/>
              </a:spcAft>
              <a:buFont typeface="Arial" panose="020B0604020202020204" pitchFamily="34" charset="0"/>
              <a:buChar char="•"/>
            </a:pPr>
            <a:r>
              <a:rPr lang="en-US" altLang="en-US" sz="1800" dirty="0">
                <a:solidFill>
                  <a:schemeClr val="bg1"/>
                </a:solidFill>
                <a:latin typeface="Muli"/>
                <a:ea typeface="Muli"/>
                <a:cs typeface="Muli"/>
              </a:rPr>
              <a:t>Usually simple and random </a:t>
            </a:r>
            <a:endParaRPr lang="en-US" altLang="en-US" sz="1800" dirty="0">
              <a:solidFill>
                <a:schemeClr val="bg1"/>
              </a:solidFill>
              <a:latin typeface="Muli"/>
              <a:ea typeface="Muli"/>
              <a:cs typeface="Muli"/>
            </a:endParaRPr>
          </a:p>
          <a:p>
            <a:pPr marL="800100" lvl="1" indent="-342900">
              <a:spcAft>
                <a:spcPts val="600"/>
              </a:spcAft>
              <a:buFont typeface="Arial" panose="020B0604020202020204" pitchFamily="34" charset="0"/>
              <a:buChar char="•"/>
            </a:pPr>
            <a:r>
              <a:rPr lang="en-US" altLang="en-US" sz="1800" dirty="0">
                <a:solidFill>
                  <a:schemeClr val="bg1"/>
                </a:solidFill>
                <a:latin typeface="Muli"/>
                <a:ea typeface="Muli"/>
                <a:cs typeface="Muli"/>
              </a:rPr>
              <a:t>Records and observation that need to be processed </a:t>
            </a:r>
            <a:endParaRPr lang="en-US" altLang="en-US" sz="1800" dirty="0">
              <a:solidFill>
                <a:schemeClr val="bg1"/>
              </a:solidFill>
              <a:latin typeface="Muli"/>
              <a:ea typeface="Muli"/>
              <a:cs typeface="Muli"/>
            </a:endParaRPr>
          </a:p>
          <a:p>
            <a:pPr lvl="0"/>
            <a:endParaRPr lang="en-US" altLang="en-US" sz="1800" dirty="0">
              <a:solidFill>
                <a:schemeClr val="bg1"/>
              </a:solidFill>
              <a:latin typeface="Muli"/>
              <a:ea typeface="Muli"/>
              <a:cs typeface="Muli"/>
            </a:endParaRPr>
          </a:p>
          <a:p>
            <a:r>
              <a:rPr lang="en-US" altLang="en-US" sz="1800" b="1" dirty="0">
                <a:solidFill>
                  <a:srgbClr val="FFC000"/>
                </a:solidFill>
                <a:latin typeface="Muli"/>
                <a:ea typeface="Muli"/>
                <a:cs typeface="Muli"/>
              </a:rPr>
              <a:t>Information</a:t>
            </a:r>
            <a:r>
              <a:rPr lang="en-US" altLang="en-US" sz="1800" dirty="0">
                <a:solidFill>
                  <a:schemeClr val="bg1"/>
                </a:solidFill>
                <a:latin typeface="Muli"/>
                <a:ea typeface="Muli"/>
                <a:cs typeface="Muli"/>
              </a:rPr>
              <a:t> </a:t>
            </a:r>
            <a:endParaRPr lang="en-US" altLang="en-US" sz="1800" dirty="0">
              <a:solidFill>
                <a:schemeClr val="bg1"/>
              </a:solidFill>
              <a:latin typeface="Muli"/>
              <a:ea typeface="Muli"/>
              <a:cs typeface="Muli"/>
            </a:endParaRPr>
          </a:p>
          <a:p>
            <a:pPr marL="800100" lvl="1" indent="-342900">
              <a:spcAft>
                <a:spcPts val="600"/>
              </a:spcAft>
              <a:buFont typeface="Arial" panose="020B0604020202020204" pitchFamily="34" charset="0"/>
              <a:buChar char="•"/>
            </a:pPr>
            <a:r>
              <a:rPr lang="en-US" altLang="en-US" sz="1800" dirty="0">
                <a:solidFill>
                  <a:schemeClr val="bg1"/>
                </a:solidFill>
                <a:latin typeface="Muli"/>
                <a:ea typeface="Muli"/>
                <a:cs typeface="Muli"/>
              </a:rPr>
              <a:t>Organized and structured fact concerning a particular event/ subject. </a:t>
            </a:r>
            <a:endParaRPr lang="en-US" altLang="en-US" sz="1800" dirty="0">
              <a:solidFill>
                <a:schemeClr val="bg1"/>
              </a:solidFill>
              <a:latin typeface="Muli"/>
              <a:ea typeface="Muli"/>
              <a:cs typeface="Muli"/>
            </a:endParaRPr>
          </a:p>
          <a:p>
            <a:pPr marL="800100" lvl="1" indent="-342900">
              <a:spcAft>
                <a:spcPts val="600"/>
              </a:spcAft>
              <a:buFont typeface="Arial" panose="020B0604020202020204" pitchFamily="34" charset="0"/>
              <a:buChar char="•"/>
            </a:pPr>
            <a:r>
              <a:rPr lang="en-US" altLang="en-US" sz="1800" dirty="0">
                <a:solidFill>
                  <a:schemeClr val="bg1"/>
                </a:solidFill>
                <a:latin typeface="Muli"/>
                <a:ea typeface="Muli"/>
                <a:cs typeface="Muli"/>
              </a:rPr>
              <a:t>Gathered by processing and presented in a given context</a:t>
            </a:r>
            <a:endParaRPr lang="en-US" altLang="en-US" sz="1800" dirty="0">
              <a:solidFill>
                <a:schemeClr val="bg1"/>
              </a:solidFill>
              <a:latin typeface="Muli"/>
              <a:ea typeface="Muli"/>
              <a:cs typeface="Muli"/>
            </a:endParaRPr>
          </a:p>
          <a:p>
            <a:pPr marL="800100" lvl="1" indent="-342900">
              <a:spcAft>
                <a:spcPts val="600"/>
              </a:spcAft>
              <a:buFont typeface="Arial" panose="020B0604020202020204" pitchFamily="34" charset="0"/>
              <a:buChar char="•"/>
            </a:pPr>
            <a:r>
              <a:rPr lang="en-US" altLang="en-US" sz="1800" dirty="0">
                <a:solidFill>
                  <a:schemeClr val="bg1"/>
                </a:solidFill>
                <a:latin typeface="Muli"/>
                <a:ea typeface="Muli"/>
                <a:cs typeface="Muli"/>
              </a:rPr>
              <a:t>Obtained by analysis and often useful</a:t>
            </a:r>
            <a:endParaRPr lang="en-US" altLang="en-US" sz="1800" dirty="0">
              <a:solidFill>
                <a:schemeClr val="bg1"/>
              </a:solidFill>
              <a:latin typeface="Muli"/>
              <a:ea typeface="Muli"/>
              <a:cs typeface="Muli"/>
            </a:endParaRP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Pandas</a:t>
            </a:r>
            <a:endParaRPr lang="en-GB"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endParaRPr lang="en-US" altLang="en-US" sz="1200" dirty="0">
              <a:solidFill>
                <a:srgbClr val="C6DAEC"/>
              </a:solidFill>
              <a:latin typeface="Muli"/>
              <a:ea typeface="Muli"/>
              <a:cs typeface="Muli"/>
            </a:endParaRP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2" name="Rectangle 1"/>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Exploring Categorical Data</a:t>
            </a:r>
            <a:r>
              <a:rPr lang="en-US" altLang="en-US" sz="1700" dirty="0">
                <a:solidFill>
                  <a:srgbClr val="FFC000"/>
                </a:solidFill>
                <a:latin typeface="Muli"/>
                <a:ea typeface="Muli"/>
                <a:cs typeface="Muli"/>
              </a:rPr>
              <a:t> - </a:t>
            </a:r>
            <a:r>
              <a:rPr lang="en-US" altLang="en-US" sz="2000" b="1" dirty="0">
                <a:solidFill>
                  <a:srgbClr val="FFC000"/>
                </a:solidFill>
                <a:latin typeface="Muli"/>
                <a:ea typeface="Muli"/>
                <a:cs typeface="Muli"/>
              </a:rPr>
              <a:t>Pandas Functions</a:t>
            </a:r>
            <a:endParaRPr lang="en-US" altLang="en-US" sz="1700" dirty="0">
              <a:solidFill>
                <a:srgbClr val="FFC000"/>
              </a:solidFill>
              <a:latin typeface="Muli"/>
              <a:ea typeface="Muli"/>
              <a:cs typeface="Muli"/>
            </a:endParaRPr>
          </a:p>
        </p:txBody>
      </p:sp>
      <p:sp>
        <p:nvSpPr>
          <p:cNvPr id="6" name="TextBox 5"/>
          <p:cNvSpPr txBox="1"/>
          <p:nvPr/>
        </p:nvSpPr>
        <p:spPr>
          <a:xfrm>
            <a:off x="1183684" y="2002004"/>
            <a:ext cx="6563524" cy="369332"/>
          </a:xfrm>
          <a:prstGeom prst="rect">
            <a:avLst/>
          </a:prstGeom>
          <a:noFill/>
        </p:spPr>
        <p:txBody>
          <a:bodyPr wrap="square" rtlCol="0">
            <a:spAutoFit/>
          </a:bodyPr>
          <a:lstStyle/>
          <a:p>
            <a:r>
              <a:rPr lang="en-US" sz="1800" b="1" dirty="0">
                <a:solidFill>
                  <a:schemeClr val="bg1"/>
                </a:solidFill>
                <a:latin typeface="Muli"/>
              </a:rPr>
              <a:t>Mode: </a:t>
            </a:r>
            <a:r>
              <a:rPr lang="en-US" sz="1800" dirty="0" err="1">
                <a:solidFill>
                  <a:srgbClr val="00B0F0"/>
                </a:solidFill>
                <a:latin typeface="Muli"/>
              </a:rPr>
              <a:t>dataframe</a:t>
            </a:r>
            <a:r>
              <a:rPr lang="en-US" sz="1800" dirty="0">
                <a:solidFill>
                  <a:schemeClr val="bg1"/>
                </a:solidFill>
                <a:latin typeface="Muli"/>
              </a:rPr>
              <a:t>[“</a:t>
            </a:r>
            <a:r>
              <a:rPr lang="en-US" sz="1800" dirty="0">
                <a:solidFill>
                  <a:srgbClr val="00B050"/>
                </a:solidFill>
                <a:latin typeface="Muli"/>
              </a:rPr>
              <a:t>column</a:t>
            </a:r>
            <a:r>
              <a:rPr lang="en-US" sz="1800" dirty="0">
                <a:solidFill>
                  <a:schemeClr val="bg1"/>
                </a:solidFill>
                <a:latin typeface="Muli"/>
              </a:rPr>
              <a:t>”].</a:t>
            </a:r>
            <a:r>
              <a:rPr lang="en-US" sz="1800" dirty="0">
                <a:solidFill>
                  <a:srgbClr val="FFC000"/>
                </a:solidFill>
                <a:latin typeface="Muli"/>
              </a:rPr>
              <a:t>mode()</a:t>
            </a:r>
            <a:endParaRPr lang="en-US" sz="1800" dirty="0">
              <a:solidFill>
                <a:schemeClr val="bg1"/>
              </a:solidFill>
              <a:latin typeface="Muli"/>
            </a:endParaRP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Pandas</a:t>
            </a:r>
            <a:endParaRPr lang="en-GB" sz="3200" dirty="0"/>
          </a:p>
        </p:txBody>
      </p:sp>
      <p:sp>
        <p:nvSpPr>
          <p:cNvPr id="2" name="Rectangle 1"/>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Find Missing Values in Pandas Data Frame</a:t>
            </a:r>
            <a:endParaRPr lang="en-US" altLang="en-US" sz="1700" dirty="0">
              <a:solidFill>
                <a:srgbClr val="FFC000"/>
              </a:solidFill>
              <a:latin typeface="Muli"/>
              <a:ea typeface="Muli"/>
              <a:cs typeface="Muli"/>
            </a:endParaRPr>
          </a:p>
        </p:txBody>
      </p:sp>
      <p:sp>
        <p:nvSpPr>
          <p:cNvPr id="5" name="Rectangle 4"/>
          <p:cNvSpPr>
            <a:spLocks noChangeArrowheads="1"/>
          </p:cNvSpPr>
          <p:nvPr/>
        </p:nvSpPr>
        <p:spPr bwMode="auto">
          <a:xfrm>
            <a:off x="1149753" y="2287027"/>
            <a:ext cx="6964356"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1800" dirty="0">
                <a:solidFill>
                  <a:schemeClr val="bg1"/>
                </a:solidFill>
                <a:latin typeface="Muli"/>
                <a:ea typeface="Muli"/>
                <a:cs typeface="Muli"/>
              </a:rPr>
              <a:t>Pandas </a:t>
            </a:r>
            <a:r>
              <a:rPr lang="en-US" altLang="en-US" sz="1800" dirty="0" err="1">
                <a:solidFill>
                  <a:schemeClr val="bg1"/>
                </a:solidFill>
                <a:latin typeface="Muli"/>
                <a:ea typeface="Muli"/>
                <a:cs typeface="Muli"/>
              </a:rPr>
              <a:t>isnull</a:t>
            </a:r>
            <a:r>
              <a:rPr lang="en-US" altLang="en-US" sz="1800" dirty="0">
                <a:solidFill>
                  <a:schemeClr val="bg1"/>
                </a:solidFill>
                <a:latin typeface="Muli"/>
                <a:ea typeface="Muli"/>
                <a:cs typeface="Muli"/>
              </a:rPr>
              <a:t>(), </a:t>
            </a:r>
            <a:r>
              <a:rPr lang="en-US" altLang="en-US" sz="1800" dirty="0" err="1">
                <a:solidFill>
                  <a:schemeClr val="bg1"/>
                </a:solidFill>
                <a:latin typeface="Muli"/>
                <a:ea typeface="Muli"/>
                <a:cs typeface="Muli"/>
              </a:rPr>
              <a:t>isna</a:t>
            </a:r>
            <a:r>
              <a:rPr lang="en-US" altLang="en-US" sz="1800" dirty="0">
                <a:solidFill>
                  <a:schemeClr val="bg1"/>
                </a:solidFill>
                <a:latin typeface="Muli"/>
                <a:ea typeface="Muli"/>
                <a:cs typeface="Muli"/>
              </a:rPr>
              <a:t>() functions are used to detect missing values. </a:t>
            </a:r>
            <a:endParaRPr lang="en-US" altLang="en-US" sz="1800" dirty="0">
              <a:solidFill>
                <a:schemeClr val="bg1"/>
              </a:solidFill>
              <a:latin typeface="Muli"/>
              <a:ea typeface="Muli"/>
              <a:cs typeface="Muli"/>
            </a:endParaRPr>
          </a:p>
          <a:p>
            <a:pPr marL="285750" indent="-285750">
              <a:spcAft>
                <a:spcPts val="600"/>
              </a:spcAft>
              <a:buFont typeface="Arial" panose="020B0604020202020204" pitchFamily="34" charset="0"/>
              <a:buChar char="•"/>
            </a:pPr>
            <a:r>
              <a:rPr lang="en-US" altLang="en-US" sz="1800" dirty="0" err="1">
                <a:solidFill>
                  <a:schemeClr val="bg1"/>
                </a:solidFill>
                <a:latin typeface="Muli"/>
                <a:ea typeface="Muli"/>
                <a:cs typeface="Muli"/>
              </a:rPr>
              <a:t>df.isna</a:t>
            </a:r>
            <a:r>
              <a:rPr lang="en-US" altLang="en-US" sz="1800" dirty="0">
                <a:solidFill>
                  <a:schemeClr val="bg1"/>
                </a:solidFill>
                <a:latin typeface="Muli"/>
                <a:ea typeface="Muli"/>
                <a:cs typeface="Muli"/>
              </a:rPr>
              <a:t>() returns the </a:t>
            </a:r>
            <a:r>
              <a:rPr lang="en-US" altLang="en-US" sz="1800" dirty="0" err="1">
                <a:solidFill>
                  <a:schemeClr val="bg1"/>
                </a:solidFill>
                <a:latin typeface="Muli"/>
                <a:ea typeface="Muli"/>
                <a:cs typeface="Muli"/>
              </a:rPr>
              <a:t>dataframe</a:t>
            </a:r>
            <a:r>
              <a:rPr lang="en-US" altLang="en-US" sz="1800" dirty="0">
                <a:solidFill>
                  <a:schemeClr val="bg1"/>
                </a:solidFill>
                <a:latin typeface="Muli"/>
                <a:ea typeface="Muli"/>
                <a:cs typeface="Muli"/>
              </a:rPr>
              <a:t> with </a:t>
            </a:r>
            <a:r>
              <a:rPr lang="en-US" altLang="en-US" sz="1800" dirty="0" err="1">
                <a:solidFill>
                  <a:schemeClr val="bg1"/>
                </a:solidFill>
                <a:latin typeface="Muli"/>
                <a:ea typeface="Muli"/>
                <a:cs typeface="Muli"/>
              </a:rPr>
              <a:t>boolean</a:t>
            </a:r>
            <a:r>
              <a:rPr lang="en-US" altLang="en-US" sz="1800" dirty="0">
                <a:solidFill>
                  <a:schemeClr val="bg1"/>
                </a:solidFill>
                <a:latin typeface="Muli"/>
                <a:ea typeface="Muli"/>
                <a:cs typeface="Muli"/>
              </a:rPr>
              <a:t> values indicating missing values</a:t>
            </a:r>
            <a:endParaRPr lang="en-US" altLang="en-US" sz="1800" dirty="0">
              <a:solidFill>
                <a:schemeClr val="bg1"/>
              </a:solidFill>
              <a:latin typeface="Muli"/>
              <a:ea typeface="Muli"/>
              <a:cs typeface="Muli"/>
            </a:endParaRPr>
          </a:p>
          <a:p>
            <a:pPr marL="285750" indent="-285750">
              <a:spcAft>
                <a:spcPts val="600"/>
              </a:spcAft>
              <a:buFont typeface="Arial" panose="020B0604020202020204" pitchFamily="34" charset="0"/>
              <a:buChar char="•"/>
            </a:pPr>
            <a:r>
              <a:rPr lang="en-US" altLang="en-US" sz="1800" dirty="0" err="1">
                <a:solidFill>
                  <a:schemeClr val="bg1"/>
                </a:solidFill>
                <a:latin typeface="Muli"/>
                <a:ea typeface="Muli"/>
                <a:cs typeface="Muli"/>
              </a:rPr>
              <a:t>notna</a:t>
            </a:r>
            <a:r>
              <a:rPr lang="en-US" altLang="en-US" sz="1800" dirty="0">
                <a:solidFill>
                  <a:schemeClr val="bg1"/>
                </a:solidFill>
                <a:latin typeface="Muli"/>
                <a:ea typeface="Muli"/>
                <a:cs typeface="Muli"/>
              </a:rPr>
              <a:t>() is another method which is the opposite of </a:t>
            </a:r>
            <a:r>
              <a:rPr lang="en-US" altLang="en-US" sz="1800" dirty="0" err="1">
                <a:solidFill>
                  <a:schemeClr val="bg1"/>
                </a:solidFill>
                <a:latin typeface="Muli"/>
                <a:ea typeface="Muli"/>
                <a:cs typeface="Muli"/>
              </a:rPr>
              <a:t>isna</a:t>
            </a:r>
            <a:r>
              <a:rPr lang="en-US" altLang="en-US" sz="1800" dirty="0">
                <a:solidFill>
                  <a:schemeClr val="bg1"/>
                </a:solidFill>
                <a:latin typeface="Muli"/>
                <a:ea typeface="Muli"/>
                <a:cs typeface="Muli"/>
              </a:rPr>
              <a:t>()</a:t>
            </a:r>
            <a:endParaRPr lang="en-US" altLang="en-US" sz="1800" dirty="0">
              <a:solidFill>
                <a:schemeClr val="bg1"/>
              </a:solidFill>
              <a:latin typeface="Muli"/>
              <a:ea typeface="Muli"/>
              <a:cs typeface="Muli"/>
            </a:endParaRPr>
          </a:p>
          <a:p>
            <a:pPr marL="285750" indent="-285750">
              <a:spcAft>
                <a:spcPts val="600"/>
              </a:spcAft>
              <a:buFont typeface="Arial" panose="020B0604020202020204" pitchFamily="34" charset="0"/>
              <a:buChar char="•"/>
            </a:pPr>
            <a:r>
              <a:rPr lang="en-US" altLang="en-US" sz="1800" dirty="0" err="1">
                <a:solidFill>
                  <a:schemeClr val="bg1"/>
                </a:solidFill>
                <a:latin typeface="Muli"/>
                <a:ea typeface="Muli"/>
                <a:cs typeface="Muli"/>
              </a:rPr>
              <a:t>df.isna</a:t>
            </a:r>
            <a:r>
              <a:rPr lang="en-US" altLang="en-US" sz="1800" dirty="0">
                <a:solidFill>
                  <a:schemeClr val="bg1"/>
                </a:solidFill>
                <a:latin typeface="Muli"/>
                <a:ea typeface="Muli"/>
                <a:cs typeface="Muli"/>
              </a:rPr>
              <a:t>().any() returns a </a:t>
            </a:r>
            <a:r>
              <a:rPr lang="en-US" altLang="en-US" sz="1800" dirty="0" err="1">
                <a:solidFill>
                  <a:schemeClr val="bg1"/>
                </a:solidFill>
                <a:latin typeface="Muli"/>
                <a:ea typeface="Muli"/>
                <a:cs typeface="Muli"/>
              </a:rPr>
              <a:t>boolean</a:t>
            </a:r>
            <a:r>
              <a:rPr lang="en-US" altLang="en-US" sz="1800" dirty="0">
                <a:solidFill>
                  <a:schemeClr val="bg1"/>
                </a:solidFill>
                <a:latin typeface="Muli"/>
                <a:ea typeface="Muli"/>
                <a:cs typeface="Muli"/>
              </a:rPr>
              <a:t> value for each column. If there is at least one missing value in that column, the result is True</a:t>
            </a:r>
            <a:endParaRPr lang="en-US" altLang="en-US" sz="1800" dirty="0">
              <a:solidFill>
                <a:schemeClr val="bg1"/>
              </a:solidFill>
              <a:latin typeface="Muli"/>
              <a:ea typeface="Muli"/>
              <a:cs typeface="Muli"/>
            </a:endParaRPr>
          </a:p>
          <a:p>
            <a:pPr marL="285750" indent="-285750">
              <a:spcAft>
                <a:spcPts val="600"/>
              </a:spcAft>
              <a:buFont typeface="Arial" panose="020B0604020202020204" pitchFamily="34" charset="0"/>
              <a:buChar char="•"/>
            </a:pPr>
            <a:r>
              <a:rPr lang="en-US" altLang="en-US" sz="1800" dirty="0" err="1">
                <a:solidFill>
                  <a:schemeClr val="bg1"/>
                </a:solidFill>
                <a:latin typeface="Muli"/>
                <a:ea typeface="Muli"/>
                <a:cs typeface="Muli"/>
              </a:rPr>
              <a:t>df.isna</a:t>
            </a:r>
            <a:r>
              <a:rPr lang="en-US" altLang="en-US" sz="1800" dirty="0">
                <a:solidFill>
                  <a:schemeClr val="bg1"/>
                </a:solidFill>
                <a:latin typeface="Muli"/>
                <a:ea typeface="Muli"/>
                <a:cs typeface="Muli"/>
              </a:rPr>
              <a:t>().sum() returns the number of missing values in each column.</a:t>
            </a:r>
            <a:endParaRPr lang="en-US" altLang="en-US" sz="1800" dirty="0">
              <a:solidFill>
                <a:schemeClr val="bg1"/>
              </a:solidFill>
              <a:latin typeface="Muli"/>
              <a:ea typeface="Muli"/>
              <a:cs typeface="Muli"/>
            </a:endParaRP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Pandas</a:t>
            </a:r>
            <a:endParaRPr lang="en-GB" sz="3200" dirty="0"/>
          </a:p>
        </p:txBody>
      </p:sp>
      <p:sp>
        <p:nvSpPr>
          <p:cNvPr id="2" name="Rectangle 1"/>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Find Missing Values in Pandas Data Frame</a:t>
            </a:r>
            <a:endParaRPr lang="en-US" altLang="en-US" sz="1700" dirty="0">
              <a:solidFill>
                <a:srgbClr val="FFC000"/>
              </a:solidFill>
              <a:latin typeface="Muli"/>
              <a:ea typeface="Muli"/>
              <a:cs typeface="Muli"/>
            </a:endParaRPr>
          </a:p>
        </p:txBody>
      </p:sp>
      <p:sp>
        <p:nvSpPr>
          <p:cNvPr id="5" name="Rectangle 4"/>
          <p:cNvSpPr>
            <a:spLocks noChangeArrowheads="1"/>
          </p:cNvSpPr>
          <p:nvPr/>
        </p:nvSpPr>
        <p:spPr bwMode="auto">
          <a:xfrm>
            <a:off x="1149753" y="1968257"/>
            <a:ext cx="6964356"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1800" dirty="0">
                <a:solidFill>
                  <a:schemeClr val="bg1"/>
                </a:solidFill>
                <a:latin typeface="Muli"/>
                <a:ea typeface="Muli"/>
                <a:cs typeface="Muli"/>
              </a:rPr>
              <a:t>Pandas </a:t>
            </a:r>
            <a:r>
              <a:rPr lang="en-US" altLang="en-US" sz="1800" dirty="0" err="1">
                <a:solidFill>
                  <a:schemeClr val="bg1"/>
                </a:solidFill>
                <a:latin typeface="Muli"/>
                <a:ea typeface="Muli"/>
                <a:cs typeface="Muli"/>
              </a:rPr>
              <a:t>isnull</a:t>
            </a:r>
            <a:r>
              <a:rPr lang="en-US" altLang="en-US" sz="1800" dirty="0">
                <a:solidFill>
                  <a:schemeClr val="bg1"/>
                </a:solidFill>
                <a:latin typeface="Muli"/>
                <a:ea typeface="Muli"/>
                <a:cs typeface="Muli"/>
              </a:rPr>
              <a:t>(), </a:t>
            </a:r>
            <a:r>
              <a:rPr lang="en-US" altLang="en-US" sz="1800" dirty="0" err="1">
                <a:solidFill>
                  <a:schemeClr val="bg1"/>
                </a:solidFill>
                <a:latin typeface="Muli"/>
                <a:ea typeface="Muli"/>
                <a:cs typeface="Muli"/>
              </a:rPr>
              <a:t>isna</a:t>
            </a:r>
            <a:r>
              <a:rPr lang="en-US" altLang="en-US" sz="1800" dirty="0">
                <a:solidFill>
                  <a:schemeClr val="bg1"/>
                </a:solidFill>
                <a:latin typeface="Muli"/>
                <a:ea typeface="Muli"/>
                <a:cs typeface="Muli"/>
              </a:rPr>
              <a:t>() functions are used to detect missing values. </a:t>
            </a:r>
            <a:endParaRPr lang="en-US" altLang="en-US" sz="1800" dirty="0">
              <a:solidFill>
                <a:schemeClr val="bg1"/>
              </a:solidFill>
              <a:latin typeface="Muli"/>
              <a:ea typeface="Muli"/>
              <a:cs typeface="Muli"/>
            </a:endParaRPr>
          </a:p>
          <a:p>
            <a:pPr marL="285750" indent="-285750">
              <a:spcAft>
                <a:spcPts val="600"/>
              </a:spcAft>
              <a:buFont typeface="Arial" panose="020B0604020202020204" pitchFamily="34" charset="0"/>
              <a:buChar char="•"/>
            </a:pPr>
            <a:r>
              <a:rPr lang="en-US" altLang="en-US" sz="1800" dirty="0" err="1">
                <a:solidFill>
                  <a:schemeClr val="bg1"/>
                </a:solidFill>
                <a:latin typeface="Muli"/>
                <a:ea typeface="Muli"/>
                <a:cs typeface="Muli"/>
              </a:rPr>
              <a:t>df.isna</a:t>
            </a:r>
            <a:r>
              <a:rPr lang="en-US" altLang="en-US" sz="1800" dirty="0">
                <a:solidFill>
                  <a:schemeClr val="bg1"/>
                </a:solidFill>
                <a:latin typeface="Muli"/>
                <a:ea typeface="Muli"/>
                <a:cs typeface="Muli"/>
              </a:rPr>
              <a:t>() returns the </a:t>
            </a:r>
            <a:r>
              <a:rPr lang="en-US" altLang="en-US" sz="1800" dirty="0" err="1">
                <a:solidFill>
                  <a:schemeClr val="bg1"/>
                </a:solidFill>
                <a:latin typeface="Muli"/>
                <a:ea typeface="Muli"/>
                <a:cs typeface="Muli"/>
              </a:rPr>
              <a:t>dataframe</a:t>
            </a:r>
            <a:r>
              <a:rPr lang="en-US" altLang="en-US" sz="1800" dirty="0">
                <a:solidFill>
                  <a:schemeClr val="bg1"/>
                </a:solidFill>
                <a:latin typeface="Muli"/>
                <a:ea typeface="Muli"/>
                <a:cs typeface="Muli"/>
              </a:rPr>
              <a:t> with </a:t>
            </a:r>
            <a:r>
              <a:rPr lang="en-US" altLang="en-US" sz="1800" dirty="0" err="1">
                <a:solidFill>
                  <a:schemeClr val="bg1"/>
                </a:solidFill>
                <a:latin typeface="Muli"/>
                <a:ea typeface="Muli"/>
                <a:cs typeface="Muli"/>
              </a:rPr>
              <a:t>boolean</a:t>
            </a:r>
            <a:r>
              <a:rPr lang="en-US" altLang="en-US" sz="1800" dirty="0">
                <a:solidFill>
                  <a:schemeClr val="bg1"/>
                </a:solidFill>
                <a:latin typeface="Muli"/>
                <a:ea typeface="Muli"/>
                <a:cs typeface="Muli"/>
              </a:rPr>
              <a:t> values indicating missing values</a:t>
            </a:r>
            <a:endParaRPr lang="en-US" altLang="en-US" sz="1800" dirty="0">
              <a:solidFill>
                <a:schemeClr val="bg1"/>
              </a:solidFill>
              <a:latin typeface="Muli"/>
              <a:ea typeface="Muli"/>
              <a:cs typeface="Muli"/>
            </a:endParaRPr>
          </a:p>
          <a:p>
            <a:pPr marL="285750" indent="-285750">
              <a:spcAft>
                <a:spcPts val="600"/>
              </a:spcAft>
              <a:buFont typeface="Arial" panose="020B0604020202020204" pitchFamily="34" charset="0"/>
              <a:buChar char="•"/>
            </a:pPr>
            <a:r>
              <a:rPr lang="en-US" altLang="en-US" sz="1800" dirty="0" err="1">
                <a:solidFill>
                  <a:schemeClr val="bg1"/>
                </a:solidFill>
                <a:latin typeface="Muli"/>
                <a:ea typeface="Muli"/>
                <a:cs typeface="Muli"/>
              </a:rPr>
              <a:t>notna</a:t>
            </a:r>
            <a:r>
              <a:rPr lang="en-US" altLang="en-US" sz="1800" dirty="0">
                <a:solidFill>
                  <a:schemeClr val="bg1"/>
                </a:solidFill>
                <a:latin typeface="Muli"/>
                <a:ea typeface="Muli"/>
                <a:cs typeface="Muli"/>
              </a:rPr>
              <a:t>() is another method which is the opposite of </a:t>
            </a:r>
            <a:r>
              <a:rPr lang="en-US" altLang="en-US" sz="1800" dirty="0" err="1">
                <a:solidFill>
                  <a:schemeClr val="bg1"/>
                </a:solidFill>
                <a:latin typeface="Muli"/>
                <a:ea typeface="Muli"/>
                <a:cs typeface="Muli"/>
              </a:rPr>
              <a:t>isna</a:t>
            </a:r>
            <a:r>
              <a:rPr lang="en-US" altLang="en-US" sz="1800" dirty="0">
                <a:solidFill>
                  <a:schemeClr val="bg1"/>
                </a:solidFill>
                <a:latin typeface="Muli"/>
                <a:ea typeface="Muli"/>
                <a:cs typeface="Muli"/>
              </a:rPr>
              <a:t>()</a:t>
            </a:r>
            <a:endParaRPr lang="en-US" altLang="en-US" sz="1800" dirty="0">
              <a:solidFill>
                <a:schemeClr val="bg1"/>
              </a:solidFill>
              <a:latin typeface="Muli"/>
              <a:ea typeface="Muli"/>
              <a:cs typeface="Muli"/>
            </a:endParaRPr>
          </a:p>
          <a:p>
            <a:pPr marL="285750" indent="-285750">
              <a:spcAft>
                <a:spcPts val="600"/>
              </a:spcAft>
              <a:buFont typeface="Arial" panose="020B0604020202020204" pitchFamily="34" charset="0"/>
              <a:buChar char="•"/>
            </a:pPr>
            <a:r>
              <a:rPr lang="en-US" altLang="en-US" sz="1800" dirty="0" err="1">
                <a:solidFill>
                  <a:schemeClr val="bg1"/>
                </a:solidFill>
                <a:latin typeface="Muli"/>
                <a:ea typeface="Muli"/>
                <a:cs typeface="Muli"/>
              </a:rPr>
              <a:t>df.isna</a:t>
            </a:r>
            <a:r>
              <a:rPr lang="en-US" altLang="en-US" sz="1800" dirty="0">
                <a:solidFill>
                  <a:schemeClr val="bg1"/>
                </a:solidFill>
                <a:latin typeface="Muli"/>
                <a:ea typeface="Muli"/>
                <a:cs typeface="Muli"/>
              </a:rPr>
              <a:t>().any() returns a </a:t>
            </a:r>
            <a:r>
              <a:rPr lang="en-US" altLang="en-US" sz="1800" dirty="0" err="1">
                <a:solidFill>
                  <a:schemeClr val="bg1"/>
                </a:solidFill>
                <a:latin typeface="Muli"/>
                <a:ea typeface="Muli"/>
                <a:cs typeface="Muli"/>
              </a:rPr>
              <a:t>boolean</a:t>
            </a:r>
            <a:r>
              <a:rPr lang="en-US" altLang="en-US" sz="1800" dirty="0">
                <a:solidFill>
                  <a:schemeClr val="bg1"/>
                </a:solidFill>
                <a:latin typeface="Muli"/>
                <a:ea typeface="Muli"/>
                <a:cs typeface="Muli"/>
              </a:rPr>
              <a:t> value for each column. If there is at least one missing value in that column, the result is True</a:t>
            </a:r>
            <a:endParaRPr lang="en-US" altLang="en-US" sz="1800" dirty="0">
              <a:solidFill>
                <a:schemeClr val="bg1"/>
              </a:solidFill>
              <a:latin typeface="Muli"/>
              <a:ea typeface="Muli"/>
              <a:cs typeface="Muli"/>
            </a:endParaRPr>
          </a:p>
          <a:p>
            <a:pPr marL="285750" indent="-285750">
              <a:spcAft>
                <a:spcPts val="600"/>
              </a:spcAft>
              <a:buFont typeface="Arial" panose="020B0604020202020204" pitchFamily="34" charset="0"/>
              <a:buChar char="•"/>
            </a:pPr>
            <a:r>
              <a:rPr lang="en-US" altLang="en-US" sz="1800" dirty="0" err="1">
                <a:solidFill>
                  <a:schemeClr val="bg1"/>
                </a:solidFill>
                <a:latin typeface="Muli"/>
                <a:ea typeface="Muli"/>
                <a:cs typeface="Muli"/>
              </a:rPr>
              <a:t>df.isna</a:t>
            </a:r>
            <a:r>
              <a:rPr lang="en-US" altLang="en-US" sz="1800" dirty="0">
                <a:solidFill>
                  <a:schemeClr val="bg1"/>
                </a:solidFill>
                <a:latin typeface="Muli"/>
                <a:ea typeface="Muli"/>
                <a:cs typeface="Muli"/>
              </a:rPr>
              <a:t>().sum() returns the number of missing values in each column.</a:t>
            </a:r>
            <a:endParaRPr lang="en-US" altLang="en-US" sz="1800" dirty="0">
              <a:solidFill>
                <a:schemeClr val="bg1"/>
              </a:solidFill>
              <a:latin typeface="Muli"/>
              <a:ea typeface="Muli"/>
              <a:cs typeface="Muli"/>
            </a:endParaRP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Pandas</a:t>
            </a:r>
            <a:endParaRPr lang="en-GB" sz="3200" dirty="0"/>
          </a:p>
        </p:txBody>
      </p:sp>
      <p:sp>
        <p:nvSpPr>
          <p:cNvPr id="2" name="Rectangle 1"/>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Handle Missing Values in Pandas Data Frame</a:t>
            </a:r>
            <a:endParaRPr lang="en-US" altLang="en-US" sz="1700" dirty="0">
              <a:solidFill>
                <a:srgbClr val="FFC000"/>
              </a:solidFill>
              <a:latin typeface="Muli"/>
              <a:ea typeface="Muli"/>
              <a:cs typeface="Muli"/>
            </a:endParaRPr>
          </a:p>
        </p:txBody>
      </p:sp>
      <p:sp>
        <p:nvSpPr>
          <p:cNvPr id="5" name="Rectangle 4"/>
          <p:cNvSpPr>
            <a:spLocks noChangeArrowheads="1"/>
          </p:cNvSpPr>
          <p:nvPr/>
        </p:nvSpPr>
        <p:spPr bwMode="auto">
          <a:xfrm>
            <a:off x="1089822" y="2037514"/>
            <a:ext cx="715429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1800" dirty="0">
                <a:solidFill>
                  <a:schemeClr val="bg1"/>
                </a:solidFill>
                <a:latin typeface="Muli"/>
                <a:ea typeface="Muli"/>
                <a:cs typeface="Muli"/>
              </a:rPr>
              <a:t>Not all missing values come in nice and clean </a:t>
            </a:r>
            <a:r>
              <a:rPr lang="en-US" altLang="en-US" sz="1800" dirty="0" err="1">
                <a:solidFill>
                  <a:schemeClr val="bg1"/>
                </a:solidFill>
                <a:latin typeface="Muli"/>
                <a:ea typeface="Muli"/>
                <a:cs typeface="Muli"/>
              </a:rPr>
              <a:t>NaN</a:t>
            </a:r>
            <a:r>
              <a:rPr lang="en-US" altLang="en-US" sz="1800" dirty="0">
                <a:solidFill>
                  <a:schemeClr val="bg1"/>
                </a:solidFill>
                <a:latin typeface="Muli"/>
                <a:ea typeface="Muli"/>
                <a:cs typeface="Muli"/>
              </a:rPr>
              <a:t> or None format. For example, “?” and “- -“ or “” characters in column can be represented as missing values, too.</a:t>
            </a:r>
            <a:endParaRPr lang="en-US" altLang="en-US" sz="1800" dirty="0">
              <a:solidFill>
                <a:schemeClr val="bg1"/>
              </a:solidFill>
              <a:latin typeface="Muli"/>
              <a:ea typeface="Muli"/>
              <a:cs typeface="Muli"/>
            </a:endParaRPr>
          </a:p>
        </p:txBody>
      </p:sp>
      <p:sp>
        <p:nvSpPr>
          <p:cNvPr id="4" name="TextBox 3"/>
          <p:cNvSpPr txBox="1"/>
          <p:nvPr/>
        </p:nvSpPr>
        <p:spPr>
          <a:xfrm>
            <a:off x="1089822" y="2960844"/>
            <a:ext cx="7255892" cy="646331"/>
          </a:xfrm>
          <a:prstGeom prst="rect">
            <a:avLst/>
          </a:prstGeom>
          <a:noFill/>
        </p:spPr>
        <p:txBody>
          <a:bodyPr wrap="square">
            <a:spAutoFit/>
          </a:bodyPr>
          <a:lstStyle/>
          <a:p>
            <a:r>
              <a:rPr lang="en-CA" sz="1800" dirty="0">
                <a:solidFill>
                  <a:schemeClr val="bg1"/>
                </a:solidFill>
                <a:latin typeface="Muli"/>
              </a:rPr>
              <a:t>You can use pandas replace() function to handle these values after a </a:t>
            </a:r>
            <a:r>
              <a:rPr lang="en-CA" sz="1800" dirty="0" err="1">
                <a:solidFill>
                  <a:schemeClr val="bg1"/>
                </a:solidFill>
                <a:latin typeface="Muli"/>
              </a:rPr>
              <a:t>dataframe</a:t>
            </a:r>
            <a:r>
              <a:rPr lang="en-CA" sz="1800" dirty="0">
                <a:solidFill>
                  <a:schemeClr val="bg1"/>
                </a:solidFill>
                <a:latin typeface="Muli"/>
              </a:rPr>
              <a:t> is created.</a:t>
            </a:r>
            <a:endParaRPr lang="en-CA" sz="1800" dirty="0">
              <a:solidFill>
                <a:schemeClr val="bg1"/>
              </a:solidFill>
              <a:latin typeface="Muli"/>
            </a:endParaRPr>
          </a:p>
        </p:txBody>
      </p:sp>
      <p:sp>
        <p:nvSpPr>
          <p:cNvPr id="6" name="Rectangle 5"/>
          <p:cNvSpPr>
            <a:spLocks noChangeArrowheads="1"/>
          </p:cNvSpPr>
          <p:nvPr/>
        </p:nvSpPr>
        <p:spPr bwMode="auto">
          <a:xfrm>
            <a:off x="1089822" y="3720123"/>
            <a:ext cx="7154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1800" dirty="0" err="1">
                <a:solidFill>
                  <a:srgbClr val="FFC000"/>
                </a:solidFill>
                <a:latin typeface="Muli"/>
                <a:ea typeface="Muli"/>
                <a:cs typeface="Muli"/>
              </a:rPr>
              <a:t>DataFrame.replace</a:t>
            </a:r>
            <a:r>
              <a:rPr lang="en-US" altLang="en-US" sz="1800" dirty="0">
                <a:solidFill>
                  <a:srgbClr val="FFC000"/>
                </a:solidFill>
                <a:latin typeface="Muli"/>
                <a:ea typeface="Muli"/>
                <a:cs typeface="Muli"/>
              </a:rPr>
              <a:t>(</a:t>
            </a:r>
            <a:r>
              <a:rPr lang="en-US" altLang="en-US" sz="1800" dirty="0" err="1">
                <a:solidFill>
                  <a:srgbClr val="FFC000"/>
                </a:solidFill>
                <a:latin typeface="Muli"/>
                <a:ea typeface="Muli"/>
                <a:cs typeface="Muli"/>
              </a:rPr>
              <a:t>old_value</a:t>
            </a:r>
            <a:r>
              <a:rPr lang="en-US" altLang="en-US" sz="1800" dirty="0">
                <a:solidFill>
                  <a:srgbClr val="FFC000"/>
                </a:solidFill>
                <a:latin typeface="Muli"/>
                <a:ea typeface="Muli"/>
                <a:cs typeface="Muli"/>
              </a:rPr>
              <a:t>, </a:t>
            </a:r>
            <a:r>
              <a:rPr lang="en-US" altLang="en-US" sz="1800" dirty="0" err="1">
                <a:solidFill>
                  <a:srgbClr val="FFC000"/>
                </a:solidFill>
                <a:latin typeface="Muli"/>
                <a:ea typeface="Muli"/>
                <a:cs typeface="Muli"/>
              </a:rPr>
              <a:t>new_value</a:t>
            </a:r>
            <a:r>
              <a:rPr lang="en-US" altLang="en-US" sz="1800" dirty="0">
                <a:solidFill>
                  <a:srgbClr val="FFC000"/>
                </a:solidFill>
                <a:latin typeface="Muli"/>
                <a:ea typeface="Muli"/>
                <a:cs typeface="Muli"/>
              </a:rPr>
              <a:t>, </a:t>
            </a:r>
            <a:r>
              <a:rPr lang="en-US" altLang="en-US" sz="1800" dirty="0" err="1">
                <a:solidFill>
                  <a:srgbClr val="FFC000"/>
                </a:solidFill>
                <a:latin typeface="Muli"/>
                <a:ea typeface="Muli"/>
                <a:cs typeface="Muli"/>
              </a:rPr>
              <a:t>inplace</a:t>
            </a:r>
            <a:r>
              <a:rPr lang="en-US" altLang="en-US" sz="1800" dirty="0">
                <a:solidFill>
                  <a:srgbClr val="FFC000"/>
                </a:solidFill>
                <a:latin typeface="Muli"/>
                <a:ea typeface="Muli"/>
                <a:cs typeface="Muli"/>
              </a:rPr>
              <a:t>=True)</a:t>
            </a:r>
            <a:endParaRPr lang="en-US" altLang="en-US" sz="1800" dirty="0">
              <a:solidFill>
                <a:srgbClr val="FFC000"/>
              </a:solidFill>
              <a:latin typeface="Muli"/>
              <a:ea typeface="Muli"/>
              <a:cs typeface="Muli"/>
            </a:endParaRP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Pandas</a:t>
            </a:r>
            <a:endParaRPr lang="en-GB" sz="3200" dirty="0"/>
          </a:p>
        </p:txBody>
      </p:sp>
      <p:sp>
        <p:nvSpPr>
          <p:cNvPr id="2" name="Rectangle 1"/>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Handle Missing Values in Pandas Data Frame</a:t>
            </a:r>
            <a:endParaRPr lang="en-US" altLang="en-US" sz="1700" dirty="0">
              <a:solidFill>
                <a:srgbClr val="FFC000"/>
              </a:solidFill>
              <a:latin typeface="Muli"/>
              <a:ea typeface="Muli"/>
              <a:cs typeface="Muli"/>
            </a:endParaRPr>
          </a:p>
        </p:txBody>
      </p:sp>
      <p:sp>
        <p:nvSpPr>
          <p:cNvPr id="5" name="Rectangle 4"/>
          <p:cNvSpPr>
            <a:spLocks noChangeArrowheads="1"/>
          </p:cNvSpPr>
          <p:nvPr/>
        </p:nvSpPr>
        <p:spPr bwMode="auto">
          <a:xfrm>
            <a:off x="1149753" y="1984534"/>
            <a:ext cx="7154292"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1800" b="1" dirty="0">
                <a:solidFill>
                  <a:schemeClr val="bg1"/>
                </a:solidFill>
                <a:latin typeface="Muli"/>
                <a:ea typeface="Muli"/>
                <a:cs typeface="Muli"/>
              </a:rPr>
              <a:t>Drop missing values:</a:t>
            </a:r>
            <a:r>
              <a:rPr lang="en-US" altLang="en-US" sz="1800" dirty="0">
                <a:solidFill>
                  <a:schemeClr val="bg1"/>
                </a:solidFill>
                <a:latin typeface="Muli"/>
                <a:ea typeface="Muli"/>
                <a:cs typeface="Muli"/>
              </a:rPr>
              <a:t> </a:t>
            </a:r>
            <a:endParaRPr lang="en-US" altLang="en-US" sz="1800" dirty="0">
              <a:solidFill>
                <a:schemeClr val="bg1"/>
              </a:solidFill>
              <a:latin typeface="Muli"/>
              <a:ea typeface="Muli"/>
              <a:cs typeface="Muli"/>
            </a:endParaRPr>
          </a:p>
          <a:p>
            <a:pPr>
              <a:spcAft>
                <a:spcPts val="600"/>
              </a:spcAft>
            </a:pPr>
            <a:r>
              <a:rPr lang="en-US" altLang="en-US" sz="1800" dirty="0" err="1">
                <a:solidFill>
                  <a:schemeClr val="bg1"/>
                </a:solidFill>
                <a:latin typeface="Muli"/>
                <a:ea typeface="Muli"/>
                <a:cs typeface="Muli"/>
              </a:rPr>
              <a:t>DataFrame.dropna</a:t>
            </a:r>
            <a:r>
              <a:rPr lang="en-US" altLang="en-US" sz="1800" dirty="0">
                <a:solidFill>
                  <a:schemeClr val="bg1"/>
                </a:solidFill>
                <a:latin typeface="Muli"/>
                <a:ea typeface="Muli"/>
                <a:cs typeface="Muli"/>
              </a:rPr>
              <a:t>(axis=0, thresh=5, </a:t>
            </a:r>
            <a:r>
              <a:rPr lang="en-US" altLang="en-US" sz="1800" dirty="0" err="1">
                <a:solidFill>
                  <a:schemeClr val="bg1"/>
                </a:solidFill>
                <a:latin typeface="Muli"/>
                <a:ea typeface="Muli"/>
                <a:cs typeface="Muli"/>
              </a:rPr>
              <a:t>inplace</a:t>
            </a:r>
            <a:r>
              <a:rPr lang="en-US" altLang="en-US" sz="1800" dirty="0">
                <a:solidFill>
                  <a:schemeClr val="bg1"/>
                </a:solidFill>
                <a:latin typeface="Muli"/>
                <a:ea typeface="Muli"/>
                <a:cs typeface="Muli"/>
              </a:rPr>
              <a:t>=True)</a:t>
            </a:r>
            <a:endParaRPr lang="en-US" altLang="en-US" sz="1800" dirty="0">
              <a:solidFill>
                <a:schemeClr val="bg1"/>
              </a:solidFill>
              <a:latin typeface="Muli"/>
              <a:ea typeface="Muli"/>
              <a:cs typeface="Muli"/>
            </a:endParaRPr>
          </a:p>
        </p:txBody>
      </p:sp>
      <p:sp>
        <p:nvSpPr>
          <p:cNvPr id="3" name="Rectangle 2"/>
          <p:cNvSpPr>
            <a:spLocks noChangeArrowheads="1"/>
          </p:cNvSpPr>
          <p:nvPr/>
        </p:nvSpPr>
        <p:spPr bwMode="auto">
          <a:xfrm>
            <a:off x="1149753" y="2815630"/>
            <a:ext cx="7154292" cy="143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1800" b="1" dirty="0">
                <a:solidFill>
                  <a:schemeClr val="bg1"/>
                </a:solidFill>
                <a:latin typeface="Muli"/>
                <a:ea typeface="Muli"/>
                <a:cs typeface="Muli"/>
              </a:rPr>
              <a:t>Replace missing values:</a:t>
            </a:r>
            <a:r>
              <a:rPr lang="en-US" altLang="en-US" sz="1800" dirty="0">
                <a:solidFill>
                  <a:schemeClr val="bg1"/>
                </a:solidFill>
                <a:latin typeface="Muli"/>
                <a:ea typeface="Muli"/>
                <a:cs typeface="Muli"/>
              </a:rPr>
              <a:t> </a:t>
            </a:r>
            <a:endParaRPr lang="en-US" altLang="en-US" sz="1800" dirty="0">
              <a:solidFill>
                <a:schemeClr val="bg1"/>
              </a:solidFill>
              <a:latin typeface="Muli"/>
              <a:ea typeface="Muli"/>
              <a:cs typeface="Muli"/>
            </a:endParaRPr>
          </a:p>
          <a:p>
            <a:pPr>
              <a:spcAft>
                <a:spcPts val="600"/>
              </a:spcAft>
            </a:pPr>
            <a:r>
              <a:rPr lang="en-US" altLang="en-US" sz="1800" dirty="0" err="1">
                <a:solidFill>
                  <a:schemeClr val="bg1"/>
                </a:solidFill>
                <a:latin typeface="Muli"/>
                <a:ea typeface="Muli"/>
                <a:cs typeface="Muli"/>
              </a:rPr>
              <a:t>DataFrame.fillna</a:t>
            </a:r>
            <a:r>
              <a:rPr lang="en-US" altLang="en-US" sz="1800" dirty="0">
                <a:solidFill>
                  <a:schemeClr val="bg1"/>
                </a:solidFill>
                <a:latin typeface="Muli"/>
                <a:ea typeface="Muli"/>
                <a:cs typeface="Muli"/>
              </a:rPr>
              <a:t>(value, </a:t>
            </a:r>
            <a:r>
              <a:rPr lang="en-US" altLang="en-US" sz="1800" dirty="0" err="1">
                <a:solidFill>
                  <a:schemeClr val="bg1"/>
                </a:solidFill>
                <a:latin typeface="Muli"/>
                <a:ea typeface="Muli"/>
                <a:cs typeface="Muli"/>
              </a:rPr>
              <a:t>inplace</a:t>
            </a:r>
            <a:r>
              <a:rPr lang="en-US" altLang="en-US" sz="1800" dirty="0">
                <a:solidFill>
                  <a:schemeClr val="bg1"/>
                </a:solidFill>
                <a:latin typeface="Muli"/>
                <a:ea typeface="Muli"/>
                <a:cs typeface="Muli"/>
              </a:rPr>
              <a:t>=True)</a:t>
            </a:r>
            <a:endParaRPr lang="en-US" altLang="en-US" sz="1800" dirty="0">
              <a:solidFill>
                <a:schemeClr val="bg1"/>
              </a:solidFill>
              <a:latin typeface="Muli"/>
              <a:ea typeface="Muli"/>
              <a:cs typeface="Muli"/>
            </a:endParaRPr>
          </a:p>
          <a:p>
            <a:pPr>
              <a:spcAft>
                <a:spcPts val="600"/>
              </a:spcAft>
            </a:pPr>
            <a:r>
              <a:rPr lang="en-US" altLang="en-US" sz="1800" dirty="0" err="1">
                <a:solidFill>
                  <a:schemeClr val="bg1"/>
                </a:solidFill>
                <a:latin typeface="Muli"/>
                <a:ea typeface="Muli"/>
                <a:cs typeface="Muli"/>
              </a:rPr>
              <a:t>DataFrame.fillna</a:t>
            </a:r>
            <a:r>
              <a:rPr lang="en-US" altLang="en-US" sz="1800" dirty="0">
                <a:solidFill>
                  <a:schemeClr val="bg1"/>
                </a:solidFill>
                <a:latin typeface="Muli"/>
                <a:ea typeface="Muli"/>
                <a:cs typeface="Muli"/>
              </a:rPr>
              <a:t>(axis=0, method=“</a:t>
            </a:r>
            <a:r>
              <a:rPr lang="en-US" altLang="en-US" sz="1800" dirty="0" err="1">
                <a:solidFill>
                  <a:schemeClr val="bg1"/>
                </a:solidFill>
                <a:latin typeface="Muli"/>
                <a:ea typeface="Muli"/>
                <a:cs typeface="Muli"/>
              </a:rPr>
              <a:t>ffill</a:t>
            </a:r>
            <a:r>
              <a:rPr lang="en-US" altLang="en-US" sz="1800" dirty="0">
                <a:solidFill>
                  <a:schemeClr val="bg1"/>
                </a:solidFill>
                <a:latin typeface="Muli"/>
                <a:ea typeface="Muli"/>
                <a:cs typeface="Muli"/>
              </a:rPr>
              <a:t>” </a:t>
            </a:r>
            <a:r>
              <a:rPr lang="en-US" altLang="en-US" sz="1800" dirty="0" err="1">
                <a:solidFill>
                  <a:schemeClr val="bg1"/>
                </a:solidFill>
                <a:latin typeface="Muli"/>
                <a:ea typeface="Muli"/>
                <a:cs typeface="Muli"/>
              </a:rPr>
              <a:t>inplace</a:t>
            </a:r>
            <a:r>
              <a:rPr lang="en-US" altLang="en-US" sz="1800" dirty="0">
                <a:solidFill>
                  <a:schemeClr val="bg1"/>
                </a:solidFill>
                <a:latin typeface="Muli"/>
                <a:ea typeface="Muli"/>
                <a:cs typeface="Muli"/>
              </a:rPr>
              <a:t>=True)</a:t>
            </a:r>
            <a:endParaRPr lang="en-US" altLang="en-US" sz="1800" dirty="0">
              <a:solidFill>
                <a:schemeClr val="bg1"/>
              </a:solidFill>
              <a:latin typeface="Muli"/>
              <a:ea typeface="Muli"/>
              <a:cs typeface="Muli"/>
            </a:endParaRPr>
          </a:p>
          <a:p>
            <a:pPr>
              <a:spcAft>
                <a:spcPts val="600"/>
              </a:spcAft>
            </a:pPr>
            <a:endParaRPr lang="en-US" altLang="en-US" sz="1800" dirty="0">
              <a:solidFill>
                <a:schemeClr val="bg1"/>
              </a:solidFill>
              <a:latin typeface="Muli"/>
              <a:ea typeface="Muli"/>
              <a:cs typeface="Muli"/>
            </a:endParaRP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Pandas</a:t>
            </a:r>
            <a:endParaRPr lang="en-GB"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endParaRPr lang="en-US" altLang="en-US" sz="1200" dirty="0">
              <a:solidFill>
                <a:srgbClr val="C6DAEC"/>
              </a:solidFill>
              <a:latin typeface="Muli"/>
              <a:ea typeface="Muli"/>
              <a:cs typeface="Muli"/>
            </a:endParaRP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2" name="Rectangle 1"/>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Workshop</a:t>
            </a:r>
            <a:endParaRPr lang="en-US" altLang="en-US" sz="1700" dirty="0">
              <a:solidFill>
                <a:srgbClr val="FFC000"/>
              </a:solidFill>
              <a:latin typeface="Muli"/>
              <a:ea typeface="Muli"/>
              <a:cs typeface="Muli"/>
            </a:endParaRPr>
          </a:p>
        </p:txBody>
      </p:sp>
      <p:sp>
        <p:nvSpPr>
          <p:cNvPr id="6" name="TextBox 5">
            <a:hlinkClick r:id="rId1"/>
          </p:cNvPr>
          <p:cNvSpPr txBox="1"/>
          <p:nvPr/>
        </p:nvSpPr>
        <p:spPr>
          <a:xfrm>
            <a:off x="1149753" y="2416325"/>
            <a:ext cx="6563524" cy="646331"/>
          </a:xfrm>
          <a:prstGeom prst="rect">
            <a:avLst/>
          </a:prstGeom>
          <a:noFill/>
        </p:spPr>
        <p:txBody>
          <a:bodyPr wrap="square" rtlCol="0">
            <a:spAutoFit/>
          </a:bodyPr>
          <a:lstStyle/>
          <a:p>
            <a:r>
              <a:rPr lang="en-US" sz="1800" u="sng" dirty="0">
                <a:solidFill>
                  <a:schemeClr val="bg1"/>
                </a:solidFill>
                <a:latin typeface="Muli"/>
              </a:rPr>
              <a:t>https://www.kaggle.com/code/prashant111/comprehensive-data-analysis-with-pandas</a:t>
            </a:r>
            <a:endParaRPr lang="en-US" sz="1800" u="sng" dirty="0">
              <a:solidFill>
                <a:schemeClr val="bg1"/>
              </a:solidFill>
              <a:latin typeface="Muli"/>
            </a:endParaRPr>
          </a:p>
        </p:txBody>
      </p:sp>
      <p:sp>
        <p:nvSpPr>
          <p:cNvPr id="4" name="Rectangle 3"/>
          <p:cNvSpPr>
            <a:spLocks noChangeArrowheads="1"/>
          </p:cNvSpPr>
          <p:nvPr/>
        </p:nvSpPr>
        <p:spPr bwMode="auto">
          <a:xfrm>
            <a:off x="1149753" y="1912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dirty="0">
                <a:solidFill>
                  <a:schemeClr val="bg1"/>
                </a:solidFill>
                <a:latin typeface="Muli"/>
                <a:ea typeface="Muli"/>
                <a:cs typeface="Muli"/>
              </a:rPr>
              <a:t>Comprehensive Data Analysis with Pandas</a:t>
            </a:r>
            <a:endParaRPr lang="en-US" altLang="en-US" sz="1700" dirty="0">
              <a:solidFill>
                <a:schemeClr val="bg1"/>
              </a:solidFill>
              <a:latin typeface="Muli"/>
              <a:ea typeface="Muli"/>
              <a:cs typeface="Muli"/>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Data and Information</a:t>
            </a:r>
            <a:endParaRPr lang="en-GB"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endParaRPr lang="en-US" altLang="en-US" sz="1200" dirty="0">
              <a:solidFill>
                <a:srgbClr val="C6DAEC"/>
              </a:solidFill>
              <a:latin typeface="Muli"/>
              <a:ea typeface="Muli"/>
              <a:cs typeface="Muli"/>
            </a:endParaRP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4" name="Rectangle 3"/>
          <p:cNvSpPr>
            <a:spLocks noChangeArrowheads="1"/>
          </p:cNvSpPr>
          <p:nvPr/>
        </p:nvSpPr>
        <p:spPr bwMode="auto">
          <a:xfrm>
            <a:off x="1162372" y="1655156"/>
            <a:ext cx="7836227"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1800" b="1" dirty="0">
                <a:solidFill>
                  <a:srgbClr val="FFC000"/>
                </a:solidFill>
                <a:latin typeface="Muli"/>
                <a:ea typeface="Muli"/>
                <a:cs typeface="Muli"/>
              </a:rPr>
              <a:t>Examples: </a:t>
            </a:r>
            <a:endParaRPr lang="en-US" altLang="en-US" sz="1800" b="1" dirty="0">
              <a:solidFill>
                <a:srgbClr val="FFC000"/>
              </a:solidFill>
              <a:latin typeface="Muli"/>
              <a:ea typeface="Muli"/>
              <a:cs typeface="Muli"/>
            </a:endParaRPr>
          </a:p>
          <a:p>
            <a:pPr lvl="0"/>
            <a:endParaRPr lang="en-US" altLang="en-US" sz="1800" b="1" dirty="0">
              <a:solidFill>
                <a:srgbClr val="FFC000"/>
              </a:solidFill>
              <a:latin typeface="Muli"/>
              <a:ea typeface="Muli"/>
              <a:cs typeface="Muli"/>
            </a:endParaRPr>
          </a:p>
          <a:p>
            <a:pPr marL="914400" lvl="1" indent="-457200">
              <a:spcAft>
                <a:spcPts val="600"/>
              </a:spcAft>
              <a:buFont typeface="+mj-lt"/>
              <a:buAutoNum type="arabicPeriod"/>
            </a:pPr>
            <a:r>
              <a:rPr lang="en-US" altLang="en-US" sz="1800" dirty="0">
                <a:solidFill>
                  <a:schemeClr val="bg1"/>
                </a:solidFill>
                <a:latin typeface="Muli"/>
                <a:ea typeface="Muli"/>
                <a:cs typeface="Muli"/>
              </a:rPr>
              <a:t>Student’s score in exam can be considered as data. But the mean test score of the class will be considered as information.  </a:t>
            </a:r>
            <a:br>
              <a:rPr lang="en-US" altLang="en-US" sz="1800" dirty="0">
                <a:solidFill>
                  <a:schemeClr val="bg1"/>
                </a:solidFill>
                <a:latin typeface="Muli"/>
                <a:ea typeface="Muli"/>
                <a:cs typeface="Muli"/>
              </a:rPr>
            </a:br>
            <a:endParaRPr lang="en-US" altLang="en-US" sz="1800" dirty="0">
              <a:solidFill>
                <a:schemeClr val="bg1"/>
              </a:solidFill>
              <a:latin typeface="Muli"/>
              <a:ea typeface="Muli"/>
              <a:cs typeface="Muli"/>
            </a:endParaRPr>
          </a:p>
          <a:p>
            <a:pPr marL="914400" lvl="1" indent="-457200">
              <a:spcAft>
                <a:spcPts val="600"/>
              </a:spcAft>
              <a:buFont typeface="+mj-lt"/>
              <a:buAutoNum type="arabicPeriod"/>
            </a:pPr>
            <a:r>
              <a:rPr lang="en-US" altLang="en-US" sz="1800" dirty="0">
                <a:solidFill>
                  <a:schemeClr val="bg1"/>
                </a:solidFill>
                <a:latin typeface="Muli"/>
                <a:ea typeface="Muli"/>
                <a:cs typeface="Muli"/>
              </a:rPr>
              <a:t>Temperature of a decade all over the world can be considered as data. Finding out the increasing trend can be considered as information. </a:t>
            </a:r>
            <a:br>
              <a:rPr lang="en-US" altLang="en-US" sz="1800" dirty="0">
                <a:solidFill>
                  <a:schemeClr val="bg1"/>
                </a:solidFill>
                <a:latin typeface="Muli"/>
                <a:ea typeface="Muli"/>
                <a:cs typeface="Muli"/>
              </a:rPr>
            </a:br>
            <a:endParaRPr lang="en-US" altLang="en-US" sz="1800" dirty="0">
              <a:solidFill>
                <a:schemeClr val="bg1"/>
              </a:solidFill>
              <a:latin typeface="Muli"/>
              <a:ea typeface="Muli"/>
              <a:cs typeface="Muli"/>
            </a:endParaRPr>
          </a:p>
          <a:p>
            <a:pPr marL="914400" lvl="1" indent="-457200">
              <a:spcAft>
                <a:spcPts val="600"/>
              </a:spcAft>
              <a:buFont typeface="+mj-lt"/>
              <a:buAutoNum type="arabicPeriod"/>
            </a:pPr>
            <a:r>
              <a:rPr lang="en-US" altLang="en-US" sz="1800" dirty="0">
                <a:solidFill>
                  <a:schemeClr val="bg1"/>
                </a:solidFill>
                <a:latin typeface="Muli"/>
                <a:ea typeface="Muli"/>
                <a:cs typeface="Muli"/>
              </a:rPr>
              <a:t>Travel history of people of a country can be considered data. The migration trend (inward or outward) can be considered as information.</a:t>
            </a:r>
            <a:endParaRPr lang="en-US" altLang="en-US" sz="1800" dirty="0">
              <a:solidFill>
                <a:schemeClr val="bg1"/>
              </a:solidFill>
              <a:latin typeface="Muli"/>
              <a:ea typeface="Muli"/>
              <a:cs typeface="Muli"/>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endParaRPr lang="en-US" altLang="en-US" sz="1200" dirty="0">
              <a:solidFill>
                <a:srgbClr val="C6DAEC"/>
              </a:solidFill>
              <a:latin typeface="Muli"/>
              <a:ea typeface="Muli"/>
              <a:cs typeface="Muli"/>
            </a:endParaRP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6" name="Rectangle 5"/>
          <p:cNvSpPr>
            <a:spLocks noChangeArrowheads="1"/>
          </p:cNvSpPr>
          <p:nvPr/>
        </p:nvSpPr>
        <p:spPr bwMode="auto">
          <a:xfrm>
            <a:off x="660538" y="1676658"/>
            <a:ext cx="7942786"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800" b="1" dirty="0">
              <a:solidFill>
                <a:schemeClr val="bg1"/>
              </a:solidFill>
              <a:latin typeface="Muli"/>
              <a:ea typeface="Muli"/>
              <a:cs typeface="Muli"/>
            </a:endParaRPr>
          </a:p>
          <a:p>
            <a:pPr marL="914400" lvl="1" indent="-457200">
              <a:spcAft>
                <a:spcPts val="600"/>
              </a:spcAft>
              <a:buFont typeface="Arial" panose="020B0604020202020204" pitchFamily="34" charset="0"/>
              <a:buChar char="•"/>
            </a:pPr>
            <a:r>
              <a:rPr lang="en-US" altLang="en-US" sz="1800" dirty="0">
                <a:solidFill>
                  <a:schemeClr val="bg1"/>
                </a:solidFill>
                <a:latin typeface="Muli"/>
                <a:ea typeface="Muli"/>
                <a:cs typeface="Muli"/>
              </a:rPr>
              <a:t>Data that can be stored in a tabular form</a:t>
            </a:r>
            <a:endParaRPr lang="en-US" altLang="en-US" sz="1800" dirty="0">
              <a:solidFill>
                <a:schemeClr val="bg1"/>
              </a:solidFill>
              <a:latin typeface="Muli"/>
              <a:ea typeface="Muli"/>
              <a:cs typeface="Muli"/>
            </a:endParaRPr>
          </a:p>
          <a:p>
            <a:pPr marL="914400" lvl="1" indent="-457200">
              <a:spcAft>
                <a:spcPts val="600"/>
              </a:spcAft>
              <a:buFont typeface="Arial" panose="020B0604020202020204" pitchFamily="34" charset="0"/>
              <a:buChar char="•"/>
            </a:pPr>
            <a:r>
              <a:rPr lang="en-US" altLang="en-US" sz="1800" dirty="0">
                <a:solidFill>
                  <a:schemeClr val="bg1"/>
                </a:solidFill>
                <a:latin typeface="Muli"/>
                <a:ea typeface="Muli"/>
                <a:cs typeface="Muli"/>
              </a:rPr>
              <a:t>Every instance has the same structure</a:t>
            </a:r>
            <a:endParaRPr lang="en-US" altLang="en-US" sz="1800" dirty="0">
              <a:solidFill>
                <a:schemeClr val="bg1"/>
              </a:solidFill>
              <a:latin typeface="Muli"/>
              <a:ea typeface="Muli"/>
              <a:cs typeface="Muli"/>
            </a:endParaRPr>
          </a:p>
          <a:p>
            <a:pPr marL="914400" lvl="1" indent="-457200">
              <a:spcAft>
                <a:spcPts val="600"/>
              </a:spcAft>
              <a:buFont typeface="Arial" panose="020B0604020202020204" pitchFamily="34" charset="0"/>
              <a:buChar char="•"/>
            </a:pPr>
            <a:r>
              <a:rPr lang="en-US" altLang="en-US" sz="1800" dirty="0">
                <a:solidFill>
                  <a:schemeClr val="bg1"/>
                </a:solidFill>
                <a:latin typeface="Muli"/>
                <a:ea typeface="Muli"/>
                <a:cs typeface="Muli"/>
              </a:rPr>
              <a:t>Can be easily stored, organized, searched, recorded and merged with other structured data.</a:t>
            </a:r>
            <a:endParaRPr lang="en-US" altLang="en-US" sz="1800" dirty="0">
              <a:solidFill>
                <a:schemeClr val="bg1"/>
              </a:solidFill>
              <a:latin typeface="Muli"/>
              <a:ea typeface="Muli"/>
              <a:cs typeface="Muli"/>
            </a:endParaRPr>
          </a:p>
          <a:p>
            <a:pPr marL="914400" lvl="1" indent="-457200">
              <a:spcAft>
                <a:spcPts val="600"/>
              </a:spcAft>
              <a:buFont typeface="Arial" panose="020B0604020202020204" pitchFamily="34" charset="0"/>
              <a:buChar char="•"/>
            </a:pPr>
            <a:r>
              <a:rPr lang="en-US" altLang="en-US" sz="1800" dirty="0">
                <a:solidFill>
                  <a:schemeClr val="bg1"/>
                </a:solidFill>
                <a:latin typeface="Muli"/>
                <a:ea typeface="Muli"/>
                <a:cs typeface="Muli"/>
              </a:rPr>
              <a:t>Suitable for integration into an analytics records.  </a:t>
            </a:r>
            <a:endParaRPr lang="en-US" altLang="en-US" sz="1800" dirty="0">
              <a:solidFill>
                <a:schemeClr val="bg1"/>
              </a:solidFill>
              <a:latin typeface="Muli"/>
              <a:ea typeface="Muli"/>
              <a:cs typeface="Muli"/>
            </a:endParaRPr>
          </a:p>
          <a:p>
            <a:pPr lvl="1">
              <a:spcAft>
                <a:spcPts val="600"/>
              </a:spcAft>
            </a:pPr>
            <a:endParaRPr lang="en-US" altLang="en-US" sz="1800" dirty="0">
              <a:solidFill>
                <a:schemeClr val="bg1"/>
              </a:solidFill>
              <a:latin typeface="Muli"/>
              <a:ea typeface="Muli"/>
              <a:cs typeface="Muli"/>
            </a:endParaRPr>
          </a:p>
          <a:p>
            <a:pPr lvl="1">
              <a:spcAft>
                <a:spcPts val="600"/>
              </a:spcAft>
            </a:pPr>
            <a:r>
              <a:rPr lang="en-US" altLang="en-US" sz="1800" dirty="0">
                <a:solidFill>
                  <a:schemeClr val="bg1"/>
                </a:solidFill>
                <a:latin typeface="Muli"/>
                <a:ea typeface="Muli"/>
                <a:cs typeface="Muli"/>
              </a:rPr>
              <a:t>Example: The demographic data for a population where each row in the table describe one person (attributes: name, age, date of birth, gender, address, education, employment status etc.) </a:t>
            </a:r>
            <a:endParaRPr lang="en-US" altLang="en-US" sz="1800" dirty="0">
              <a:solidFill>
                <a:schemeClr val="bg1"/>
              </a:solidFill>
              <a:latin typeface="Muli"/>
              <a:ea typeface="Muli"/>
              <a:cs typeface="Muli"/>
            </a:endParaRPr>
          </a:p>
          <a:p>
            <a:pPr marL="342900" indent="-342900">
              <a:spcAft>
                <a:spcPts val="600"/>
              </a:spcAft>
              <a:buFont typeface="Arial" panose="020B0604020202020204" pitchFamily="34" charset="0"/>
              <a:buChar char="•"/>
            </a:pPr>
            <a:endParaRPr lang="en-US" altLang="en-US" sz="1800" dirty="0">
              <a:solidFill>
                <a:schemeClr val="bg1"/>
              </a:solidFill>
              <a:latin typeface="Muli"/>
              <a:ea typeface="Muli"/>
              <a:cs typeface="Muli"/>
            </a:endParaRPr>
          </a:p>
        </p:txBody>
      </p:sp>
      <p:sp>
        <p:nvSpPr>
          <p:cNvPr id="2" name="Rectangle 1"/>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Data Structures – Structured Data</a:t>
            </a:r>
            <a:endParaRPr lang="en-US" altLang="en-US" sz="1700" dirty="0">
              <a:solidFill>
                <a:srgbClr val="FFC000"/>
              </a:solidFill>
              <a:latin typeface="Muli"/>
              <a:ea typeface="Muli"/>
              <a:cs typeface="Muli"/>
            </a:endParaRPr>
          </a:p>
        </p:txBody>
      </p:sp>
      <p:sp>
        <p:nvSpPr>
          <p:cNvPr id="7" name="Shape 1413"/>
          <p:cNvSpPr txBox="1"/>
          <p:nvPr/>
        </p:nvSpPr>
        <p:spPr>
          <a:xfrm>
            <a:off x="2341078" y="472134"/>
            <a:ext cx="6528741" cy="6453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ct val="100000"/>
              <a:buFont typeface="Nixie One"/>
              <a:buNone/>
              <a:defRPr sz="4000" b="0" i="0" u="none" strike="noStrike" cap="none">
                <a:solidFill>
                  <a:srgbClr val="19BBD5"/>
                </a:solidFill>
                <a:latin typeface="Nixie One"/>
                <a:ea typeface="Nixie One"/>
                <a:cs typeface="Nixie One"/>
                <a:sym typeface="Nixie One"/>
              </a:defRPr>
            </a:lvl1pPr>
            <a:lvl2pPr lvl="1"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lvl="2"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lvl="3"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lvl="4"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lvl="5"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lvl="6"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lvl="7"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lvl="8"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r>
              <a:rPr lang="en-US" sz="3200"/>
              <a:t>Introduction to Data Structures</a:t>
            </a:r>
            <a:endParaRPr lang="en-GB" sz="3200" dirty="0"/>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endParaRPr lang="en-US" altLang="en-US" sz="1200" dirty="0">
              <a:solidFill>
                <a:srgbClr val="C6DAEC"/>
              </a:solidFill>
              <a:latin typeface="Muli"/>
              <a:ea typeface="Muli"/>
              <a:cs typeface="Muli"/>
            </a:endParaRP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6" name="Rectangle 5"/>
          <p:cNvSpPr>
            <a:spLocks noChangeArrowheads="1"/>
          </p:cNvSpPr>
          <p:nvPr/>
        </p:nvSpPr>
        <p:spPr bwMode="auto">
          <a:xfrm>
            <a:off x="682855" y="1924626"/>
            <a:ext cx="7898151" cy="2693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914400" lvl="1" indent="-457200">
              <a:spcAft>
                <a:spcPts val="600"/>
              </a:spcAft>
              <a:buFont typeface="Arial" panose="020B0604020202020204" pitchFamily="34" charset="0"/>
              <a:buChar char="•"/>
            </a:pPr>
            <a:r>
              <a:rPr lang="en-US" altLang="en-US" sz="1800" dirty="0">
                <a:solidFill>
                  <a:schemeClr val="bg1"/>
                </a:solidFill>
                <a:latin typeface="Muli"/>
                <a:ea typeface="Muli"/>
                <a:cs typeface="Muli"/>
              </a:rPr>
              <a:t>Structure of data might not necessarily the same in every instance</a:t>
            </a:r>
            <a:endParaRPr lang="en-US" altLang="en-US" sz="1800" dirty="0">
              <a:solidFill>
                <a:schemeClr val="bg1"/>
              </a:solidFill>
              <a:latin typeface="Muli"/>
              <a:ea typeface="Muli"/>
              <a:cs typeface="Muli"/>
            </a:endParaRPr>
          </a:p>
          <a:p>
            <a:pPr marL="914400" lvl="1" indent="-457200">
              <a:spcAft>
                <a:spcPts val="600"/>
              </a:spcAft>
              <a:buFont typeface="Arial" panose="020B0604020202020204" pitchFamily="34" charset="0"/>
              <a:buChar char="•"/>
            </a:pPr>
            <a:r>
              <a:rPr lang="en-US" altLang="en-US" sz="1800" dirty="0">
                <a:solidFill>
                  <a:schemeClr val="bg1"/>
                </a:solidFill>
                <a:latin typeface="Muli"/>
                <a:ea typeface="Muli"/>
                <a:cs typeface="Muli"/>
              </a:rPr>
              <a:t>Each instance might have its own internal structure</a:t>
            </a:r>
            <a:endParaRPr lang="en-US" altLang="en-US" sz="1800" dirty="0">
              <a:solidFill>
                <a:schemeClr val="bg1"/>
              </a:solidFill>
              <a:latin typeface="Muli"/>
              <a:ea typeface="Muli"/>
              <a:cs typeface="Muli"/>
            </a:endParaRPr>
          </a:p>
          <a:p>
            <a:pPr marL="914400" lvl="1" indent="-457200">
              <a:spcAft>
                <a:spcPts val="600"/>
              </a:spcAft>
              <a:buFont typeface="Arial" panose="020B0604020202020204" pitchFamily="34" charset="0"/>
              <a:buChar char="•"/>
            </a:pPr>
            <a:r>
              <a:rPr lang="en-US" altLang="en-US" sz="1800" dirty="0">
                <a:solidFill>
                  <a:schemeClr val="bg1"/>
                </a:solidFill>
                <a:latin typeface="Muli"/>
                <a:ea typeface="Muli"/>
                <a:cs typeface="Muli"/>
              </a:rPr>
              <a:t>More common data type in real world; email tweets, text, posts, image, music, video, input from sensors etc. can be some examples. </a:t>
            </a:r>
            <a:endParaRPr lang="en-US" altLang="en-US" sz="1800" dirty="0">
              <a:solidFill>
                <a:schemeClr val="bg1"/>
              </a:solidFill>
              <a:latin typeface="Muli"/>
              <a:ea typeface="Muli"/>
              <a:cs typeface="Muli"/>
            </a:endParaRPr>
          </a:p>
          <a:p>
            <a:pPr marL="914400" lvl="1" indent="-457200">
              <a:spcAft>
                <a:spcPts val="600"/>
              </a:spcAft>
              <a:buFont typeface="Arial" panose="020B0604020202020204" pitchFamily="34" charset="0"/>
              <a:buChar char="•"/>
            </a:pPr>
            <a:r>
              <a:rPr lang="en-US" altLang="en-US" sz="1800" dirty="0">
                <a:solidFill>
                  <a:schemeClr val="bg1"/>
                </a:solidFill>
                <a:latin typeface="Muli"/>
                <a:ea typeface="Muli"/>
                <a:cs typeface="Muli"/>
              </a:rPr>
              <a:t>Difficult to analyze due to variation in structure.</a:t>
            </a:r>
            <a:endParaRPr lang="en-US" altLang="en-US" sz="1800" dirty="0">
              <a:solidFill>
                <a:schemeClr val="bg1"/>
              </a:solidFill>
              <a:latin typeface="Muli"/>
              <a:ea typeface="Muli"/>
              <a:cs typeface="Muli"/>
            </a:endParaRPr>
          </a:p>
          <a:p>
            <a:pPr lvl="1">
              <a:spcAft>
                <a:spcPts val="600"/>
              </a:spcAft>
            </a:pPr>
            <a:endParaRPr lang="en-US" altLang="en-US" sz="1800" dirty="0">
              <a:solidFill>
                <a:schemeClr val="bg1"/>
              </a:solidFill>
              <a:latin typeface="Muli"/>
              <a:ea typeface="Muli"/>
              <a:cs typeface="Muli"/>
            </a:endParaRPr>
          </a:p>
          <a:p>
            <a:pPr lvl="1">
              <a:spcAft>
                <a:spcPts val="600"/>
              </a:spcAft>
            </a:pPr>
            <a:r>
              <a:rPr lang="en-US" altLang="en-US" sz="1800" dirty="0">
                <a:solidFill>
                  <a:schemeClr val="bg1"/>
                </a:solidFill>
                <a:latin typeface="Muli"/>
                <a:ea typeface="Muli"/>
                <a:cs typeface="Muli"/>
              </a:rPr>
              <a:t>Example: Dataset of webpages; each website might have data of an unique type). </a:t>
            </a:r>
            <a:endParaRPr lang="en-US" altLang="en-US" sz="1800" dirty="0">
              <a:solidFill>
                <a:schemeClr val="bg1"/>
              </a:solidFill>
              <a:latin typeface="Muli"/>
              <a:ea typeface="Muli"/>
              <a:cs typeface="Muli"/>
            </a:endParaRPr>
          </a:p>
        </p:txBody>
      </p:sp>
      <p:sp>
        <p:nvSpPr>
          <p:cNvPr id="2" name="Rectangle 1"/>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Data Structures – Unstructured Data</a:t>
            </a:r>
            <a:endParaRPr lang="en-US" altLang="en-US" sz="1700" dirty="0">
              <a:solidFill>
                <a:srgbClr val="FFC000"/>
              </a:solidFill>
              <a:latin typeface="Muli"/>
              <a:ea typeface="Muli"/>
              <a:cs typeface="Muli"/>
            </a:endParaRPr>
          </a:p>
        </p:txBody>
      </p:sp>
      <p:sp>
        <p:nvSpPr>
          <p:cNvPr id="7"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Data Structures</a:t>
            </a:r>
            <a:endParaRPr lang="en-GB" sz="3200" dirty="0"/>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endParaRPr lang="en-US" altLang="en-US" sz="1200" dirty="0">
              <a:solidFill>
                <a:srgbClr val="C6DAEC"/>
              </a:solidFill>
              <a:latin typeface="Muli"/>
              <a:ea typeface="Muli"/>
              <a:cs typeface="Muli"/>
            </a:endParaRP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6" name="Rectangle 5"/>
          <p:cNvSpPr>
            <a:spLocks noChangeArrowheads="1"/>
          </p:cNvSpPr>
          <p:nvPr/>
        </p:nvSpPr>
        <p:spPr bwMode="auto">
          <a:xfrm>
            <a:off x="1149753" y="1985438"/>
            <a:ext cx="754168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85750" lvl="0" indent="-285750">
              <a:buFont typeface="Arial" panose="020B0604020202020204" pitchFamily="34" charset="0"/>
              <a:buChar char="•"/>
            </a:pPr>
            <a:r>
              <a:rPr lang="en-US" altLang="en-US" sz="1800" dirty="0">
                <a:solidFill>
                  <a:schemeClr val="bg1"/>
                </a:solidFill>
                <a:latin typeface="Muli"/>
                <a:ea typeface="Muli"/>
                <a:cs typeface="Muli"/>
              </a:rPr>
              <a:t>A variable in an observation does not have any value recorded.</a:t>
            </a:r>
            <a:endParaRPr lang="en-US" altLang="en-US" sz="1800" dirty="0">
              <a:solidFill>
                <a:schemeClr val="bg1"/>
              </a:solidFill>
              <a:latin typeface="Muli"/>
              <a:ea typeface="Muli"/>
              <a:cs typeface="Muli"/>
            </a:endParaRPr>
          </a:p>
          <a:p>
            <a:pPr lvl="0"/>
            <a:endParaRPr lang="en-US" altLang="en-US" sz="1800" dirty="0">
              <a:solidFill>
                <a:schemeClr val="bg1"/>
              </a:solidFill>
              <a:latin typeface="Muli"/>
              <a:ea typeface="Muli"/>
              <a:cs typeface="Muli"/>
            </a:endParaRPr>
          </a:p>
          <a:p>
            <a:pPr marL="285750" lvl="0" indent="-285750">
              <a:buFont typeface="Arial" panose="020B0604020202020204" pitchFamily="34" charset="0"/>
              <a:buChar char="•"/>
            </a:pPr>
            <a:r>
              <a:rPr lang="en-US" altLang="en-US" sz="1800" dirty="0">
                <a:solidFill>
                  <a:schemeClr val="bg1"/>
                </a:solidFill>
                <a:latin typeface="Muli"/>
                <a:ea typeface="Muli"/>
                <a:cs typeface="Muli"/>
              </a:rPr>
              <a:t>Common in most real-world datasets (examples: incomplete or partial data for an observation, missing sequence, incomplete feature, reporting error etc.)</a:t>
            </a:r>
            <a:endParaRPr lang="en-US" altLang="en-US" sz="1800" dirty="0">
              <a:solidFill>
                <a:schemeClr val="bg1"/>
              </a:solidFill>
              <a:latin typeface="Muli"/>
              <a:ea typeface="Muli"/>
              <a:cs typeface="Muli"/>
            </a:endParaRPr>
          </a:p>
        </p:txBody>
      </p:sp>
      <p:sp>
        <p:nvSpPr>
          <p:cNvPr id="2" name="Rectangle 1"/>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Data Structures – Missing Values</a:t>
            </a:r>
            <a:endParaRPr lang="en-US" altLang="en-US" sz="1700" dirty="0">
              <a:solidFill>
                <a:srgbClr val="FFC000"/>
              </a:solidFill>
              <a:latin typeface="Muli"/>
              <a:ea typeface="Muli"/>
              <a:cs typeface="Muli"/>
            </a:endParaRPr>
          </a:p>
        </p:txBody>
      </p:sp>
      <p:sp>
        <p:nvSpPr>
          <p:cNvPr id="7"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Data Structures</a:t>
            </a:r>
            <a:endParaRPr lang="en-GB" sz="3200" dirty="0"/>
          </a:p>
        </p:txBody>
      </p:sp>
      <p:sp>
        <p:nvSpPr>
          <p:cNvPr id="5" name="TextBox 4"/>
          <p:cNvSpPr txBox="1"/>
          <p:nvPr/>
        </p:nvSpPr>
        <p:spPr>
          <a:xfrm>
            <a:off x="1028054" y="3571491"/>
            <a:ext cx="7785086" cy="1277273"/>
          </a:xfrm>
          <a:prstGeom prst="rect">
            <a:avLst/>
          </a:prstGeom>
          <a:noFill/>
        </p:spPr>
        <p:txBody>
          <a:bodyPr wrap="square">
            <a:spAutoFit/>
          </a:bodyPr>
          <a:lstStyle/>
          <a:p>
            <a:r>
              <a:rPr lang="en-US" altLang="en-US" sz="1800" b="1" dirty="0">
                <a:solidFill>
                  <a:srgbClr val="FFC000"/>
                </a:solidFill>
                <a:latin typeface="Muli"/>
                <a:ea typeface="Muli"/>
                <a:cs typeface="Muli"/>
              </a:rPr>
              <a:t>Importance</a:t>
            </a:r>
            <a:endParaRPr lang="en-US" altLang="en-US" sz="1800" dirty="0">
              <a:solidFill>
                <a:srgbClr val="FFC000"/>
              </a:solidFill>
              <a:latin typeface="Muli"/>
              <a:ea typeface="Muli"/>
              <a:cs typeface="Muli"/>
            </a:endParaRPr>
          </a:p>
          <a:p>
            <a:pPr marL="800100" lvl="1" indent="-342900">
              <a:spcAft>
                <a:spcPts val="600"/>
              </a:spcAft>
              <a:buFont typeface="Arial" panose="020B0604020202020204" pitchFamily="34" charset="0"/>
              <a:buChar char="•"/>
            </a:pPr>
            <a:r>
              <a:rPr lang="en-US" altLang="en-US" sz="1800" dirty="0">
                <a:solidFill>
                  <a:schemeClr val="bg1"/>
                </a:solidFill>
                <a:latin typeface="Muli"/>
                <a:ea typeface="Muli"/>
                <a:cs typeface="Muli"/>
              </a:rPr>
              <a:t>Can have serious performance effect if not taken care of</a:t>
            </a:r>
            <a:endParaRPr lang="en-US" altLang="en-US" sz="1800" dirty="0">
              <a:solidFill>
                <a:schemeClr val="bg1"/>
              </a:solidFill>
              <a:latin typeface="Muli"/>
              <a:ea typeface="Muli"/>
              <a:cs typeface="Muli"/>
            </a:endParaRPr>
          </a:p>
          <a:p>
            <a:pPr marL="800100" lvl="1" indent="-342900">
              <a:spcAft>
                <a:spcPts val="600"/>
              </a:spcAft>
              <a:buFont typeface="Arial" panose="020B0604020202020204" pitchFamily="34" charset="0"/>
              <a:buChar char="•"/>
            </a:pPr>
            <a:r>
              <a:rPr lang="en-US" altLang="en-US" sz="1800" dirty="0">
                <a:solidFill>
                  <a:schemeClr val="bg1"/>
                </a:solidFill>
                <a:latin typeface="Muli"/>
                <a:ea typeface="Muli"/>
                <a:cs typeface="Muli"/>
              </a:rPr>
              <a:t>Missing data fields needs to be transformed to fit into ML modeling and further analysis</a:t>
            </a:r>
            <a:endParaRPr lang="en-US" altLang="en-US" sz="1800" dirty="0">
              <a:solidFill>
                <a:schemeClr val="bg1"/>
              </a:solidFill>
              <a:latin typeface="Muli"/>
              <a:ea typeface="Muli"/>
              <a:cs typeface="Muli"/>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5" name="Rectangle 4"/>
          <p:cNvSpPr>
            <a:spLocks noChangeArrowheads="1"/>
          </p:cNvSpPr>
          <p:nvPr/>
        </p:nvSpPr>
        <p:spPr bwMode="auto">
          <a:xfrm>
            <a:off x="1149753" y="1956206"/>
            <a:ext cx="6465876" cy="100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1800" dirty="0">
                <a:solidFill>
                  <a:schemeClr val="bg1"/>
                </a:solidFill>
                <a:latin typeface="Muli"/>
                <a:ea typeface="Muli"/>
                <a:cs typeface="Muli"/>
              </a:rPr>
              <a:t>Student test scores of a class in certain point in time</a:t>
            </a:r>
            <a:endParaRPr lang="en-US" altLang="en-US" sz="1800" dirty="0">
              <a:solidFill>
                <a:schemeClr val="bg1"/>
              </a:solidFill>
              <a:latin typeface="Muli"/>
              <a:ea typeface="Muli"/>
              <a:cs typeface="Muli"/>
            </a:endParaRPr>
          </a:p>
          <a:p>
            <a:pPr marL="342900" indent="-342900">
              <a:spcAft>
                <a:spcPts val="600"/>
              </a:spcAft>
              <a:buFont typeface="Arial" panose="020B0604020202020204" pitchFamily="34" charset="0"/>
              <a:buChar char="•"/>
            </a:pPr>
            <a:endParaRPr lang="en-US" altLang="en-US" sz="1800" dirty="0">
              <a:solidFill>
                <a:schemeClr val="bg1"/>
              </a:solidFill>
              <a:latin typeface="Muli"/>
              <a:ea typeface="Muli"/>
              <a:cs typeface="Muli"/>
            </a:endParaRPr>
          </a:p>
          <a:p>
            <a:pPr lvl="1">
              <a:spcAft>
                <a:spcPts val="600"/>
              </a:spcAft>
            </a:pPr>
            <a:endParaRPr lang="en-US" altLang="en-US" sz="1800" dirty="0">
              <a:solidFill>
                <a:schemeClr val="bg1"/>
              </a:solidFill>
              <a:latin typeface="Muli"/>
              <a:ea typeface="Muli"/>
              <a:cs typeface="Muli"/>
            </a:endParaRPr>
          </a:p>
        </p:txBody>
      </p:sp>
      <p:pic>
        <p:nvPicPr>
          <p:cNvPr id="2" name="Picture 1"/>
          <p:cNvPicPr>
            <a:picLocks noChangeAspect="1"/>
          </p:cNvPicPr>
          <p:nvPr/>
        </p:nvPicPr>
        <p:blipFill>
          <a:blip r:embed="rId1"/>
          <a:stretch>
            <a:fillRect/>
          </a:stretch>
        </p:blipFill>
        <p:spPr>
          <a:xfrm>
            <a:off x="4572000" y="2349972"/>
            <a:ext cx="4493342" cy="2633195"/>
          </a:xfrm>
          <a:prstGeom prst="rect">
            <a:avLst/>
          </a:prstGeom>
        </p:spPr>
      </p:pic>
      <p:sp>
        <p:nvSpPr>
          <p:cNvPr id="3" name="Rectangle 2"/>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Data Structures – Missing Value Example</a:t>
            </a:r>
            <a:endParaRPr lang="en-US" altLang="en-US" sz="1700" dirty="0">
              <a:solidFill>
                <a:srgbClr val="FFC000"/>
              </a:solidFill>
              <a:latin typeface="Muli"/>
              <a:ea typeface="Muli"/>
              <a:cs typeface="Muli"/>
            </a:endParaRPr>
          </a:p>
        </p:txBody>
      </p:sp>
      <p:sp>
        <p:nvSpPr>
          <p:cNvPr id="6" name="TextBox 5"/>
          <p:cNvSpPr txBox="1"/>
          <p:nvPr/>
        </p:nvSpPr>
        <p:spPr>
          <a:xfrm>
            <a:off x="712923" y="2504256"/>
            <a:ext cx="3789336" cy="1631216"/>
          </a:xfrm>
          <a:prstGeom prst="rect">
            <a:avLst/>
          </a:prstGeom>
          <a:noFill/>
        </p:spPr>
        <p:txBody>
          <a:bodyPr wrap="square">
            <a:spAutoFit/>
          </a:bodyPr>
          <a:lstStyle/>
          <a:p>
            <a:pPr marL="342900" indent="-342900">
              <a:spcAft>
                <a:spcPts val="600"/>
              </a:spcAft>
              <a:buFontTx/>
              <a:buChar char="-"/>
            </a:pPr>
            <a:r>
              <a:rPr lang="en-US" altLang="en-US" sz="1800" dirty="0">
                <a:solidFill>
                  <a:schemeClr val="bg1"/>
                </a:solidFill>
                <a:latin typeface="Muli"/>
                <a:ea typeface="Muli"/>
                <a:cs typeface="Muli"/>
              </a:rPr>
              <a:t>Student-6 missed the assignment</a:t>
            </a:r>
            <a:endParaRPr lang="en-US" altLang="en-US" sz="1800" dirty="0">
              <a:solidFill>
                <a:schemeClr val="bg1"/>
              </a:solidFill>
              <a:latin typeface="Muli"/>
              <a:ea typeface="Muli"/>
              <a:cs typeface="Muli"/>
            </a:endParaRPr>
          </a:p>
          <a:p>
            <a:pPr marL="342900" indent="-342900">
              <a:spcAft>
                <a:spcPts val="600"/>
              </a:spcAft>
              <a:buFontTx/>
              <a:buChar char="-"/>
            </a:pPr>
            <a:r>
              <a:rPr lang="en-US" altLang="en-US" sz="1800" dirty="0">
                <a:solidFill>
                  <a:schemeClr val="bg1"/>
                </a:solidFill>
                <a:latin typeface="Muli"/>
                <a:ea typeface="Muli"/>
                <a:cs typeface="Muli"/>
              </a:rPr>
              <a:t>Student-4 test score not recorded </a:t>
            </a:r>
            <a:br>
              <a:rPr lang="en-US" altLang="en-US" sz="1800" dirty="0">
                <a:solidFill>
                  <a:schemeClr val="bg1"/>
                </a:solidFill>
                <a:latin typeface="Muli"/>
                <a:ea typeface="Muli"/>
                <a:cs typeface="Muli"/>
              </a:rPr>
            </a:br>
            <a:r>
              <a:rPr lang="en-US" altLang="en-US" sz="1800" dirty="0">
                <a:solidFill>
                  <a:schemeClr val="bg1"/>
                </a:solidFill>
                <a:latin typeface="Muli"/>
                <a:ea typeface="Muli"/>
                <a:cs typeface="Muli"/>
              </a:rPr>
              <a:t>by mistake</a:t>
            </a:r>
            <a:endParaRPr lang="en-US" altLang="en-US" sz="1800" dirty="0">
              <a:solidFill>
                <a:schemeClr val="bg1"/>
              </a:solidFill>
              <a:latin typeface="Muli"/>
              <a:ea typeface="Muli"/>
              <a:cs typeface="Muli"/>
            </a:endParaRPr>
          </a:p>
          <a:p>
            <a:pPr marL="342900" indent="-342900">
              <a:spcAft>
                <a:spcPts val="600"/>
              </a:spcAft>
              <a:buFontTx/>
              <a:buChar char="-"/>
            </a:pPr>
            <a:r>
              <a:rPr lang="en-US" altLang="en-US" sz="1800" dirty="0">
                <a:solidFill>
                  <a:schemeClr val="bg1"/>
                </a:solidFill>
                <a:latin typeface="Muli"/>
                <a:ea typeface="Muli"/>
                <a:cs typeface="Muli"/>
              </a:rPr>
              <a:t>Student-8 presentation score on </a:t>
            </a:r>
            <a:br>
              <a:rPr lang="en-US" altLang="en-US" sz="1800" dirty="0">
                <a:solidFill>
                  <a:schemeClr val="bg1"/>
                </a:solidFill>
                <a:latin typeface="Muli"/>
                <a:ea typeface="Muli"/>
                <a:cs typeface="Muli"/>
              </a:rPr>
            </a:br>
            <a:r>
              <a:rPr lang="en-US" altLang="en-US" sz="1800" dirty="0">
                <a:solidFill>
                  <a:schemeClr val="bg1"/>
                </a:solidFill>
                <a:latin typeface="Muli"/>
                <a:ea typeface="Muli"/>
                <a:cs typeface="Muli"/>
              </a:rPr>
              <a:t>hold for re-submission </a:t>
            </a:r>
            <a:endParaRPr lang="en-US" altLang="en-US" sz="1800" dirty="0">
              <a:solidFill>
                <a:schemeClr val="bg1"/>
              </a:solidFill>
              <a:latin typeface="Muli"/>
              <a:ea typeface="Muli"/>
              <a:cs typeface="Muli"/>
            </a:endParaRPr>
          </a:p>
        </p:txBody>
      </p:sp>
      <p:sp>
        <p:nvSpPr>
          <p:cNvPr id="9"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Data Structures</a:t>
            </a:r>
            <a:endParaRPr lang="en-GB" sz="3200" dirty="0"/>
          </a:p>
        </p:txBody>
      </p:sp>
    </p:spTree>
  </p:cSld>
  <p:clrMapOvr>
    <a:masterClrMapping/>
  </p:clrMapOvr>
  <p:transition spd="slow">
    <p:cut/>
  </p:transition>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13119</Words>
  <Application>WPS Presentation</Application>
  <PresentationFormat>On-screen Show (16:9)</PresentationFormat>
  <Paragraphs>566</Paragraphs>
  <Slides>45</Slides>
  <Notes>43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45</vt:i4>
      </vt:variant>
    </vt:vector>
  </HeadingPairs>
  <TitlesOfParts>
    <vt:vector size="56" baseType="lpstr">
      <vt:lpstr>Arial</vt:lpstr>
      <vt:lpstr>SimSun</vt:lpstr>
      <vt:lpstr>Wingdings</vt:lpstr>
      <vt:lpstr>Arial</vt:lpstr>
      <vt:lpstr>Nixie One</vt:lpstr>
      <vt:lpstr>Segoe Print</vt:lpstr>
      <vt:lpstr>Muli</vt:lpstr>
      <vt:lpstr>Microsoft YaHei</vt:lpstr>
      <vt:lpstr>Arial Unicode MS</vt:lpstr>
      <vt:lpstr>Cambria Math</vt:lpstr>
      <vt:lpstr>Imogen template</vt:lpstr>
      <vt:lpstr>AML – 1114 Data Science and Machine Learning </vt:lpstr>
      <vt:lpstr>Topic 3 Introduction to Pandas and Data Structure</vt:lpstr>
      <vt:lpstr>Introduction to Data Structure</vt:lpstr>
      <vt:lpstr>Data and Information</vt:lpstr>
      <vt:lpstr>Data and Information</vt:lpstr>
      <vt:lpstr>PowerPoint 演示文稿</vt:lpstr>
      <vt:lpstr>Introduction to Data Structures</vt:lpstr>
      <vt:lpstr>Introduction to Data Structures</vt:lpstr>
      <vt:lpstr>Introduction to Data Structures</vt:lpstr>
      <vt:lpstr>Introduction to Data Structures</vt:lpstr>
      <vt:lpstr>Introduction to Data Structures</vt:lpstr>
      <vt:lpstr>Introduction to Data Structures</vt:lpstr>
      <vt:lpstr>Introduction to Data Structures</vt:lpstr>
      <vt:lpstr>PowerPoint 演示文稿</vt:lpstr>
      <vt:lpstr>PowerPoint 演示文稿</vt:lpstr>
      <vt:lpstr>PowerPoint 演示文稿</vt:lpstr>
      <vt:lpstr>PowerPoint 演示文稿</vt:lpstr>
      <vt:lpstr>Introduction to Pandas</vt:lpstr>
      <vt:lpstr>Introduction to Pandas</vt:lpstr>
      <vt:lpstr>Introduction to Pandas</vt:lpstr>
      <vt:lpstr>Introduction to Pandas</vt:lpstr>
      <vt:lpstr>Introduction to Pandas</vt:lpstr>
      <vt:lpstr>Introduction to Pandas</vt:lpstr>
      <vt:lpstr>Introduction to Pandas</vt:lpstr>
      <vt:lpstr>Introduction to Pandas</vt:lpstr>
      <vt:lpstr>Introduction to Pandas</vt:lpstr>
      <vt:lpstr>Introduction to Pandas</vt:lpstr>
      <vt:lpstr>Introduction to Pandas</vt:lpstr>
      <vt:lpstr>Introduction to Pandas</vt:lpstr>
      <vt:lpstr>Introduction to Pandas</vt:lpstr>
      <vt:lpstr>Introduction to Pandas</vt:lpstr>
      <vt:lpstr>Introduction to Pandas</vt:lpstr>
      <vt:lpstr>Introduction to Pandas</vt:lpstr>
      <vt:lpstr>Introduction to Pandas</vt:lpstr>
      <vt:lpstr>Introduction to Pandas</vt:lpstr>
      <vt:lpstr>Introduction to Pandas</vt:lpstr>
      <vt:lpstr>Introduction to Pandas</vt:lpstr>
      <vt:lpstr>Introduction to Pandas</vt:lpstr>
      <vt:lpstr>Introduction to Pandas</vt:lpstr>
      <vt:lpstr>Introduction to Pandas</vt:lpstr>
      <vt:lpstr>Introduction to Pandas</vt:lpstr>
      <vt:lpstr>Introduction to Pandas</vt:lpstr>
      <vt:lpstr>Introduction to Pandas</vt:lpstr>
      <vt:lpstr>Introduction to Pandas</vt:lpstr>
      <vt:lpstr>Introduction to Pandas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Mohammad Saiful Islam Saif</dc:creator>
  <cp:lastModifiedBy>ASUS</cp:lastModifiedBy>
  <cp:revision>1052</cp:revision>
  <cp:lastPrinted>2019-11-26T21:47:00Z</cp:lastPrinted>
  <dcterms:created xsi:type="dcterms:W3CDTF">2024-06-18T02:43:33Z</dcterms:created>
  <dcterms:modified xsi:type="dcterms:W3CDTF">2024-06-18T03:49:57Z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6D30F41BBBF84D209EEB7FE9CF69C4A0_12</vt:lpwstr>
  </property>
  <property fmtid="{D5CDD505-2E9C-101B-9397-08002B2CF9AE}" pid="3" name="KSOProductBuildVer">
    <vt:lpwstr>1033-12.2.0.17119</vt:lpwstr>
  </property>
</Properties>
</file>