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9"/>
  </p:notesMasterIdLst>
  <p:handoutMasterIdLst>
    <p:handoutMasterId r:id="rId30"/>
  </p:handoutMasterIdLst>
  <p:sldIdLst>
    <p:sldId id="256" r:id="rId2"/>
    <p:sldId id="381" r:id="rId3"/>
    <p:sldId id="388" r:id="rId4"/>
    <p:sldId id="441" r:id="rId5"/>
    <p:sldId id="442" r:id="rId6"/>
    <p:sldId id="443" r:id="rId7"/>
    <p:sldId id="444" r:id="rId8"/>
    <p:sldId id="445" r:id="rId9"/>
    <p:sldId id="447" r:id="rId10"/>
    <p:sldId id="448" r:id="rId11"/>
    <p:sldId id="449" r:id="rId12"/>
    <p:sldId id="451" r:id="rId13"/>
    <p:sldId id="450" r:id="rId14"/>
    <p:sldId id="453" r:id="rId15"/>
    <p:sldId id="454" r:id="rId16"/>
    <p:sldId id="455" r:id="rId17"/>
    <p:sldId id="456" r:id="rId18"/>
    <p:sldId id="457" r:id="rId19"/>
    <p:sldId id="458" r:id="rId20"/>
    <p:sldId id="459" r:id="rId21"/>
    <p:sldId id="460" r:id="rId22"/>
    <p:sldId id="461" r:id="rId23"/>
    <p:sldId id="462" r:id="rId24"/>
    <p:sldId id="465" r:id="rId25"/>
    <p:sldId id="463" r:id="rId26"/>
    <p:sldId id="464" r:id="rId27"/>
    <p:sldId id="440" r:id="rId28"/>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19A146-9D0B-434A-B843-7705B224E9B1}">
  <a:tblStyle styleId="{4819A146-9D0B-434A-B843-7705B224E9B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6" autoAdjust="0"/>
    <p:restoredTop sz="90719" autoAdjust="0"/>
  </p:normalViewPr>
  <p:slideViewPr>
    <p:cSldViewPr snapToGrid="0">
      <p:cViewPr varScale="1">
        <p:scale>
          <a:sx n="99" d="100"/>
          <a:sy n="99" d="100"/>
        </p:scale>
        <p:origin x="1042" y="72"/>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024ACEA6-188A-4941-BA89-A6331CB7065D}" type="datetimeFigureOut">
              <a:rPr lang="en-US" smtClean="0"/>
              <a:t>7/11/2023</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504B4114-9801-430A-8866-3EA5E5C17FD5}" type="slidenum">
              <a:rPr lang="en-US" smtClean="0"/>
              <a:t>‹#›</a:t>
            </a:fld>
            <a:endParaRPr lang="en-US"/>
          </a:p>
        </p:txBody>
      </p:sp>
    </p:spTree>
    <p:extLst>
      <p:ext uri="{BB962C8B-B14F-4D97-AF65-F5344CB8AC3E}">
        <p14:creationId xmlns:p14="http://schemas.microsoft.com/office/powerpoint/2010/main" val="3047904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270294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9207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9777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718124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77173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730612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4055961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407269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54135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572666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495645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79874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971398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561262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042340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027993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1251012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139012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1840591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25096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142417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86746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115758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417590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94610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928583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50020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3961632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5" name="Shape 855"/>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6" name="Shape 856"/>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7" name="Shape 857"/>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858" name="Shape 858"/>
          <p:cNvGrpSpPr/>
          <p:nvPr/>
        </p:nvGrpSpPr>
        <p:grpSpPr>
          <a:xfrm rot="10800000" flipH="1">
            <a:off x="411206" y="245768"/>
            <a:ext cx="1322798" cy="1145959"/>
            <a:chOff x="4088875" y="1431100"/>
            <a:chExt cx="3293000" cy="2852775"/>
          </a:xfrm>
        </p:grpSpPr>
        <p:sp>
          <p:nvSpPr>
            <p:cNvPr id="859" name="Shape 85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60" name="Shape 86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61" name="Shape 86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62" name="Shape 86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63" name="Shape 86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4" name="Shape 86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65" name="Shape 86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66" name="Shape 86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867" name="Shape 86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868" name="Shape 86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869" name="Shape 86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870" name="Shape 87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871" name="Shape 87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872" name="Shape 87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873" name="Shape 87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874" name="Shape 87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875" name="Shape 87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876" name="Shape 87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877" name="Shape 87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878" name="Shape 87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879" name="Shape 87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880" name="Shape 88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881" name="Shape 88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882" name="Shape 88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883" name="Shape 88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884" name="Shape 88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885" name="Shape 88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886" name="Shape 88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887" name="Shape 88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888" name="Shape 88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889" name="Shape 88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890" name="Shape 89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891" name="Shape 89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892" name="Shape 89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893" name="Shape 89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894" name="Shape 89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895" name="Shape 89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896" name="Shape 89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897" name="Shape 89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898" name="Shape 89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899" name="Shape 89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900" name="Shape 90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901" name="Shape 90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902" name="Shape 90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903" name="Shape 90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904" name="Shape 90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905" name="Shape 90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906" name="Shape 90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7" name="Shape 90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08" name="Shape 90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9" name="Shape 90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12" name="Shape 9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913" name="Shape 91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6" name="Shape 91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7" name="Shape 91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8" name="Shape 91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9" name="Shape 91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0" name="Shape 92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1" name="Shape 92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2" name="Shape 92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5" name="Shape 92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6" name="Shape 92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7" name="Shape 92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NeqC6t1J1d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oracle.com/big-data/guide/what-is-big-data.html#link3"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hyperlink" Target="https://www.abs.gov.au/websitedbs/a3121120.nsf/home/statistical+language+-+types+of+error" TargetMode="External"/><Relationship Id="rId4" Type="http://schemas.openxmlformats.org/officeDocument/2006/relationships/hyperlink" Target="https://docs.microsoft.com/en-us/azure/architecture/data-guide/big-data/non-relational-dat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112" y="1876418"/>
            <a:ext cx="8897347" cy="1159799"/>
          </a:xfrm>
          <a:prstGeom prst="rect">
            <a:avLst/>
          </a:prstGeom>
        </p:spPr>
        <p:txBody>
          <a:bodyPr lIns="91425" tIns="91425" rIns="91425" bIns="91425" anchor="ctr" anchorCtr="0">
            <a:noAutofit/>
          </a:bodyPr>
          <a:lstStyle/>
          <a:p>
            <a:pPr lvl="0"/>
            <a:r>
              <a:rPr lang="en" sz="3200" dirty="0"/>
              <a:t>AML – 1114 </a:t>
            </a:r>
            <a:r>
              <a:rPr lang="en-US" sz="3200"/>
              <a:t>Data Science and Machine Learning </a:t>
            </a:r>
            <a:endParaRPr lang="en" sz="3200" dirty="0"/>
          </a:p>
        </p:txBody>
      </p:sp>
      <p:sp>
        <p:nvSpPr>
          <p:cNvPr id="6" name="Shape 1408"/>
          <p:cNvSpPr txBox="1">
            <a:spLocks/>
          </p:cNvSpPr>
          <p:nvPr/>
        </p:nvSpPr>
        <p:spPr>
          <a:xfrm>
            <a:off x="442935" y="3244021"/>
            <a:ext cx="3260208" cy="107227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pPr algn="l"/>
            <a:endParaRPr lang="en-US" sz="1200" dirty="0"/>
          </a:p>
          <a:p>
            <a:pPr algn="l"/>
            <a:r>
              <a:rPr lang="en-US" sz="1200" dirty="0"/>
              <a:t>[Data Science] </a:t>
            </a:r>
            <a:br>
              <a:rPr lang="en-US" sz="1200" dirty="0"/>
            </a:br>
            <a:endParaRPr lang="en-US" sz="1200" dirty="0"/>
          </a:p>
          <a:p>
            <a:pPr algn="l"/>
            <a:r>
              <a:rPr lang="en-US" sz="1200" dirty="0"/>
              <a:t>The study of data to gain insights and knowledge; involves methods of recording, storing, and analyzing data to effectively extract useful information.</a:t>
            </a:r>
            <a:endParaRPr lang="en" sz="1200" dirty="0"/>
          </a:p>
        </p:txBody>
      </p:sp>
      <p:sp>
        <p:nvSpPr>
          <p:cNvPr id="8" name="Shape 1408"/>
          <p:cNvSpPr txBox="1">
            <a:spLocks/>
          </p:cNvSpPr>
          <p:nvPr/>
        </p:nvSpPr>
        <p:spPr>
          <a:xfrm>
            <a:off x="83170" y="284568"/>
            <a:ext cx="2733717" cy="113225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endParaRPr lang="en" sz="2400" b="1" dirty="0"/>
          </a:p>
        </p:txBody>
      </p:sp>
      <p:sp>
        <p:nvSpPr>
          <p:cNvPr id="9" name="Shape 1408"/>
          <p:cNvSpPr txBox="1">
            <a:spLocks/>
          </p:cNvSpPr>
          <p:nvPr/>
        </p:nvSpPr>
        <p:spPr>
          <a:xfrm>
            <a:off x="26230" y="850693"/>
            <a:ext cx="2847599" cy="60387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endParaRPr lang="en" sz="1600" dirty="0"/>
          </a:p>
        </p:txBody>
      </p:sp>
      <p:pic>
        <p:nvPicPr>
          <p:cNvPr id="10" name="Picture 9">
            <a:extLst>
              <a:ext uri="{FF2B5EF4-FFF2-40B4-BE49-F238E27FC236}">
                <a16:creationId xmlns:a16="http://schemas.microsoft.com/office/drawing/2014/main" id="{E92E1671-D3A5-4FB4-BC25-F401F0328B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112" y="812105"/>
            <a:ext cx="2938585" cy="50988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Hadoop</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6997476" cy="1831271"/>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sz="1800" b="0" i="0" dirty="0">
                <a:solidFill>
                  <a:schemeClr val="bg1"/>
                </a:solidFill>
                <a:effectLst/>
                <a:latin typeface="Muli"/>
              </a:rPr>
              <a:t>Apache Hadoop is an open-source framework that is used to efficiently store and process large datasets ranging in size from gigabytes to petabytes of data. </a:t>
            </a:r>
          </a:p>
          <a:p>
            <a:pPr marL="742950" lvl="2" indent="-285750">
              <a:spcAft>
                <a:spcPts val="600"/>
              </a:spcAft>
              <a:buFont typeface="Arial" panose="020B0604020202020204" pitchFamily="34" charset="0"/>
              <a:buChar char="•"/>
            </a:pPr>
            <a:r>
              <a:rPr lang="en-US" sz="1800" b="0" i="0" dirty="0">
                <a:solidFill>
                  <a:schemeClr val="bg1"/>
                </a:solidFill>
                <a:effectLst/>
                <a:latin typeface="Muli"/>
              </a:rPr>
              <a:t>Instead of using one large computer to store and process the data, Hadoop allows clustering multiple computers to analyze massive datasets in parallel more quickly.</a:t>
            </a:r>
            <a:endParaRPr lang="en-US" altLang="en-US" sz="1800" dirty="0">
              <a:solidFill>
                <a:schemeClr val="bg1"/>
              </a:solidFill>
              <a:latin typeface="Muli"/>
            </a:endParaRPr>
          </a:p>
        </p:txBody>
      </p:sp>
    </p:spTree>
    <p:extLst>
      <p:ext uri="{BB962C8B-B14F-4D97-AF65-F5344CB8AC3E}">
        <p14:creationId xmlns:p14="http://schemas.microsoft.com/office/powerpoint/2010/main" val="109161170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Hadoop – Main Modules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7714342" cy="1200329"/>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sz="1800" b="0" i="0" dirty="0">
                <a:solidFill>
                  <a:schemeClr val="bg1"/>
                </a:solidFill>
                <a:effectLst/>
                <a:latin typeface="Muli"/>
              </a:rPr>
              <a:t>Hadoop Distributed File System (HDFS) – A distributed file system that runs on standard or low-end hardware. HDFS provides better data throughput than traditional file systems, in addition to high fault tolerance and native support of large datasets.</a:t>
            </a:r>
            <a:endParaRPr lang="en-US" altLang="en-US" sz="1800" dirty="0">
              <a:solidFill>
                <a:schemeClr val="bg1"/>
              </a:solidFill>
              <a:latin typeface="Muli"/>
            </a:endParaRPr>
          </a:p>
        </p:txBody>
      </p:sp>
      <p:sp>
        <p:nvSpPr>
          <p:cNvPr id="6" name="TextBox 5">
            <a:extLst>
              <a:ext uri="{FF2B5EF4-FFF2-40B4-BE49-F238E27FC236}">
                <a16:creationId xmlns:a16="http://schemas.microsoft.com/office/drawing/2014/main" id="{368DD9B8-82F8-B787-7B6F-C7B08F3BB9AC}"/>
              </a:ext>
            </a:extLst>
          </p:cNvPr>
          <p:cNvSpPr txBox="1"/>
          <p:nvPr/>
        </p:nvSpPr>
        <p:spPr>
          <a:xfrm>
            <a:off x="1149753" y="3185767"/>
            <a:ext cx="7391904" cy="646331"/>
          </a:xfrm>
          <a:prstGeom prst="rect">
            <a:avLst/>
          </a:prstGeom>
          <a:noFill/>
        </p:spPr>
        <p:txBody>
          <a:bodyPr wrap="square">
            <a:spAutoFit/>
          </a:bodyPr>
          <a:lstStyle/>
          <a:p>
            <a:pPr marL="285750" indent="-285750">
              <a:buFont typeface="Arial" panose="020B0604020202020204" pitchFamily="34" charset="0"/>
              <a:buChar char="•"/>
            </a:pPr>
            <a:r>
              <a:rPr lang="en-CA" sz="1800" dirty="0">
                <a:solidFill>
                  <a:schemeClr val="bg1"/>
                </a:solidFill>
                <a:latin typeface="Muli"/>
              </a:rPr>
              <a:t>Yet Another Resource Negotiator (YARN) – Manages and monitors cluster nodes and resource usage. It schedules jobs and tasks.</a:t>
            </a:r>
          </a:p>
        </p:txBody>
      </p:sp>
    </p:spTree>
    <p:extLst>
      <p:ext uri="{BB962C8B-B14F-4D97-AF65-F5344CB8AC3E}">
        <p14:creationId xmlns:p14="http://schemas.microsoft.com/office/powerpoint/2010/main" val="48800486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Hadoop – Main Modules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7714342" cy="1477328"/>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sz="1800" b="0" i="0" dirty="0">
                <a:solidFill>
                  <a:schemeClr val="bg1"/>
                </a:solidFill>
                <a:effectLst/>
                <a:latin typeface="Muli"/>
              </a:rPr>
              <a:t>MapReduce – A framework that helps programs do the parallel computation on data. The map task takes input data and converts it into a dataset that can be computed in key value pairs. The output of the map task is consumed by reduce tasks to aggregate output and provide the desired result.</a:t>
            </a:r>
            <a:endParaRPr lang="en-US" altLang="en-US" sz="1800" dirty="0">
              <a:solidFill>
                <a:schemeClr val="bg1"/>
              </a:solidFill>
              <a:latin typeface="Muli"/>
            </a:endParaRPr>
          </a:p>
        </p:txBody>
      </p:sp>
      <p:sp>
        <p:nvSpPr>
          <p:cNvPr id="6" name="TextBox 5">
            <a:extLst>
              <a:ext uri="{FF2B5EF4-FFF2-40B4-BE49-F238E27FC236}">
                <a16:creationId xmlns:a16="http://schemas.microsoft.com/office/drawing/2014/main" id="{368DD9B8-82F8-B787-7B6F-C7B08F3BB9AC}"/>
              </a:ext>
            </a:extLst>
          </p:cNvPr>
          <p:cNvSpPr txBox="1"/>
          <p:nvPr/>
        </p:nvSpPr>
        <p:spPr>
          <a:xfrm>
            <a:off x="1149753" y="3463743"/>
            <a:ext cx="7391904"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bg1"/>
                </a:solidFill>
                <a:latin typeface="Muli"/>
              </a:rPr>
              <a:t>Hadoop Common – Provides common Java libraries that can be used across all modules</a:t>
            </a:r>
            <a:endParaRPr lang="en-CA" sz="1800" dirty="0">
              <a:solidFill>
                <a:schemeClr val="bg1"/>
              </a:solidFill>
              <a:latin typeface="Muli"/>
            </a:endParaRPr>
          </a:p>
        </p:txBody>
      </p:sp>
    </p:spTree>
    <p:extLst>
      <p:ext uri="{BB962C8B-B14F-4D97-AF65-F5344CB8AC3E}">
        <p14:creationId xmlns:p14="http://schemas.microsoft.com/office/powerpoint/2010/main" val="219501664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Hadoop – How it works?</a:t>
            </a:r>
            <a:endParaRPr lang="en-US" altLang="en-US" sz="1700" dirty="0">
              <a:solidFill>
                <a:srgbClr val="FFC000"/>
              </a:solidFill>
              <a:latin typeface="Muli"/>
              <a:ea typeface="Muli"/>
              <a:cs typeface="Muli"/>
            </a:endParaRPr>
          </a:p>
        </p:txBody>
      </p:sp>
      <p:sp>
        <p:nvSpPr>
          <p:cNvPr id="6" name="TextBox 5">
            <a:hlinkClick r:id="rId3"/>
            <a:extLst>
              <a:ext uri="{FF2B5EF4-FFF2-40B4-BE49-F238E27FC236}">
                <a16:creationId xmlns:a16="http://schemas.microsoft.com/office/drawing/2014/main" id="{A74DC58D-2256-7A88-A206-56E2786768B0}"/>
              </a:ext>
            </a:extLst>
          </p:cNvPr>
          <p:cNvSpPr txBox="1"/>
          <p:nvPr/>
        </p:nvSpPr>
        <p:spPr>
          <a:xfrm>
            <a:off x="1084439" y="4363589"/>
            <a:ext cx="4633684" cy="307777"/>
          </a:xfrm>
          <a:prstGeom prst="rect">
            <a:avLst/>
          </a:prstGeom>
          <a:noFill/>
        </p:spPr>
        <p:txBody>
          <a:bodyPr wrap="square">
            <a:spAutoFit/>
          </a:bodyPr>
          <a:lstStyle/>
          <a:p>
            <a:r>
              <a:rPr lang="en-CA" u="sng" dirty="0">
                <a:solidFill>
                  <a:schemeClr val="bg1"/>
                </a:solidFill>
                <a:latin typeface="Muli"/>
              </a:rPr>
              <a:t>https://www.youtube.com/watch?v=NeqC6t1J1dw</a:t>
            </a:r>
          </a:p>
        </p:txBody>
      </p:sp>
      <p:pic>
        <p:nvPicPr>
          <p:cNvPr id="8" name="Picture 7" descr="A picture containing text, screenshot, font, circle&#10;&#10;Description automatically generated">
            <a:extLst>
              <a:ext uri="{FF2B5EF4-FFF2-40B4-BE49-F238E27FC236}">
                <a16:creationId xmlns:a16="http://schemas.microsoft.com/office/drawing/2014/main" id="{243EFEEB-9869-91C6-29C1-89F6FB4826F9}"/>
              </a:ext>
            </a:extLst>
          </p:cNvPr>
          <p:cNvPicPr>
            <a:picLocks noChangeAspect="1"/>
          </p:cNvPicPr>
          <p:nvPr/>
        </p:nvPicPr>
        <p:blipFill>
          <a:blip r:embed="rId4"/>
          <a:stretch>
            <a:fillRect/>
          </a:stretch>
        </p:blipFill>
        <p:spPr>
          <a:xfrm>
            <a:off x="1149753" y="1962684"/>
            <a:ext cx="4145419" cy="2331798"/>
          </a:xfrm>
          <a:prstGeom prst="rect">
            <a:avLst/>
          </a:prstGeom>
        </p:spPr>
      </p:pic>
    </p:spTree>
    <p:extLst>
      <p:ext uri="{BB962C8B-B14F-4D97-AF65-F5344CB8AC3E}">
        <p14:creationId xmlns:p14="http://schemas.microsoft.com/office/powerpoint/2010/main" val="1032428068"/>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31" name="Shape 1431"/>
          <p:cNvSpPr txBox="1"/>
          <p:nvPr/>
        </p:nvSpPr>
        <p:spPr>
          <a:xfrm>
            <a:off x="409575" y="2606040"/>
            <a:ext cx="982472" cy="842160"/>
          </a:xfrm>
          <a:prstGeom prst="rect">
            <a:avLst/>
          </a:prstGeom>
          <a:noFill/>
          <a:ln>
            <a:noFill/>
          </a:ln>
        </p:spPr>
        <p:txBody>
          <a:bodyPr lIns="91425" tIns="91425" rIns="91425" bIns="91425" anchor="ctr" anchorCtr="0">
            <a:noAutofit/>
          </a:bodyPr>
          <a:lstStyle/>
          <a:p>
            <a:pPr lvl="0" algn="ctr">
              <a:spcBef>
                <a:spcPts val="0"/>
              </a:spcBef>
              <a:buNone/>
            </a:pPr>
            <a:endParaRPr lang="en" sz="4800" b="1" u="sng" dirty="0">
              <a:solidFill>
                <a:srgbClr val="FFFFFF"/>
              </a:solidFill>
              <a:latin typeface="Nixie One"/>
              <a:ea typeface="Nixie One"/>
              <a:cs typeface="Nixie One"/>
              <a:sym typeface="Nixie One"/>
            </a:endParaRPr>
          </a:p>
        </p:txBody>
      </p:sp>
      <p:sp>
        <p:nvSpPr>
          <p:cNvPr id="10" name="Rectangle 9"/>
          <p:cNvSpPr/>
          <p:nvPr/>
        </p:nvSpPr>
        <p:spPr>
          <a:xfrm>
            <a:off x="2715700" y="2835176"/>
            <a:ext cx="2598788" cy="1231106"/>
          </a:xfrm>
          <a:prstGeom prst="rect">
            <a:avLst/>
          </a:prstGeom>
        </p:spPr>
        <p:txBody>
          <a:bodyPr wrap="none">
            <a:spAutoFit/>
          </a:bodyPr>
          <a:lstStyle/>
          <a:p>
            <a:pPr>
              <a:buClr>
                <a:srgbClr val="19BBD5"/>
              </a:buClr>
              <a:buSzPct val="100000"/>
            </a:pPr>
            <a:r>
              <a:rPr lang="en-US" sz="1600" dirty="0">
                <a:solidFill>
                  <a:srgbClr val="19BBD5"/>
                </a:solidFill>
                <a:latin typeface="Nixie One"/>
                <a:ea typeface="Nixie One"/>
                <a:cs typeface="Nixie One"/>
                <a:sym typeface="Nixie One"/>
              </a:rPr>
              <a:t>Major Topics</a:t>
            </a:r>
            <a:r>
              <a:rPr lang="en-US" sz="1800" dirty="0">
                <a:solidFill>
                  <a:srgbClr val="19BBD5"/>
                </a:solidFill>
                <a:latin typeface="Nixie One"/>
                <a:ea typeface="Nixie One"/>
                <a:cs typeface="Nixie One"/>
                <a:sym typeface="Nixie One"/>
              </a:rPr>
              <a:t>:  </a:t>
            </a:r>
          </a:p>
          <a:p>
            <a:pPr marL="285750" indent="-285750">
              <a:buClr>
                <a:srgbClr val="19BBD5"/>
              </a:buClr>
              <a:buFont typeface="Muli"/>
              <a:buChar char="◇"/>
            </a:pPr>
            <a:r>
              <a:rPr lang="en-CA" dirty="0">
                <a:solidFill>
                  <a:schemeClr val="bg1"/>
                </a:solidFill>
                <a:latin typeface="Muli"/>
              </a:rPr>
              <a:t>Introduction to Statistics</a:t>
            </a:r>
          </a:p>
          <a:p>
            <a:pPr marL="285750" indent="-285750">
              <a:buClr>
                <a:srgbClr val="19BBD5"/>
              </a:buClr>
              <a:buFont typeface="Muli"/>
              <a:buChar char="◇"/>
            </a:pPr>
            <a:r>
              <a:rPr lang="en-CA" dirty="0">
                <a:solidFill>
                  <a:schemeClr val="bg1"/>
                </a:solidFill>
                <a:latin typeface="Muli"/>
              </a:rPr>
              <a:t>Samples and Populations</a:t>
            </a:r>
            <a:endParaRPr lang="en-US" altLang="en-US" dirty="0">
              <a:solidFill>
                <a:schemeClr val="bg1"/>
              </a:solidFill>
              <a:latin typeface="Muli"/>
              <a:sym typeface="Muli"/>
            </a:endParaRPr>
          </a:p>
          <a:p>
            <a:pPr marL="285750" indent="-285750">
              <a:buClr>
                <a:srgbClr val="19BBD5"/>
              </a:buClr>
              <a:buFont typeface="Muli"/>
              <a:buChar char="◇"/>
            </a:pPr>
            <a:r>
              <a:rPr lang="en-CA" dirty="0">
                <a:solidFill>
                  <a:schemeClr val="bg1"/>
                </a:solidFill>
                <a:latin typeface="Muli"/>
              </a:rPr>
              <a:t>Introduction to Data Analysis</a:t>
            </a:r>
          </a:p>
          <a:p>
            <a:pPr marL="285750" indent="-285750">
              <a:buClr>
                <a:srgbClr val="19BBD5"/>
              </a:buClr>
              <a:buFont typeface="Muli"/>
              <a:buChar char="◇"/>
            </a:pPr>
            <a:r>
              <a:rPr lang="en-CA" dirty="0">
                <a:solidFill>
                  <a:schemeClr val="bg1"/>
                </a:solidFill>
                <a:latin typeface="Muli"/>
              </a:rPr>
              <a:t>Summarizing Data</a:t>
            </a:r>
            <a:endParaRPr lang="en-US" dirty="0">
              <a:solidFill>
                <a:schemeClr val="bg1"/>
              </a:solidFill>
              <a:latin typeface="Muli"/>
              <a:sym typeface="Muli"/>
            </a:endParaRPr>
          </a:p>
        </p:txBody>
      </p:sp>
      <p:sp>
        <p:nvSpPr>
          <p:cNvPr id="2" name="Title 1"/>
          <p:cNvSpPr>
            <a:spLocks noGrp="1"/>
          </p:cNvSpPr>
          <p:nvPr>
            <p:ph type="ctrTitle"/>
          </p:nvPr>
        </p:nvSpPr>
        <p:spPr>
          <a:xfrm>
            <a:off x="2715700" y="1446241"/>
            <a:ext cx="5638800" cy="1159799"/>
          </a:xfrm>
        </p:spPr>
        <p:txBody>
          <a:bodyPr/>
          <a:lstStyle/>
          <a:p>
            <a:r>
              <a:rPr lang="en-US" sz="2400" b="1" dirty="0"/>
              <a:t>Topic 3</a:t>
            </a:r>
            <a:br>
              <a:rPr lang="en-US" sz="2400" b="1" dirty="0"/>
            </a:br>
            <a:r>
              <a:rPr lang="en-US" sz="2400" b="1" dirty="0">
                <a:solidFill>
                  <a:schemeClr val="bg1"/>
                </a:solidFill>
              </a:rPr>
              <a:t>Introduction to Big Data</a:t>
            </a:r>
          </a:p>
        </p:txBody>
      </p:sp>
    </p:spTree>
    <p:extLst>
      <p:ext uri="{BB962C8B-B14F-4D97-AF65-F5344CB8AC3E}">
        <p14:creationId xmlns:p14="http://schemas.microsoft.com/office/powerpoint/2010/main" val="371023375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Databases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7714342" cy="1831271"/>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sz="1800" b="0" i="0" dirty="0">
                <a:solidFill>
                  <a:schemeClr val="bg1"/>
                </a:solidFill>
                <a:effectLst/>
                <a:latin typeface="Muli"/>
              </a:rPr>
              <a:t>A database is an organized collection of structured information, or data, typically stored electronically in a computer system. </a:t>
            </a:r>
          </a:p>
          <a:p>
            <a:pPr marL="742950" lvl="2" indent="-285750">
              <a:spcAft>
                <a:spcPts val="600"/>
              </a:spcAft>
              <a:buFont typeface="Arial" panose="020B0604020202020204" pitchFamily="34" charset="0"/>
              <a:buChar char="•"/>
            </a:pPr>
            <a:r>
              <a:rPr lang="en-US" sz="1800" b="0" i="0" dirty="0">
                <a:solidFill>
                  <a:schemeClr val="bg1"/>
                </a:solidFill>
                <a:effectLst/>
                <a:latin typeface="Muli"/>
              </a:rPr>
              <a:t>A database is usually controlled by a database management system (DBMS). Together, the data and the DBMS, along with the applications that are associated with them, are referred to as a database system, often shortened to just database.</a:t>
            </a:r>
            <a:endParaRPr lang="en-US" altLang="en-US" sz="1800" dirty="0">
              <a:solidFill>
                <a:schemeClr val="bg1"/>
              </a:solidFill>
              <a:latin typeface="Muli"/>
            </a:endParaRPr>
          </a:p>
        </p:txBody>
      </p:sp>
    </p:spTree>
    <p:extLst>
      <p:ext uri="{BB962C8B-B14F-4D97-AF65-F5344CB8AC3E}">
        <p14:creationId xmlns:p14="http://schemas.microsoft.com/office/powerpoint/2010/main" val="1991934120"/>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Databases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7714342" cy="1831271"/>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sz="1800" b="0" i="0" dirty="0">
                <a:solidFill>
                  <a:schemeClr val="bg1"/>
                </a:solidFill>
                <a:effectLst/>
                <a:latin typeface="Muli"/>
              </a:rPr>
              <a:t>Data within the most common types of databases in operation today is typically modeled in rows and columns in a series of tables to make processing and data querying efficient. </a:t>
            </a:r>
          </a:p>
          <a:p>
            <a:pPr marL="742950" lvl="2" indent="-285750">
              <a:spcAft>
                <a:spcPts val="600"/>
              </a:spcAft>
              <a:buFont typeface="Arial" panose="020B0604020202020204" pitchFamily="34" charset="0"/>
              <a:buChar char="•"/>
            </a:pPr>
            <a:r>
              <a:rPr lang="en-US" sz="1800" b="0" i="0" dirty="0">
                <a:solidFill>
                  <a:schemeClr val="bg1"/>
                </a:solidFill>
                <a:effectLst/>
                <a:latin typeface="Muli"/>
              </a:rPr>
              <a:t>The data can then be easily accessed, managed, modified, updated, controlled, and organized. Most databases use structured query language (SQL) for writing and querying data.</a:t>
            </a:r>
            <a:endParaRPr lang="en-US" altLang="en-US" sz="1800" dirty="0">
              <a:solidFill>
                <a:schemeClr val="bg1"/>
              </a:solidFill>
              <a:latin typeface="Muli"/>
            </a:endParaRPr>
          </a:p>
        </p:txBody>
      </p:sp>
    </p:spTree>
    <p:extLst>
      <p:ext uri="{BB962C8B-B14F-4D97-AF65-F5344CB8AC3E}">
        <p14:creationId xmlns:p14="http://schemas.microsoft.com/office/powerpoint/2010/main" val="128860301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What is Structured Query Language</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7714342" cy="2462213"/>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sz="1800" b="0" i="0" dirty="0">
                <a:solidFill>
                  <a:schemeClr val="bg1"/>
                </a:solidFill>
                <a:effectLst/>
                <a:latin typeface="Muli"/>
              </a:rPr>
              <a:t>SQL is a programming language used by nearly all relational databases to query, manipulate, and define data, and to provide access control. </a:t>
            </a:r>
          </a:p>
          <a:p>
            <a:pPr marL="742950" lvl="2" indent="-285750">
              <a:spcAft>
                <a:spcPts val="600"/>
              </a:spcAft>
              <a:buFont typeface="Arial" panose="020B0604020202020204" pitchFamily="34" charset="0"/>
              <a:buChar char="•"/>
            </a:pPr>
            <a:r>
              <a:rPr lang="en-US" sz="1800" b="0" i="0" dirty="0">
                <a:solidFill>
                  <a:schemeClr val="bg1"/>
                </a:solidFill>
                <a:effectLst/>
                <a:latin typeface="Muli"/>
              </a:rPr>
              <a:t>SQL was first developed at IBM in the 1970s with Oracle as a major contributor, which led to implementation of the SQL ANSI standard, SQL has spurred many extensions from companies such as IBM, Oracle, and Microsoft. </a:t>
            </a:r>
          </a:p>
          <a:p>
            <a:pPr marL="742950" lvl="2" indent="-285750">
              <a:spcAft>
                <a:spcPts val="600"/>
              </a:spcAft>
              <a:buFont typeface="Arial" panose="020B0604020202020204" pitchFamily="34" charset="0"/>
              <a:buChar char="•"/>
            </a:pPr>
            <a:r>
              <a:rPr lang="en-US" sz="1800" b="0" i="0" dirty="0">
                <a:solidFill>
                  <a:schemeClr val="bg1"/>
                </a:solidFill>
                <a:effectLst/>
                <a:latin typeface="Muli"/>
              </a:rPr>
              <a:t>Although SQL is still widely used today, new programming languages are beginning to appear</a:t>
            </a:r>
            <a:endParaRPr lang="en-US" altLang="en-US" sz="1800" dirty="0">
              <a:solidFill>
                <a:schemeClr val="bg1"/>
              </a:solidFill>
              <a:latin typeface="Muli"/>
            </a:endParaRPr>
          </a:p>
        </p:txBody>
      </p:sp>
    </p:spTree>
    <p:extLst>
      <p:ext uri="{BB962C8B-B14F-4D97-AF65-F5344CB8AC3E}">
        <p14:creationId xmlns:p14="http://schemas.microsoft.com/office/powerpoint/2010/main" val="380740202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Evolution of the Databases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7714342" cy="2385268"/>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sz="1800" b="0" i="0" dirty="0">
                <a:solidFill>
                  <a:schemeClr val="bg1"/>
                </a:solidFill>
                <a:effectLst/>
                <a:latin typeface="Muli"/>
              </a:rPr>
              <a:t>Navigational databases such as the hierarchical database (which relied on a tree-like model and allowed only a one-to-many relationship), and the network database (a more flexible model that allowed multiple relationships), were the original systems used to store and manipulate data.</a:t>
            </a:r>
          </a:p>
          <a:p>
            <a:pPr marL="742950" lvl="2" indent="-285750">
              <a:spcAft>
                <a:spcPts val="600"/>
              </a:spcAft>
              <a:buFont typeface="Arial" panose="020B0604020202020204" pitchFamily="34" charset="0"/>
              <a:buChar char="•"/>
            </a:pPr>
            <a:r>
              <a:rPr lang="en-US" sz="1800" b="0" i="0" dirty="0">
                <a:solidFill>
                  <a:schemeClr val="bg1"/>
                </a:solidFill>
                <a:effectLst/>
                <a:latin typeface="Muli"/>
              </a:rPr>
              <a:t>More recently, NoSQL databases came about as a response to the growth of the internet and the need for faster speed and processing of unstructured data. </a:t>
            </a:r>
            <a:endParaRPr lang="en-US" altLang="en-US" sz="1800" dirty="0">
              <a:solidFill>
                <a:schemeClr val="bg1"/>
              </a:solidFill>
              <a:latin typeface="Muli"/>
            </a:endParaRPr>
          </a:p>
        </p:txBody>
      </p:sp>
    </p:spTree>
    <p:extLst>
      <p:ext uri="{BB962C8B-B14F-4D97-AF65-F5344CB8AC3E}">
        <p14:creationId xmlns:p14="http://schemas.microsoft.com/office/powerpoint/2010/main" val="215313545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What’s the difference between a database and a spreadsheet?</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2" y="1985438"/>
            <a:ext cx="7232247" cy="1477328"/>
          </a:xfrm>
          <a:prstGeom prst="rect">
            <a:avLst/>
          </a:prstGeom>
          <a:noFill/>
        </p:spPr>
        <p:txBody>
          <a:bodyPr wrap="square" rtlCol="0">
            <a:spAutoFit/>
          </a:bodyPr>
          <a:lstStyle/>
          <a:p>
            <a:pPr algn="l"/>
            <a:r>
              <a:rPr lang="en-US" sz="1800" b="0" i="0" dirty="0">
                <a:solidFill>
                  <a:schemeClr val="bg1"/>
                </a:solidFill>
                <a:effectLst/>
                <a:latin typeface="Muli"/>
              </a:rPr>
              <a:t>Databases and spreadsheets (such as Microsoft Excel) are both convenient ways to store information. The primary differences between the two are:</a:t>
            </a:r>
          </a:p>
          <a:p>
            <a:pPr marL="285750" indent="-285750" algn="l">
              <a:buFont typeface="Arial" panose="020B0604020202020204" pitchFamily="34" charset="0"/>
              <a:buChar char="•"/>
            </a:pPr>
            <a:r>
              <a:rPr lang="en-US" sz="1800" b="0" i="0" dirty="0">
                <a:solidFill>
                  <a:schemeClr val="bg1"/>
                </a:solidFill>
                <a:effectLst/>
                <a:latin typeface="Muli"/>
              </a:rPr>
              <a:t>How the data is stored and manipulated</a:t>
            </a:r>
          </a:p>
          <a:p>
            <a:pPr marL="285750" indent="-285750" algn="l">
              <a:buFont typeface="Arial" panose="020B0604020202020204" pitchFamily="34" charset="0"/>
              <a:buChar char="•"/>
            </a:pPr>
            <a:r>
              <a:rPr lang="en-US" sz="1800" b="0" i="0" dirty="0">
                <a:solidFill>
                  <a:schemeClr val="bg1"/>
                </a:solidFill>
                <a:effectLst/>
                <a:latin typeface="Muli"/>
              </a:rPr>
              <a:t>Who can access the data</a:t>
            </a:r>
          </a:p>
          <a:p>
            <a:pPr marL="285750" indent="-285750" algn="l">
              <a:buFont typeface="Arial" panose="020B0604020202020204" pitchFamily="34" charset="0"/>
              <a:buChar char="•"/>
            </a:pPr>
            <a:r>
              <a:rPr lang="en-US" sz="1800" b="0" i="0" dirty="0">
                <a:solidFill>
                  <a:schemeClr val="bg1"/>
                </a:solidFill>
                <a:effectLst/>
                <a:latin typeface="Muli"/>
              </a:rPr>
              <a:t>How much data can be stored</a:t>
            </a:r>
          </a:p>
        </p:txBody>
      </p:sp>
    </p:spTree>
    <p:extLst>
      <p:ext uri="{BB962C8B-B14F-4D97-AF65-F5344CB8AC3E}">
        <p14:creationId xmlns:p14="http://schemas.microsoft.com/office/powerpoint/2010/main" val="114212885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31" name="Shape 1431"/>
          <p:cNvSpPr txBox="1"/>
          <p:nvPr/>
        </p:nvSpPr>
        <p:spPr>
          <a:xfrm>
            <a:off x="409575" y="2606040"/>
            <a:ext cx="982472" cy="842160"/>
          </a:xfrm>
          <a:prstGeom prst="rect">
            <a:avLst/>
          </a:prstGeom>
          <a:noFill/>
          <a:ln>
            <a:noFill/>
          </a:ln>
        </p:spPr>
        <p:txBody>
          <a:bodyPr lIns="91425" tIns="91425" rIns="91425" bIns="91425" anchor="ctr" anchorCtr="0">
            <a:noAutofit/>
          </a:bodyPr>
          <a:lstStyle/>
          <a:p>
            <a:pPr lvl="0" algn="ctr">
              <a:spcBef>
                <a:spcPts val="0"/>
              </a:spcBef>
              <a:buNone/>
            </a:pPr>
            <a:endParaRPr lang="en" sz="4800" b="1" u="sng" dirty="0">
              <a:solidFill>
                <a:srgbClr val="FFFFFF"/>
              </a:solidFill>
              <a:latin typeface="Nixie One"/>
              <a:ea typeface="Nixie One"/>
              <a:cs typeface="Nixie One"/>
              <a:sym typeface="Nixie One"/>
            </a:endParaRPr>
          </a:p>
        </p:txBody>
      </p:sp>
      <p:sp>
        <p:nvSpPr>
          <p:cNvPr id="10" name="Rectangle 9"/>
          <p:cNvSpPr/>
          <p:nvPr/>
        </p:nvSpPr>
        <p:spPr>
          <a:xfrm>
            <a:off x="2715700" y="2835176"/>
            <a:ext cx="2238113" cy="1446550"/>
          </a:xfrm>
          <a:prstGeom prst="rect">
            <a:avLst/>
          </a:prstGeom>
        </p:spPr>
        <p:txBody>
          <a:bodyPr wrap="none">
            <a:spAutoFit/>
          </a:bodyPr>
          <a:lstStyle/>
          <a:p>
            <a:pPr>
              <a:buClr>
                <a:srgbClr val="19BBD5"/>
              </a:buClr>
              <a:buSzPct val="100000"/>
            </a:pPr>
            <a:r>
              <a:rPr lang="en-US" sz="1600" dirty="0">
                <a:solidFill>
                  <a:srgbClr val="19BBD5"/>
                </a:solidFill>
                <a:latin typeface="Nixie One"/>
                <a:ea typeface="Nixie One"/>
                <a:cs typeface="Nixie One"/>
                <a:sym typeface="Nixie One"/>
              </a:rPr>
              <a:t>Major Topics</a:t>
            </a:r>
            <a:r>
              <a:rPr lang="en-US" sz="1800" dirty="0">
                <a:solidFill>
                  <a:srgbClr val="19BBD5"/>
                </a:solidFill>
                <a:latin typeface="Nixie One"/>
                <a:ea typeface="Nixie One"/>
                <a:cs typeface="Nixie One"/>
                <a:sym typeface="Nixie One"/>
              </a:rPr>
              <a:t>:  </a:t>
            </a:r>
          </a:p>
          <a:p>
            <a:pPr marL="285750" indent="-285750">
              <a:buClr>
                <a:srgbClr val="19BBD5"/>
              </a:buClr>
              <a:buFont typeface="Muli"/>
              <a:buChar char="◇"/>
            </a:pPr>
            <a:r>
              <a:rPr lang="en-CA" dirty="0">
                <a:solidFill>
                  <a:schemeClr val="bg1"/>
                </a:solidFill>
                <a:latin typeface="Muli"/>
              </a:rPr>
              <a:t>Introduction to Big Data</a:t>
            </a:r>
          </a:p>
          <a:p>
            <a:pPr marL="285750" indent="-285750">
              <a:buClr>
                <a:srgbClr val="19BBD5"/>
              </a:buClr>
              <a:buFont typeface="Muli"/>
              <a:buChar char="◇"/>
            </a:pPr>
            <a:r>
              <a:rPr lang="en-CA" dirty="0">
                <a:solidFill>
                  <a:schemeClr val="bg1"/>
                </a:solidFill>
                <a:latin typeface="Muli"/>
              </a:rPr>
              <a:t>Big Data Characteristics </a:t>
            </a:r>
            <a:endParaRPr lang="en-US" altLang="en-US" dirty="0">
              <a:solidFill>
                <a:schemeClr val="bg1"/>
              </a:solidFill>
              <a:latin typeface="Muli"/>
              <a:sym typeface="Muli"/>
            </a:endParaRPr>
          </a:p>
          <a:p>
            <a:pPr marL="285750" indent="-285750">
              <a:buClr>
                <a:srgbClr val="19BBD5"/>
              </a:buClr>
              <a:buFont typeface="Muli"/>
              <a:buChar char="◇"/>
            </a:pPr>
            <a:r>
              <a:rPr lang="en-CA" dirty="0">
                <a:solidFill>
                  <a:schemeClr val="bg1"/>
                </a:solidFill>
                <a:latin typeface="Muli"/>
              </a:rPr>
              <a:t>Hadoop</a:t>
            </a:r>
          </a:p>
          <a:p>
            <a:pPr marL="285750" indent="-285750">
              <a:buClr>
                <a:srgbClr val="19BBD5"/>
              </a:buClr>
              <a:buFont typeface="Muli"/>
              <a:buChar char="◇"/>
            </a:pPr>
            <a:r>
              <a:rPr lang="en-CA" dirty="0">
                <a:solidFill>
                  <a:schemeClr val="bg1"/>
                </a:solidFill>
                <a:latin typeface="Muli"/>
              </a:rPr>
              <a:t>Databases</a:t>
            </a:r>
          </a:p>
          <a:p>
            <a:pPr marL="285750" indent="-285750">
              <a:buClr>
                <a:srgbClr val="19BBD5"/>
              </a:buClr>
              <a:buFont typeface="Muli"/>
              <a:buChar char="◇"/>
            </a:pPr>
            <a:r>
              <a:rPr lang="en-CA" dirty="0">
                <a:solidFill>
                  <a:schemeClr val="bg1"/>
                </a:solidFill>
                <a:latin typeface="Muli"/>
                <a:sym typeface="Muli"/>
              </a:rPr>
              <a:t>Database Type</a:t>
            </a:r>
            <a:endParaRPr lang="en-US" dirty="0">
              <a:solidFill>
                <a:schemeClr val="bg1"/>
              </a:solidFill>
              <a:latin typeface="Muli"/>
              <a:sym typeface="Muli"/>
            </a:endParaRPr>
          </a:p>
        </p:txBody>
      </p:sp>
      <p:sp>
        <p:nvSpPr>
          <p:cNvPr id="2" name="Title 1"/>
          <p:cNvSpPr>
            <a:spLocks noGrp="1"/>
          </p:cNvSpPr>
          <p:nvPr>
            <p:ph type="ctrTitle"/>
          </p:nvPr>
        </p:nvSpPr>
        <p:spPr>
          <a:xfrm>
            <a:off x="2715700" y="1446241"/>
            <a:ext cx="5638800" cy="1159799"/>
          </a:xfrm>
        </p:spPr>
        <p:txBody>
          <a:bodyPr/>
          <a:lstStyle/>
          <a:p>
            <a:r>
              <a:rPr lang="en-US" sz="2400" b="1" dirty="0"/>
              <a:t>Lecture 5</a:t>
            </a:r>
            <a:br>
              <a:rPr lang="en-US" sz="2400" b="1" dirty="0"/>
            </a:br>
            <a:r>
              <a:rPr lang="en-US" sz="2400" b="1" dirty="0">
                <a:solidFill>
                  <a:schemeClr val="bg1"/>
                </a:solidFill>
              </a:rPr>
              <a:t>Introduction to Big Data and Databases</a:t>
            </a:r>
          </a:p>
        </p:txBody>
      </p:sp>
    </p:spTree>
    <p:extLst>
      <p:ext uri="{BB962C8B-B14F-4D97-AF65-F5344CB8AC3E}">
        <p14:creationId xmlns:p14="http://schemas.microsoft.com/office/powerpoint/2010/main" val="1464099531"/>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What’s the difference between a database and a spreadsheet?</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2" y="1985438"/>
            <a:ext cx="7232247" cy="2585323"/>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solidFill>
                  <a:schemeClr val="bg1"/>
                </a:solidFill>
                <a:effectLst/>
                <a:latin typeface="Muli"/>
              </a:rPr>
              <a:t>Spreadsheets were originally designed for one user, and their characteristics reflect that. They’re great for a single user or small number of users who don’t need to do a lot of incredibly complicated data manipulation. </a:t>
            </a:r>
          </a:p>
          <a:p>
            <a:pPr algn="l"/>
            <a:endParaRPr lang="en-US" sz="1800" b="0" i="0" dirty="0">
              <a:solidFill>
                <a:schemeClr val="bg1"/>
              </a:solidFill>
              <a:effectLst/>
              <a:latin typeface="Muli"/>
            </a:endParaRPr>
          </a:p>
          <a:p>
            <a:pPr marL="285750" indent="-285750" algn="l">
              <a:buFont typeface="Arial" panose="020B0604020202020204" pitchFamily="34" charset="0"/>
              <a:buChar char="•"/>
            </a:pPr>
            <a:r>
              <a:rPr lang="en-US" sz="1800" b="0" i="0" dirty="0">
                <a:solidFill>
                  <a:schemeClr val="bg1"/>
                </a:solidFill>
                <a:effectLst/>
                <a:latin typeface="Muli"/>
              </a:rPr>
              <a:t>Databases, on the other hand, are designed to hold much larger collections of organized information—massive amounts, sometimes. Databases allow multiple users at the same time to quickly and securely access and query the data using highly complex logic and language.</a:t>
            </a:r>
          </a:p>
        </p:txBody>
      </p:sp>
    </p:spTree>
    <p:extLst>
      <p:ext uri="{BB962C8B-B14F-4D97-AF65-F5344CB8AC3E}">
        <p14:creationId xmlns:p14="http://schemas.microsoft.com/office/powerpoint/2010/main" val="293660072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Types of Databases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3" y="1982419"/>
            <a:ext cx="7522533" cy="2746906"/>
          </a:xfrm>
          <a:prstGeom prst="rect">
            <a:avLst/>
          </a:prstGeom>
          <a:noFill/>
        </p:spPr>
        <p:txBody>
          <a:bodyPr wrap="square" rtlCol="0">
            <a:spAutoFit/>
          </a:bodyPr>
          <a:lstStyle/>
          <a:p>
            <a:pPr algn="l"/>
            <a:r>
              <a:rPr lang="en-US" sz="1800" b="0" i="0" dirty="0">
                <a:solidFill>
                  <a:schemeClr val="bg1"/>
                </a:solidFill>
                <a:effectLst/>
                <a:latin typeface="Muli"/>
              </a:rPr>
              <a:t>There are many different types of databases. The best database for a specific organization depends on how the organization intends to use the data.</a:t>
            </a:r>
          </a:p>
          <a:p>
            <a:pPr algn="l"/>
            <a:endParaRPr lang="en-US" sz="500" b="0" i="0" dirty="0">
              <a:solidFill>
                <a:schemeClr val="bg1"/>
              </a:solidFill>
              <a:effectLst/>
              <a:latin typeface="Muli"/>
            </a:endParaRPr>
          </a:p>
          <a:p>
            <a:pPr marL="285750" indent="-285750" algn="l">
              <a:buFont typeface="Arial" panose="020B0604020202020204" pitchFamily="34" charset="0"/>
              <a:buChar char="•"/>
            </a:pPr>
            <a:r>
              <a:rPr lang="en-US" sz="1800" b="0" i="0" dirty="0">
                <a:solidFill>
                  <a:schemeClr val="bg1"/>
                </a:solidFill>
                <a:effectLst/>
                <a:latin typeface="Muli"/>
              </a:rPr>
              <a:t>Relational databases</a:t>
            </a:r>
            <a:endParaRPr lang="en-US" sz="1800" dirty="0">
              <a:solidFill>
                <a:schemeClr val="bg1"/>
              </a:solidFill>
              <a:latin typeface="Muli"/>
            </a:endParaRPr>
          </a:p>
          <a:p>
            <a:pPr marL="285750" indent="-285750" algn="l">
              <a:buFont typeface="Arial" panose="020B0604020202020204" pitchFamily="34" charset="0"/>
              <a:buChar char="•"/>
            </a:pPr>
            <a:r>
              <a:rPr lang="en-US" sz="1800" b="0" i="0" dirty="0">
                <a:solidFill>
                  <a:schemeClr val="bg1"/>
                </a:solidFill>
                <a:effectLst/>
                <a:latin typeface="Muli"/>
              </a:rPr>
              <a:t>Object-oriented databases</a:t>
            </a:r>
          </a:p>
          <a:p>
            <a:pPr marL="285750" indent="-285750" algn="l">
              <a:buFont typeface="Arial" panose="020B0604020202020204" pitchFamily="34" charset="0"/>
              <a:buChar char="•"/>
            </a:pPr>
            <a:r>
              <a:rPr lang="en-US" sz="1800" b="0" i="0" dirty="0">
                <a:solidFill>
                  <a:schemeClr val="bg1"/>
                </a:solidFill>
                <a:effectLst/>
                <a:latin typeface="Muli"/>
              </a:rPr>
              <a:t>Distributed databases</a:t>
            </a:r>
            <a:endParaRPr lang="en-US" sz="1800" dirty="0">
              <a:solidFill>
                <a:schemeClr val="bg1"/>
              </a:solidFill>
              <a:latin typeface="Muli"/>
            </a:endParaRPr>
          </a:p>
          <a:p>
            <a:pPr marL="285750" indent="-285750" algn="l">
              <a:buFont typeface="Arial" panose="020B0604020202020204" pitchFamily="34" charset="0"/>
              <a:buChar char="•"/>
            </a:pPr>
            <a:r>
              <a:rPr lang="en-US" sz="1800" b="0" i="0" dirty="0">
                <a:solidFill>
                  <a:schemeClr val="bg1"/>
                </a:solidFill>
                <a:effectLst/>
                <a:latin typeface="Muli"/>
              </a:rPr>
              <a:t>Data warehouses</a:t>
            </a:r>
          </a:p>
          <a:p>
            <a:pPr marL="285750" indent="-285750" algn="l">
              <a:buFont typeface="Arial" panose="020B0604020202020204" pitchFamily="34" charset="0"/>
              <a:buChar char="•"/>
            </a:pPr>
            <a:r>
              <a:rPr lang="en-US" sz="1800" b="0" i="0" dirty="0">
                <a:solidFill>
                  <a:schemeClr val="bg1"/>
                </a:solidFill>
                <a:effectLst/>
                <a:latin typeface="Muli"/>
              </a:rPr>
              <a:t>NoSQL databases</a:t>
            </a:r>
            <a:endParaRPr lang="en-US" sz="1800" dirty="0">
              <a:solidFill>
                <a:schemeClr val="bg1"/>
              </a:solidFill>
              <a:latin typeface="Muli"/>
            </a:endParaRPr>
          </a:p>
          <a:p>
            <a:pPr marL="285750" indent="-285750" algn="l">
              <a:buFont typeface="Arial" panose="020B0604020202020204" pitchFamily="34" charset="0"/>
              <a:buChar char="•"/>
            </a:pPr>
            <a:r>
              <a:rPr lang="en-US" sz="1800" b="0" i="0" dirty="0">
                <a:solidFill>
                  <a:schemeClr val="bg1"/>
                </a:solidFill>
                <a:effectLst/>
                <a:latin typeface="Muli"/>
              </a:rPr>
              <a:t>Graph databases</a:t>
            </a:r>
          </a:p>
          <a:p>
            <a:pPr marL="285750" indent="-285750" algn="l">
              <a:buFont typeface="Arial" panose="020B0604020202020204" pitchFamily="34" charset="0"/>
              <a:buChar char="•"/>
            </a:pPr>
            <a:r>
              <a:rPr lang="en-US" sz="1800" dirty="0">
                <a:solidFill>
                  <a:schemeClr val="bg1"/>
                </a:solidFill>
                <a:latin typeface="Muli"/>
              </a:rPr>
              <a:t>…</a:t>
            </a:r>
            <a:endParaRPr lang="en-US" sz="1800" b="0" i="0" dirty="0">
              <a:solidFill>
                <a:schemeClr val="bg1"/>
              </a:solidFill>
              <a:effectLst/>
              <a:latin typeface="Muli"/>
            </a:endParaRPr>
          </a:p>
        </p:txBody>
      </p:sp>
    </p:spTree>
    <p:extLst>
      <p:ext uri="{BB962C8B-B14F-4D97-AF65-F5344CB8AC3E}">
        <p14:creationId xmlns:p14="http://schemas.microsoft.com/office/powerpoint/2010/main" val="202069525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Types of Databases – Relational Database</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3" y="1982419"/>
            <a:ext cx="7399161" cy="2031325"/>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solidFill>
                  <a:schemeClr val="bg1"/>
                </a:solidFill>
                <a:effectLst/>
                <a:latin typeface="Muli"/>
              </a:rPr>
              <a:t>A relational database is a type of database that stores and provides access to data points that are related to one another. </a:t>
            </a:r>
          </a:p>
          <a:p>
            <a:pPr marL="285750" indent="-285750" algn="l">
              <a:buFont typeface="Arial" panose="020B0604020202020204" pitchFamily="34" charset="0"/>
              <a:buChar char="•"/>
            </a:pPr>
            <a:r>
              <a:rPr lang="en-US" sz="1800" b="0" i="0" dirty="0">
                <a:solidFill>
                  <a:schemeClr val="bg1"/>
                </a:solidFill>
                <a:effectLst/>
                <a:latin typeface="Muli"/>
              </a:rPr>
              <a:t>In a relational database, each row in the table is a record with a unique ID called the key. </a:t>
            </a:r>
          </a:p>
          <a:p>
            <a:pPr marL="285750" indent="-285750" algn="l">
              <a:buFont typeface="Arial" panose="020B0604020202020204" pitchFamily="34" charset="0"/>
              <a:buChar char="•"/>
            </a:pPr>
            <a:r>
              <a:rPr lang="en-US" sz="1800" b="0" i="0" dirty="0">
                <a:solidFill>
                  <a:schemeClr val="bg1"/>
                </a:solidFill>
                <a:effectLst/>
                <a:latin typeface="Muli"/>
              </a:rPr>
              <a:t>The columns of the table hold attributes of the data, and each record usually has a value for each attribute, making it easy to establish the relationships among data points.</a:t>
            </a:r>
          </a:p>
        </p:txBody>
      </p:sp>
      <p:pic>
        <p:nvPicPr>
          <p:cNvPr id="6" name="Picture 5">
            <a:extLst>
              <a:ext uri="{FF2B5EF4-FFF2-40B4-BE49-F238E27FC236}">
                <a16:creationId xmlns:a16="http://schemas.microsoft.com/office/drawing/2014/main" id="{DBEF74B8-1D0E-EC18-DE53-BF248D749C91}"/>
              </a:ext>
            </a:extLst>
          </p:cNvPr>
          <p:cNvPicPr>
            <a:picLocks noChangeAspect="1"/>
          </p:cNvPicPr>
          <p:nvPr/>
        </p:nvPicPr>
        <p:blipFill>
          <a:blip r:embed="rId3"/>
          <a:stretch>
            <a:fillRect/>
          </a:stretch>
        </p:blipFill>
        <p:spPr>
          <a:xfrm>
            <a:off x="6737753" y="3798753"/>
            <a:ext cx="1811161" cy="10995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639232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Types of Databases – NoSQL Database</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3" y="1982419"/>
            <a:ext cx="7399161" cy="1754326"/>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solidFill>
                  <a:schemeClr val="bg1"/>
                </a:solidFill>
                <a:effectLst/>
                <a:latin typeface="Muli"/>
              </a:rPr>
              <a:t>NoSQL databases (aka "not only SQL") are non-tabular databases and store data differently than relational tables. NoSQL databases come in a variety of types based on their data model. </a:t>
            </a:r>
          </a:p>
          <a:p>
            <a:pPr marL="285750" indent="-285750" algn="l">
              <a:buFont typeface="Arial" panose="020B0604020202020204" pitchFamily="34" charset="0"/>
              <a:buChar char="•"/>
            </a:pPr>
            <a:r>
              <a:rPr lang="en-US" sz="1800" b="0" i="0" dirty="0">
                <a:solidFill>
                  <a:schemeClr val="bg1"/>
                </a:solidFill>
                <a:effectLst/>
                <a:latin typeface="Muli"/>
              </a:rPr>
              <a:t>The main types are document, key-value, wide-column, and graph. They provide flexible schemas and scale easily with large amounts of data and high user loads.</a:t>
            </a:r>
          </a:p>
        </p:txBody>
      </p:sp>
      <p:pic>
        <p:nvPicPr>
          <p:cNvPr id="8" name="Picture 7" descr="A close-up of a logo&#10;&#10;Description automatically generated with medium confidence">
            <a:extLst>
              <a:ext uri="{FF2B5EF4-FFF2-40B4-BE49-F238E27FC236}">
                <a16:creationId xmlns:a16="http://schemas.microsoft.com/office/drawing/2014/main" id="{79CA1240-B1F0-B836-7CA1-8684681E256D}"/>
              </a:ext>
            </a:extLst>
          </p:cNvPr>
          <p:cNvPicPr>
            <a:picLocks noChangeAspect="1"/>
          </p:cNvPicPr>
          <p:nvPr/>
        </p:nvPicPr>
        <p:blipFill>
          <a:blip r:embed="rId3"/>
          <a:stretch>
            <a:fillRect/>
          </a:stretch>
        </p:blipFill>
        <p:spPr>
          <a:xfrm>
            <a:off x="6550653" y="3678687"/>
            <a:ext cx="1998261" cy="1248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923912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Types of Databases – Examples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3" y="1982419"/>
            <a:ext cx="7399161" cy="2416046"/>
          </a:xfrm>
          <a:prstGeom prst="rect">
            <a:avLst/>
          </a:prstGeom>
          <a:noFill/>
        </p:spPr>
        <p:txBody>
          <a:bodyPr wrap="square" rtlCol="0">
            <a:spAutoFit/>
          </a:bodyPr>
          <a:lstStyle/>
          <a:p>
            <a:pPr marL="285750" lvl="1" indent="-285750">
              <a:spcAft>
                <a:spcPts val="600"/>
              </a:spcAft>
              <a:buFont typeface="Arial" panose="020B0604020202020204" pitchFamily="34" charset="0"/>
              <a:buChar char="•"/>
            </a:pPr>
            <a:r>
              <a:rPr lang="en-US" altLang="en-US" sz="1800" b="1" dirty="0">
                <a:solidFill>
                  <a:schemeClr val="bg1"/>
                </a:solidFill>
                <a:latin typeface="Muli"/>
                <a:ea typeface="Muli"/>
                <a:cs typeface="Muli"/>
              </a:rPr>
              <a:t>Relational Databases </a:t>
            </a:r>
            <a:r>
              <a:rPr lang="en-US" altLang="en-US" sz="1800" dirty="0">
                <a:solidFill>
                  <a:schemeClr val="bg1"/>
                </a:solidFill>
                <a:latin typeface="Muli"/>
                <a:ea typeface="Muli"/>
                <a:cs typeface="Muli"/>
              </a:rPr>
              <a:t>provides strong consistency and high availability.</a:t>
            </a:r>
          </a:p>
          <a:p>
            <a:pPr lvl="1">
              <a:spcAft>
                <a:spcPts val="600"/>
              </a:spcAft>
            </a:pPr>
            <a:r>
              <a:rPr lang="en-US" altLang="en-US" sz="1800" dirty="0">
                <a:solidFill>
                  <a:schemeClr val="bg1"/>
                </a:solidFill>
                <a:latin typeface="Muli"/>
                <a:ea typeface="Muli"/>
                <a:cs typeface="Muli"/>
              </a:rPr>
              <a:t>	Examples: SQL Server, MySQL, Oracle database, </a:t>
            </a:r>
          </a:p>
          <a:p>
            <a:pPr lvl="1">
              <a:spcAft>
                <a:spcPts val="600"/>
              </a:spcAft>
            </a:pPr>
            <a:r>
              <a:rPr lang="en-US" altLang="en-US" sz="1800" dirty="0">
                <a:solidFill>
                  <a:schemeClr val="bg1"/>
                </a:solidFill>
                <a:latin typeface="Muli"/>
                <a:ea typeface="Muli"/>
                <a:cs typeface="Muli"/>
              </a:rPr>
              <a:t>		 </a:t>
            </a:r>
            <a:r>
              <a:rPr lang="en-US" altLang="en-US" sz="1800" dirty="0" err="1">
                <a:solidFill>
                  <a:schemeClr val="bg1"/>
                </a:solidFill>
                <a:latin typeface="Muli"/>
                <a:ea typeface="Muli"/>
                <a:cs typeface="Muli"/>
              </a:rPr>
              <a:t>PostgresSQL</a:t>
            </a:r>
            <a:r>
              <a:rPr lang="en-US" altLang="en-US" sz="1800" dirty="0">
                <a:solidFill>
                  <a:schemeClr val="bg1"/>
                </a:solidFill>
                <a:latin typeface="Muli"/>
                <a:ea typeface="Muli"/>
                <a:cs typeface="Muli"/>
              </a:rPr>
              <a:t>, IBM DB2</a:t>
            </a:r>
          </a:p>
          <a:p>
            <a:pPr marL="285750" lvl="1" indent="-285750">
              <a:spcAft>
                <a:spcPts val="600"/>
              </a:spcAft>
              <a:buFont typeface="Arial" panose="020B0604020202020204" pitchFamily="34" charset="0"/>
              <a:buChar char="•"/>
            </a:pPr>
            <a:r>
              <a:rPr lang="en-US" altLang="en-US" sz="1800" b="1" dirty="0">
                <a:solidFill>
                  <a:schemeClr val="bg1"/>
                </a:solidFill>
                <a:latin typeface="Muli"/>
                <a:ea typeface="Muli"/>
                <a:cs typeface="Muli"/>
              </a:rPr>
              <a:t>Non-relational Databases </a:t>
            </a:r>
            <a:r>
              <a:rPr lang="en-US" altLang="en-US" sz="1800" dirty="0">
                <a:solidFill>
                  <a:schemeClr val="bg1"/>
                </a:solidFill>
                <a:latin typeface="Muli"/>
                <a:ea typeface="Muli"/>
                <a:cs typeface="Muli"/>
              </a:rPr>
              <a:t>provides Availability and Partition Tolerance or (Consistency and Partition Tolerance) needs.</a:t>
            </a:r>
          </a:p>
          <a:p>
            <a:pPr lvl="1">
              <a:spcAft>
                <a:spcPts val="600"/>
              </a:spcAft>
            </a:pPr>
            <a:r>
              <a:rPr lang="en-US" altLang="en-US" sz="1800" dirty="0">
                <a:solidFill>
                  <a:schemeClr val="bg1"/>
                </a:solidFill>
                <a:latin typeface="Muli"/>
                <a:ea typeface="Muli"/>
                <a:cs typeface="Muli"/>
              </a:rPr>
              <a:t>	Examples: Memcached, Redis, Coherence, </a:t>
            </a:r>
            <a:r>
              <a:rPr lang="en-US" altLang="en-US" sz="1800" dirty="0" err="1">
                <a:solidFill>
                  <a:schemeClr val="bg1"/>
                </a:solidFill>
                <a:latin typeface="Muli"/>
                <a:ea typeface="Muli"/>
                <a:cs typeface="Muli"/>
              </a:rPr>
              <a:t>Hbase</a:t>
            </a:r>
            <a:r>
              <a:rPr lang="en-US" altLang="en-US" sz="1800" dirty="0">
                <a:solidFill>
                  <a:schemeClr val="bg1"/>
                </a:solidFill>
                <a:latin typeface="Muli"/>
                <a:ea typeface="Muli"/>
                <a:cs typeface="Muli"/>
              </a:rPr>
              <a:t>, </a:t>
            </a:r>
          </a:p>
          <a:p>
            <a:pPr lvl="1">
              <a:spcAft>
                <a:spcPts val="600"/>
              </a:spcAft>
            </a:pPr>
            <a:r>
              <a:rPr lang="en-US" altLang="en-US" sz="1800" dirty="0">
                <a:solidFill>
                  <a:schemeClr val="bg1"/>
                </a:solidFill>
                <a:latin typeface="Muli"/>
                <a:ea typeface="Muli"/>
                <a:cs typeface="Muli"/>
              </a:rPr>
              <a:t>		 </a:t>
            </a:r>
            <a:r>
              <a:rPr lang="en-US" altLang="en-US" sz="1800" dirty="0" err="1">
                <a:solidFill>
                  <a:schemeClr val="bg1"/>
                </a:solidFill>
                <a:latin typeface="Muli"/>
                <a:ea typeface="Muli"/>
                <a:cs typeface="Muli"/>
              </a:rPr>
              <a:t>BigTable</a:t>
            </a:r>
            <a:r>
              <a:rPr lang="en-US" altLang="en-US" sz="1800" dirty="0">
                <a:solidFill>
                  <a:schemeClr val="bg1"/>
                </a:solidFill>
                <a:latin typeface="Muli"/>
                <a:ea typeface="Muli"/>
                <a:cs typeface="Muli"/>
              </a:rPr>
              <a:t>, </a:t>
            </a:r>
            <a:r>
              <a:rPr lang="en-US" altLang="en-US" sz="1800" dirty="0" err="1">
                <a:solidFill>
                  <a:schemeClr val="bg1"/>
                </a:solidFill>
                <a:latin typeface="Muli"/>
                <a:ea typeface="Muli"/>
                <a:cs typeface="Muli"/>
              </a:rPr>
              <a:t>Accumulo</a:t>
            </a:r>
            <a:r>
              <a:rPr lang="en-US" altLang="en-US" sz="1800" dirty="0">
                <a:solidFill>
                  <a:schemeClr val="bg1"/>
                </a:solidFill>
                <a:latin typeface="Muli"/>
                <a:ea typeface="Muli"/>
                <a:cs typeface="Muli"/>
              </a:rPr>
              <a:t>, MongoDB, CouchDB </a:t>
            </a:r>
          </a:p>
        </p:txBody>
      </p:sp>
    </p:spTree>
    <p:extLst>
      <p:ext uri="{BB962C8B-B14F-4D97-AF65-F5344CB8AC3E}">
        <p14:creationId xmlns:p14="http://schemas.microsoft.com/office/powerpoint/2010/main" val="8968727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Types of Databases – Comparison of Databases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3" y="1982419"/>
            <a:ext cx="7399161" cy="2539157"/>
          </a:xfrm>
          <a:prstGeom prst="rect">
            <a:avLst/>
          </a:prstGeom>
          <a:noFill/>
        </p:spPr>
        <p:txBody>
          <a:bodyPr wrap="square" rtlCol="0">
            <a:spAutoFit/>
          </a:bodyPr>
          <a:lstStyle/>
          <a:p>
            <a:pPr marL="914400" lvl="1" indent="-457200">
              <a:spcAft>
                <a:spcPts val="600"/>
              </a:spcAft>
              <a:buFont typeface="+mj-lt"/>
              <a:buAutoNum type="arabicPeriod"/>
            </a:pPr>
            <a:r>
              <a:rPr lang="en-US" altLang="en-US" sz="1800" dirty="0">
                <a:solidFill>
                  <a:schemeClr val="bg1"/>
                </a:solidFill>
                <a:latin typeface="Muli"/>
                <a:ea typeface="Muli"/>
                <a:cs typeface="Muli"/>
              </a:rPr>
              <a:t>Relational DBMSs represent data in a flat way; Non-relational DBMSs allow data to be represented in a hierarchical way.</a:t>
            </a:r>
          </a:p>
          <a:p>
            <a:pPr marL="914400" lvl="1" indent="-457200">
              <a:spcAft>
                <a:spcPts val="600"/>
              </a:spcAft>
              <a:buFont typeface="+mj-lt"/>
              <a:buAutoNum type="arabicPeriod"/>
            </a:pPr>
            <a:r>
              <a:rPr lang="en-US" altLang="en-US" sz="1800" dirty="0">
                <a:solidFill>
                  <a:schemeClr val="bg1"/>
                </a:solidFill>
                <a:latin typeface="Muli"/>
                <a:ea typeface="Muli"/>
                <a:cs typeface="Muli"/>
              </a:rPr>
              <a:t>Relational databases use Structured Querying Language (SQL), joins works well here but not true for Non-relational database.</a:t>
            </a:r>
          </a:p>
          <a:p>
            <a:pPr marL="914400" lvl="1" indent="-457200">
              <a:spcAft>
                <a:spcPts val="600"/>
              </a:spcAft>
              <a:buFont typeface="+mj-lt"/>
              <a:buAutoNum type="arabicPeriod"/>
            </a:pPr>
            <a:r>
              <a:rPr lang="en-US" altLang="en-US" sz="1800" dirty="0">
                <a:solidFill>
                  <a:schemeClr val="bg1"/>
                </a:solidFill>
                <a:latin typeface="Muli"/>
                <a:ea typeface="Muli"/>
                <a:cs typeface="Muli"/>
              </a:rPr>
              <a:t>Relational database is suitable to enforce the ACID (Atomicity, Consistency, Isolation, Durability) principles. </a:t>
            </a:r>
          </a:p>
          <a:p>
            <a:pPr marL="914400" lvl="1" indent="-457200">
              <a:spcAft>
                <a:spcPts val="600"/>
              </a:spcAft>
              <a:buFont typeface="+mj-lt"/>
              <a:buAutoNum type="arabicPeriod"/>
            </a:pPr>
            <a:r>
              <a:rPr lang="en-US" altLang="en-US" sz="1800" dirty="0">
                <a:solidFill>
                  <a:schemeClr val="bg1"/>
                </a:solidFill>
                <a:latin typeface="Muli"/>
                <a:ea typeface="Muli"/>
                <a:cs typeface="Muli"/>
              </a:rPr>
              <a:t>No-SQL database are suitable for Rapid Application Development situation.</a:t>
            </a:r>
          </a:p>
        </p:txBody>
      </p:sp>
    </p:spTree>
    <p:extLst>
      <p:ext uri="{BB962C8B-B14F-4D97-AF65-F5344CB8AC3E}">
        <p14:creationId xmlns:p14="http://schemas.microsoft.com/office/powerpoint/2010/main" val="295609530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Databases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Database Management System (DBMS)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3" y="1982419"/>
            <a:ext cx="7399161" cy="1908215"/>
          </a:xfrm>
          <a:prstGeom prst="rect">
            <a:avLst/>
          </a:prstGeom>
          <a:noFill/>
        </p:spPr>
        <p:txBody>
          <a:bodyPr wrap="square" rtlCol="0">
            <a:spAutoFit/>
          </a:bodyPr>
          <a:lstStyle/>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Mechanism and systematic approach used to optimize and manage the storage and retrieval of data from databases in an  accurate and effective way.</a:t>
            </a: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DBMS holds information within database and builds database logic structure</a:t>
            </a:r>
          </a:p>
          <a:p>
            <a:pPr marL="914400" lvl="1" indent="-457200">
              <a:spcAft>
                <a:spcPts val="600"/>
              </a:spcAft>
              <a:buFont typeface="Arial" panose="020B0604020202020204" pitchFamily="34" charset="0"/>
              <a:buChar char="•"/>
            </a:pPr>
            <a:r>
              <a:rPr lang="en-US" altLang="en-US" sz="1800" dirty="0">
                <a:solidFill>
                  <a:schemeClr val="bg1"/>
                </a:solidFill>
                <a:latin typeface="Muli"/>
                <a:ea typeface="Muli"/>
                <a:cs typeface="Muli"/>
              </a:rPr>
              <a:t>Facilitate access, modification and disaster recovery of databases</a:t>
            </a:r>
          </a:p>
        </p:txBody>
      </p:sp>
    </p:spTree>
    <p:extLst>
      <p:ext uri="{BB962C8B-B14F-4D97-AF65-F5344CB8AC3E}">
        <p14:creationId xmlns:p14="http://schemas.microsoft.com/office/powerpoint/2010/main" val="2099864879"/>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508718" y="264493"/>
            <a:ext cx="6528741" cy="645300"/>
          </a:xfrm>
          <a:prstGeom prst="rect">
            <a:avLst/>
          </a:prstGeom>
        </p:spPr>
        <p:txBody>
          <a:bodyPr lIns="91425" tIns="91425" rIns="91425" bIns="91425" anchor="b" anchorCtr="0">
            <a:noAutofit/>
          </a:bodyPr>
          <a:lstStyle/>
          <a:p>
            <a:pPr lvl="0"/>
            <a:r>
              <a:rPr lang="en-US" sz="3200" dirty="0"/>
              <a:t>Supporting materials </a:t>
            </a:r>
            <a:endParaRPr lang="en" sz="3200" dirty="0"/>
          </a:p>
        </p:txBody>
      </p:sp>
      <p:sp>
        <p:nvSpPr>
          <p:cNvPr id="4" name="Rectangle 3">
            <a:extLst>
              <a:ext uri="{FF2B5EF4-FFF2-40B4-BE49-F238E27FC236}">
                <a16:creationId xmlns:a16="http://schemas.microsoft.com/office/drawing/2014/main" id="{F408ED69-F03D-43BD-852A-CC56E9987CAF}"/>
              </a:ext>
            </a:extLst>
          </p:cNvPr>
          <p:cNvSpPr>
            <a:spLocks noChangeArrowheads="1"/>
          </p:cNvSpPr>
          <p:nvPr/>
        </p:nvSpPr>
        <p:spPr bwMode="auto">
          <a:xfrm>
            <a:off x="1013593" y="1601260"/>
            <a:ext cx="802386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900" b="1" dirty="0">
                <a:solidFill>
                  <a:srgbClr val="C6DAEC"/>
                </a:solidFill>
                <a:latin typeface="Muli"/>
                <a:ea typeface="Muli"/>
                <a:cs typeface="Muli"/>
              </a:rPr>
              <a:t>References</a:t>
            </a:r>
          </a:p>
          <a:p>
            <a:pPr lvl="0"/>
            <a:endParaRPr lang="en-US" altLang="en-US" sz="1900" b="1" dirty="0">
              <a:solidFill>
                <a:srgbClr val="C6DAEC"/>
              </a:solidFill>
              <a:latin typeface="Muli"/>
              <a:ea typeface="Muli"/>
              <a:cs typeface="Muli"/>
            </a:endParaRPr>
          </a:p>
          <a:p>
            <a:pPr lvl="0">
              <a:spcAft>
                <a:spcPts val="600"/>
              </a:spcAft>
            </a:pPr>
            <a:r>
              <a:rPr lang="en-US" altLang="en-US" sz="1900" dirty="0">
                <a:solidFill>
                  <a:srgbClr val="FFC000"/>
                </a:solidFill>
                <a:latin typeface="Muli"/>
                <a:ea typeface="Muli"/>
                <a:cs typeface="Muli"/>
              </a:rPr>
              <a:t>[1] </a:t>
            </a:r>
            <a:r>
              <a:rPr lang="en-US" altLang="en-US" sz="1900" dirty="0">
                <a:solidFill>
                  <a:srgbClr val="FFC000"/>
                </a:solidFill>
                <a:latin typeface="Muli"/>
                <a:ea typeface="Muli"/>
                <a:cs typeface="Muli"/>
                <a:hlinkClick r:id="rId3"/>
              </a:rPr>
              <a:t>https://www.oracle.com/big-data/guide/what-is-big-data.html#link3</a:t>
            </a:r>
            <a:r>
              <a:rPr lang="en-US" altLang="en-US" sz="1900" dirty="0">
                <a:solidFill>
                  <a:srgbClr val="FFC000"/>
                </a:solidFill>
                <a:latin typeface="Muli"/>
                <a:ea typeface="Muli"/>
                <a:cs typeface="Muli"/>
              </a:rPr>
              <a:t> </a:t>
            </a:r>
          </a:p>
          <a:p>
            <a:pPr lvl="0">
              <a:spcAft>
                <a:spcPts val="600"/>
              </a:spcAft>
            </a:pPr>
            <a:r>
              <a:rPr lang="en-US" altLang="en-US" sz="1900" dirty="0">
                <a:solidFill>
                  <a:srgbClr val="FFC000"/>
                </a:solidFill>
                <a:latin typeface="Muli"/>
                <a:ea typeface="Muli"/>
                <a:cs typeface="Muli"/>
              </a:rPr>
              <a:t>[2] </a:t>
            </a:r>
            <a:r>
              <a:rPr lang="en-US" altLang="en-US" sz="1900" dirty="0">
                <a:solidFill>
                  <a:srgbClr val="FFC000"/>
                </a:solidFill>
                <a:latin typeface="Muli"/>
                <a:ea typeface="Muli"/>
                <a:cs typeface="Muli"/>
                <a:hlinkClick r:id="rId4"/>
              </a:rPr>
              <a:t>https://docs.microsoft.com/en-us/azure/architecture/data-guide/big-data/non-relational-data</a:t>
            </a:r>
            <a:r>
              <a:rPr lang="en-US" altLang="en-US" sz="1900" dirty="0">
                <a:solidFill>
                  <a:srgbClr val="FFC000"/>
                </a:solidFill>
                <a:latin typeface="Muli"/>
                <a:ea typeface="Muli"/>
                <a:cs typeface="Muli"/>
              </a:rPr>
              <a:t> </a:t>
            </a:r>
          </a:p>
          <a:p>
            <a:pPr lvl="0">
              <a:spcAft>
                <a:spcPts val="600"/>
              </a:spcAft>
            </a:pPr>
            <a:r>
              <a:rPr lang="en-US" altLang="en-US" sz="1900" dirty="0">
                <a:solidFill>
                  <a:srgbClr val="FFC000"/>
                </a:solidFill>
                <a:latin typeface="Muli"/>
                <a:ea typeface="Muli"/>
                <a:cs typeface="Muli"/>
              </a:rPr>
              <a:t>[3]</a:t>
            </a:r>
            <a:r>
              <a:rPr lang="en-US" altLang="en-US" sz="1900" dirty="0">
                <a:solidFill>
                  <a:srgbClr val="FFC000"/>
                </a:solidFill>
                <a:latin typeface="Muli"/>
                <a:ea typeface="Muli"/>
                <a:cs typeface="Muli"/>
                <a:hlinkClick r:id="rId5"/>
              </a:rPr>
              <a:t>https://www.abs.gov.au/websitedbs/a3121120.nsf/home/statistical+language+-+types+of+error</a:t>
            </a:r>
            <a:r>
              <a:rPr lang="en-US" altLang="en-US" sz="1900" dirty="0">
                <a:solidFill>
                  <a:srgbClr val="FFC000"/>
                </a:solidFill>
                <a:latin typeface="Muli"/>
                <a:ea typeface="Muli"/>
                <a:cs typeface="Muli"/>
              </a:rPr>
              <a:t> </a:t>
            </a:r>
          </a:p>
          <a:p>
            <a:pPr lvl="0">
              <a:spcAft>
                <a:spcPts val="600"/>
              </a:spcAft>
            </a:pPr>
            <a:r>
              <a:rPr lang="en-US" altLang="en-US" sz="1900">
                <a:solidFill>
                  <a:srgbClr val="FFC000"/>
                </a:solidFill>
                <a:latin typeface="Muli"/>
                <a:ea typeface="Muli"/>
                <a:cs typeface="Muli"/>
              </a:rPr>
              <a:t>[</a:t>
            </a:r>
            <a:r>
              <a:rPr lang="en-US" altLang="en-US" sz="1900" dirty="0">
                <a:solidFill>
                  <a:srgbClr val="FFC000"/>
                </a:solidFill>
                <a:latin typeface="Muli"/>
                <a:ea typeface="Muli"/>
                <a:cs typeface="Muli"/>
              </a:rPr>
              <a:t>4</a:t>
            </a:r>
            <a:r>
              <a:rPr lang="en-US" altLang="en-US" sz="1900">
                <a:solidFill>
                  <a:srgbClr val="FFC000"/>
                </a:solidFill>
                <a:latin typeface="Muli"/>
                <a:ea typeface="Muli"/>
                <a:cs typeface="Muli"/>
              </a:rPr>
              <a:t>]</a:t>
            </a:r>
            <a:r>
              <a:rPr lang="en-US" altLang="en-US" sz="1900" dirty="0">
                <a:solidFill>
                  <a:srgbClr val="FFC000"/>
                </a:solidFill>
                <a:latin typeface="Muli"/>
                <a:ea typeface="Muli"/>
                <a:cs typeface="Muli"/>
                <a:hlinkClick r:id="rId5"/>
              </a:rPr>
              <a:t>https://www.abs.gov.au/websitedbs/a3121120.nsf/home/statistical+language+-+types+of+error</a:t>
            </a:r>
            <a:r>
              <a:rPr lang="en-US" altLang="en-US" sz="1900" dirty="0">
                <a:solidFill>
                  <a:srgbClr val="FFC000"/>
                </a:solidFill>
                <a:latin typeface="Muli"/>
                <a:ea typeface="Muli"/>
                <a:cs typeface="Muli"/>
              </a:rPr>
              <a:t>  </a:t>
            </a:r>
          </a:p>
        </p:txBody>
      </p:sp>
    </p:spTree>
    <p:extLst>
      <p:ext uri="{BB962C8B-B14F-4D97-AF65-F5344CB8AC3E}">
        <p14:creationId xmlns:p14="http://schemas.microsoft.com/office/powerpoint/2010/main" val="53846989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What is Big Data?</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2" y="1876713"/>
            <a:ext cx="7522533" cy="3093154"/>
          </a:xfrm>
          <a:prstGeom prst="rect">
            <a:avLst/>
          </a:prstGeom>
          <a:noFill/>
        </p:spPr>
        <p:txBody>
          <a:bodyPr wrap="square" rtlCol="0">
            <a:spAutoFit/>
          </a:bodyPr>
          <a:lstStyle/>
          <a:p>
            <a:r>
              <a:rPr lang="en-US" altLang="en-US" sz="1800" dirty="0">
                <a:solidFill>
                  <a:schemeClr val="bg1"/>
                </a:solidFill>
                <a:latin typeface="Muli"/>
                <a:ea typeface="Muli"/>
                <a:cs typeface="Muli"/>
              </a:rPr>
              <a:t>It refers to extremely large data sets that may be analyzed computationally to reveal patterns, trends, and associations, especially relating to human behavior and interactions.</a:t>
            </a:r>
          </a:p>
          <a:p>
            <a:pPr>
              <a:spcAft>
                <a:spcPts val="600"/>
              </a:spcAft>
            </a:pPr>
            <a:r>
              <a:rPr lang="en-US" altLang="en-US" sz="1800" dirty="0">
                <a:solidFill>
                  <a:schemeClr val="bg1"/>
                </a:solidFill>
                <a:latin typeface="Muli"/>
                <a:ea typeface="Muli"/>
                <a:cs typeface="Muli"/>
              </a:rPr>
              <a:t>As described by  Oracle,</a:t>
            </a:r>
          </a:p>
          <a:p>
            <a:pPr marL="342900" indent="-342900">
              <a:spcAft>
                <a:spcPts val="600"/>
              </a:spcAft>
              <a:buFontTx/>
              <a:buChar char="-"/>
            </a:pPr>
            <a:r>
              <a:rPr lang="en-US" altLang="en-US" sz="1800" dirty="0">
                <a:solidFill>
                  <a:schemeClr val="bg1"/>
                </a:solidFill>
                <a:latin typeface="Muli"/>
                <a:ea typeface="Muli"/>
                <a:cs typeface="Muli"/>
              </a:rPr>
              <a:t>Big data is larger, more complex data sets, especially from new data sources. </a:t>
            </a:r>
          </a:p>
          <a:p>
            <a:pPr marL="342900" indent="-342900">
              <a:spcAft>
                <a:spcPts val="600"/>
              </a:spcAft>
              <a:buFontTx/>
              <a:buChar char="-"/>
            </a:pPr>
            <a:r>
              <a:rPr lang="en-US" altLang="en-US" sz="1800" dirty="0">
                <a:solidFill>
                  <a:schemeClr val="bg1"/>
                </a:solidFill>
                <a:latin typeface="Muli"/>
                <a:ea typeface="Muli"/>
                <a:cs typeface="Muli"/>
              </a:rPr>
              <a:t>Data sets are so voluminous that traditional data processing software just can’t manage them. </a:t>
            </a:r>
          </a:p>
          <a:p>
            <a:pPr marL="342900" indent="-342900">
              <a:spcAft>
                <a:spcPts val="600"/>
              </a:spcAft>
              <a:buFontTx/>
              <a:buChar char="-"/>
            </a:pPr>
            <a:r>
              <a:rPr lang="en-US" altLang="en-US" sz="1800" dirty="0">
                <a:solidFill>
                  <a:schemeClr val="bg1"/>
                </a:solidFill>
                <a:latin typeface="Muli"/>
                <a:ea typeface="Muli"/>
                <a:cs typeface="Muli"/>
              </a:rPr>
              <a:t>These massive volumes of data can be used to address business problems you wouldn’t have been able to tackle before.</a:t>
            </a:r>
            <a:endParaRPr lang="en-CA" sz="1800" dirty="0">
              <a:solidFill>
                <a:schemeClr val="bg1"/>
              </a:solidFill>
              <a:latin typeface="Muli"/>
            </a:endParaRPr>
          </a:p>
        </p:txBody>
      </p:sp>
    </p:spTree>
    <p:extLst>
      <p:ext uri="{BB962C8B-B14F-4D97-AF65-F5344CB8AC3E}">
        <p14:creationId xmlns:p14="http://schemas.microsoft.com/office/powerpoint/2010/main" val="1920458702"/>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Big Data Characteristics </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2" y="1876713"/>
            <a:ext cx="7522533" cy="1477328"/>
          </a:xfrm>
          <a:prstGeom prst="rect">
            <a:avLst/>
          </a:prstGeom>
          <a:noFill/>
        </p:spPr>
        <p:txBody>
          <a:bodyPr wrap="square" rtlCol="0">
            <a:spAutoFit/>
          </a:bodyPr>
          <a:lstStyle/>
          <a:p>
            <a:r>
              <a:rPr lang="en-US" sz="1800" b="0" i="0" dirty="0">
                <a:solidFill>
                  <a:schemeClr val="bg1"/>
                </a:solidFill>
                <a:effectLst/>
                <a:latin typeface="Muli"/>
              </a:rPr>
              <a:t>The definition of big data is data that contains greater variety, arriving in increasing volumes and with more velocity. This is also known as the three Vs. </a:t>
            </a:r>
          </a:p>
          <a:p>
            <a:pPr marL="285750" indent="-285750">
              <a:buFontTx/>
              <a:buChar char="-"/>
            </a:pPr>
            <a:r>
              <a:rPr lang="en-US" sz="1800" dirty="0">
                <a:solidFill>
                  <a:schemeClr val="bg1"/>
                </a:solidFill>
                <a:latin typeface="Muli"/>
              </a:rPr>
              <a:t>Volume</a:t>
            </a:r>
          </a:p>
          <a:p>
            <a:pPr marL="285750" indent="-285750">
              <a:buFontTx/>
              <a:buChar char="-"/>
            </a:pPr>
            <a:r>
              <a:rPr lang="en-US" sz="1800" dirty="0">
                <a:solidFill>
                  <a:schemeClr val="bg1"/>
                </a:solidFill>
                <a:latin typeface="Muli"/>
              </a:rPr>
              <a:t>Velocity</a:t>
            </a:r>
          </a:p>
          <a:p>
            <a:pPr marL="285750" indent="-285750">
              <a:buFontTx/>
              <a:buChar char="-"/>
            </a:pPr>
            <a:r>
              <a:rPr lang="en-US" sz="1800" dirty="0">
                <a:solidFill>
                  <a:schemeClr val="bg1"/>
                </a:solidFill>
                <a:latin typeface="Muli"/>
              </a:rPr>
              <a:t>Variety </a:t>
            </a:r>
            <a:endParaRPr lang="en-CA" sz="1800" dirty="0">
              <a:solidFill>
                <a:schemeClr val="bg1"/>
              </a:solidFill>
              <a:latin typeface="Muli"/>
            </a:endParaRPr>
          </a:p>
        </p:txBody>
      </p:sp>
    </p:spTree>
    <p:extLst>
      <p:ext uri="{BB962C8B-B14F-4D97-AF65-F5344CB8AC3E}">
        <p14:creationId xmlns:p14="http://schemas.microsoft.com/office/powerpoint/2010/main" val="151854497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Big Data Characteristics</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2" y="1876713"/>
            <a:ext cx="7522533" cy="2262158"/>
          </a:xfrm>
          <a:prstGeom prst="rect">
            <a:avLst/>
          </a:prstGeom>
          <a:noFill/>
        </p:spPr>
        <p:txBody>
          <a:bodyPr wrap="square" rtlCol="0">
            <a:spAutoFit/>
          </a:bodyPr>
          <a:lstStyle/>
          <a:p>
            <a:pPr>
              <a:spcAft>
                <a:spcPts val="600"/>
              </a:spcAft>
            </a:pPr>
            <a:r>
              <a:rPr lang="en-US" sz="1800" b="1" i="0" dirty="0">
                <a:solidFill>
                  <a:schemeClr val="bg1"/>
                </a:solidFill>
                <a:effectLst/>
                <a:latin typeface="Muli"/>
              </a:rPr>
              <a:t>Volume: </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With big data, high volumes of low-density, unstructured data needs to be processed. </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This can be data of unknown value, such as Twitter data feeds, clickstreams on a webpage or a mobile app, or sensor-enabled equipment.</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For some organizations, this might be tens of terabytes of data. For others, it may be hundreds of petabytes</a:t>
            </a:r>
          </a:p>
        </p:txBody>
      </p:sp>
    </p:spTree>
    <p:extLst>
      <p:ext uri="{BB962C8B-B14F-4D97-AF65-F5344CB8AC3E}">
        <p14:creationId xmlns:p14="http://schemas.microsoft.com/office/powerpoint/2010/main" val="343833274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Big Data Characteristics </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2" y="1876713"/>
            <a:ext cx="7522533" cy="1985159"/>
          </a:xfrm>
          <a:prstGeom prst="rect">
            <a:avLst/>
          </a:prstGeom>
          <a:noFill/>
        </p:spPr>
        <p:txBody>
          <a:bodyPr wrap="square" rtlCol="0">
            <a:spAutoFit/>
          </a:bodyPr>
          <a:lstStyle/>
          <a:p>
            <a:pPr>
              <a:spcAft>
                <a:spcPts val="600"/>
              </a:spcAft>
            </a:pPr>
            <a:r>
              <a:rPr lang="en-US" altLang="en-US" sz="1800" b="1" dirty="0">
                <a:solidFill>
                  <a:schemeClr val="bg1"/>
                </a:solidFill>
                <a:latin typeface="Muli"/>
                <a:ea typeface="Muli"/>
                <a:cs typeface="Muli"/>
              </a:rPr>
              <a:t>Velocity</a:t>
            </a:r>
            <a:r>
              <a:rPr lang="en-US" sz="1800" b="1" i="0" dirty="0">
                <a:solidFill>
                  <a:schemeClr val="bg1"/>
                </a:solidFill>
                <a:effectLst/>
                <a:latin typeface="Muli"/>
              </a:rPr>
              <a:t>: </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Velocity is the fast rate at which data is received and (perhaps) acted on</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Normally, the highest velocity of data streams directly into memory versus being written to disk.</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Some internet-enabled smart products operate in real time or near real time and will require real-time evaluation and action.</a:t>
            </a:r>
          </a:p>
        </p:txBody>
      </p:sp>
    </p:spTree>
    <p:extLst>
      <p:ext uri="{BB962C8B-B14F-4D97-AF65-F5344CB8AC3E}">
        <p14:creationId xmlns:p14="http://schemas.microsoft.com/office/powerpoint/2010/main" val="388645521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Big Data Characteristics </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1149752" y="1876713"/>
            <a:ext cx="7522533" cy="2616101"/>
          </a:xfrm>
          <a:prstGeom prst="rect">
            <a:avLst/>
          </a:prstGeom>
          <a:noFill/>
        </p:spPr>
        <p:txBody>
          <a:bodyPr wrap="square" rtlCol="0">
            <a:spAutoFit/>
          </a:bodyPr>
          <a:lstStyle/>
          <a:p>
            <a:pPr>
              <a:spcAft>
                <a:spcPts val="600"/>
              </a:spcAft>
            </a:pPr>
            <a:r>
              <a:rPr lang="en-US" altLang="en-US" sz="1800" b="1" dirty="0">
                <a:solidFill>
                  <a:schemeClr val="bg1"/>
                </a:solidFill>
                <a:latin typeface="Muli"/>
                <a:ea typeface="Muli"/>
                <a:cs typeface="Muli"/>
              </a:rPr>
              <a:t>Variety</a:t>
            </a:r>
            <a:r>
              <a:rPr lang="en-US" sz="1800" b="1" i="0" dirty="0">
                <a:solidFill>
                  <a:schemeClr val="bg1"/>
                </a:solidFill>
                <a:effectLst/>
                <a:latin typeface="Muli"/>
              </a:rPr>
              <a:t>: </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Variety refers to the types of data that are available.  </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Traditional data types were structured and fit neatly in a relational database.</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With the rise of big data, data comes in new unstructured data types. </a:t>
            </a:r>
          </a:p>
          <a:p>
            <a:pPr marL="342900" indent="-342900">
              <a:spcAft>
                <a:spcPts val="600"/>
              </a:spcAft>
              <a:buFont typeface="Arial" panose="020B0604020202020204" pitchFamily="34" charset="0"/>
              <a:buChar char="•"/>
            </a:pPr>
            <a:r>
              <a:rPr lang="en-US" altLang="en-US" sz="1800" dirty="0">
                <a:solidFill>
                  <a:schemeClr val="bg1"/>
                </a:solidFill>
                <a:latin typeface="Muli"/>
                <a:ea typeface="Muli"/>
                <a:cs typeface="Muli"/>
              </a:rPr>
              <a:t>Unstructured and semi-structured data types, such as text, audio, and video, require additional preprocessing to derive meaning and support metadata.</a:t>
            </a:r>
          </a:p>
        </p:txBody>
      </p:sp>
    </p:spTree>
    <p:extLst>
      <p:ext uri="{BB962C8B-B14F-4D97-AF65-F5344CB8AC3E}">
        <p14:creationId xmlns:p14="http://schemas.microsoft.com/office/powerpoint/2010/main" val="82826745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pic>
        <p:nvPicPr>
          <p:cNvPr id="4" name="Picture 3" descr="A screenshot of a cell phone&#10;&#10;Description automatically generated">
            <a:extLst>
              <a:ext uri="{FF2B5EF4-FFF2-40B4-BE49-F238E27FC236}">
                <a16:creationId xmlns:a16="http://schemas.microsoft.com/office/drawing/2014/main" id="{334F7897-CC8F-D66E-E6B8-9620A2033887}"/>
              </a:ext>
            </a:extLst>
          </p:cNvPr>
          <p:cNvPicPr>
            <a:picLocks noChangeAspect="1"/>
          </p:cNvPicPr>
          <p:nvPr/>
        </p:nvPicPr>
        <p:blipFill>
          <a:blip r:embed="rId3"/>
          <a:stretch>
            <a:fillRect/>
          </a:stretch>
        </p:blipFill>
        <p:spPr>
          <a:xfrm>
            <a:off x="1256051" y="1200733"/>
            <a:ext cx="7513136" cy="3723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48189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2341078" y="472134"/>
            <a:ext cx="6528741" cy="645300"/>
          </a:xfrm>
          <a:prstGeom prst="rect">
            <a:avLst/>
          </a:prstGeom>
        </p:spPr>
        <p:txBody>
          <a:bodyPr lIns="91425" tIns="91425" rIns="91425" bIns="91425" anchor="b" anchorCtr="0">
            <a:noAutofit/>
          </a:bodyPr>
          <a:lstStyle/>
          <a:p>
            <a:pPr lvl="0"/>
            <a:r>
              <a:rPr lang="en-US" sz="3200" dirty="0"/>
              <a:t>Introduction to Big Data</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2" name="Rectangle 1">
            <a:extLst>
              <a:ext uri="{FF2B5EF4-FFF2-40B4-BE49-F238E27FC236}">
                <a16:creationId xmlns:a16="http://schemas.microsoft.com/office/drawing/2014/main" id="{52A68B09-CD16-B646-7CCD-91D00094A76E}"/>
              </a:ext>
            </a:extLst>
          </p:cNvPr>
          <p:cNvSpPr>
            <a:spLocks noChangeArrowheads="1"/>
          </p:cNvSpPr>
          <p:nvPr/>
        </p:nvSpPr>
        <p:spPr bwMode="auto">
          <a:xfrm>
            <a:off x="1149753" y="1476603"/>
            <a:ext cx="69643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2000" b="1" dirty="0">
                <a:solidFill>
                  <a:srgbClr val="FFC000"/>
                </a:solidFill>
                <a:latin typeface="Muli"/>
                <a:ea typeface="Muli"/>
                <a:cs typeface="Muli"/>
              </a:rPr>
              <a:t>Benefits of Big Data</a:t>
            </a:r>
            <a:endParaRPr lang="en-US" altLang="en-US" sz="1700" dirty="0">
              <a:solidFill>
                <a:srgbClr val="FFC000"/>
              </a:solidFill>
              <a:latin typeface="Muli"/>
              <a:ea typeface="Muli"/>
              <a:cs typeface="Muli"/>
            </a:endParaRPr>
          </a:p>
        </p:txBody>
      </p:sp>
      <p:sp>
        <p:nvSpPr>
          <p:cNvPr id="5" name="TextBox 4">
            <a:extLst>
              <a:ext uri="{FF2B5EF4-FFF2-40B4-BE49-F238E27FC236}">
                <a16:creationId xmlns:a16="http://schemas.microsoft.com/office/drawing/2014/main" id="{68A9F099-301D-22E5-ECA9-C4A57D8FF0E2}"/>
              </a:ext>
            </a:extLst>
          </p:cNvPr>
          <p:cNvSpPr txBox="1"/>
          <p:nvPr/>
        </p:nvSpPr>
        <p:spPr>
          <a:xfrm>
            <a:off x="667658" y="1985438"/>
            <a:ext cx="6997476" cy="1354217"/>
          </a:xfrm>
          <a:prstGeom prst="rect">
            <a:avLst/>
          </a:prstGeom>
          <a:noFill/>
        </p:spPr>
        <p:txBody>
          <a:bodyPr wrap="square" rtlCol="0">
            <a:spAutoFit/>
          </a:bodyPr>
          <a:lstStyle/>
          <a:p>
            <a:pPr marL="742950" lvl="2" indent="-285750">
              <a:spcAft>
                <a:spcPts val="600"/>
              </a:spcAft>
              <a:buFont typeface="Arial" panose="020B0604020202020204" pitchFamily="34" charset="0"/>
              <a:buChar char="•"/>
            </a:pPr>
            <a:r>
              <a:rPr lang="en-US" altLang="en-US" sz="1800" dirty="0">
                <a:solidFill>
                  <a:schemeClr val="bg1"/>
                </a:solidFill>
                <a:latin typeface="Muli"/>
              </a:rPr>
              <a:t>Big data helps to achieve more complete/accurate answers with the help of huge information.</a:t>
            </a:r>
          </a:p>
          <a:p>
            <a:pPr marL="742950" lvl="2" indent="-285750">
              <a:spcAft>
                <a:spcPts val="600"/>
              </a:spcAft>
              <a:buFont typeface="Arial" panose="020B0604020202020204" pitchFamily="34" charset="0"/>
              <a:buChar char="•"/>
            </a:pPr>
            <a:r>
              <a:rPr lang="en-US" altLang="en-US" sz="1800" dirty="0">
                <a:solidFill>
                  <a:schemeClr val="bg1"/>
                </a:solidFill>
                <a:latin typeface="Muli"/>
              </a:rPr>
              <a:t>Enhanced confidence in the data</a:t>
            </a:r>
          </a:p>
          <a:p>
            <a:pPr marL="742950" lvl="2" indent="-285750">
              <a:spcAft>
                <a:spcPts val="600"/>
              </a:spcAft>
              <a:buFont typeface="Arial" panose="020B0604020202020204" pitchFamily="34" charset="0"/>
              <a:buChar char="•"/>
            </a:pPr>
            <a:r>
              <a:rPr lang="en-US" altLang="en-US" sz="1800" dirty="0">
                <a:solidFill>
                  <a:schemeClr val="bg1"/>
                </a:solidFill>
                <a:latin typeface="Muli"/>
              </a:rPr>
              <a:t>Potential to apply different approach to tackling problems</a:t>
            </a:r>
          </a:p>
        </p:txBody>
      </p:sp>
    </p:spTree>
    <p:extLst>
      <p:ext uri="{BB962C8B-B14F-4D97-AF65-F5344CB8AC3E}">
        <p14:creationId xmlns:p14="http://schemas.microsoft.com/office/powerpoint/2010/main" val="1239911768"/>
      </p:ext>
    </p:extLst>
  </p:cSld>
  <p:clrMapOvr>
    <a:masterClrMapping/>
  </p:clrMapOvr>
  <p:transition spd="slow">
    <p:cut/>
  </p:transition>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14181</TotalTime>
  <Words>1703</Words>
  <Application>Microsoft Office PowerPoint</Application>
  <PresentationFormat>On-screen Show (16:9)</PresentationFormat>
  <Paragraphs>213</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Muli</vt:lpstr>
      <vt:lpstr>Nixie One</vt:lpstr>
      <vt:lpstr>Imogen template</vt:lpstr>
      <vt:lpstr>AML – 1114 Data Science and Machine Learning </vt:lpstr>
      <vt:lpstr>Lecture 5 Introduction to Big Data and Databases</vt:lpstr>
      <vt:lpstr>Introduction to Big Data</vt:lpstr>
      <vt:lpstr>Introduction to Big Data</vt:lpstr>
      <vt:lpstr>Introduction to Big Data</vt:lpstr>
      <vt:lpstr>Introduction to Big Data</vt:lpstr>
      <vt:lpstr>Introduction to Big Data</vt:lpstr>
      <vt:lpstr>Introduction to Big Data</vt:lpstr>
      <vt:lpstr>Introduction to Big Data</vt:lpstr>
      <vt:lpstr>Introduction to Big Data</vt:lpstr>
      <vt:lpstr>Introduction to Big Data</vt:lpstr>
      <vt:lpstr>Introduction to Big Data</vt:lpstr>
      <vt:lpstr>Introduction to Big Data</vt:lpstr>
      <vt:lpstr>Topic 3 Introduction to Big Data</vt:lpstr>
      <vt:lpstr>Introduction to Databases</vt:lpstr>
      <vt:lpstr>Introduction to Databases</vt:lpstr>
      <vt:lpstr>Introduction to Databases</vt:lpstr>
      <vt:lpstr>Introduction to Databases</vt:lpstr>
      <vt:lpstr>Introduction to Databases</vt:lpstr>
      <vt:lpstr>Introduction to Databases</vt:lpstr>
      <vt:lpstr>Introduction to Databases</vt:lpstr>
      <vt:lpstr>Introduction to Databases</vt:lpstr>
      <vt:lpstr>Introduction to Databases</vt:lpstr>
      <vt:lpstr>Introduction to Databases</vt:lpstr>
      <vt:lpstr>Introduction to Databases</vt:lpstr>
      <vt:lpstr>Introduction to Databases</vt:lpstr>
      <vt:lpstr>Supporting materials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Mohammad Saiful Islam Saif</dc:creator>
  <cp:lastModifiedBy>Amir Samiezadeh</cp:lastModifiedBy>
  <cp:revision>1040</cp:revision>
  <cp:lastPrinted>2019-11-26T21:47:53Z</cp:lastPrinted>
  <dcterms:modified xsi:type="dcterms:W3CDTF">2023-07-11T15:05:18Z</dcterms:modified>
  <cp:version>Version2</cp:version>
</cp:coreProperties>
</file>