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15"/>
  </p:notesMasterIdLst>
  <p:handoutMasterIdLst>
    <p:handoutMasterId r:id="rId16"/>
  </p:handoutMasterIdLst>
  <p:sldIdLst>
    <p:sldId id="300" r:id="rId2"/>
    <p:sldId id="299" r:id="rId3"/>
    <p:sldId id="298" r:id="rId4"/>
    <p:sldId id="297" r:id="rId5"/>
    <p:sldId id="311" r:id="rId6"/>
    <p:sldId id="312" r:id="rId7"/>
    <p:sldId id="294" r:id="rId8"/>
    <p:sldId id="293" r:id="rId9"/>
    <p:sldId id="292" r:id="rId10"/>
    <p:sldId id="309" r:id="rId11"/>
    <p:sldId id="310" r:id="rId12"/>
    <p:sldId id="288" r:id="rId13"/>
    <p:sldId id="287" r:id="rId14"/>
  </p:sldIdLst>
  <p:sldSz cx="9144000" cy="6858000" type="screen4x3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7">
          <p15:clr>
            <a:srgbClr val="A4A3A4"/>
          </p15:clr>
        </p15:guide>
        <p15:guide id="2" pos="5621">
          <p15:clr>
            <a:srgbClr val="A4A3A4"/>
          </p15:clr>
        </p15:guide>
        <p15:guide id="3" orient="horz" pos="685">
          <p15:clr>
            <a:srgbClr val="A4A3A4"/>
          </p15:clr>
        </p15:guide>
        <p15:guide id="4" orient="horz" pos="1250">
          <p15:clr>
            <a:srgbClr val="A4A3A4"/>
          </p15:clr>
        </p15:guide>
        <p15:guide id="5" orient="horz" pos="2010">
          <p15:clr>
            <a:srgbClr val="A4A3A4"/>
          </p15:clr>
        </p15:guide>
        <p15:guide id="6" pos="4473">
          <p15:clr>
            <a:srgbClr val="A4A3A4"/>
          </p15:clr>
        </p15:guide>
        <p15:guide id="7" pos="4413">
          <p15:clr>
            <a:srgbClr val="A4A3A4"/>
          </p15:clr>
        </p15:guide>
        <p15:guide id="8" orient="horz" pos="4000">
          <p15:clr>
            <a:srgbClr val="A4A3A4"/>
          </p15:clr>
        </p15:guide>
        <p15:guide id="9" orient="horz" pos="2849">
          <p15:clr>
            <a:srgbClr val="A4A3A4"/>
          </p15:clr>
        </p15:guide>
        <p15:guide id="10" orient="horz" pos="1068">
          <p15:clr>
            <a:srgbClr val="A4A3A4"/>
          </p15:clr>
        </p15:guide>
        <p15:guide id="11" orient="horz" pos="2826">
          <p15:clr>
            <a:srgbClr val="A4A3A4"/>
          </p15:clr>
        </p15:guide>
        <p15:guide id="12" orient="horz" pos="48">
          <p15:clr>
            <a:srgbClr val="A4A3A4"/>
          </p15:clr>
        </p15:guide>
        <p15:guide id="13" pos="4731">
          <p15:clr>
            <a:srgbClr val="A4A3A4"/>
          </p15:clr>
        </p15:guide>
        <p15:guide id="14" pos="5658">
          <p15:clr>
            <a:srgbClr val="A4A3A4"/>
          </p15:clr>
        </p15:guide>
        <p15:guide id="15" pos="23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49302E1-5016-157E-00A2-3023EB121280}" name="Dahal, Jigyansha" initials="DJ" userId="S::jdahal@clarku.edu::819c8675-2ad2-46c5-852c-a39c277f2334" providerId="AD"/>
  <p188:author id="{DB8805E5-6AAC-F1EA-1816-06716952BC17}" name="Sapkota, Rojina" initials="SR" userId="S::rsapkota@clarku.edu::003f547f-beab-4470-b3f4-ad4b3919a73c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a David" initials="PD" lastIdx="1" clrIdx="0"/>
  <p:cmAuthor id="2" name="Melissa Lynch" initials="ML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B26"/>
    <a:srgbClr val="DDDDDD"/>
    <a:srgbClr val="F5D6D6"/>
    <a:srgbClr val="000000"/>
    <a:srgbClr val="A92028"/>
    <a:srgbClr val="169C71"/>
    <a:srgbClr val="00895F"/>
    <a:srgbClr val="128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0559F-A426-2E58-3AAB-0E70EADA7D2A}" v="1" dt="2024-04-24T21:44:28.952"/>
    <p1510:client id="{054CBE72-CF31-336B-BFE3-18C9EFB6B713}" v="20" dt="2024-04-25T03:26:56.967"/>
    <p1510:client id="{0B85812A-636F-255D-1429-FB318F556072}" v="165" dt="2024-04-24T16:28:30.851"/>
    <p1510:client id="{0CDF57BA-CBF2-CC05-DB9F-17F2AFF1BEC1}" v="1" dt="2024-04-25T03:27:59.108"/>
    <p1510:client id="{0F732D55-BA53-08C0-B92F-9BAFA59F3CEE}" v="214" dt="2024-04-25T00:10:28.868"/>
    <p1510:client id="{119DD653-956D-485E-C8CD-0E195EC4E76B}" v="38" dt="2024-04-25T02:30:15.637"/>
    <p1510:client id="{1A9C4882-CB8F-29CD-AF59-8FF3DD4282A3}" v="34" dt="2024-04-24T17:05:00.577"/>
    <p1510:client id="{3A954F78-C482-CE54-BF84-9E25EB6EB796}" v="251" dt="2024-04-25T00:25:48.623"/>
    <p1510:client id="{57AB8433-3A6C-CB5A-078E-CC6C2EA0E793}" v="86" dt="2024-04-25T03:24:48.090"/>
    <p1510:client id="{5E09864B-2E3E-0F2F-C7D7-FAD6D116DFFB}" v="25" dt="2024-04-25T01:35:02.401"/>
    <p1510:client id="{7299DA53-6053-3C39-E231-8F49B2B02AF2}" v="336" dt="2024-04-25T02:41:03.131"/>
    <p1510:client id="{7660EBA5-EDED-73AB-AEBD-D3C5CD20E4F8}" v="12" dt="2024-04-25T03:26:55.243"/>
    <p1510:client id="{801CA87E-4838-3EE2-EDD1-E68BED3ED2CE}" v="34" dt="2024-04-25T03:23:15.732"/>
    <p1510:client id="{9AA12530-E6A4-B213-6DB9-3EE3E5B633B8}" v="1" dt="2024-04-25T03:28:37.875"/>
    <p1510:client id="{BAE78476-DBCD-F5AE-C39B-7F3FC5D9686F}" v="661" dt="2024-04-25T00:49:54.541"/>
    <p1510:client id="{EC518F16-113B-4ED7-11A7-0D0D6A78234F}" v="1" dt="2024-04-25T02:12:48.871"/>
    <p1510:client id="{ECC0CFE6-A4FA-9682-8E73-13B4EAFBC31C}" v="2" dt="2024-04-25T02:22:21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80" y="72"/>
      </p:cViewPr>
      <p:guideLst>
        <p:guide orient="horz" pos="717"/>
        <p:guide pos="5621"/>
        <p:guide orient="horz" pos="685"/>
        <p:guide orient="horz" pos="1250"/>
        <p:guide orient="horz" pos="2010"/>
        <p:guide pos="4473"/>
        <p:guide pos="4413"/>
        <p:guide orient="horz" pos="4000"/>
        <p:guide orient="horz" pos="2849"/>
        <p:guide orient="horz" pos="1068"/>
        <p:guide orient="horz" pos="2826"/>
        <p:guide orient="horz" pos="48"/>
        <p:guide pos="4731"/>
        <p:guide pos="5658"/>
        <p:guide pos="2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gyansha Dahal" userId="ad4bece56c1794aa" providerId="LiveId" clId="{F785219E-027C-4B56-920E-C39397635B75}"/>
    <pc:docChg chg="modSld">
      <pc:chgData name="Jigyansha Dahal" userId="ad4bece56c1794aa" providerId="LiveId" clId="{F785219E-027C-4B56-920E-C39397635B75}" dt="2024-04-25T03:32:27.747" v="2" actId="20577"/>
      <pc:docMkLst>
        <pc:docMk/>
      </pc:docMkLst>
      <pc:sldChg chg="modSp mod">
        <pc:chgData name="Jigyansha Dahal" userId="ad4bece56c1794aa" providerId="LiveId" clId="{F785219E-027C-4B56-920E-C39397635B75}" dt="2024-04-25T03:32:27.747" v="2" actId="20577"/>
        <pc:sldMkLst>
          <pc:docMk/>
          <pc:sldMk cId="962831784" sldId="293"/>
        </pc:sldMkLst>
        <pc:graphicFrameChg chg="modGraphic">
          <ac:chgData name="Jigyansha Dahal" userId="ad4bece56c1794aa" providerId="LiveId" clId="{F785219E-027C-4B56-920E-C39397635B75}" dt="2024-04-25T03:32:27.747" v="2" actId="20577"/>
          <ac:graphicFrameMkLst>
            <pc:docMk/>
            <pc:sldMk cId="962831784" sldId="293"/>
            <ac:graphicFrameMk id="5" creationId="{00000000-0000-0000-0000-00000000000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77CBB6-A8BE-4AF2-B651-7A9B7685F961}" type="doc">
      <dgm:prSet loTypeId="urn:microsoft.com/office/officeart/2005/8/layout/defaul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C41C5ED-12D5-4A5F-8611-26A502B5F2B2}">
      <dgm:prSet/>
      <dgm:spPr/>
      <dgm:t>
        <a:bodyPr/>
        <a:lstStyle/>
        <a:p>
          <a:r>
            <a:rPr lang="en-US" b="0">
              <a:latin typeface="Times New Roman"/>
              <a:cs typeface="Times New Roman"/>
            </a:rPr>
            <a:t>Clarify job level and stock options </a:t>
          </a:r>
        </a:p>
      </dgm:t>
    </dgm:pt>
    <dgm:pt modelId="{94ED4CF4-320B-4FBA-AC86-786C307ED2B4}" type="parTrans" cxnId="{6979E144-0B3D-46FE-BE0B-011D689CB790}">
      <dgm:prSet/>
      <dgm:spPr/>
      <dgm:t>
        <a:bodyPr/>
        <a:lstStyle/>
        <a:p>
          <a:endParaRPr lang="en-US"/>
        </a:p>
      </dgm:t>
    </dgm:pt>
    <dgm:pt modelId="{3D88167B-E725-41C1-85FC-C5474874D8D1}" type="sibTrans" cxnId="{6979E144-0B3D-46FE-BE0B-011D689CB790}">
      <dgm:prSet/>
      <dgm:spPr/>
      <dgm:t>
        <a:bodyPr/>
        <a:lstStyle/>
        <a:p>
          <a:endParaRPr lang="en-US"/>
        </a:p>
      </dgm:t>
    </dgm:pt>
    <dgm:pt modelId="{44E07816-A8A7-4771-B9E9-9601D5ECBA97}">
      <dgm:prSet/>
      <dgm:spPr/>
      <dgm:t>
        <a:bodyPr/>
        <a:lstStyle/>
        <a:p>
          <a:r>
            <a:rPr lang="en-US" b="0">
              <a:latin typeface="Times New Roman"/>
              <a:cs typeface="Times New Roman"/>
            </a:rPr>
            <a:t>Update pre-COVID dataset </a:t>
          </a:r>
        </a:p>
      </dgm:t>
    </dgm:pt>
    <dgm:pt modelId="{1EF2980B-6A3B-4994-BC89-F23700957552}" type="parTrans" cxnId="{D26F8000-975E-48EE-A5BF-C68F5E8DFF71}">
      <dgm:prSet/>
      <dgm:spPr/>
      <dgm:t>
        <a:bodyPr/>
        <a:lstStyle/>
        <a:p>
          <a:endParaRPr lang="en-US"/>
        </a:p>
      </dgm:t>
    </dgm:pt>
    <dgm:pt modelId="{F0D61EDC-F318-4AD7-ADED-9140247381A6}" type="sibTrans" cxnId="{D26F8000-975E-48EE-A5BF-C68F5E8DFF71}">
      <dgm:prSet/>
      <dgm:spPr/>
      <dgm:t>
        <a:bodyPr/>
        <a:lstStyle/>
        <a:p>
          <a:endParaRPr lang="en-US"/>
        </a:p>
      </dgm:t>
    </dgm:pt>
    <dgm:pt modelId="{9679130B-34EF-4BE4-9E39-DC7F3B64182C}">
      <dgm:prSet/>
      <dgm:spPr/>
      <dgm:t>
        <a:bodyPr/>
        <a:lstStyle/>
        <a:p>
          <a:r>
            <a:rPr lang="en-US" b="0">
              <a:latin typeface="Times New Roman"/>
              <a:cs typeface="Times New Roman"/>
            </a:rPr>
            <a:t>Improve gender inclusivity and inclusion of individuals with disabilities </a:t>
          </a:r>
        </a:p>
      </dgm:t>
    </dgm:pt>
    <dgm:pt modelId="{30BAF224-312D-44AA-A505-B069AEAC69C3}" type="parTrans" cxnId="{0B53A1FB-5245-4039-AF4E-A7A748FEAFDA}">
      <dgm:prSet/>
      <dgm:spPr/>
      <dgm:t>
        <a:bodyPr/>
        <a:lstStyle/>
        <a:p>
          <a:endParaRPr lang="en-US"/>
        </a:p>
      </dgm:t>
    </dgm:pt>
    <dgm:pt modelId="{BF10D1FB-5DB2-4D1D-B763-0420A2E5029A}" type="sibTrans" cxnId="{0B53A1FB-5245-4039-AF4E-A7A748FEAFDA}">
      <dgm:prSet/>
      <dgm:spPr/>
      <dgm:t>
        <a:bodyPr/>
        <a:lstStyle/>
        <a:p>
          <a:endParaRPr lang="en-US"/>
        </a:p>
      </dgm:t>
    </dgm:pt>
    <dgm:pt modelId="{6E2B2419-0456-43DA-B75C-A2232B59353D}">
      <dgm:prSet/>
      <dgm:spPr/>
      <dgm:t>
        <a:bodyPr/>
        <a:lstStyle/>
        <a:p>
          <a:r>
            <a:rPr lang="en-US" b="0">
              <a:latin typeface="Times New Roman"/>
              <a:cs typeface="Times New Roman"/>
            </a:rPr>
            <a:t>Expand dataset to encompass a wider range of roles</a:t>
          </a:r>
        </a:p>
      </dgm:t>
    </dgm:pt>
    <dgm:pt modelId="{F30BBA9B-579A-4BE8-A9F5-07716C776F67}" type="parTrans" cxnId="{A2EA6E66-093D-4241-ADE6-10A72E7A16B0}">
      <dgm:prSet/>
      <dgm:spPr/>
      <dgm:t>
        <a:bodyPr/>
        <a:lstStyle/>
        <a:p>
          <a:endParaRPr lang="en-US"/>
        </a:p>
      </dgm:t>
    </dgm:pt>
    <dgm:pt modelId="{34491266-F197-4922-8285-5D20E8393286}" type="sibTrans" cxnId="{A2EA6E66-093D-4241-ADE6-10A72E7A16B0}">
      <dgm:prSet/>
      <dgm:spPr/>
      <dgm:t>
        <a:bodyPr/>
        <a:lstStyle/>
        <a:p>
          <a:endParaRPr lang="en-US"/>
        </a:p>
      </dgm:t>
    </dgm:pt>
    <dgm:pt modelId="{221A1F8B-2680-461E-B1B1-2BFA26280676}">
      <dgm:prSet/>
      <dgm:spPr/>
      <dgm:t>
        <a:bodyPr/>
        <a:lstStyle/>
        <a:p>
          <a:r>
            <a:rPr lang="en-US" b="0">
              <a:latin typeface="Times New Roman"/>
              <a:cs typeface="Times New Roman"/>
            </a:rPr>
            <a:t>Exploring variable interdependence through multivariate analysis </a:t>
          </a:r>
        </a:p>
      </dgm:t>
    </dgm:pt>
    <dgm:pt modelId="{7B549435-196F-41AB-BBF7-C4D50E868F44}" type="parTrans" cxnId="{22DAF829-6388-42E6-B0E7-FB1236755D76}">
      <dgm:prSet/>
      <dgm:spPr/>
      <dgm:t>
        <a:bodyPr/>
        <a:lstStyle/>
        <a:p>
          <a:endParaRPr lang="en-US"/>
        </a:p>
      </dgm:t>
    </dgm:pt>
    <dgm:pt modelId="{20F2A3CA-3F8C-49DD-A667-E61556FCE4C6}" type="sibTrans" cxnId="{22DAF829-6388-42E6-B0E7-FB1236755D76}">
      <dgm:prSet/>
      <dgm:spPr/>
      <dgm:t>
        <a:bodyPr/>
        <a:lstStyle/>
        <a:p>
          <a:endParaRPr lang="en-US"/>
        </a:p>
      </dgm:t>
    </dgm:pt>
    <dgm:pt modelId="{061E5105-6A17-45CE-9F9E-804D64B761D6}">
      <dgm:prSet/>
      <dgm:spPr/>
      <dgm:t>
        <a:bodyPr/>
        <a:lstStyle/>
        <a:p>
          <a:r>
            <a:rPr lang="en-US" b="0">
              <a:latin typeface="Times New Roman"/>
              <a:cs typeface="Times New Roman"/>
            </a:rPr>
            <a:t>Focus mainly on relatively higher-income individuals. </a:t>
          </a:r>
        </a:p>
      </dgm:t>
    </dgm:pt>
    <dgm:pt modelId="{5942A647-215A-4603-AA1C-175A300144D4}" type="parTrans" cxnId="{636BEAD8-F332-48BC-BFBE-74784012015B}">
      <dgm:prSet/>
      <dgm:spPr/>
      <dgm:t>
        <a:bodyPr/>
        <a:lstStyle/>
        <a:p>
          <a:endParaRPr lang="en-US"/>
        </a:p>
      </dgm:t>
    </dgm:pt>
    <dgm:pt modelId="{64C82CFF-76D1-4509-B230-9A6EA4F08744}" type="sibTrans" cxnId="{636BEAD8-F332-48BC-BFBE-74784012015B}">
      <dgm:prSet/>
      <dgm:spPr/>
      <dgm:t>
        <a:bodyPr/>
        <a:lstStyle/>
        <a:p>
          <a:endParaRPr lang="en-US"/>
        </a:p>
      </dgm:t>
    </dgm:pt>
    <dgm:pt modelId="{EA01F021-8533-4E8D-B6C9-EEE1FA5D39A1}" type="pres">
      <dgm:prSet presAssocID="{4577CBB6-A8BE-4AF2-B651-7A9B7685F961}" presName="diagram" presStyleCnt="0">
        <dgm:presLayoutVars>
          <dgm:dir/>
          <dgm:resizeHandles val="exact"/>
        </dgm:presLayoutVars>
      </dgm:prSet>
      <dgm:spPr/>
    </dgm:pt>
    <dgm:pt modelId="{E86139EB-B899-49BF-BC2E-7F8C8D23F542}" type="pres">
      <dgm:prSet presAssocID="{3C41C5ED-12D5-4A5F-8611-26A502B5F2B2}" presName="node" presStyleLbl="node1" presStyleIdx="0" presStyleCnt="6">
        <dgm:presLayoutVars>
          <dgm:bulletEnabled val="1"/>
        </dgm:presLayoutVars>
      </dgm:prSet>
      <dgm:spPr/>
    </dgm:pt>
    <dgm:pt modelId="{287541AD-243D-43E9-B66F-177E1930E8AE}" type="pres">
      <dgm:prSet presAssocID="{3D88167B-E725-41C1-85FC-C5474874D8D1}" presName="sibTrans" presStyleCnt="0"/>
      <dgm:spPr/>
    </dgm:pt>
    <dgm:pt modelId="{6C422F61-92FE-476F-BF52-FEA354EC0DC7}" type="pres">
      <dgm:prSet presAssocID="{44E07816-A8A7-4771-B9E9-9601D5ECBA97}" presName="node" presStyleLbl="node1" presStyleIdx="1" presStyleCnt="6">
        <dgm:presLayoutVars>
          <dgm:bulletEnabled val="1"/>
        </dgm:presLayoutVars>
      </dgm:prSet>
      <dgm:spPr/>
    </dgm:pt>
    <dgm:pt modelId="{18FDBA21-D5E2-47EC-9EB9-BFCE58F994AF}" type="pres">
      <dgm:prSet presAssocID="{F0D61EDC-F318-4AD7-ADED-9140247381A6}" presName="sibTrans" presStyleCnt="0"/>
      <dgm:spPr/>
    </dgm:pt>
    <dgm:pt modelId="{F9AABB4A-50CE-4CA6-9A20-13FAF7601974}" type="pres">
      <dgm:prSet presAssocID="{9679130B-34EF-4BE4-9E39-DC7F3B64182C}" presName="node" presStyleLbl="node1" presStyleIdx="2" presStyleCnt="6">
        <dgm:presLayoutVars>
          <dgm:bulletEnabled val="1"/>
        </dgm:presLayoutVars>
      </dgm:prSet>
      <dgm:spPr/>
    </dgm:pt>
    <dgm:pt modelId="{AC09F64D-DAF4-4C62-B4C6-4F494098E917}" type="pres">
      <dgm:prSet presAssocID="{BF10D1FB-5DB2-4D1D-B763-0420A2E5029A}" presName="sibTrans" presStyleCnt="0"/>
      <dgm:spPr/>
    </dgm:pt>
    <dgm:pt modelId="{14A8309F-AF8D-4351-A37F-E708BEA67CC1}" type="pres">
      <dgm:prSet presAssocID="{6E2B2419-0456-43DA-B75C-A2232B59353D}" presName="node" presStyleLbl="node1" presStyleIdx="3" presStyleCnt="6">
        <dgm:presLayoutVars>
          <dgm:bulletEnabled val="1"/>
        </dgm:presLayoutVars>
      </dgm:prSet>
      <dgm:spPr/>
    </dgm:pt>
    <dgm:pt modelId="{D6DA343A-A58B-44BC-B71B-E5908AAF17E9}" type="pres">
      <dgm:prSet presAssocID="{34491266-F197-4922-8285-5D20E8393286}" presName="sibTrans" presStyleCnt="0"/>
      <dgm:spPr/>
    </dgm:pt>
    <dgm:pt modelId="{56EA046F-F135-4764-AC71-3B63AEBE6A7C}" type="pres">
      <dgm:prSet presAssocID="{221A1F8B-2680-461E-B1B1-2BFA26280676}" presName="node" presStyleLbl="node1" presStyleIdx="4" presStyleCnt="6">
        <dgm:presLayoutVars>
          <dgm:bulletEnabled val="1"/>
        </dgm:presLayoutVars>
      </dgm:prSet>
      <dgm:spPr/>
    </dgm:pt>
    <dgm:pt modelId="{B5AFC72B-568A-4DDA-BA2D-EF21013E99B7}" type="pres">
      <dgm:prSet presAssocID="{20F2A3CA-3F8C-49DD-A667-E61556FCE4C6}" presName="sibTrans" presStyleCnt="0"/>
      <dgm:spPr/>
    </dgm:pt>
    <dgm:pt modelId="{74D9E5AD-435D-4557-9F58-19B1FD17312E}" type="pres">
      <dgm:prSet presAssocID="{061E5105-6A17-45CE-9F9E-804D64B761D6}" presName="node" presStyleLbl="node1" presStyleIdx="5" presStyleCnt="6">
        <dgm:presLayoutVars>
          <dgm:bulletEnabled val="1"/>
        </dgm:presLayoutVars>
      </dgm:prSet>
      <dgm:spPr/>
    </dgm:pt>
  </dgm:ptLst>
  <dgm:cxnLst>
    <dgm:cxn modelId="{D26F8000-975E-48EE-A5BF-C68F5E8DFF71}" srcId="{4577CBB6-A8BE-4AF2-B651-7A9B7685F961}" destId="{44E07816-A8A7-4771-B9E9-9601D5ECBA97}" srcOrd="1" destOrd="0" parTransId="{1EF2980B-6A3B-4994-BC89-F23700957552}" sibTransId="{F0D61EDC-F318-4AD7-ADED-9140247381A6}"/>
    <dgm:cxn modelId="{473E6B01-82AF-4512-9E70-79C9DAFD9BF3}" type="presOf" srcId="{3C41C5ED-12D5-4A5F-8611-26A502B5F2B2}" destId="{E86139EB-B899-49BF-BC2E-7F8C8D23F542}" srcOrd="0" destOrd="0" presId="urn:microsoft.com/office/officeart/2005/8/layout/default"/>
    <dgm:cxn modelId="{22DAF829-6388-42E6-B0E7-FB1236755D76}" srcId="{4577CBB6-A8BE-4AF2-B651-7A9B7685F961}" destId="{221A1F8B-2680-461E-B1B1-2BFA26280676}" srcOrd="4" destOrd="0" parTransId="{7B549435-196F-41AB-BBF7-C4D50E868F44}" sibTransId="{20F2A3CA-3F8C-49DD-A667-E61556FCE4C6}"/>
    <dgm:cxn modelId="{050F1A3D-6386-4565-A5B0-85E3420CA57E}" type="presOf" srcId="{44E07816-A8A7-4771-B9E9-9601D5ECBA97}" destId="{6C422F61-92FE-476F-BF52-FEA354EC0DC7}" srcOrd="0" destOrd="0" presId="urn:microsoft.com/office/officeart/2005/8/layout/default"/>
    <dgm:cxn modelId="{6979E144-0B3D-46FE-BE0B-011D689CB790}" srcId="{4577CBB6-A8BE-4AF2-B651-7A9B7685F961}" destId="{3C41C5ED-12D5-4A5F-8611-26A502B5F2B2}" srcOrd="0" destOrd="0" parTransId="{94ED4CF4-320B-4FBA-AC86-786C307ED2B4}" sibTransId="{3D88167B-E725-41C1-85FC-C5474874D8D1}"/>
    <dgm:cxn modelId="{A2EA6E66-093D-4241-ADE6-10A72E7A16B0}" srcId="{4577CBB6-A8BE-4AF2-B651-7A9B7685F961}" destId="{6E2B2419-0456-43DA-B75C-A2232B59353D}" srcOrd="3" destOrd="0" parTransId="{F30BBA9B-579A-4BE8-A9F5-07716C776F67}" sibTransId="{34491266-F197-4922-8285-5D20E8393286}"/>
    <dgm:cxn modelId="{8BF01167-52A9-446C-9EF8-C663E1A83BA9}" type="presOf" srcId="{9679130B-34EF-4BE4-9E39-DC7F3B64182C}" destId="{F9AABB4A-50CE-4CA6-9A20-13FAF7601974}" srcOrd="0" destOrd="0" presId="urn:microsoft.com/office/officeart/2005/8/layout/default"/>
    <dgm:cxn modelId="{FAA57D4C-DFCC-42B3-84E0-7059F3846A45}" type="presOf" srcId="{6E2B2419-0456-43DA-B75C-A2232B59353D}" destId="{14A8309F-AF8D-4351-A37F-E708BEA67CC1}" srcOrd="0" destOrd="0" presId="urn:microsoft.com/office/officeart/2005/8/layout/default"/>
    <dgm:cxn modelId="{0F3C1996-3380-4567-88FA-9619831AECD9}" type="presOf" srcId="{4577CBB6-A8BE-4AF2-B651-7A9B7685F961}" destId="{EA01F021-8533-4E8D-B6C9-EEE1FA5D39A1}" srcOrd="0" destOrd="0" presId="urn:microsoft.com/office/officeart/2005/8/layout/default"/>
    <dgm:cxn modelId="{84B35FA4-0A2F-46D3-9903-42667781FADA}" type="presOf" srcId="{221A1F8B-2680-461E-B1B1-2BFA26280676}" destId="{56EA046F-F135-4764-AC71-3B63AEBE6A7C}" srcOrd="0" destOrd="0" presId="urn:microsoft.com/office/officeart/2005/8/layout/default"/>
    <dgm:cxn modelId="{84448BB3-704A-4495-A131-EF1E653D630A}" type="presOf" srcId="{061E5105-6A17-45CE-9F9E-804D64B761D6}" destId="{74D9E5AD-435D-4557-9F58-19B1FD17312E}" srcOrd="0" destOrd="0" presId="urn:microsoft.com/office/officeart/2005/8/layout/default"/>
    <dgm:cxn modelId="{636BEAD8-F332-48BC-BFBE-74784012015B}" srcId="{4577CBB6-A8BE-4AF2-B651-7A9B7685F961}" destId="{061E5105-6A17-45CE-9F9E-804D64B761D6}" srcOrd="5" destOrd="0" parTransId="{5942A647-215A-4603-AA1C-175A300144D4}" sibTransId="{64C82CFF-76D1-4509-B230-9A6EA4F08744}"/>
    <dgm:cxn modelId="{0B53A1FB-5245-4039-AF4E-A7A748FEAFDA}" srcId="{4577CBB6-A8BE-4AF2-B651-7A9B7685F961}" destId="{9679130B-34EF-4BE4-9E39-DC7F3B64182C}" srcOrd="2" destOrd="0" parTransId="{30BAF224-312D-44AA-A505-B069AEAC69C3}" sibTransId="{BF10D1FB-5DB2-4D1D-B763-0420A2E5029A}"/>
    <dgm:cxn modelId="{89A4D0A4-14E5-45DB-A768-ECC6B602B8F9}" type="presParOf" srcId="{EA01F021-8533-4E8D-B6C9-EEE1FA5D39A1}" destId="{E86139EB-B899-49BF-BC2E-7F8C8D23F542}" srcOrd="0" destOrd="0" presId="urn:microsoft.com/office/officeart/2005/8/layout/default"/>
    <dgm:cxn modelId="{F7BBF181-1D39-49DA-A9CD-8EBD976EE52C}" type="presParOf" srcId="{EA01F021-8533-4E8D-B6C9-EEE1FA5D39A1}" destId="{287541AD-243D-43E9-B66F-177E1930E8AE}" srcOrd="1" destOrd="0" presId="urn:microsoft.com/office/officeart/2005/8/layout/default"/>
    <dgm:cxn modelId="{6A9B33C5-1F10-4C02-8158-43437F5A1BBF}" type="presParOf" srcId="{EA01F021-8533-4E8D-B6C9-EEE1FA5D39A1}" destId="{6C422F61-92FE-476F-BF52-FEA354EC0DC7}" srcOrd="2" destOrd="0" presId="urn:microsoft.com/office/officeart/2005/8/layout/default"/>
    <dgm:cxn modelId="{51E52347-7530-436A-9449-785CC8B64765}" type="presParOf" srcId="{EA01F021-8533-4E8D-B6C9-EEE1FA5D39A1}" destId="{18FDBA21-D5E2-47EC-9EB9-BFCE58F994AF}" srcOrd="3" destOrd="0" presId="urn:microsoft.com/office/officeart/2005/8/layout/default"/>
    <dgm:cxn modelId="{8426EB0B-9470-4CDC-9C56-2383D8EE2D0C}" type="presParOf" srcId="{EA01F021-8533-4E8D-B6C9-EEE1FA5D39A1}" destId="{F9AABB4A-50CE-4CA6-9A20-13FAF7601974}" srcOrd="4" destOrd="0" presId="urn:microsoft.com/office/officeart/2005/8/layout/default"/>
    <dgm:cxn modelId="{4F0AB4B2-1A16-4227-AC9A-09D54092ECC3}" type="presParOf" srcId="{EA01F021-8533-4E8D-B6C9-EEE1FA5D39A1}" destId="{AC09F64D-DAF4-4C62-B4C6-4F494098E917}" srcOrd="5" destOrd="0" presId="urn:microsoft.com/office/officeart/2005/8/layout/default"/>
    <dgm:cxn modelId="{6B3F52DF-3BAF-4DFE-B525-8A5808275A3F}" type="presParOf" srcId="{EA01F021-8533-4E8D-B6C9-EEE1FA5D39A1}" destId="{14A8309F-AF8D-4351-A37F-E708BEA67CC1}" srcOrd="6" destOrd="0" presId="urn:microsoft.com/office/officeart/2005/8/layout/default"/>
    <dgm:cxn modelId="{1C125E29-AEFD-4468-96A3-79A016592FFC}" type="presParOf" srcId="{EA01F021-8533-4E8D-B6C9-EEE1FA5D39A1}" destId="{D6DA343A-A58B-44BC-B71B-E5908AAF17E9}" srcOrd="7" destOrd="0" presId="urn:microsoft.com/office/officeart/2005/8/layout/default"/>
    <dgm:cxn modelId="{60CD7A72-B4F9-4510-BA8B-B6F95FFD0E82}" type="presParOf" srcId="{EA01F021-8533-4E8D-B6C9-EEE1FA5D39A1}" destId="{56EA046F-F135-4764-AC71-3B63AEBE6A7C}" srcOrd="8" destOrd="0" presId="urn:microsoft.com/office/officeart/2005/8/layout/default"/>
    <dgm:cxn modelId="{E60EEA66-BE53-417D-B542-053301D1A200}" type="presParOf" srcId="{EA01F021-8533-4E8D-B6C9-EEE1FA5D39A1}" destId="{B5AFC72B-568A-4DDA-BA2D-EF21013E99B7}" srcOrd="9" destOrd="0" presId="urn:microsoft.com/office/officeart/2005/8/layout/default"/>
    <dgm:cxn modelId="{0C85AA1C-37F5-4654-8EC2-E43E69542C98}" type="presParOf" srcId="{EA01F021-8533-4E8D-B6C9-EEE1FA5D39A1}" destId="{74D9E5AD-435D-4557-9F58-19B1FD17312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139EB-B899-49BF-BC2E-7F8C8D23F542}">
      <dsp:nvSpPr>
        <dsp:cNvPr id="0" name=""/>
        <dsp:cNvSpPr/>
      </dsp:nvSpPr>
      <dsp:spPr>
        <a:xfrm>
          <a:off x="0" y="600136"/>
          <a:ext cx="2571749" cy="15430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>
              <a:latin typeface="Times New Roman"/>
              <a:cs typeface="Times New Roman"/>
            </a:rPr>
            <a:t>Clarify job level and stock options </a:t>
          </a:r>
        </a:p>
      </dsp:txBody>
      <dsp:txXfrm>
        <a:off x="0" y="600136"/>
        <a:ext cx="2571749" cy="1543050"/>
      </dsp:txXfrm>
    </dsp:sp>
    <dsp:sp modelId="{6C422F61-92FE-476F-BF52-FEA354EC0DC7}">
      <dsp:nvSpPr>
        <dsp:cNvPr id="0" name=""/>
        <dsp:cNvSpPr/>
      </dsp:nvSpPr>
      <dsp:spPr>
        <a:xfrm>
          <a:off x="2828925" y="600136"/>
          <a:ext cx="2571749" cy="15430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>
              <a:latin typeface="Times New Roman"/>
              <a:cs typeface="Times New Roman"/>
            </a:rPr>
            <a:t>Update pre-COVID dataset </a:t>
          </a:r>
        </a:p>
      </dsp:txBody>
      <dsp:txXfrm>
        <a:off x="2828925" y="600136"/>
        <a:ext cx="2571749" cy="1543050"/>
      </dsp:txXfrm>
    </dsp:sp>
    <dsp:sp modelId="{F9AABB4A-50CE-4CA6-9A20-13FAF7601974}">
      <dsp:nvSpPr>
        <dsp:cNvPr id="0" name=""/>
        <dsp:cNvSpPr/>
      </dsp:nvSpPr>
      <dsp:spPr>
        <a:xfrm>
          <a:off x="5657849" y="600136"/>
          <a:ext cx="2571749" cy="15430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>
              <a:latin typeface="Times New Roman"/>
              <a:cs typeface="Times New Roman"/>
            </a:rPr>
            <a:t>Improve gender inclusivity and inclusion of individuals with disabilities </a:t>
          </a:r>
        </a:p>
      </dsp:txBody>
      <dsp:txXfrm>
        <a:off x="5657849" y="600136"/>
        <a:ext cx="2571749" cy="1543050"/>
      </dsp:txXfrm>
    </dsp:sp>
    <dsp:sp modelId="{14A8309F-AF8D-4351-A37F-E708BEA67CC1}">
      <dsp:nvSpPr>
        <dsp:cNvPr id="0" name=""/>
        <dsp:cNvSpPr/>
      </dsp:nvSpPr>
      <dsp:spPr>
        <a:xfrm>
          <a:off x="0" y="2400361"/>
          <a:ext cx="2571749" cy="15430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>
              <a:latin typeface="Times New Roman"/>
              <a:cs typeface="Times New Roman"/>
            </a:rPr>
            <a:t>Expand dataset to encompass a wider range of roles</a:t>
          </a:r>
        </a:p>
      </dsp:txBody>
      <dsp:txXfrm>
        <a:off x="0" y="2400361"/>
        <a:ext cx="2571749" cy="1543050"/>
      </dsp:txXfrm>
    </dsp:sp>
    <dsp:sp modelId="{56EA046F-F135-4764-AC71-3B63AEBE6A7C}">
      <dsp:nvSpPr>
        <dsp:cNvPr id="0" name=""/>
        <dsp:cNvSpPr/>
      </dsp:nvSpPr>
      <dsp:spPr>
        <a:xfrm>
          <a:off x="2828925" y="2400361"/>
          <a:ext cx="2571749" cy="15430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>
              <a:latin typeface="Times New Roman"/>
              <a:cs typeface="Times New Roman"/>
            </a:rPr>
            <a:t>Exploring variable interdependence through multivariate analysis </a:t>
          </a:r>
        </a:p>
      </dsp:txBody>
      <dsp:txXfrm>
        <a:off x="2828925" y="2400361"/>
        <a:ext cx="2571749" cy="1543050"/>
      </dsp:txXfrm>
    </dsp:sp>
    <dsp:sp modelId="{74D9E5AD-435D-4557-9F58-19B1FD17312E}">
      <dsp:nvSpPr>
        <dsp:cNvPr id="0" name=""/>
        <dsp:cNvSpPr/>
      </dsp:nvSpPr>
      <dsp:spPr>
        <a:xfrm>
          <a:off x="5657849" y="2400361"/>
          <a:ext cx="2571749" cy="15430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>
              <a:latin typeface="Times New Roman"/>
              <a:cs typeface="Times New Roman"/>
            </a:rPr>
            <a:t>Focus mainly on relatively higher-income individuals. </a:t>
          </a:r>
        </a:p>
      </dsp:txBody>
      <dsp:txXfrm>
        <a:off x="5657849" y="2400361"/>
        <a:ext cx="2571749" cy="1543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1800" cy="465138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1"/>
            <a:ext cx="2971800" cy="465138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39F9F125-F86C-45CC-B902-1ABC1093D2A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6"/>
            <a:ext cx="2971800" cy="465138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829676"/>
            <a:ext cx="2971800" cy="465138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F43B9BCD-F0A6-4F9B-84D5-F70AD843D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90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64820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64820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B5F5AA00-B358-494B-976A-8FD2A467C784}" type="datetimeFigureOut">
              <a:rPr lang="en-US" smtClean="0"/>
              <a:pPr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3" rIns="91426" bIns="4571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1"/>
            <a:ext cx="5486400" cy="4183380"/>
          </a:xfrm>
          <a:prstGeom prst="rect">
            <a:avLst/>
          </a:prstGeom>
        </p:spPr>
        <p:txBody>
          <a:bodyPr vert="horz" lIns="91426" tIns="45713" rIns="91426" bIns="4571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71800" cy="464820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9E6C8909-495D-435D-8BEC-058DD37ABB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9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C8909-495D-435D-8BEC-058DD37ABB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4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WorkDrive/___CLARK/___All_Jobs/__BRANDING/___2015/PPT/__BoT_PPT/__BoT_FINAL_PPT_Template_Art/__PPT_BoT_Section_Divider_Logo_Tag-02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74133" y="2"/>
            <a:ext cx="8225367" cy="1822528"/>
          </a:xfrm>
        </p:spPr>
        <p:txBody>
          <a:bodyPr lIns="0" tIns="228600" rIns="0" bIns="0" anchor="b" anchorCtr="0">
            <a:noAutofit/>
          </a:bodyPr>
          <a:lstStyle>
            <a:lvl1pPr algn="ctr">
              <a:lnSpc>
                <a:spcPts val="4600"/>
              </a:lnSpc>
              <a:spcAft>
                <a:spcPts val="0"/>
              </a:spcAft>
              <a:defRPr sz="4000" cap="all" spc="17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slide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3207" y="1328510"/>
            <a:ext cx="8270124" cy="95259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Clr>
                <a:srgbClr val="C50B26"/>
              </a:buClr>
              <a:buSzPct val="115000"/>
              <a:buFontTx/>
              <a:buNone/>
              <a:defRPr/>
            </a:lvl1pPr>
          </a:lstStyle>
          <a:p>
            <a:r>
              <a:rPr lang="en-US"/>
              <a:t>Click to edit date</a:t>
            </a:r>
          </a:p>
        </p:txBody>
      </p:sp>
    </p:spTree>
    <p:extLst>
      <p:ext uri="{BB962C8B-B14F-4D97-AF65-F5344CB8AC3E}">
        <p14:creationId xmlns:p14="http://schemas.microsoft.com/office/powerpoint/2010/main" val="141135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Use This for Text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82615"/>
            <a:ext cx="8229600" cy="454354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SzPct val="110000"/>
              <a:buFont typeface="Arial" pitchFamily="34" charset="0"/>
              <a:buChar char="•"/>
              <a:defRPr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2400"/>
            </a:lvl2pPr>
            <a:lvl3pPr marL="685800" indent="-228600">
              <a:buClr>
                <a:schemeClr val="accent1"/>
              </a:buClr>
              <a:buSzPct val="110000"/>
              <a:buFont typeface="Arial" pitchFamily="34" charset="0"/>
              <a:buChar char="•"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rgbClr val="CC3333"/>
              </a:buClr>
              <a:defRPr/>
            </a:lvl4pPr>
          </a:lstStyle>
          <a:p>
            <a:pPr lvl="0"/>
            <a:r>
              <a:rPr lang="en-US"/>
              <a:t>First level in sentence case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38798" y="6370948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rgbClr val="FFFFFF"/>
                </a:solidFill>
                <a:latin typeface="Arila"/>
                <a:cs typeface="Arila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71798" y="6370948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67798" y="6370948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9257DAD1-48AB-8A4C-A054-135C0212B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9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Use This For Two-Column Text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35369"/>
            <a:ext cx="3810000" cy="449079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SzPct val="110000"/>
              <a:buFont typeface="Arial" pitchFamily="34" charset="0"/>
              <a:buChar char="•"/>
              <a:defRPr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2400"/>
            </a:lvl2pPr>
            <a:lvl3pPr marL="685800" indent="-228600">
              <a:buClr>
                <a:schemeClr val="accent1"/>
              </a:buClr>
              <a:buSzPct val="110000"/>
              <a:buFont typeface="Arial" pitchFamily="34" charset="0"/>
              <a:buChar char="•"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rgbClr val="CC3333"/>
              </a:buClr>
              <a:defRPr/>
            </a:lvl4pPr>
          </a:lstStyle>
          <a:p>
            <a:pPr lvl="0"/>
            <a:r>
              <a:rPr lang="en-US"/>
              <a:t>First level in sentence case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817533" y="1635363"/>
            <a:ext cx="3810000" cy="449079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SzPct val="110000"/>
              <a:buFont typeface="Arial" pitchFamily="34" charset="0"/>
              <a:buChar char="•"/>
              <a:defRPr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2400"/>
            </a:lvl2pPr>
            <a:lvl3pPr marL="693738" indent="-236538">
              <a:buClr>
                <a:schemeClr val="accent1"/>
              </a:buClr>
              <a:buSzPct val="110000"/>
              <a:buFont typeface="Arial" pitchFamily="34" charset="0"/>
              <a:buChar char="•"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rgbClr val="CC3333"/>
              </a:buClr>
              <a:defRPr/>
            </a:lvl4pPr>
          </a:lstStyle>
          <a:p>
            <a:pPr lvl="0"/>
            <a:r>
              <a:rPr lang="en-US"/>
              <a:t>First level in sentence case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38798" y="6370948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rgbClr val="FFFFFF"/>
                </a:solidFill>
                <a:latin typeface="Arila"/>
                <a:cs typeface="Arila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71798" y="6370948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67798" y="6370948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9257DAD1-48AB-8A4C-A054-135C0212B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6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Use This for Headline </a:t>
            </a:r>
            <a:br>
              <a:rPr lang="en-US"/>
            </a:br>
            <a:r>
              <a:rPr lang="en-US"/>
              <a:t>with Graphic-only Slide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1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__PPT_BoT_Section_Divider_Logo_Tag-02.png" descr="/Volumes/WorkDrive/___CLARK/___All_Jobs/__BRANDING/___2015/PPT/__BoT_PPT/__BoT_FINAL_PPT_Template_Art/__PPT_BoT_Section_Divider_Logo_Tag-02.pn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" t="11713" r="819" b="1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74133" y="1"/>
            <a:ext cx="8225367" cy="2504508"/>
          </a:xfrm>
        </p:spPr>
        <p:txBody>
          <a:bodyPr lIns="0" tIns="228600" rIns="0" bIns="0" anchor="b" anchorCtr="0">
            <a:noAutofit/>
          </a:bodyPr>
          <a:lstStyle>
            <a:lvl1pPr algn="ctr">
              <a:lnSpc>
                <a:spcPts val="4600"/>
              </a:lnSpc>
              <a:spcAft>
                <a:spcPts val="0"/>
              </a:spcAft>
              <a:defRPr sz="4000" cap="all" spc="17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Use this for section head </a:t>
            </a:r>
            <a:br>
              <a:rPr lang="en-US"/>
            </a:br>
            <a:r>
              <a:rPr lang="en-US"/>
              <a:t>or last slide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466725" y="5291040"/>
            <a:ext cx="3087688" cy="154781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285750" indent="0">
              <a:buFont typeface="Arial"/>
              <a:buNone/>
              <a:defRPr sz="1800"/>
            </a:lvl2pPr>
            <a:lvl3pPr marL="287337" indent="0">
              <a:buNone/>
              <a:defRPr sz="1800"/>
            </a:lvl3pPr>
            <a:lvl4pPr marL="511175" indent="0">
              <a:buFont typeface="Arial"/>
              <a:buNone/>
              <a:defRPr sz="1800"/>
            </a:lvl4pPr>
            <a:lvl5pPr marL="522288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4292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6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file://localhost/Volumes/WorkDrive/___CLARK/___All_Jobs/__BRANDING/___2015/PPT/__BoT_PPT/__BoT_FINAL_PPT_Template_Art/__Corner_SEAL_gray_April6-01.png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file://localhost/Volumes/WorkDrive/___CLARK/___All_Jobs/__BRANDING/___2015/PPT/__BoT_PPT/__BoT_FINAL_PPT_Template_Art/__PPT_Linear_FOOTER_Band-01.png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19064"/>
            <a:ext cx="6540500" cy="114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38798" y="6370948"/>
            <a:ext cx="2895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rgbClr val="FFFFFF"/>
                </a:solidFill>
                <a:latin typeface="Arila"/>
                <a:cs typeface="Arila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798" y="6370948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6567798" y="6370948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9257DAD1-48AB-8A4C-A054-135C0212BA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__PPT_Linear_FOOTER_Band-01.png" descr="/Volumes/WorkDrive/___CLARK/___All_Jobs/__BRANDING/___2015/PPT/__BoT_PPT/__BoT_FINAL_PPT_Template_Art/__PPT_Linear_FOOTER_Band-01.png"/>
          <p:cNvPicPr>
            <a:picLocks noChangeAspect="1"/>
          </p:cNvPicPr>
          <p:nvPr userDrawn="1"/>
        </p:nvPicPr>
        <p:blipFill rotWithShape="1"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6" b="76300"/>
          <a:stretch>
            <a:fillRect/>
          </a:stretch>
        </p:blipFill>
        <p:spPr>
          <a:xfrm>
            <a:off x="0" y="6350000"/>
            <a:ext cx="9143999" cy="508000"/>
          </a:xfrm>
          <a:prstGeom prst="rect">
            <a:avLst/>
          </a:prstGeom>
        </p:spPr>
      </p:pic>
      <p:pic>
        <p:nvPicPr>
          <p:cNvPr id="3" name="__Corner_SEAL_gray_April6-01.png" descr="/Volumes/WorkDrive/___CLARK/___All_Jobs/__BRANDING/___2015/PPT/__BoT_PPT/__BoT_FINAL_PPT_Template_Art/__Corner_SEAL_gray_April6-01.png"/>
          <p:cNvPicPr>
            <a:picLocks noChangeAspect="1"/>
          </p:cNvPicPr>
          <p:nvPr userDrawn="1"/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0"/>
            <a:ext cx="5638800" cy="18322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2" r:id="rId2"/>
    <p:sldLayoutId id="2147483678" r:id="rId3"/>
    <p:sldLayoutId id="2147483680" r:id="rId4"/>
    <p:sldLayoutId id="2147483681" r:id="rId5"/>
    <p:sldLayoutId id="2147483679" r:id="rId6"/>
    <p:sldLayoutId id="2147483682" r:id="rId7"/>
  </p:sldLayoutIdLst>
  <p:hf hdr="0" ftr="0" dt="0"/>
  <p:txStyles>
    <p:titleStyle>
      <a:lvl1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CC3333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CC3333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CC3333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CC3333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00895F"/>
        </a:buClr>
        <a:buFont typeface="Lucida Grande CE" charset="0"/>
        <a:buChar char="&gt;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285750" indent="1714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rgbClr val="767878"/>
          </a:solidFill>
          <a:latin typeface="+mn-lt"/>
          <a:ea typeface="ＭＳ Ｐゴシック" pitchFamily="-107" charset="-128"/>
          <a:cs typeface="ＭＳ Ｐゴシック" charset="0"/>
        </a:defRPr>
      </a:lvl2pPr>
      <a:lvl3pPr marL="511175" indent="-223838" algn="l" defTabSz="457200" rtl="0" eaLnBrk="0" fontAlgn="base" hangingPunct="0">
        <a:spcBef>
          <a:spcPct val="20000"/>
        </a:spcBef>
        <a:spcAft>
          <a:spcPct val="0"/>
        </a:spcAft>
        <a:buClr>
          <a:srgbClr val="00895F"/>
        </a:buClr>
        <a:buFont typeface="Lucida Grande CE" charset="0"/>
        <a:buChar char="&gt;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ＭＳ Ｐゴシック" charset="0"/>
        </a:defRPr>
      </a:lvl3pPr>
      <a:lvl4pPr marL="511175" indent="860425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rgbClr val="767878"/>
          </a:solidFill>
          <a:latin typeface="+mn-lt"/>
          <a:ea typeface="ＭＳ Ｐゴシック" pitchFamily="-107" charset="-128"/>
          <a:cs typeface="ＭＳ Ｐゴシック" charset="0"/>
        </a:defRPr>
      </a:lvl4pPr>
      <a:lvl5pPr marL="747713" indent="-225425" algn="l" defTabSz="457200" rtl="0" eaLnBrk="0" fontAlgn="base" hangingPunct="0">
        <a:spcBef>
          <a:spcPct val="20000"/>
        </a:spcBef>
        <a:spcAft>
          <a:spcPct val="0"/>
        </a:spcAft>
        <a:buClr>
          <a:srgbClr val="00895F"/>
        </a:buClr>
        <a:buFont typeface="Lucida Grande CE" charset="0"/>
        <a:buChar char="&gt;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-pubs-static.s3.amazonaws.com/712435_f134ef344f32490dbab2fdf610ce93b0.html" TargetMode="External"/><Relationship Id="rId2" Type="http://schemas.openxmlformats.org/officeDocument/2006/relationships/hyperlink" Target="https://sbriques.github.io/IBM-Attrition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apollotechnical.com/employee-retention-statistics/#:~:text=Statistics%20on%20employee%20retention,looking%20at%20only%20high-performer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" y="3008"/>
            <a:ext cx="9315156" cy="703847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29971" y="190501"/>
            <a:ext cx="7640261" cy="1182993"/>
          </a:xfrm>
        </p:spPr>
        <p:txBody>
          <a:bodyPr/>
          <a:lstStyle/>
          <a:p>
            <a:r>
              <a:rPr lang="en-US" b="1">
                <a:latin typeface="Times New Roman"/>
                <a:ea typeface="ＭＳ Ｐゴシック"/>
                <a:cs typeface="Times New Roman"/>
              </a:rPr>
              <a:t>Employee Attrition  Analysis</a:t>
            </a:r>
            <a:endParaRPr 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874E6-9C31-7830-00F5-D7AAD76177A4}"/>
              </a:ext>
            </a:extLst>
          </p:cNvPr>
          <p:cNvSpPr txBox="1"/>
          <p:nvPr/>
        </p:nvSpPr>
        <p:spPr>
          <a:xfrm>
            <a:off x="291976" y="2080032"/>
            <a:ext cx="893350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err="1">
                <a:solidFill>
                  <a:srgbClr val="C50B26"/>
                </a:solidFill>
                <a:latin typeface="Times New Roman"/>
              </a:rPr>
              <a:t>Jigyansha</a:t>
            </a:r>
            <a:r>
              <a:rPr lang="en-US" sz="2200" b="1">
                <a:solidFill>
                  <a:srgbClr val="C50B26"/>
                </a:solidFill>
                <a:latin typeface="Times New Roman"/>
              </a:rPr>
              <a:t> Dahal,  Rojina Sapkota,  Kreepa Adhikari,  Pragya Uprety</a:t>
            </a:r>
            <a:r>
              <a:rPr lang="en-US" sz="2200">
                <a:solidFill>
                  <a:srgbClr val="C50B26"/>
                </a:solidFill>
                <a:latin typeface="Times New Roman"/>
                <a:cs typeface="Times New Roman"/>
              </a:rPr>
              <a:t>​</a:t>
            </a:r>
            <a:endParaRPr lang="en-US">
              <a:solidFill>
                <a:srgbClr val="C50B26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037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42AA-021E-74AE-9CAB-DDCD347E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3851"/>
            <a:ext cx="6540500" cy="595243"/>
          </a:xfrm>
        </p:spPr>
        <p:txBody>
          <a:bodyPr/>
          <a:lstStyle/>
          <a:p>
            <a:r>
              <a:rPr lang="en-US" b="1">
                <a:solidFill>
                  <a:srgbClr val="C50B26"/>
                </a:solidFill>
                <a:latin typeface="Times New Roman"/>
                <a:ea typeface="Calibri"/>
                <a:cs typeface="Calibri"/>
              </a:rPr>
              <a:t>Business Implication </a:t>
            </a:r>
            <a:endParaRPr lang="en-US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9402A-35AA-51F2-B054-34214F3D1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4933E-0801-7F1B-6A61-ED0DCF3A26CF}"/>
              </a:ext>
            </a:extLst>
          </p:cNvPr>
          <p:cNvSpPr txBox="1"/>
          <p:nvPr/>
        </p:nvSpPr>
        <p:spPr>
          <a:xfrm>
            <a:off x="457200" y="1468636"/>
            <a:ext cx="8356697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D0D0D"/>
                </a:solidFill>
                <a:latin typeface="Times New Roman"/>
                <a:ea typeface="+mn-lt"/>
                <a:cs typeface="Times New Roman"/>
              </a:rPr>
              <a:t>Enhancing Retention Strategies</a:t>
            </a:r>
            <a:endParaRPr lang="en-US" sz="2000" b="1">
              <a:latin typeface="Times New Roman"/>
              <a:ea typeface="Calibri"/>
              <a:cs typeface="Times New Roman"/>
            </a:endParaRPr>
          </a:p>
          <a:p>
            <a:endParaRPr lang="en-US" sz="2000" b="1">
              <a:solidFill>
                <a:srgbClr val="0D0D0D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Recognize and value the expertise of older employees</a:t>
            </a:r>
            <a:endParaRPr lang="en-US" sz="2000">
              <a:latin typeface="Times New Roman"/>
              <a:ea typeface="Calibri"/>
              <a:cs typeface="Times New Roman"/>
            </a:endParaRPr>
          </a:p>
          <a:p>
            <a:endParaRPr lang="en-US" sz="2000">
              <a:latin typeface="Times New Roman"/>
              <a:ea typeface="Calibri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Invest in collaborative technology and tools  </a:t>
            </a:r>
            <a:endParaRPr lang="en-US" sz="2000">
              <a:latin typeface="Times New Roman"/>
              <a:ea typeface="Calibri"/>
              <a:cs typeface="Times New Roman"/>
            </a:endParaRPr>
          </a:p>
          <a:p>
            <a:endParaRPr lang="en-US" sz="200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Implement a rewards and recognition program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/>
              <a:cs typeface="Times New Roman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Foster a culture of  appreciation</a:t>
            </a:r>
          </a:p>
        </p:txBody>
      </p:sp>
    </p:spTree>
    <p:extLst>
      <p:ext uri="{BB962C8B-B14F-4D97-AF65-F5344CB8AC3E}">
        <p14:creationId xmlns:p14="http://schemas.microsoft.com/office/powerpoint/2010/main" val="167463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42AA-021E-74AE-9CAB-DDCD347E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9064"/>
            <a:ext cx="6540500" cy="114247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kern="1200">
                <a:solidFill>
                  <a:srgbClr val="C00000"/>
                </a:solidFill>
                <a:latin typeface="Times New Roman"/>
                <a:ea typeface="ＭＳ Ｐゴシック"/>
              </a:rPr>
              <a:t>Limitations and Scope of Study</a:t>
            </a:r>
            <a:endParaRPr lang="en-US" kern="1200">
              <a:solidFill>
                <a:srgbClr val="C00000"/>
              </a:solidFill>
              <a:latin typeface="Times New Roman"/>
              <a:ea typeface="ＭＳ Ｐゴシック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9402A-35AA-51F2-B054-34214F3D1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67798" y="6370948"/>
            <a:ext cx="2133600" cy="365125"/>
          </a:xfrm>
        </p:spPr>
        <p:txBody>
          <a:bodyPr vert="horz" lIns="0" tIns="0" rIns="0" bIns="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9257DAD1-48AB-8A4C-A054-135C0212BAAD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11" name="TextBox 6">
            <a:extLst>
              <a:ext uri="{FF2B5EF4-FFF2-40B4-BE49-F238E27FC236}">
                <a16:creationId xmlns:a16="http://schemas.microsoft.com/office/drawing/2014/main" id="{2C7EE253-1E70-7D23-C5CC-7AAE1117EE96}"/>
              </a:ext>
            </a:extLst>
          </p:cNvPr>
          <p:cNvGraphicFramePr/>
          <p:nvPr/>
        </p:nvGraphicFramePr>
        <p:xfrm>
          <a:off x="457200" y="1582615"/>
          <a:ext cx="8229600" cy="4543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713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4638CD-E508-72B7-4FD6-C75BFF9D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916A4F-005A-D43D-0986-1D4A39DBC1AF}"/>
              </a:ext>
            </a:extLst>
          </p:cNvPr>
          <p:cNvSpPr txBox="1"/>
          <p:nvPr/>
        </p:nvSpPr>
        <p:spPr>
          <a:xfrm>
            <a:off x="166893" y="1558605"/>
            <a:ext cx="881178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Briques</a:t>
            </a:r>
            <a:r>
              <a:rPr lang="en-US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, S. (n.d.). </a:t>
            </a:r>
            <a:r>
              <a:rPr lang="en-US" i="1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IBM Attrition</a:t>
            </a:r>
            <a:r>
              <a:rPr lang="en-US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. 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lvl="1"/>
            <a:r>
              <a:rPr lang="en-US">
                <a:latin typeface="Times New Roman"/>
                <a:ea typeface="+mn-lt"/>
                <a:cs typeface="+mn-lt"/>
                <a:hlinkClick r:id="rId2"/>
              </a:rPr>
              <a:t>https://sbriques.github.io/IBM-Attrition/</a:t>
            </a:r>
            <a:endParaRPr lang="en-US">
              <a:latin typeface="Times New Roman"/>
              <a:ea typeface="Calibri"/>
              <a:cs typeface="Calibri"/>
            </a:endParaRPr>
          </a:p>
          <a:p>
            <a:endParaRPr lang="en-US">
              <a:latin typeface="Times New Roman"/>
              <a:ea typeface="Calibri"/>
              <a:cs typeface="Calibri"/>
            </a:endParaRPr>
          </a:p>
          <a:p>
            <a:pPr algn="just"/>
            <a:r>
              <a:rPr lang="en-US">
                <a:latin typeface="Times New Roman"/>
                <a:cs typeface="Times New Roman"/>
              </a:rPr>
              <a:t>Tony Kwang Hyun Kim. (2020). IBM Attrition Dataset Analysis</a:t>
            </a:r>
          </a:p>
          <a:p>
            <a:pPr lvl="1" algn="just"/>
            <a:r>
              <a:rPr lang="en-US">
                <a:latin typeface="Times New Roman"/>
                <a:cs typeface="Times New Roman"/>
                <a:hlinkClick r:id="rId3"/>
              </a:rPr>
              <a:t>https://rstudiopub-static.s3.amazonaws.com/712435_f134ef344f32490dbab2fdf610ce93b0.html</a:t>
            </a:r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ea typeface="Calibri"/>
                <a:cs typeface="Calibri"/>
              </a:rPr>
              <a:t> </a:t>
            </a:r>
          </a:p>
          <a:p>
            <a:r>
              <a:rPr lang="en-US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Apollo Technical. (n.d.). Statistics on employee retention. Retrieved from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lvl="1"/>
            <a:r>
              <a:rPr lang="en-US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US">
                <a:latin typeface="Times New Roman"/>
                <a:ea typeface="+mn-lt"/>
                <a:cs typeface="+mn-lt"/>
                <a:hlinkClick r:id="rId4"/>
              </a:rPr>
              <a:t>https://www.apollotechnical.com/employee-retention-statistics/#:~:text=Statistics%20on%20employee%20retention,looking%20at%20only%20high-performers</a:t>
            </a:r>
            <a:endParaRPr lang="en-US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Times New Roman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056D70-6F22-793C-5663-FFBB24892D56}"/>
              </a:ext>
            </a:extLst>
          </p:cNvPr>
          <p:cNvSpPr txBox="1"/>
          <p:nvPr/>
        </p:nvSpPr>
        <p:spPr>
          <a:xfrm>
            <a:off x="640501" y="429811"/>
            <a:ext cx="641976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C50B26"/>
                </a:solidFill>
                <a:latin typeface="Times New Roman"/>
                <a:ea typeface="Calibri"/>
                <a:cs typeface="Segoe UI"/>
              </a:rPr>
              <a:t>References</a:t>
            </a:r>
          </a:p>
          <a:p>
            <a:r>
              <a:rPr lang="en-US" sz="3200" b="1">
                <a:solidFill>
                  <a:srgbClr val="C50B26"/>
                </a:solidFill>
                <a:latin typeface="Times New Roman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073779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>
                <a:solidFill>
                  <a:srgbClr val="C00000"/>
                </a:solidFill>
                <a:ea typeface="ＭＳ Ｐゴシック"/>
              </a:rPr>
              <a:t>THANK YOU!</a:t>
            </a:r>
            <a:endParaRPr lang="en-US" sz="48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88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147"/>
            <a:ext cx="6540500" cy="815899"/>
          </a:xfrm>
        </p:spPr>
        <p:txBody>
          <a:bodyPr/>
          <a:lstStyle/>
          <a:p>
            <a:r>
              <a:rPr lang="en-US" b="1">
                <a:solidFill>
                  <a:srgbClr val="C50B26"/>
                </a:solidFill>
                <a:latin typeface="Times New Roman"/>
                <a:ea typeface="ＭＳ Ｐゴシック"/>
                <a:cs typeface="Times New Roman"/>
              </a:rPr>
              <a:t>Introduction</a:t>
            </a:r>
            <a:endParaRPr lang="en-US" b="1">
              <a:solidFill>
                <a:srgbClr val="C50B26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0200"/>
            <a:ext cx="8229600" cy="5000748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200" b="1">
                <a:latin typeface="Times New Roman"/>
                <a:ea typeface="+mn-lt"/>
                <a:cs typeface="+mn-lt"/>
              </a:rPr>
              <a:t>Employee Attrition</a:t>
            </a:r>
            <a:r>
              <a:rPr lang="en-US" sz="2200">
                <a:latin typeface="Times New Roman"/>
                <a:ea typeface="+mn-lt"/>
                <a:cs typeface="+mn-lt"/>
              </a:rPr>
              <a:t>: when an employee leaves an organization for voluntary or involuntary reasons and is not replaced for a long time, or not ever.</a:t>
            </a:r>
            <a:endParaRPr lang="en-US" sz="2200">
              <a:latin typeface="Times New Roman"/>
              <a:cs typeface="+mn-lt"/>
            </a:endParaRPr>
          </a:p>
          <a:p>
            <a:pPr marL="0" indent="0">
              <a:buNone/>
            </a:pPr>
            <a:endParaRPr lang="en-US" sz="2200">
              <a:latin typeface="Times New Roman"/>
              <a:ea typeface="Calibri"/>
              <a:cs typeface="+mn-lt"/>
            </a:endParaRPr>
          </a:p>
          <a:p>
            <a:r>
              <a:rPr lang="en-US" b="1">
                <a:latin typeface="Times New Roman"/>
                <a:ea typeface="Calibri"/>
                <a:cs typeface="+mn-lt"/>
              </a:rPr>
              <a:t>17.3%  </a:t>
            </a:r>
            <a:r>
              <a:rPr lang="en-US" sz="2200">
                <a:latin typeface="Times New Roman"/>
                <a:ea typeface="Calibri"/>
                <a:cs typeface="+mn-lt"/>
              </a:rPr>
              <a:t>attrition count in 2023 in the United States</a:t>
            </a:r>
          </a:p>
          <a:p>
            <a:endParaRPr lang="en-US" sz="2200">
              <a:latin typeface="Times New Roman"/>
              <a:ea typeface="Calibri"/>
              <a:cs typeface="Calibri"/>
            </a:endParaRPr>
          </a:p>
          <a:p>
            <a:r>
              <a:rPr lang="en-US" sz="2200" b="1">
                <a:latin typeface="Times New Roman"/>
                <a:ea typeface="ＭＳ Ｐゴシック"/>
                <a:cs typeface="Calibri"/>
              </a:rPr>
              <a:t>Compensation : </a:t>
            </a:r>
            <a:r>
              <a:rPr lang="en-US" sz="2200">
                <a:latin typeface="Times New Roman"/>
                <a:ea typeface="ＭＳ Ｐゴシック"/>
                <a:cs typeface="Calibri"/>
              </a:rPr>
              <a:t>the key player</a:t>
            </a:r>
            <a:endParaRPr lang="en-US" sz="2200"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200">
              <a:latin typeface="Times New Roman"/>
              <a:ea typeface="ＭＳ Ｐゴシック"/>
              <a:cs typeface="+mn-lt"/>
            </a:endParaRPr>
          </a:p>
          <a:p>
            <a:r>
              <a:rPr lang="en-US" sz="2200" b="1">
                <a:latin typeface="Times New Roman"/>
                <a:ea typeface="+mn-lt"/>
                <a:cs typeface="+mn-lt"/>
              </a:rPr>
              <a:t>75% </a:t>
            </a:r>
            <a:r>
              <a:rPr lang="en-US" sz="2200">
                <a:latin typeface="Times New Roman"/>
                <a:ea typeface="+mn-lt"/>
                <a:cs typeface="+mn-lt"/>
              </a:rPr>
              <a:t>of the reasons for employee attrition can be prevented </a:t>
            </a:r>
            <a:endParaRPr lang="en-US" sz="2200"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sz="2200">
              <a:latin typeface="Times New Roman"/>
              <a:ea typeface="+mn-lt"/>
              <a:cs typeface="+mn-lt"/>
            </a:endParaRPr>
          </a:p>
          <a:p>
            <a:r>
              <a:rPr lang="en-US" sz="2200">
                <a:latin typeface="Times New Roman"/>
                <a:ea typeface="+mn-lt"/>
                <a:cs typeface="+mn-lt"/>
              </a:rPr>
              <a:t>The cost of losing an employee can range from tens of thousands of dollars to twice their annual salary</a:t>
            </a:r>
            <a:endParaRPr lang="en-US" sz="2200">
              <a:latin typeface="Times New Roman"/>
              <a:ea typeface="Calibri"/>
              <a:cs typeface="Calibri"/>
            </a:endParaRPr>
          </a:p>
          <a:p>
            <a:endParaRPr lang="en-US" sz="2200">
              <a:solidFill>
                <a:srgbClr val="0D0D0D"/>
              </a:solidFill>
              <a:latin typeface="Times New Roman"/>
              <a:cs typeface="Calibri"/>
            </a:endParaRPr>
          </a:p>
          <a:p>
            <a:endParaRPr lang="en-US" sz="2200" b="1">
              <a:solidFill>
                <a:srgbClr val="0D0D0D"/>
              </a:solidFill>
              <a:cs typeface="Calibri"/>
            </a:endParaRPr>
          </a:p>
          <a:p>
            <a:endParaRPr lang="en-US" sz="2200">
              <a:solidFill>
                <a:srgbClr val="1F1F1F"/>
              </a:solidFill>
              <a:cs typeface="Calibri"/>
            </a:endParaRPr>
          </a:p>
          <a:p>
            <a:endParaRPr lang="en-US" sz="2200">
              <a:solidFill>
                <a:srgbClr val="1F1F1F"/>
              </a:solidFill>
              <a:cs typeface="Calibri"/>
            </a:endParaRPr>
          </a:p>
          <a:p>
            <a:endParaRPr lang="en-US" sz="2200">
              <a:solidFill>
                <a:srgbClr val="1F1F1F"/>
              </a:solidFill>
              <a:cs typeface="Calibri"/>
            </a:endParaRPr>
          </a:p>
          <a:p>
            <a:endParaRPr lang="en-US" sz="2200">
              <a:solidFill>
                <a:srgbClr val="1F1F1F"/>
              </a:solidFill>
              <a:cs typeface="Calibri"/>
            </a:endParaRPr>
          </a:p>
          <a:p>
            <a:endParaRPr lang="en-US" sz="2200">
              <a:solidFill>
                <a:srgbClr val="1F1F1F"/>
              </a:solidFill>
              <a:cs typeface="Calibri"/>
            </a:endParaRPr>
          </a:p>
          <a:p>
            <a:endParaRPr lang="en-US" sz="2200">
              <a:solidFill>
                <a:srgbClr val="1F1F1F"/>
              </a:solidFill>
              <a:cs typeface="Calibri"/>
            </a:endParaRPr>
          </a:p>
          <a:p>
            <a:endParaRPr lang="en-US" sz="2200">
              <a:solidFill>
                <a:srgbClr val="1F1F1F"/>
              </a:solidFill>
              <a:cs typeface="Calibri"/>
            </a:endParaRPr>
          </a:p>
          <a:p>
            <a:endParaRPr lang="en-US" sz="2200">
              <a:solidFill>
                <a:srgbClr val="1F1F1F"/>
              </a:solidFill>
              <a:cs typeface="Calibri"/>
            </a:endParaRPr>
          </a:p>
          <a:p>
            <a:endParaRPr lang="en-US" sz="2200">
              <a:solidFill>
                <a:srgbClr val="1F1F1F"/>
              </a:solidFill>
              <a:cs typeface="Calibri"/>
            </a:endParaRPr>
          </a:p>
          <a:p>
            <a:pPr lvl="1"/>
            <a:endParaRPr lang="en-US" sz="2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7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057"/>
            <a:ext cx="6404429" cy="750747"/>
          </a:xfrm>
        </p:spPr>
        <p:txBody>
          <a:bodyPr/>
          <a:lstStyle/>
          <a:p>
            <a:r>
              <a:rPr lang="en-US" b="1">
                <a:solidFill>
                  <a:srgbClr val="C50B26"/>
                </a:solidFill>
                <a:latin typeface="Times New Roman"/>
                <a:ea typeface="ＭＳ Ｐゴシック"/>
                <a:cs typeface="Times New Roman"/>
              </a:rPr>
              <a:t>Problem Statement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058"/>
            <a:ext cx="7787640" cy="2005918"/>
          </a:xfrm>
        </p:spPr>
        <p:txBody>
          <a:bodyPr lIns="91440" tIns="45720" rIns="91440" bIns="45720" anchor="t"/>
          <a:lstStyle/>
          <a:p>
            <a:pPr algn="just">
              <a:lnSpc>
                <a:spcPct val="150000"/>
              </a:lnSpc>
            </a:pPr>
            <a:r>
              <a:rPr lang="en-US" sz="2200">
                <a:latin typeface="Times New Roman"/>
                <a:ea typeface="+mn-lt"/>
                <a:cs typeface="+mn-lt"/>
              </a:rPr>
              <a:t>Organizations struggle with high employee attrition rates that incur substantial costs and undermine performance, highlighting the need for research to understand attrition drivers and develop effective retention strategies.</a:t>
            </a:r>
            <a:endParaRPr lang="en-US" sz="2200">
              <a:latin typeface="Times New Roman"/>
              <a:ea typeface="ＭＳ Ｐゴシック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sz="220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43CB71-83BB-CCE4-AFEC-D80D4713F1FF}"/>
              </a:ext>
            </a:extLst>
          </p:cNvPr>
          <p:cNvSpPr/>
          <p:nvPr/>
        </p:nvSpPr>
        <p:spPr>
          <a:xfrm>
            <a:off x="3623917" y="3838021"/>
            <a:ext cx="2144578" cy="164088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>
              <a:ea typeface="Calibri"/>
              <a:cs typeface="Calibri"/>
            </a:endParaRPr>
          </a:p>
          <a:p>
            <a:pPr algn="ctr"/>
            <a:r>
              <a:rPr lang="en-US" sz="2400">
                <a:ea typeface="Calibri"/>
                <a:cs typeface="Calibri"/>
              </a:rPr>
              <a:t>Research</a:t>
            </a:r>
            <a:endParaRPr lang="en-US">
              <a:cs typeface="Calibri"/>
            </a:endParaRPr>
          </a:p>
          <a:p>
            <a:pPr algn="ctr"/>
            <a:r>
              <a:rPr lang="en-US" sz="2400">
                <a:ea typeface="Calibri"/>
                <a:cs typeface="Calibri"/>
              </a:rPr>
              <a:t>Objectives</a:t>
            </a:r>
          </a:p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FA2888-2CDD-6D2D-E036-45688B4CAFEE}"/>
              </a:ext>
            </a:extLst>
          </p:cNvPr>
          <p:cNvSpPr/>
          <p:nvPr/>
        </p:nvSpPr>
        <p:spPr>
          <a:xfrm>
            <a:off x="460590" y="3993460"/>
            <a:ext cx="2794674" cy="132834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/>
                <a:ea typeface="Calibri"/>
                <a:cs typeface="Calibri"/>
              </a:rPr>
              <a:t>Identify the Predominant Causes of Employee Attrition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3B94A0-B9A9-8505-C6F5-5734A7AE3CF5}"/>
              </a:ext>
            </a:extLst>
          </p:cNvPr>
          <p:cNvSpPr/>
          <p:nvPr/>
        </p:nvSpPr>
        <p:spPr>
          <a:xfrm>
            <a:off x="6025897" y="3972391"/>
            <a:ext cx="2685612" cy="134941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Times New Roman"/>
                <a:cs typeface="Times New Roman"/>
              </a:rPr>
              <a:t>Help businesses design tailored employee retention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226059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611" y="67038"/>
            <a:ext cx="7098393" cy="945167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Times New Roman"/>
                <a:ea typeface="ＭＳ Ｐゴシック"/>
                <a:cs typeface="Times New Roman"/>
              </a:rPr>
              <a:t>Methodology </a:t>
            </a:r>
            <a:endParaRPr lang="en-US" b="1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2CB30-068C-4740-BB46-65B83825D1E3}"/>
              </a:ext>
            </a:extLst>
          </p:cNvPr>
          <p:cNvSpPr/>
          <p:nvPr/>
        </p:nvSpPr>
        <p:spPr>
          <a:xfrm>
            <a:off x="5032590" y="1444704"/>
            <a:ext cx="3251870" cy="1889914"/>
          </a:xfrm>
          <a:prstGeom prst="rect">
            <a:avLst/>
          </a:prstGeom>
          <a:ln w="28575">
            <a:solidFill>
              <a:srgbClr val="C50B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C00000"/>
                </a:solidFill>
                <a:latin typeface="Times New Roman"/>
                <a:cs typeface="Times New Roman"/>
              </a:rPr>
              <a:t>Data Wrangling (Python)</a:t>
            </a:r>
          </a:p>
          <a:p>
            <a:pPr algn="ctr"/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Times New Roman"/>
              </a:rPr>
              <a:t>Checked for missing data</a:t>
            </a:r>
            <a:endParaRPr lang="en-US"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Times New Roman"/>
              </a:rPr>
              <a:t>Set the column type to the desired type</a:t>
            </a:r>
            <a:endParaRPr lang="en-US"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Times New Roman"/>
              </a:rPr>
              <a:t>Dropped irrelevant attributes</a:t>
            </a:r>
            <a:endParaRPr lang="en-US">
              <a:latin typeface="Times New Roman"/>
              <a:ea typeface="Calibri"/>
              <a:cs typeface="Times New Roman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103A15-E545-0D5A-003D-762409B76478}"/>
              </a:ext>
            </a:extLst>
          </p:cNvPr>
          <p:cNvSpPr/>
          <p:nvPr/>
        </p:nvSpPr>
        <p:spPr>
          <a:xfrm>
            <a:off x="6412500" y="4174388"/>
            <a:ext cx="2575878" cy="1865667"/>
          </a:xfrm>
          <a:prstGeom prst="rect">
            <a:avLst/>
          </a:prstGeom>
          <a:ln w="28575">
            <a:solidFill>
              <a:srgbClr val="C50B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  <a:latin typeface="Times New Roman"/>
                <a:ea typeface="Calibri"/>
                <a:cs typeface="Calibri"/>
              </a:rPr>
              <a:t>Data Pre-processing (Python)</a:t>
            </a:r>
          </a:p>
          <a:p>
            <a:pPr algn="ctr"/>
            <a:endParaRPr lang="en-US" sz="1600" b="1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  <a:latin typeface="Times New Roman"/>
                <a:ea typeface="Calibri"/>
                <a:cs typeface="Calibri"/>
              </a:rPr>
              <a:t>Encoded variables in binary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  <a:latin typeface="Times New Roman"/>
                <a:ea typeface="Calibri"/>
                <a:cs typeface="Calibri"/>
              </a:rPr>
              <a:t>Checked for data inconsistency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A55F15-4B70-60E3-B696-CC28650CEADB}"/>
              </a:ext>
            </a:extLst>
          </p:cNvPr>
          <p:cNvSpPr/>
          <p:nvPr/>
        </p:nvSpPr>
        <p:spPr>
          <a:xfrm>
            <a:off x="3301655" y="4169466"/>
            <a:ext cx="2340209" cy="1877450"/>
          </a:xfrm>
          <a:prstGeom prst="rect">
            <a:avLst/>
          </a:prstGeom>
          <a:ln w="28575">
            <a:solidFill>
              <a:srgbClr val="C50B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700" b="1">
                <a:solidFill>
                  <a:srgbClr val="C00000"/>
                </a:solidFill>
                <a:latin typeface="Times New Roman"/>
                <a:ea typeface="Calibri"/>
                <a:cs typeface="Calibri"/>
              </a:rPr>
              <a:t>EDA and Inferential Analysis (Power BI)</a:t>
            </a:r>
            <a:endParaRPr lang="en-US" sz="1700">
              <a:solidFill>
                <a:srgbClr val="C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37FCE3-DB26-C30B-4054-25C5853A5431}"/>
              </a:ext>
            </a:extLst>
          </p:cNvPr>
          <p:cNvSpPr/>
          <p:nvPr/>
        </p:nvSpPr>
        <p:spPr>
          <a:xfrm>
            <a:off x="142435" y="4179776"/>
            <a:ext cx="2346240" cy="1877450"/>
          </a:xfrm>
          <a:prstGeom prst="rect">
            <a:avLst/>
          </a:prstGeom>
          <a:ln w="28575">
            <a:solidFill>
              <a:srgbClr val="C50B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700" b="1">
                <a:solidFill>
                  <a:srgbClr val="C00000"/>
                </a:solidFill>
                <a:latin typeface="Times New Roman"/>
                <a:ea typeface="Calibri"/>
                <a:cs typeface="Calibri"/>
              </a:rPr>
              <a:t>ML Models (Python)</a:t>
            </a:r>
          </a:p>
          <a:p>
            <a:pPr algn="ctr"/>
            <a:endParaRPr lang="en-US" sz="1700" b="1">
              <a:solidFill>
                <a:srgbClr val="C00000"/>
              </a:solidFill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700">
                <a:solidFill>
                  <a:schemeClr val="tx1"/>
                </a:solidFill>
                <a:latin typeface="Times New Roman"/>
                <a:ea typeface="Calibri"/>
                <a:cs typeface="Calibri"/>
              </a:rPr>
              <a:t>Logistic Regression</a:t>
            </a:r>
          </a:p>
          <a:p>
            <a:pPr marL="285750" indent="-285750">
              <a:buFont typeface="Arial"/>
              <a:buChar char="•"/>
            </a:pPr>
            <a:r>
              <a:rPr lang="en-US" sz="1700" err="1">
                <a:solidFill>
                  <a:schemeClr val="tx1"/>
                </a:solidFill>
                <a:latin typeface="Times New Roman"/>
                <a:ea typeface="Calibri"/>
                <a:cs typeface="Calibri"/>
              </a:rPr>
              <a:t>XGBoost</a:t>
            </a:r>
            <a:endParaRPr lang="en-US" sz="1700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700">
                <a:solidFill>
                  <a:schemeClr val="tx1"/>
                </a:solidFill>
                <a:latin typeface="Times New Roman"/>
                <a:ea typeface="Calibri"/>
                <a:cs typeface="Calibri"/>
              </a:rPr>
              <a:t>KNN</a:t>
            </a:r>
          </a:p>
          <a:p>
            <a:pPr marL="285750" indent="-285750">
              <a:buFont typeface="Arial"/>
              <a:buChar char="•"/>
            </a:pPr>
            <a:r>
              <a:rPr lang="en-US" sz="1700">
                <a:solidFill>
                  <a:schemeClr val="tx1"/>
                </a:solidFill>
                <a:latin typeface="Times New Roman"/>
                <a:ea typeface="Calibri"/>
                <a:cs typeface="Calibri"/>
              </a:rPr>
              <a:t>Decision Tree</a:t>
            </a:r>
          </a:p>
          <a:p>
            <a:pPr marL="285750" indent="-285750">
              <a:buFont typeface="Arial"/>
              <a:buChar char="•"/>
            </a:pPr>
            <a:r>
              <a:rPr lang="en-US" sz="1700">
                <a:solidFill>
                  <a:schemeClr val="tx1"/>
                </a:solidFill>
                <a:latin typeface="Times New Roman"/>
                <a:ea typeface="Calibri"/>
                <a:cs typeface="Calibri"/>
              </a:rPr>
              <a:t>Random Forest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527CC7-8C3F-8C5F-4340-6A4EC4BF30D5}"/>
              </a:ext>
            </a:extLst>
          </p:cNvPr>
          <p:cNvGrpSpPr/>
          <p:nvPr/>
        </p:nvGrpSpPr>
        <p:grpSpPr>
          <a:xfrm>
            <a:off x="3910907" y="2144731"/>
            <a:ext cx="973318" cy="643380"/>
            <a:chOff x="3549192" y="2382625"/>
            <a:chExt cx="1126503" cy="914400"/>
          </a:xfrm>
        </p:grpSpPr>
        <p:pic>
          <p:nvPicPr>
            <p:cNvPr id="17" name="Graphic 16" descr="Caret Right with solid fill">
              <a:extLst>
                <a:ext uri="{FF2B5EF4-FFF2-40B4-BE49-F238E27FC236}">
                  <a16:creationId xmlns:a16="http://schemas.microsoft.com/office/drawing/2014/main" id="{8DA50A96-0BBF-C953-490D-50F498253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9192" y="2382625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Caret Right with solid fill">
              <a:extLst>
                <a:ext uri="{FF2B5EF4-FFF2-40B4-BE49-F238E27FC236}">
                  <a16:creationId xmlns:a16="http://schemas.microsoft.com/office/drawing/2014/main" id="{F58E6DC6-1820-6623-6965-1EFA021BF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61295" y="2382625"/>
              <a:ext cx="914400" cy="9144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E3EF56-990E-E390-7E1C-E47B3740AAEA}"/>
              </a:ext>
            </a:extLst>
          </p:cNvPr>
          <p:cNvGrpSpPr/>
          <p:nvPr/>
        </p:nvGrpSpPr>
        <p:grpSpPr>
          <a:xfrm rot="10800000">
            <a:off x="2402614" y="4799469"/>
            <a:ext cx="1020451" cy="643380"/>
            <a:chOff x="3549192" y="2382625"/>
            <a:chExt cx="1126503" cy="914400"/>
          </a:xfrm>
        </p:grpSpPr>
        <p:pic>
          <p:nvPicPr>
            <p:cNvPr id="23" name="Graphic 22" descr="Caret Right with solid fill">
              <a:extLst>
                <a:ext uri="{FF2B5EF4-FFF2-40B4-BE49-F238E27FC236}">
                  <a16:creationId xmlns:a16="http://schemas.microsoft.com/office/drawing/2014/main" id="{630F7708-4724-06AA-6E23-1C1D80403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9192" y="2382625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Caret Right with solid fill">
              <a:extLst>
                <a:ext uri="{FF2B5EF4-FFF2-40B4-BE49-F238E27FC236}">
                  <a16:creationId xmlns:a16="http://schemas.microsoft.com/office/drawing/2014/main" id="{69961D58-721D-ACB8-0ACD-8690BFEC3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61295" y="2382625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67962E2-1711-1EB1-56BE-C0D48B29A3F8}"/>
              </a:ext>
            </a:extLst>
          </p:cNvPr>
          <p:cNvGrpSpPr/>
          <p:nvPr/>
        </p:nvGrpSpPr>
        <p:grpSpPr>
          <a:xfrm rot="5400000">
            <a:off x="7520152" y="3475456"/>
            <a:ext cx="1079369" cy="643380"/>
            <a:chOff x="3549192" y="2382625"/>
            <a:chExt cx="1126503" cy="914400"/>
          </a:xfrm>
        </p:grpSpPr>
        <p:pic>
          <p:nvPicPr>
            <p:cNvPr id="26" name="Graphic 25" descr="Caret Right with solid fill">
              <a:extLst>
                <a:ext uri="{FF2B5EF4-FFF2-40B4-BE49-F238E27FC236}">
                  <a16:creationId xmlns:a16="http://schemas.microsoft.com/office/drawing/2014/main" id="{A54AE491-98A9-3665-D885-94CB61086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9192" y="2382625"/>
              <a:ext cx="914400" cy="914400"/>
            </a:xfrm>
            <a:prstGeom prst="rect">
              <a:avLst/>
            </a:prstGeom>
          </p:spPr>
        </p:pic>
        <p:pic>
          <p:nvPicPr>
            <p:cNvPr id="27" name="Graphic 26" descr="Caret Right with solid fill">
              <a:extLst>
                <a:ext uri="{FF2B5EF4-FFF2-40B4-BE49-F238E27FC236}">
                  <a16:creationId xmlns:a16="http://schemas.microsoft.com/office/drawing/2014/main" id="{FBB44F48-8B7A-A68D-C3E2-07E52B3FE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61295" y="2382625"/>
              <a:ext cx="914400" cy="9144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BBC4187-AF82-A5F0-91B4-72C1D7A27299}"/>
              </a:ext>
            </a:extLst>
          </p:cNvPr>
          <p:cNvGrpSpPr/>
          <p:nvPr/>
        </p:nvGrpSpPr>
        <p:grpSpPr>
          <a:xfrm rot="10800000">
            <a:off x="5560592" y="4811254"/>
            <a:ext cx="937968" cy="666947"/>
            <a:chOff x="3549192" y="2382625"/>
            <a:chExt cx="1126503" cy="914400"/>
          </a:xfrm>
        </p:grpSpPr>
        <p:pic>
          <p:nvPicPr>
            <p:cNvPr id="4" name="Graphic 3" descr="Caret Right with solid fill">
              <a:extLst>
                <a:ext uri="{FF2B5EF4-FFF2-40B4-BE49-F238E27FC236}">
                  <a16:creationId xmlns:a16="http://schemas.microsoft.com/office/drawing/2014/main" id="{E2EEFC99-2535-93F8-880C-C2FF93C61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9192" y="2382625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Caret Right with solid fill">
              <a:extLst>
                <a:ext uri="{FF2B5EF4-FFF2-40B4-BE49-F238E27FC236}">
                  <a16:creationId xmlns:a16="http://schemas.microsoft.com/office/drawing/2014/main" id="{7782CD3D-DABE-CE5A-59EA-1E90EA92C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61295" y="2382625"/>
              <a:ext cx="914400" cy="914400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0A5A361-F936-0588-33C7-3188D9E8DEB9}"/>
              </a:ext>
            </a:extLst>
          </p:cNvPr>
          <p:cNvSpPr/>
          <p:nvPr/>
        </p:nvSpPr>
        <p:spPr>
          <a:xfrm>
            <a:off x="660910" y="1444703"/>
            <a:ext cx="3251870" cy="1889914"/>
          </a:xfrm>
          <a:prstGeom prst="rect">
            <a:avLst/>
          </a:prstGeom>
          <a:ln w="28575">
            <a:solidFill>
              <a:srgbClr val="C50B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C00000"/>
                </a:solidFill>
                <a:latin typeface="Times New Roman"/>
                <a:cs typeface="Times New Roman"/>
              </a:rPr>
              <a:t>Data Source &amp; Description</a:t>
            </a:r>
          </a:p>
          <a:p>
            <a:pPr algn="ctr"/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Times New Roman"/>
              </a:rPr>
              <a:t>IBM Employee Attrition Dataset</a:t>
            </a:r>
            <a:endParaRPr lang="en-US"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ea typeface="Calibri"/>
                <a:cs typeface="Calibri"/>
              </a:rPr>
              <a:t>1470 records with 35 features</a:t>
            </a:r>
          </a:p>
        </p:txBody>
      </p:sp>
    </p:spTree>
    <p:extLst>
      <p:ext uri="{BB962C8B-B14F-4D97-AF65-F5344CB8AC3E}">
        <p14:creationId xmlns:p14="http://schemas.microsoft.com/office/powerpoint/2010/main" val="93149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2DAC761F-42AD-D604-84C4-41ED537A7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31" r="1727" b="-101"/>
          <a:stretch/>
        </p:blipFill>
        <p:spPr>
          <a:xfrm>
            <a:off x="-2253" y="2431"/>
            <a:ext cx="9148372" cy="6372488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7B605-B50F-99AC-841B-CDE82D126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67798" y="6370948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257DAD1-48AB-8A4C-A054-135C0212BAA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1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A693E-286C-9F26-D9E8-5BBF23B7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D310AABF-0A7B-CF72-AFD7-537C1170E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9" b="130"/>
          <a:stretch/>
        </p:blipFill>
        <p:spPr>
          <a:xfrm>
            <a:off x="9525" y="-858"/>
            <a:ext cx="9134482" cy="637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3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064"/>
            <a:ext cx="6540500" cy="886776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Model Comparison</a:t>
            </a:r>
            <a:endParaRPr lang="en-US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186681"/>
              </p:ext>
            </p:extLst>
          </p:nvPr>
        </p:nvGraphicFramePr>
        <p:xfrm>
          <a:off x="438912" y="1736566"/>
          <a:ext cx="8247883" cy="222503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4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  <a:cs typeface="Times New Roman"/>
                        </a:rPr>
                        <a:t>Model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  <a:cs typeface="Times New Roman"/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  <a:cs typeface="Times New Roman"/>
                        </a:rPr>
                        <a:t>Specificity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  <a:cs typeface="Times New Roman"/>
                        </a:rPr>
                        <a:t> Sensitivity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/>
                          <a:cs typeface="Times New Roman"/>
                        </a:rPr>
                        <a:t>F1-Score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 w="25400" h="25400" prst="angl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86%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98%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35%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0.49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US" sz="1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85%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99%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26%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0.39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KNN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83%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9%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0.17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83%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100%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9%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0.17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b="1">
                          <a:solidFill>
                            <a:srgbClr val="C50B26"/>
                          </a:solidFill>
                          <a:latin typeface="Times New Roman"/>
                          <a:cs typeface="Times New Roman"/>
                        </a:rPr>
                        <a:t>Decision Tree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accent1"/>
                      </a:solidFill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rgbClr val="C50B26"/>
                          </a:solidFill>
                          <a:latin typeface="Times New Roman"/>
                          <a:cs typeface="Times New Roman"/>
                        </a:rPr>
                        <a:t>85%</a:t>
                      </a:r>
                    </a:p>
                  </a:txBody>
                  <a:tcPr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rgbClr val="C50B26"/>
                          </a:solidFill>
                          <a:latin typeface="Times New Roman"/>
                          <a:cs typeface="Times New Roman"/>
                        </a:rPr>
                        <a:t>94%</a:t>
                      </a:r>
                    </a:p>
                  </a:txBody>
                  <a:tcPr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rgbClr val="C50B26"/>
                          </a:solidFill>
                          <a:latin typeface="Times New Roman"/>
                          <a:cs typeface="Times New Roman"/>
                        </a:rPr>
                        <a:t>43%</a:t>
                      </a:r>
                    </a:p>
                  </a:txBody>
                  <a:tcPr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>
                          <a:solidFill>
                            <a:srgbClr val="C50B26"/>
                          </a:solidFill>
                          <a:latin typeface="Times New Roman"/>
                          <a:cs typeface="Times New Roman"/>
                        </a:rPr>
                        <a:t>0.51</a:t>
                      </a:r>
                    </a:p>
                  </a:txBody>
                  <a:tcPr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22154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155B21-F32C-BEF7-DFDD-428A40B1A980}"/>
              </a:ext>
            </a:extLst>
          </p:cNvPr>
          <p:cNvSpPr txBox="1">
            <a:spLocks/>
          </p:cNvSpPr>
          <p:nvPr/>
        </p:nvSpPr>
        <p:spPr>
          <a:xfrm>
            <a:off x="472584" y="4344161"/>
            <a:ext cx="8228814" cy="168173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rgbClr val="767878"/>
                </a:solidFill>
                <a:latin typeface="+mn-lt"/>
                <a:ea typeface="ＭＳ Ｐゴシック" pitchFamily="-107" charset="-128"/>
                <a:cs typeface="ＭＳ Ｐゴシック" charset="0"/>
              </a:defRPr>
            </a:lvl2pPr>
            <a:lvl3pPr marL="685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itchFamily="34" charset="0"/>
              <a:buChar char="•"/>
              <a:defRPr sz="2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pitchFamily="-107" charset="-128"/>
                <a:cs typeface="ＭＳ Ｐゴシック" charset="0"/>
              </a:defRPr>
            </a:lvl3pPr>
            <a:lvl4pPr marL="511175" indent="8604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3333"/>
              </a:buClr>
              <a:buFont typeface="Arial" charset="0"/>
              <a:defRPr sz="2000" kern="1200">
                <a:solidFill>
                  <a:srgbClr val="767878"/>
                </a:solidFill>
                <a:latin typeface="+mn-lt"/>
                <a:ea typeface="ＭＳ Ｐゴシック" pitchFamily="-107" charset="-128"/>
                <a:cs typeface="ＭＳ Ｐゴシック" charset="0"/>
              </a:defRPr>
            </a:lvl4pPr>
            <a:lvl5pPr marL="747713" indent="-2254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95F"/>
              </a:buClr>
              <a:buFont typeface="Lucida Grande CE" charset="0"/>
              <a:buChar char="&gt;"/>
              <a:defRPr sz="2000" kern="1200">
                <a:solidFill>
                  <a:schemeClr val="tx1"/>
                </a:solidFill>
                <a:latin typeface="+mn-lt"/>
                <a:ea typeface="ＭＳ Ｐゴシック" pitchFamily="-107" charset="-128"/>
                <a:cs typeface="ＭＳ Ｐゴシック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>
                <a:latin typeface="Times New Roman"/>
                <a:ea typeface="+mn-lt"/>
                <a:cs typeface="+mn-lt"/>
              </a:rPr>
              <a:t>Based on these insights, </a:t>
            </a:r>
            <a:r>
              <a:rPr lang="en-US" sz="1800" b="1">
                <a:latin typeface="Times New Roman"/>
                <a:ea typeface="+mn-lt"/>
                <a:cs typeface="+mn-lt"/>
              </a:rPr>
              <a:t>Decision Tree</a:t>
            </a:r>
            <a:r>
              <a:rPr lang="en-US" sz="1800">
                <a:latin typeface="Times New Roman"/>
                <a:ea typeface="+mn-lt"/>
                <a:cs typeface="+mn-lt"/>
              </a:rPr>
              <a:t> seems to be the best model overall in this scenario because it has the highest F1-Score, indicating a better balance between precision and recall. </a:t>
            </a:r>
          </a:p>
          <a:p>
            <a:pPr algn="just"/>
            <a:r>
              <a:rPr lang="en-US" sz="1800">
                <a:latin typeface="Times New Roman"/>
                <a:ea typeface="+mn-lt"/>
                <a:cs typeface="+mn-lt"/>
              </a:rPr>
              <a:t>It also has the highest sensitivity, making it more reliable for identifying positive cases, which in this case is a case of attrition.</a:t>
            </a:r>
            <a:endParaRPr lang="en-US" sz="180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09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4976"/>
            <a:ext cx="6540500" cy="1142470"/>
          </a:xfrm>
        </p:spPr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Times New Roman"/>
                <a:ea typeface="ＭＳ Ｐゴシック"/>
              </a:rPr>
              <a:t>Results &amp; Discussion</a:t>
            </a:r>
            <a:endParaRPr lang="en-US">
              <a:solidFill>
                <a:srgbClr val="C00000"/>
              </a:solidFill>
              <a:latin typeface="Times New Roman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383594"/>
              </p:ext>
            </p:extLst>
          </p:nvPr>
        </p:nvGraphicFramePr>
        <p:xfrm>
          <a:off x="316871" y="1199584"/>
          <a:ext cx="8292376" cy="499218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15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153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/>
                          <a:cs typeface="Times New Roman"/>
                        </a:rPr>
                        <a:t>Employee attrition is more likely seen in employees with/who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latin typeface="Times New Roman"/>
                          <a:cs typeface="Times New Roman"/>
                        </a:rPr>
                        <a:t>Employee attrition is less likely seen in </a:t>
                      </a:r>
                      <a:r>
                        <a:rPr lang="en-US" sz="1600" b="1" i="0" u="none" strike="noStrike" noProof="0">
                          <a:solidFill>
                            <a:srgbClr val="FFFFFF"/>
                          </a:solidFill>
                          <a:latin typeface="Times New Roman"/>
                        </a:rPr>
                        <a:t>employees with/who</a:t>
                      </a:r>
                      <a:endParaRPr lang="en-US" sz="160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95">
                <a:tc>
                  <a:txBody>
                    <a:bodyPr/>
                    <a:lstStyle/>
                    <a:p>
                      <a:pPr marL="285750" indent="-285750" algn="just">
                        <a:buFont typeface="Arial"/>
                        <a:buChar char="•"/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Live farther from work.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Older employees.</a:t>
                      </a:r>
                      <a:endParaRPr lang="en-US" sz="160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95">
                <a:tc>
                  <a:txBody>
                    <a:bodyPr/>
                    <a:lstStyle/>
                    <a:p>
                      <a:pPr marL="285750" indent="-285750" algn="just">
                        <a:buFont typeface="Arial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 H</a:t>
                      </a: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igher percentage increase in their salary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 Higher monthly income.</a:t>
                      </a:r>
                      <a:endParaRPr lang="en-US" sz="160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113">
                <a:tc>
                  <a:txBody>
                    <a:bodyPr/>
                    <a:lstStyle/>
                    <a:p>
                      <a:pPr marL="285750" indent="-285750" algn="just">
                        <a:buFont typeface="Arial"/>
                        <a:buChar char="•"/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Worked in many companies</a:t>
                      </a:r>
                      <a:r>
                        <a:rPr lang="en-US" sz="16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before joining their current organization.</a:t>
                      </a:r>
                      <a:endParaRPr lang="en-US" sz="160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Have been a part of the workforce for a longer time.</a:t>
                      </a:r>
                      <a:endParaRPr lang="en-US" sz="160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568">
                <a:tc>
                  <a:txBody>
                    <a:bodyPr/>
                    <a:lstStyle/>
                    <a:p>
                      <a:pPr marL="285750" indent="-285750" algn="just">
                        <a:buFont typeface="Arial"/>
                        <a:buChar char="•"/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Worked for the same company for many years.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Spent greater amounts of hours in training.</a:t>
                      </a:r>
                      <a:endParaRPr lang="en-US" sz="160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568">
                <a:tc>
                  <a:txBody>
                    <a:bodyPr/>
                    <a:lstStyle/>
                    <a:p>
                      <a:pPr marL="285750" lvl="0" indent="-285750" algn="just">
                        <a:buFont typeface="Arial"/>
                        <a:buChar char="•"/>
                      </a:pP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Low-medium environment satisfaction </a:t>
                      </a:r>
                      <a:endParaRPr lang="en-US" sz="1600" b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accent1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just">
                        <a:buFont typeface="Arial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Have been in the current role for many years.</a:t>
                      </a:r>
                      <a:endParaRPr lang="en-US" sz="160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221546"/>
                  </a:ext>
                </a:extLst>
              </a:tr>
              <a:tr h="550568">
                <a:tc>
                  <a:txBody>
                    <a:bodyPr/>
                    <a:lstStyle/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6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Low-medium job </a:t>
                      </a: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involvement and satisfaction 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just">
                        <a:buFont typeface="Arial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Worked with the same manager for many years.</a:t>
                      </a:r>
                      <a:endParaRPr lang="en-US" sz="160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50974"/>
                  </a:ext>
                </a:extLst>
              </a:tr>
              <a:tr h="485795">
                <a:tc>
                  <a:txBody>
                    <a:bodyPr/>
                    <a:lstStyle/>
                    <a:p>
                      <a:pPr marL="285750" lvl="0" indent="-285750" algn="just">
                        <a:buFont typeface="Arial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 L</a:t>
                      </a: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ess satisfied on the job</a:t>
                      </a:r>
                    </a:p>
                  </a:txBody>
                  <a:tcPr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just">
                        <a:buFont typeface="Arial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Travel in some capacity </a:t>
                      </a:r>
                    </a:p>
                  </a:txBody>
                  <a:tcPr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309242"/>
                  </a:ext>
                </a:extLst>
              </a:tr>
              <a:tr h="485795">
                <a:tc>
                  <a:txBody>
                    <a:bodyPr/>
                    <a:lstStyle/>
                    <a:p>
                      <a:pPr marL="285750" lvl="0" indent="-285750" algn="just">
                        <a:buFont typeface="Arial"/>
                        <a:buChar char="•"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Work </a:t>
                      </a:r>
                      <a:r>
                        <a:rPr lang="en-US" sz="16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cs typeface="Times New Roman"/>
                        </a:rPr>
                        <a:t>overtime</a:t>
                      </a:r>
                    </a:p>
                  </a:txBody>
                  <a:tcPr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just">
                        <a:buFont typeface="Arial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Higher stock options level in the company.</a:t>
                      </a:r>
                    </a:p>
                  </a:txBody>
                  <a:tcPr>
                    <a:lnL w="12700">
                      <a:solidFill>
                        <a:schemeClr val="accent1"/>
                      </a:solidFill>
                    </a:lnL>
                    <a:lnR w="12700">
                      <a:solidFill>
                        <a:schemeClr val="accent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151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3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9FCD0-717B-9655-221D-99564A98B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F18BCA-D918-1618-985E-34FDA4F869A4}"/>
              </a:ext>
            </a:extLst>
          </p:cNvPr>
          <p:cNvSpPr txBox="1"/>
          <p:nvPr/>
        </p:nvSpPr>
        <p:spPr>
          <a:xfrm>
            <a:off x="303395" y="303396"/>
            <a:ext cx="55980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C50B26"/>
                </a:solidFill>
                <a:latin typeface="Times New Roman"/>
                <a:cs typeface="Times New Roman"/>
              </a:rPr>
              <a:t>Business Implication</a:t>
            </a:r>
            <a:r>
              <a:rPr lang="en-US" sz="3200" b="1">
                <a:solidFill>
                  <a:srgbClr val="C50B26"/>
                </a:solidFill>
                <a:latin typeface="Times New Roman"/>
                <a:ea typeface="Calibri"/>
                <a:cs typeface="Calibri"/>
              </a:rPr>
              <a:t>​</a:t>
            </a:r>
            <a:endParaRPr lang="en-US" b="1">
              <a:solidFill>
                <a:srgbClr val="C50B26"/>
              </a:solidFill>
              <a:latin typeface="Times New Roman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E8619-CF50-5A90-C607-2037B3739AB5}"/>
              </a:ext>
            </a:extLst>
          </p:cNvPr>
          <p:cNvSpPr txBox="1"/>
          <p:nvPr/>
        </p:nvSpPr>
        <p:spPr>
          <a:xfrm>
            <a:off x="303395" y="1303324"/>
            <a:ext cx="8410794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Holistic Compensation Approach</a:t>
            </a:r>
            <a:endParaRPr lang="en-US" sz="20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+mn-lt"/>
              <a:cs typeface="Times New Roman"/>
            </a:endParaRPr>
          </a:p>
          <a:p>
            <a:pPr algn="just"/>
            <a:endParaRPr lang="en-US" sz="2000" b="1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Frequent compensation benchmarking</a:t>
            </a:r>
          </a:p>
          <a:p>
            <a:pPr algn="just"/>
            <a:endParaRPr lang="en-US" sz="200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Recognize long-serving employees</a:t>
            </a:r>
            <a:endParaRPr lang="en-US" sz="200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algn="just"/>
            <a:endParaRPr lang="en-US" sz="200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sz="2000">
                <a:solidFill>
                  <a:srgbClr val="000000"/>
                </a:solidFill>
                <a:latin typeface="Times New Roman"/>
                <a:ea typeface="+mn-lt"/>
                <a:cs typeface="Arial"/>
              </a:rPr>
              <a:t>​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Arial"/>
              </a:rPr>
              <a:t>D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ynamic Job Evolution and Internal Mobility</a:t>
            </a:r>
            <a:endParaRPr lang="en-US" sz="200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endParaRPr lang="en-US" sz="2000" b="1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Annual job description revision. </a:t>
            </a:r>
            <a:endParaRPr lang="en-US" sz="200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endParaRPr lang="en-US" sz="200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Promote growth with compensation benchmarking and support</a:t>
            </a:r>
          </a:p>
          <a:p>
            <a:pPr marL="285750" indent="-285750" algn="just">
              <a:buFont typeface="Arial"/>
              <a:buChar char="•"/>
            </a:pPr>
            <a:endParaRPr lang="en-US" sz="200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Encourage lateral moves and cross functional assignments</a:t>
            </a:r>
            <a:endParaRPr lang="en-US" sz="200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algn="just"/>
            <a:endParaRPr lang="en-US" sz="200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Promote engagement and satisfaction in both job and environment.</a:t>
            </a:r>
          </a:p>
          <a:p>
            <a:r>
              <a:rPr lang="en-US" sz="2000">
                <a:solidFill>
                  <a:srgbClr val="000000"/>
                </a:solidFill>
                <a:latin typeface="Times New Roman"/>
                <a:ea typeface="+mn-lt"/>
                <a:cs typeface="Arial"/>
              </a:rPr>
              <a:t>​</a:t>
            </a:r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6318395"/>
      </p:ext>
    </p:extLst>
  </p:cSld>
  <p:clrMapOvr>
    <a:masterClrMapping/>
  </p:clrMapOvr>
</p:sld>
</file>

<file path=ppt/theme/theme1.xml><?xml version="1.0" encoding="utf-8"?>
<a:theme xmlns:a="http://schemas.openxmlformats.org/drawingml/2006/main" name="LEEP">
  <a:themeElements>
    <a:clrScheme name="Custom 3">
      <a:dk1>
        <a:sysClr val="windowText" lastClr="000000"/>
      </a:dk1>
      <a:lt1>
        <a:sysClr val="window" lastClr="FFFFFF"/>
      </a:lt1>
      <a:dk2>
        <a:srgbClr val="19223D"/>
      </a:dk2>
      <a:lt2>
        <a:srgbClr val="EEECE1"/>
      </a:lt2>
      <a:accent1>
        <a:srgbClr val="E51A2D"/>
      </a:accent1>
      <a:accent2>
        <a:srgbClr val="006EA8"/>
      </a:accent2>
      <a:accent3>
        <a:srgbClr val="687C2C"/>
      </a:accent3>
      <a:accent4>
        <a:srgbClr val="DE6221"/>
      </a:accent4>
      <a:accent5>
        <a:srgbClr val="401D50"/>
      </a:accent5>
      <a:accent6>
        <a:srgbClr val="F8CE5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680</Words>
  <Application>Microsoft Office PowerPoint</Application>
  <PresentationFormat>On-screen Show (4:3)</PresentationFormat>
  <Paragraphs>160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ＭＳ Ｐゴシック</vt:lpstr>
      <vt:lpstr>Arial</vt:lpstr>
      <vt:lpstr>Arila</vt:lpstr>
      <vt:lpstr>Calibri</vt:lpstr>
      <vt:lpstr>Lucida Grande CE</vt:lpstr>
      <vt:lpstr>Times New Roman</vt:lpstr>
      <vt:lpstr>LEEP</vt:lpstr>
      <vt:lpstr>Employee Attrition  Analysis</vt:lpstr>
      <vt:lpstr>Introduction</vt:lpstr>
      <vt:lpstr>Problem Statement </vt:lpstr>
      <vt:lpstr>Methodology </vt:lpstr>
      <vt:lpstr>PowerPoint Presentation</vt:lpstr>
      <vt:lpstr>PowerPoint Presentation</vt:lpstr>
      <vt:lpstr>Model Comparison</vt:lpstr>
      <vt:lpstr>Results &amp; Discussion</vt:lpstr>
      <vt:lpstr>PowerPoint Presentation</vt:lpstr>
      <vt:lpstr>Business Implication </vt:lpstr>
      <vt:lpstr>Limitations and Scope of Study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Linda Malcomb</dc:creator>
  <cp:lastModifiedBy>Jigyansha Dahal</cp:lastModifiedBy>
  <cp:revision>4</cp:revision>
  <cp:lastPrinted>2014-08-18T19:43:04Z</cp:lastPrinted>
  <dcterms:created xsi:type="dcterms:W3CDTF">2011-09-26T16:16:04Z</dcterms:created>
  <dcterms:modified xsi:type="dcterms:W3CDTF">2024-04-25T03:32:33Z</dcterms:modified>
</cp:coreProperties>
</file>