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71" r:id="rId4"/>
    <p:sldId id="270" r:id="rId5"/>
    <p:sldId id="269" r:id="rId6"/>
    <p:sldId id="268" r:id="rId7"/>
    <p:sldId id="267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CF306-9CF3-6FA8-8F55-9B67761673EA}" v="297" dt="2023-10-26T14:57:49.503"/>
    <p1510:client id="{1E34561D-CD1A-45CA-A8B2-754F29EF3B72}" v="2191" dt="2023-10-26T05:18:05.640"/>
    <p1510:client id="{2B4F03E4-9F87-45F2-B3DC-94E6F68EA718}" v="37" dt="2023-10-26T03:52:14.684"/>
    <p1510:client id="{7A92F5D5-1611-2E35-D6F0-FD095874F507}" v="3" dt="2023-10-26T14:54:34.506"/>
    <p1510:client id="{979274EF-BE1F-22D7-FCF5-B4EB601C10C0}" v="113" dt="2023-10-26T04:14:14.593"/>
    <p1510:client id="{CE5E9C81-70B9-6C89-DE6C-2706ED27F5D9}" v="74" dt="2023-10-26T03:52:08.8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gyansha Dahal" userId="ad4bece56c1794aa" providerId="LiveId" clId="{D245E47A-2F09-4E18-8D7C-5AEEC914E6EE}"/>
    <pc:docChg chg="undo custSel modSld">
      <pc:chgData name="Jigyansha Dahal" userId="ad4bece56c1794aa" providerId="LiveId" clId="{D245E47A-2F09-4E18-8D7C-5AEEC914E6EE}" dt="2023-10-26T15:26:07.273" v="6" actId="255"/>
      <pc:docMkLst>
        <pc:docMk/>
      </pc:docMkLst>
      <pc:sldChg chg="modSp mod">
        <pc:chgData name="Jigyansha Dahal" userId="ad4bece56c1794aa" providerId="LiveId" clId="{D245E47A-2F09-4E18-8D7C-5AEEC914E6EE}" dt="2023-10-26T15:07:58.173" v="0" actId="1076"/>
        <pc:sldMkLst>
          <pc:docMk/>
          <pc:sldMk cId="1096012685" sldId="265"/>
        </pc:sldMkLst>
        <pc:spChg chg="mod">
          <ac:chgData name="Jigyansha Dahal" userId="ad4bece56c1794aa" providerId="LiveId" clId="{D245E47A-2F09-4E18-8D7C-5AEEC914E6EE}" dt="2023-10-26T15:07:58.173" v="0" actId="1076"/>
          <ac:spMkLst>
            <pc:docMk/>
            <pc:sldMk cId="1096012685" sldId="265"/>
            <ac:spMk id="4" creationId="{00000000-0000-0000-0000-000000000000}"/>
          </ac:spMkLst>
        </pc:spChg>
      </pc:sldChg>
      <pc:sldChg chg="modSp mod">
        <pc:chgData name="Jigyansha Dahal" userId="ad4bece56c1794aa" providerId="LiveId" clId="{D245E47A-2F09-4E18-8D7C-5AEEC914E6EE}" dt="2023-10-26T15:26:07.273" v="6" actId="255"/>
        <pc:sldMkLst>
          <pc:docMk/>
          <pc:sldMk cId="1395863784" sldId="271"/>
        </pc:sldMkLst>
        <pc:spChg chg="mod">
          <ac:chgData name="Jigyansha Dahal" userId="ad4bece56c1794aa" providerId="LiveId" clId="{D245E47A-2F09-4E18-8D7C-5AEEC914E6EE}" dt="2023-10-26T15:26:07.273" v="6" actId="255"/>
          <ac:spMkLst>
            <pc:docMk/>
            <pc:sldMk cId="1395863784" sldId="271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edpac.gov/document/march-2019-report-to-the-congress-medicare-payment-policy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5192" t="-26417" b="-10277"/>
            </a:stretch>
          </a:blipFill>
        </p:spPr>
        <p:txBody>
          <a:bodyPr/>
          <a:lstStyle/>
          <a:p>
            <a:endParaRPr lang="en-US" sz="800"/>
          </a:p>
        </p:txBody>
      </p:sp>
      <p:sp>
        <p:nvSpPr>
          <p:cNvPr id="3" name="TextBox 3"/>
          <p:cNvSpPr txBox="1"/>
          <p:nvPr/>
        </p:nvSpPr>
        <p:spPr>
          <a:xfrm>
            <a:off x="522384" y="430801"/>
            <a:ext cx="8842741" cy="299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88"/>
              </a:lnSpc>
            </a:pPr>
            <a:r>
              <a:rPr lang="en-US" sz="3200" b="1" dirty="0">
                <a:solidFill>
                  <a:srgbClr val="FFFFFF"/>
                </a:solidFill>
                <a:latin typeface="Open Sans Bold"/>
              </a:rPr>
              <a:t>Hospital DRG Payment Analysis​</a:t>
            </a:r>
            <a:endParaRPr lang="en-US" sz="3200" b="1" dirty="0">
              <a:solidFill>
                <a:srgbClr val="FFFFFF"/>
              </a:solidFill>
              <a:latin typeface="Open Sans Bold"/>
              <a:ea typeface="Open Sans Bold"/>
              <a:cs typeface="Open Sans Bold"/>
            </a:endParaRPr>
          </a:p>
          <a:p>
            <a:pPr>
              <a:lnSpc>
                <a:spcPts val="5988"/>
              </a:lnSpc>
            </a:pPr>
            <a:endParaRPr lang="en-US" sz="3200" b="1" dirty="0">
              <a:solidFill>
                <a:srgbClr val="FFFFFF"/>
              </a:solidFill>
              <a:latin typeface="Open Sans Bold"/>
            </a:endParaRPr>
          </a:p>
          <a:p>
            <a:pPr>
              <a:lnSpc>
                <a:spcPts val="5988"/>
              </a:lnSpc>
            </a:pPr>
            <a:r>
              <a:rPr lang="en-US" sz="3200" b="1" dirty="0">
                <a:solidFill>
                  <a:srgbClr val="FFFFFF"/>
                </a:solidFill>
                <a:latin typeface="Open Sans Bold"/>
              </a:rPr>
              <a:t>Applied Business Analytics​</a:t>
            </a:r>
            <a:endParaRPr lang="en-US" sz="3200" b="1">
              <a:solidFill>
                <a:srgbClr val="FFFFFF"/>
              </a:solidFill>
              <a:latin typeface="Open Sans Bold"/>
              <a:ea typeface="Open Sans Bold"/>
              <a:cs typeface="Open Sans Bold"/>
            </a:endParaRPr>
          </a:p>
          <a:p>
            <a:pPr>
              <a:lnSpc>
                <a:spcPts val="5988"/>
              </a:lnSpc>
            </a:pPr>
            <a:r>
              <a:rPr lang="en-US" sz="3200" b="1" dirty="0">
                <a:solidFill>
                  <a:srgbClr val="FFFFFF"/>
                </a:solidFill>
                <a:latin typeface="Open Sans Bold"/>
              </a:rPr>
              <a:t>BAN5650​</a:t>
            </a:r>
            <a:endParaRPr lang="en-US" sz="3600" b="1">
              <a:solidFill>
                <a:srgbClr val="FFFFFF"/>
              </a:solidFill>
              <a:latin typeface="Open Sans Bold"/>
              <a:ea typeface="Open Sans Bold"/>
              <a:cs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13080" y="4030670"/>
            <a:ext cx="6423465" cy="2151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16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Open Sans Bold"/>
              </a:rPr>
              <a:t>Team Grand</a:t>
            </a:r>
            <a:endParaRPr lang="en-US" sz="2400" b="1" dirty="0"/>
          </a:p>
          <a:p>
            <a:pPr>
              <a:lnSpc>
                <a:spcPts val="3416"/>
              </a:lnSpc>
              <a:spcBef>
                <a:spcPct val="0"/>
              </a:spcBef>
            </a:pPr>
            <a:endParaRPr lang="en-US" sz="2440">
              <a:solidFill>
                <a:srgbClr val="FFFFFF"/>
              </a:solidFill>
              <a:latin typeface="Open Sans Bold"/>
              <a:ea typeface="Open Sans Bold"/>
              <a:cs typeface="Open Sans Bold"/>
            </a:endParaRPr>
          </a:p>
          <a:p>
            <a:pPr>
              <a:lnSpc>
                <a:spcPts val="3416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FFFFFF"/>
                </a:solidFill>
                <a:latin typeface="Open Sans"/>
              </a:rPr>
              <a:t>Jigyansha</a:t>
            </a:r>
            <a:r>
              <a:rPr lang="en-US" sz="2400" dirty="0">
                <a:solidFill>
                  <a:srgbClr val="FFFFFF"/>
                </a:solidFill>
                <a:latin typeface="Open Sans"/>
              </a:rPr>
              <a:t> Dahal​</a:t>
            </a:r>
            <a:endParaRPr lang="en-US" sz="24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>
              <a:lnSpc>
                <a:spcPts val="3416"/>
              </a:lnSpc>
              <a:spcBef>
                <a:spcPct val="0"/>
              </a:spcBef>
            </a:pPr>
            <a:r>
              <a:rPr lang="en-US" sz="2440" dirty="0">
                <a:solidFill>
                  <a:srgbClr val="FFFFFF"/>
                </a:solidFill>
                <a:latin typeface="Open Sans"/>
              </a:rPr>
              <a:t>Rojina Sapkota ​</a:t>
            </a:r>
            <a:endParaRPr lang="en-US" sz="244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>
              <a:lnSpc>
                <a:spcPts val="3416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FFFFFF"/>
                </a:solidFill>
                <a:latin typeface="Open Sans"/>
              </a:rPr>
              <a:t>Veerasaimohit</a:t>
            </a:r>
            <a:r>
              <a:rPr lang="en-US" sz="2400" dirty="0">
                <a:solidFill>
                  <a:srgbClr val="FFFFFF"/>
                </a:solidFill>
                <a:latin typeface="Open Sans"/>
              </a:rPr>
              <a:t> Dandu​</a:t>
            </a:r>
            <a:endParaRPr lang="en-US" sz="24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639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392" y="0"/>
            <a:ext cx="12192000" cy="1593316"/>
            <a:chOff x="0" y="0"/>
            <a:chExt cx="6671512" cy="8718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1512" cy="871869"/>
            </a:xfrm>
            <a:custGeom>
              <a:avLst/>
              <a:gdLst/>
              <a:ahLst/>
              <a:cxnLst/>
              <a:rect l="l" t="t" r="r" b="b"/>
              <a:pathLst>
                <a:path w="6671512" h="871869">
                  <a:moveTo>
                    <a:pt x="0" y="0"/>
                  </a:moveTo>
                  <a:lnTo>
                    <a:pt x="6671512" y="0"/>
                  </a:lnTo>
                  <a:lnTo>
                    <a:pt x="6671512" y="871869"/>
                  </a:lnTo>
                  <a:lnTo>
                    <a:pt x="0" y="871869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US" sz="800"/>
            </a:p>
          </p:txBody>
        </p:sp>
      </p:grpSp>
      <p:sp>
        <p:nvSpPr>
          <p:cNvPr id="4" name="Freeform 4"/>
          <p:cNvSpPr/>
          <p:nvPr/>
        </p:nvSpPr>
        <p:spPr>
          <a:xfrm>
            <a:off x="44392" y="76722"/>
            <a:ext cx="1282817" cy="1516594"/>
          </a:xfrm>
          <a:custGeom>
            <a:avLst/>
            <a:gdLst/>
            <a:ahLst/>
            <a:cxnLst/>
            <a:rect l="l" t="t" r="r" b="b"/>
            <a:pathLst>
              <a:path w="1924225" h="2274891">
                <a:moveTo>
                  <a:pt x="0" y="0"/>
                </a:moveTo>
                <a:lnTo>
                  <a:pt x="1924224" y="0"/>
                </a:lnTo>
                <a:lnTo>
                  <a:pt x="1924224" y="2274891"/>
                </a:lnTo>
                <a:lnTo>
                  <a:pt x="0" y="2274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800"/>
          </a:p>
        </p:txBody>
      </p:sp>
      <p:sp>
        <p:nvSpPr>
          <p:cNvPr id="5" name="TextBox 5"/>
          <p:cNvSpPr txBox="1"/>
          <p:nvPr/>
        </p:nvSpPr>
        <p:spPr>
          <a:xfrm>
            <a:off x="2600360" y="303237"/>
            <a:ext cx="6594475" cy="68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6"/>
              </a:lnSpc>
              <a:spcBef>
                <a:spcPct val="0"/>
              </a:spcBef>
            </a:pPr>
            <a:r>
              <a:rPr lang="en-US" sz="4050" b="1">
                <a:solidFill>
                  <a:srgbClr val="000000"/>
                </a:solidFill>
                <a:latin typeface="Canva Sans Bold"/>
              </a:rPr>
              <a:t>Methodology​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8783" y="1777417"/>
            <a:ext cx="12147608" cy="5430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36" lvl="1" indent="-194318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Canva Sans"/>
              </a:rPr>
              <a:t>Rndrng_Prvdr_State_Abrvtn = MA​</a:t>
            </a:r>
          </a:p>
          <a:p>
            <a:pPr marL="388636" lvl="1" indent="-194318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Canva Sans"/>
              </a:rPr>
              <a:t>Combined 2019 and 2021 data​</a:t>
            </a:r>
          </a:p>
          <a:p>
            <a:pPr marL="388636" lvl="1" indent="-194318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Canva Sans"/>
              </a:rPr>
              <a:t>Concatenated DRG codes and DRG Description​</a:t>
            </a:r>
          </a:p>
          <a:p>
            <a:pPr marL="388636" lvl="1" indent="-194318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Canva Sans"/>
              </a:rPr>
              <a:t>Complied all DRGs from 2019 and 2021 data​</a:t>
            </a:r>
          </a:p>
          <a:p>
            <a:pPr marL="1165908" lvl="3" indent="-291477">
              <a:lnSpc>
                <a:spcPts val="2519"/>
              </a:lnSpc>
              <a:buFont typeface="Arial"/>
              <a:buChar char="￭"/>
            </a:pPr>
            <a:r>
              <a:rPr lang="en-US" sz="1799">
                <a:solidFill>
                  <a:srgbClr val="000000"/>
                </a:solidFill>
                <a:latin typeface="Canva Sans"/>
              </a:rPr>
              <a:t>Grouped Total Discharges and Average Total Payment for respective years​</a:t>
            </a:r>
          </a:p>
          <a:p>
            <a:pPr marL="388636" lvl="1" indent="-194318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Canva Sans"/>
              </a:rPr>
              <a:t>Effect of service mix change​</a:t>
            </a:r>
          </a:p>
          <a:p>
            <a:pPr marL="1165908" lvl="3" indent="-291477">
              <a:lnSpc>
                <a:spcPts val="2519"/>
              </a:lnSpc>
              <a:buFont typeface="Arial"/>
              <a:buChar char="￭"/>
            </a:pPr>
            <a:r>
              <a:rPr lang="en-US" sz="1799">
                <a:solidFill>
                  <a:srgbClr val="000000"/>
                </a:solidFill>
                <a:latin typeface="Canva Sans"/>
              </a:rPr>
              <a:t>2021 service mix​</a:t>
            </a:r>
          </a:p>
          <a:p>
            <a:pPr marL="1165908" lvl="3" indent="-291477">
              <a:lnSpc>
                <a:spcPts val="2519"/>
              </a:lnSpc>
              <a:buFont typeface="Arial"/>
              <a:buChar char="￭"/>
            </a:pPr>
            <a:r>
              <a:rPr lang="en-US" sz="1799">
                <a:solidFill>
                  <a:srgbClr val="000000"/>
                </a:solidFill>
                <a:latin typeface="Canva Sans"/>
              </a:rPr>
              <a:t>2021 service mix on 2019 total discharges (How many hospitalizations would there have been in 2021 if we had considered total hospitalization volume from 2019?)​</a:t>
            </a:r>
          </a:p>
          <a:p>
            <a:pPr marL="1165908" lvl="3" indent="-291477">
              <a:lnSpc>
                <a:spcPts val="2519"/>
              </a:lnSpc>
              <a:buFont typeface="Arial"/>
              <a:buChar char="￭"/>
            </a:pPr>
            <a:r>
              <a:rPr lang="en-US" sz="1799">
                <a:solidFill>
                  <a:srgbClr val="000000"/>
                </a:solidFill>
                <a:latin typeface="Canva Sans"/>
              </a:rPr>
              <a:t>2019 average total payment​</a:t>
            </a:r>
          </a:p>
          <a:p>
            <a:pPr marL="1165908" lvl="3" indent="-291477">
              <a:lnSpc>
                <a:spcPts val="2519"/>
              </a:lnSpc>
              <a:buFont typeface="Arial"/>
              <a:buChar char="￭"/>
            </a:pPr>
            <a:r>
              <a:rPr lang="en-US" sz="1799">
                <a:solidFill>
                  <a:srgbClr val="000000"/>
                </a:solidFill>
                <a:latin typeface="Canva Sans"/>
              </a:rPr>
              <a:t>Cost using 2019 average total payment and 2021 service mix on 2019 total discharge​</a:t>
            </a:r>
          </a:p>
          <a:p>
            <a:pPr marL="1165908" lvl="3" indent="-291477">
              <a:lnSpc>
                <a:spcPts val="2519"/>
              </a:lnSpc>
              <a:buFont typeface="Arial"/>
              <a:buChar char="￭"/>
            </a:pPr>
            <a:r>
              <a:rPr lang="en-US" sz="1799">
                <a:solidFill>
                  <a:srgbClr val="000000"/>
                </a:solidFill>
                <a:latin typeface="Canva Sans"/>
              </a:rPr>
              <a:t>2019 average payment at 2019 service mix​</a:t>
            </a:r>
          </a:p>
          <a:p>
            <a:pPr marL="1165908" lvl="3" indent="-291477">
              <a:lnSpc>
                <a:spcPts val="2519"/>
              </a:lnSpc>
              <a:buFont typeface="Arial"/>
              <a:buChar char="￭"/>
            </a:pPr>
            <a:r>
              <a:rPr lang="en-US" sz="1799">
                <a:solidFill>
                  <a:srgbClr val="000000"/>
                </a:solidFill>
                <a:latin typeface="Canva Sans"/>
              </a:rPr>
              <a:t>Impact of service change​</a:t>
            </a:r>
          </a:p>
          <a:p>
            <a:pPr marL="388636" lvl="1" indent="-194318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Canva Sans"/>
              </a:rPr>
              <a:t>Effect of individual average DRG payment​</a:t>
            </a:r>
          </a:p>
          <a:p>
            <a:pPr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Canva Sans"/>
              </a:rPr>
              <a:t>​</a:t>
            </a:r>
          </a:p>
          <a:p>
            <a:pPr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Canva Sans"/>
              </a:rPr>
              <a:t>​</a:t>
            </a:r>
          </a:p>
          <a:p>
            <a:pPr>
              <a:lnSpc>
                <a:spcPts val="2519"/>
              </a:lnSpc>
            </a:pPr>
            <a:endParaRPr lang="en-US" sz="1799">
              <a:solidFill>
                <a:srgbClr val="000000"/>
              </a:solidFill>
              <a:latin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83978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5603"/>
            <a:ext cx="12192000" cy="1425081"/>
            <a:chOff x="0" y="0"/>
            <a:chExt cx="4274726" cy="4856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485692"/>
            </a:xfrm>
            <a:custGeom>
              <a:avLst/>
              <a:gdLst/>
              <a:ahLst/>
              <a:cxnLst/>
              <a:rect l="l" t="t" r="r" b="b"/>
              <a:pathLst>
                <a:path w="4274726" h="485692">
                  <a:moveTo>
                    <a:pt x="0" y="0"/>
                  </a:moveTo>
                  <a:lnTo>
                    <a:pt x="4274726" y="0"/>
                  </a:lnTo>
                  <a:lnTo>
                    <a:pt x="4274726" y="485692"/>
                  </a:lnTo>
                  <a:lnTo>
                    <a:pt x="0" y="485692"/>
                  </a:lnTo>
                  <a:close/>
                </a:path>
              </a:pathLst>
            </a:custGeom>
            <a:solidFill>
              <a:srgbClr val="2D3541"/>
            </a:solidFill>
          </p:spPr>
          <p:txBody>
            <a:bodyPr/>
            <a:lstStyle/>
            <a:p>
              <a:endParaRPr lang="en-US" sz="8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52379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800"/>
            </a:p>
          </p:txBody>
        </p:sp>
      </p:grpSp>
      <p:sp>
        <p:nvSpPr>
          <p:cNvPr id="5" name="Freeform 5"/>
          <p:cNvSpPr/>
          <p:nvPr/>
        </p:nvSpPr>
        <p:spPr>
          <a:xfrm>
            <a:off x="4148311" y="1641849"/>
            <a:ext cx="7893851" cy="5087863"/>
          </a:xfrm>
          <a:custGeom>
            <a:avLst/>
            <a:gdLst/>
            <a:ahLst/>
            <a:cxnLst/>
            <a:rect l="l" t="t" r="r" b="b"/>
            <a:pathLst>
              <a:path w="11840777" h="7631794">
                <a:moveTo>
                  <a:pt x="0" y="0"/>
                </a:moveTo>
                <a:lnTo>
                  <a:pt x="11840778" y="0"/>
                </a:lnTo>
                <a:lnTo>
                  <a:pt x="11840778" y="7631793"/>
                </a:lnTo>
                <a:lnTo>
                  <a:pt x="0" y="7631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63" b="-763"/>
            </a:stretch>
          </a:blipFill>
        </p:spPr>
        <p:txBody>
          <a:bodyPr/>
          <a:lstStyle/>
          <a:p>
            <a:endParaRPr lang="en-US" sz="800"/>
          </a:p>
        </p:txBody>
      </p:sp>
      <p:sp>
        <p:nvSpPr>
          <p:cNvPr id="6" name="TextBox 6"/>
          <p:cNvSpPr txBox="1"/>
          <p:nvPr/>
        </p:nvSpPr>
        <p:spPr>
          <a:xfrm>
            <a:off x="1140877" y="279400"/>
            <a:ext cx="9910246" cy="1074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4"/>
              </a:lnSpc>
            </a:pPr>
            <a:r>
              <a:rPr lang="en-US" sz="4000" dirty="0">
                <a:solidFill>
                  <a:srgbClr val="F7FDFE"/>
                </a:solidFill>
                <a:latin typeface="Bebas Neue"/>
              </a:rPr>
              <a:t>CHANGE IN AVERAGE MEDICARE REIMBURSEMENT IN MASSACHUSETTS (2019 – 2021)​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3200" y="1840440"/>
            <a:ext cx="3859001" cy="433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50" dirty="0">
                <a:solidFill>
                  <a:srgbClr val="000000"/>
                </a:solidFill>
                <a:latin typeface="Canva Sans"/>
              </a:rPr>
              <a:t>​</a:t>
            </a:r>
          </a:p>
          <a:p>
            <a:pPr marL="474345" lvl="1" indent="-236855">
              <a:lnSpc>
                <a:spcPts val="3079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"/>
              </a:rPr>
              <a:t>60%</a:t>
            </a:r>
            <a:r>
              <a:rPr lang="en-US" sz="3000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2150" dirty="0">
                <a:solidFill>
                  <a:srgbClr val="000000"/>
                </a:solidFill>
                <a:latin typeface="Canva Sans"/>
              </a:rPr>
              <a:t>of the increase in overall average payment was due to change in individual DRG payments​</a:t>
            </a:r>
          </a:p>
          <a:p>
            <a:pPr>
              <a:lnSpc>
                <a:spcPts val="3079"/>
              </a:lnSpc>
              <a:spcBef>
                <a:spcPct val="0"/>
              </a:spcBef>
            </a:pPr>
            <a:endParaRPr lang="en-US" sz="2199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50" dirty="0">
                <a:solidFill>
                  <a:srgbClr val="000000"/>
                </a:solidFill>
                <a:latin typeface="Canva Sans"/>
              </a:rPr>
              <a:t>​</a:t>
            </a:r>
          </a:p>
          <a:p>
            <a:pPr marL="474345" lvl="1" indent="-236855">
              <a:lnSpc>
                <a:spcPts val="3079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"/>
              </a:rPr>
              <a:t>40% </a:t>
            </a:r>
            <a:r>
              <a:rPr lang="en-US" sz="2150" dirty="0">
                <a:solidFill>
                  <a:srgbClr val="000000"/>
                </a:solidFill>
                <a:latin typeface="Canva Sans"/>
              </a:rPr>
              <a:t>of the increase in overall average payment was due to change in service mix​</a:t>
            </a:r>
          </a:p>
        </p:txBody>
      </p:sp>
    </p:spTree>
    <p:extLst>
      <p:ext uri="{BB962C8B-B14F-4D97-AF65-F5344CB8AC3E}">
        <p14:creationId xmlns:p14="http://schemas.microsoft.com/office/powerpoint/2010/main" val="139586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761949"/>
          </a:xfrm>
          <a:custGeom>
            <a:avLst/>
            <a:gdLst/>
            <a:ahLst/>
            <a:cxnLst/>
            <a:rect l="l" t="t" r="r" b="b"/>
            <a:pathLst>
              <a:path w="18288000" h="10142924">
                <a:moveTo>
                  <a:pt x="0" y="0"/>
                </a:moveTo>
                <a:lnTo>
                  <a:pt x="18288000" y="0"/>
                </a:lnTo>
                <a:lnTo>
                  <a:pt x="18288000" y="10142924"/>
                </a:lnTo>
                <a:lnTo>
                  <a:pt x="0" y="101429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96628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6612"/>
            <a:ext cx="12192000" cy="6824777"/>
          </a:xfrm>
          <a:custGeom>
            <a:avLst/>
            <a:gdLst/>
            <a:ahLst/>
            <a:cxnLst/>
            <a:rect l="l" t="t" r="r" b="b"/>
            <a:pathLst>
              <a:path w="18288000" h="10237165">
                <a:moveTo>
                  <a:pt x="0" y="0"/>
                </a:moveTo>
                <a:lnTo>
                  <a:pt x="18288000" y="0"/>
                </a:lnTo>
                <a:lnTo>
                  <a:pt x="18288000" y="10237164"/>
                </a:lnTo>
                <a:lnTo>
                  <a:pt x="0" y="102371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97299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4265" y="0"/>
            <a:ext cx="3161466" cy="6858000"/>
            <a:chOff x="0" y="0"/>
            <a:chExt cx="146728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67286" cy="2709333"/>
            </a:xfrm>
            <a:custGeom>
              <a:avLst/>
              <a:gdLst/>
              <a:ahLst/>
              <a:cxnLst/>
              <a:rect l="l" t="t" r="r" b="b"/>
              <a:pathLst>
                <a:path w="1467286" h="2709333">
                  <a:moveTo>
                    <a:pt x="0" y="0"/>
                  </a:moveTo>
                  <a:lnTo>
                    <a:pt x="1467286" y="0"/>
                  </a:lnTo>
                  <a:lnTo>
                    <a:pt x="146728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A2D3B"/>
            </a:solidFill>
          </p:spPr>
          <p:txBody>
            <a:bodyPr/>
            <a:lstStyle/>
            <a:p>
              <a:endParaRPr lang="en-US" sz="8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467286" cy="277600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173"/>
                </a:lnSpc>
              </a:pPr>
              <a:endParaRPr sz="800"/>
            </a:p>
          </p:txBody>
        </p:sp>
      </p:grpSp>
      <p:sp>
        <p:nvSpPr>
          <p:cNvPr id="5" name="Freeform 5"/>
          <p:cNvSpPr/>
          <p:nvPr/>
        </p:nvSpPr>
        <p:spPr>
          <a:xfrm>
            <a:off x="-167298" y="1"/>
            <a:ext cx="3164499" cy="6851143"/>
          </a:xfrm>
          <a:custGeom>
            <a:avLst/>
            <a:gdLst/>
            <a:ahLst/>
            <a:cxnLst/>
            <a:rect l="l" t="t" r="r" b="b"/>
            <a:pathLst>
              <a:path w="5268429" h="10276715">
                <a:moveTo>
                  <a:pt x="0" y="0"/>
                </a:moveTo>
                <a:lnTo>
                  <a:pt x="5268430" y="0"/>
                </a:lnTo>
                <a:lnTo>
                  <a:pt x="5268430" y="10276715"/>
                </a:lnTo>
                <a:lnTo>
                  <a:pt x="0" y="10276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t="-10683" r="-247124" b="-8102"/>
            </a:stretch>
          </a:blipFill>
        </p:spPr>
        <p:txBody>
          <a:bodyPr/>
          <a:lstStyle/>
          <a:p>
            <a:endParaRPr lang="en-US" sz="800"/>
          </a:p>
        </p:txBody>
      </p:sp>
      <p:sp>
        <p:nvSpPr>
          <p:cNvPr id="6" name="TextBox 6"/>
          <p:cNvSpPr txBox="1"/>
          <p:nvPr/>
        </p:nvSpPr>
        <p:spPr>
          <a:xfrm>
            <a:off x="3254839" y="1067321"/>
            <a:ext cx="8380183" cy="50039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25450" lvl="1" indent="-212725">
              <a:lnSpc>
                <a:spcPts val="2759"/>
              </a:lnSpc>
              <a:buFont typeface="Arial"/>
              <a:buChar char="•"/>
            </a:pPr>
            <a:r>
              <a:rPr lang="en-US" sz="1970" dirty="0">
                <a:solidFill>
                  <a:srgbClr val="000000"/>
                </a:solidFill>
                <a:latin typeface="Canva Sans"/>
              </a:rPr>
              <a:t>Medicare reimbursement rate setting process ensures covering the costs that "reasonably efficient providers would incur in furnishing high-quality care" (</a:t>
            </a:r>
            <a:r>
              <a:rPr lang="en-US" sz="1970" dirty="0" err="1">
                <a:solidFill>
                  <a:srgbClr val="000000"/>
                </a:solidFill>
                <a:latin typeface="Canva Sans"/>
              </a:rPr>
              <a:t>Medpac</a:t>
            </a:r>
            <a:r>
              <a:rPr lang="en-US" sz="1970" dirty="0">
                <a:solidFill>
                  <a:srgbClr val="000000"/>
                </a:solidFill>
                <a:latin typeface="Canva Sans"/>
              </a:rPr>
              <a:t>, 2019).​</a:t>
            </a:r>
            <a:endParaRPr lang="en-US" dirty="0"/>
          </a:p>
          <a:p>
            <a:pPr>
              <a:lnSpc>
                <a:spcPts val="2759"/>
              </a:lnSpc>
            </a:pPr>
            <a:endParaRPr lang="en-US" sz="1970" dirty="0">
              <a:solidFill>
                <a:srgbClr val="000000"/>
              </a:solidFill>
              <a:latin typeface="Canva Sans"/>
            </a:endParaRPr>
          </a:p>
          <a:p>
            <a:pPr marL="425450" lvl="1" indent="-212725">
              <a:lnSpc>
                <a:spcPts val="2759"/>
              </a:lnSpc>
              <a:buFont typeface="Arial"/>
              <a:buChar char="•"/>
            </a:pPr>
            <a:r>
              <a:rPr lang="en-US" sz="1970" dirty="0">
                <a:solidFill>
                  <a:srgbClr val="000000"/>
                </a:solidFill>
                <a:latin typeface="Canva Sans"/>
              </a:rPr>
              <a:t>Higher average Medicare reimbursement rates imply there has been a change in the costs as indicated above.​</a:t>
            </a:r>
          </a:p>
          <a:p>
            <a:pPr>
              <a:lnSpc>
                <a:spcPts val="2759"/>
              </a:lnSpc>
            </a:pPr>
            <a:endParaRPr lang="en-US" sz="1970" dirty="0">
              <a:solidFill>
                <a:srgbClr val="000000"/>
              </a:solidFill>
              <a:latin typeface="Canva Sans"/>
            </a:endParaRPr>
          </a:p>
          <a:p>
            <a:pPr marL="425450" lvl="1" indent="-212725">
              <a:lnSpc>
                <a:spcPts val="2759"/>
              </a:lnSpc>
              <a:buFont typeface="Arial"/>
              <a:buChar char="•"/>
            </a:pPr>
            <a:r>
              <a:rPr lang="en-US" sz="1970" dirty="0">
                <a:solidFill>
                  <a:srgbClr val="000000"/>
                </a:solidFill>
                <a:latin typeface="Canva Sans"/>
              </a:rPr>
              <a:t>When Hospitals optimize their service mix within their DRGs to deliver high-reimbursing services, efficiently </a:t>
            </a:r>
            <a:r>
              <a:rPr lang="en-US" sz="1970" dirty="0" smtClean="0">
                <a:solidFill>
                  <a:srgbClr val="000000"/>
                </a:solidFill>
                <a:latin typeface="Canva Sans"/>
              </a:rPr>
              <a:t>manage </a:t>
            </a:r>
            <a:r>
              <a:rPr lang="en-US" sz="1970" dirty="0">
                <a:solidFill>
                  <a:srgbClr val="000000"/>
                </a:solidFill>
                <a:latin typeface="Canva Sans"/>
              </a:rPr>
              <a:t>resources, </a:t>
            </a:r>
            <a:r>
              <a:rPr lang="en-US" sz="1970" dirty="0" smtClean="0">
                <a:solidFill>
                  <a:srgbClr val="000000"/>
                </a:solidFill>
                <a:latin typeface="Canva Sans"/>
              </a:rPr>
              <a:t>enhance quality </a:t>
            </a:r>
            <a:r>
              <a:rPr lang="en-US" sz="1970" dirty="0">
                <a:solidFill>
                  <a:srgbClr val="000000"/>
                </a:solidFill>
                <a:latin typeface="Canva Sans"/>
              </a:rPr>
              <a:t>of care, they improve the patient outcomes.​</a:t>
            </a:r>
          </a:p>
          <a:p>
            <a:pPr>
              <a:lnSpc>
                <a:spcPts val="2759"/>
              </a:lnSpc>
            </a:pPr>
            <a:endParaRPr lang="en-US" sz="1970" dirty="0">
              <a:solidFill>
                <a:srgbClr val="000000"/>
              </a:solidFill>
              <a:latin typeface="Canva Sans"/>
            </a:endParaRPr>
          </a:p>
          <a:p>
            <a:pPr marL="425450" lvl="1" indent="-212725">
              <a:lnSpc>
                <a:spcPts val="2759"/>
              </a:lnSpc>
              <a:buFont typeface="Arial"/>
              <a:buChar char="•"/>
            </a:pPr>
            <a:r>
              <a:rPr lang="en-US" sz="1970" dirty="0">
                <a:solidFill>
                  <a:srgbClr val="000000"/>
                </a:solidFill>
                <a:latin typeface="Canva Sans"/>
              </a:rPr>
              <a:t>Hospitals benefit from an improved negotiation power when dealing with various stakeholders, including hospital agents and payers. ​</a:t>
            </a:r>
          </a:p>
          <a:p>
            <a:pPr>
              <a:lnSpc>
                <a:spcPts val="2759"/>
              </a:lnSpc>
              <a:spcBef>
                <a:spcPct val="0"/>
              </a:spcBef>
            </a:pPr>
            <a:endParaRPr lang="en-US" sz="1970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-254000" y="2260600"/>
            <a:ext cx="3508838" cy="1639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72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Canva Sans Bold"/>
              </a:rPr>
              <a:t>Acquisition </a:t>
            </a:r>
          </a:p>
          <a:p>
            <a:pPr algn="ctr">
              <a:lnSpc>
                <a:spcPts val="6672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Canva Sans Bold"/>
              </a:rPr>
              <a:t>Decisions​</a:t>
            </a:r>
          </a:p>
        </p:txBody>
      </p:sp>
    </p:spTree>
    <p:extLst>
      <p:ext uri="{BB962C8B-B14F-4D97-AF65-F5344CB8AC3E}">
        <p14:creationId xmlns:p14="http://schemas.microsoft.com/office/powerpoint/2010/main" val="244268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292165" cy="6858000"/>
            <a:chOff x="0" y="0"/>
            <a:chExt cx="138757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87570" cy="2709333"/>
            </a:xfrm>
            <a:custGeom>
              <a:avLst/>
              <a:gdLst/>
              <a:ahLst/>
              <a:cxnLst/>
              <a:rect l="l" t="t" r="r" b="b"/>
              <a:pathLst>
                <a:path w="1387570" h="2709333">
                  <a:moveTo>
                    <a:pt x="0" y="0"/>
                  </a:moveTo>
                  <a:lnTo>
                    <a:pt x="1387570" y="0"/>
                  </a:lnTo>
                  <a:lnTo>
                    <a:pt x="13875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A2D3B"/>
            </a:solidFill>
          </p:spPr>
          <p:txBody>
            <a:bodyPr/>
            <a:lstStyle/>
            <a:p>
              <a:endParaRPr lang="en-US" sz="8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387570" cy="277600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173"/>
                </a:lnSpc>
              </a:pPr>
              <a:endParaRPr sz="800"/>
            </a:p>
          </p:txBody>
        </p:sp>
      </p:grpSp>
      <p:sp>
        <p:nvSpPr>
          <p:cNvPr id="5" name="Freeform 5"/>
          <p:cNvSpPr/>
          <p:nvPr/>
        </p:nvSpPr>
        <p:spPr>
          <a:xfrm>
            <a:off x="1" y="6857"/>
            <a:ext cx="3292164" cy="6851143"/>
          </a:xfrm>
          <a:custGeom>
            <a:avLst/>
            <a:gdLst/>
            <a:ahLst/>
            <a:cxnLst/>
            <a:rect l="l" t="t" r="r" b="b"/>
            <a:pathLst>
              <a:path w="5268429" h="10276715">
                <a:moveTo>
                  <a:pt x="0" y="0"/>
                </a:moveTo>
                <a:lnTo>
                  <a:pt x="5268429" y="0"/>
                </a:lnTo>
                <a:lnTo>
                  <a:pt x="5268429" y="10276715"/>
                </a:lnTo>
                <a:lnTo>
                  <a:pt x="0" y="10276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t="-10683" r="-247124" b="-8102"/>
            </a:stretch>
          </a:blipFill>
        </p:spPr>
        <p:txBody>
          <a:bodyPr/>
          <a:lstStyle/>
          <a:p>
            <a:endParaRPr lang="en-US" sz="800"/>
          </a:p>
        </p:txBody>
      </p:sp>
      <p:sp>
        <p:nvSpPr>
          <p:cNvPr id="6" name="TextBox 6"/>
          <p:cNvSpPr txBox="1"/>
          <p:nvPr/>
        </p:nvSpPr>
        <p:spPr>
          <a:xfrm>
            <a:off x="3394089" y="767080"/>
            <a:ext cx="8173071" cy="50061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9149" lvl="1" indent="-219574">
              <a:lnSpc>
                <a:spcPts val="2847"/>
              </a:lnSpc>
              <a:buFont typeface="Arial"/>
              <a:buChar char="•"/>
            </a:pPr>
            <a:r>
              <a:rPr lang="en-US" sz="2033" dirty="0">
                <a:solidFill>
                  <a:srgbClr val="000000"/>
                </a:solidFill>
                <a:latin typeface="Canva Sans"/>
              </a:rPr>
              <a:t>Hospitals with better negotiation power attract and retain skilled healthcare professionals aiding to boost their brand value​</a:t>
            </a:r>
          </a:p>
          <a:p>
            <a:pPr>
              <a:lnSpc>
                <a:spcPts val="2847"/>
              </a:lnSpc>
            </a:pPr>
            <a:r>
              <a:rPr lang="en-US" sz="2033" dirty="0">
                <a:solidFill>
                  <a:srgbClr val="000000"/>
                </a:solidFill>
                <a:latin typeface="Canva Sans"/>
              </a:rPr>
              <a:t>​</a:t>
            </a:r>
          </a:p>
          <a:p>
            <a:pPr marL="439149" lvl="1" indent="-219574">
              <a:lnSpc>
                <a:spcPts val="2847"/>
              </a:lnSpc>
              <a:buFont typeface="Arial"/>
              <a:buChar char="•"/>
            </a:pPr>
            <a:r>
              <a:rPr lang="en-US" sz="2033" dirty="0">
                <a:solidFill>
                  <a:srgbClr val="000000"/>
                </a:solidFill>
                <a:latin typeface="Canva Sans"/>
              </a:rPr>
              <a:t>Better standing in the community helps these hospitals attract Medicare beneficiaries when combined with the fact that 60% of the change in overall average payment was induced by change in individual average DRG payment.​</a:t>
            </a:r>
          </a:p>
          <a:p>
            <a:pPr>
              <a:lnSpc>
                <a:spcPts val="2847"/>
              </a:lnSpc>
            </a:pPr>
            <a:r>
              <a:rPr lang="en-US" sz="2033" dirty="0">
                <a:solidFill>
                  <a:srgbClr val="000000"/>
                </a:solidFill>
                <a:latin typeface="Canva Sans"/>
              </a:rPr>
              <a:t>​</a:t>
            </a:r>
          </a:p>
          <a:p>
            <a:pPr marL="439149" lvl="1" indent="-219574">
              <a:lnSpc>
                <a:spcPts val="2847"/>
              </a:lnSpc>
              <a:buFont typeface="Arial"/>
              <a:buChar char="•"/>
            </a:pPr>
            <a:r>
              <a:rPr lang="en-US" sz="2033" dirty="0">
                <a:solidFill>
                  <a:srgbClr val="000000"/>
                </a:solidFill>
                <a:latin typeface="Canva Sans"/>
              </a:rPr>
              <a:t>This means increased revenue and increased profit margin if these hospitals efficiently manage their resources.​</a:t>
            </a:r>
          </a:p>
          <a:p>
            <a:pPr>
              <a:lnSpc>
                <a:spcPts val="2847"/>
              </a:lnSpc>
            </a:pPr>
            <a:r>
              <a:rPr lang="en-US" sz="2033" dirty="0">
                <a:solidFill>
                  <a:srgbClr val="000000"/>
                </a:solidFill>
                <a:latin typeface="Canva Sans"/>
              </a:rPr>
              <a:t>​</a:t>
            </a:r>
          </a:p>
          <a:p>
            <a:pPr marL="439149" lvl="1" indent="-219574">
              <a:lnSpc>
                <a:spcPts val="2847"/>
              </a:lnSpc>
              <a:buFont typeface="Arial"/>
              <a:buChar char="•"/>
            </a:pPr>
            <a:r>
              <a:rPr lang="en-US" sz="2033" dirty="0">
                <a:solidFill>
                  <a:srgbClr val="000000"/>
                </a:solidFill>
                <a:latin typeface="Canva Sans"/>
              </a:rPr>
              <a:t>Acquiring hospitals in MA could be a good opportunity to explore.​</a:t>
            </a:r>
          </a:p>
          <a:p>
            <a:pPr>
              <a:lnSpc>
                <a:spcPts val="2847"/>
              </a:lnSpc>
            </a:pPr>
            <a:endParaRPr lang="en-US" sz="2033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2847"/>
              </a:lnSpc>
              <a:spcBef>
                <a:spcPct val="0"/>
              </a:spcBef>
            </a:pPr>
            <a:endParaRPr lang="en-US" sz="2033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0965" y="2248743"/>
            <a:ext cx="3413435" cy="1639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72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Canva Sans Bold"/>
              </a:rPr>
              <a:t>Acquisition </a:t>
            </a:r>
          </a:p>
          <a:p>
            <a:pPr algn="ctr">
              <a:lnSpc>
                <a:spcPts val="6672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Canva Sans Bold"/>
              </a:rPr>
              <a:t>Decisions​</a:t>
            </a:r>
          </a:p>
        </p:txBody>
      </p:sp>
    </p:spTree>
    <p:extLst>
      <p:ext uri="{BB962C8B-B14F-4D97-AF65-F5344CB8AC3E}">
        <p14:creationId xmlns:p14="http://schemas.microsoft.com/office/powerpoint/2010/main" val="274367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319305"/>
            <a:ext cx="12192000" cy="1912621"/>
            <a:chOff x="0" y="0"/>
            <a:chExt cx="6671512" cy="10465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1512" cy="1046594"/>
            </a:xfrm>
            <a:custGeom>
              <a:avLst/>
              <a:gdLst/>
              <a:ahLst/>
              <a:cxnLst/>
              <a:rect l="l" t="t" r="r" b="b"/>
              <a:pathLst>
                <a:path w="6671512" h="1046594">
                  <a:moveTo>
                    <a:pt x="0" y="0"/>
                  </a:moveTo>
                  <a:lnTo>
                    <a:pt x="6671512" y="0"/>
                  </a:lnTo>
                  <a:lnTo>
                    <a:pt x="6671512" y="1046594"/>
                  </a:lnTo>
                  <a:lnTo>
                    <a:pt x="0" y="1046594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US" sz="800"/>
            </a:p>
          </p:txBody>
        </p:sp>
      </p:grpSp>
      <p:sp>
        <p:nvSpPr>
          <p:cNvPr id="4" name="Freeform 4"/>
          <p:cNvSpPr/>
          <p:nvPr/>
        </p:nvSpPr>
        <p:spPr>
          <a:xfrm>
            <a:off x="-125" y="12346"/>
            <a:ext cx="1610247" cy="1580970"/>
          </a:xfrm>
          <a:custGeom>
            <a:avLst/>
            <a:gdLst/>
            <a:ahLst/>
            <a:cxnLst/>
            <a:rect l="l" t="t" r="r" b="b"/>
            <a:pathLst>
              <a:path w="2415371" h="2371455">
                <a:moveTo>
                  <a:pt x="0" y="0"/>
                </a:moveTo>
                <a:lnTo>
                  <a:pt x="2415371" y="0"/>
                </a:lnTo>
                <a:lnTo>
                  <a:pt x="2415371" y="2371455"/>
                </a:lnTo>
                <a:lnTo>
                  <a:pt x="0" y="23714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800"/>
          </a:p>
        </p:txBody>
      </p:sp>
      <p:sp>
        <p:nvSpPr>
          <p:cNvPr id="5" name="TextBox 5"/>
          <p:cNvSpPr txBox="1"/>
          <p:nvPr/>
        </p:nvSpPr>
        <p:spPr>
          <a:xfrm>
            <a:off x="3120869" y="286199"/>
            <a:ext cx="5663927" cy="890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97"/>
              </a:lnSpc>
              <a:spcBef>
                <a:spcPct val="0"/>
              </a:spcBef>
            </a:pPr>
            <a:r>
              <a:rPr lang="en-US" sz="5284">
                <a:solidFill>
                  <a:srgbClr val="000000"/>
                </a:solidFill>
                <a:latin typeface="Canva Sans Bold"/>
              </a:rPr>
              <a:t>REFRENCES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9881" y="2321158"/>
            <a:ext cx="11169319" cy="2073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8490" lvl="1" indent="-309245">
              <a:lnSpc>
                <a:spcPts val="4013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nva Sans"/>
              </a:rPr>
              <a:t>Medical Payment Advisory Commission. (March, 2019). Report to the Congress: Medicare Payment Policy.​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66445" lvl="2">
              <a:lnSpc>
                <a:spcPts val="4013"/>
              </a:lnSpc>
            </a:pPr>
            <a:r>
              <a:rPr lang="en-US" sz="2000" u="sng" dirty="0">
                <a:solidFill>
                  <a:srgbClr val="000000"/>
                </a:solidFill>
                <a:latin typeface="Canva Sans"/>
                <a:hlinkClick r:id="rId4" tooltip="https://www.medpac.gov/document/march-2019-report-to-the-congress-medicare-payment-policy/"/>
              </a:rPr>
              <a:t>https://www.medpac.gov/document/march-2019-report-to-the-congress-medicare-payment-policy/</a:t>
            </a:r>
            <a:r>
              <a:rPr lang="en-US" sz="2000" dirty="0">
                <a:solidFill>
                  <a:srgbClr val="000000"/>
                </a:solidFill>
                <a:latin typeface="Canva Sans"/>
              </a:rPr>
              <a:t>​</a:t>
            </a:r>
            <a:endParaRPr lang="en-US">
              <a:ea typeface="Calibri"/>
              <a:cs typeface="Calibri"/>
            </a:endParaRPr>
          </a:p>
          <a:p>
            <a:pPr algn="r">
              <a:lnSpc>
                <a:spcPts val="4573"/>
              </a:lnSpc>
            </a:pPr>
            <a:endParaRPr lang="en-US" sz="2733" dirty="0">
              <a:solidFill>
                <a:srgbClr val="000000"/>
              </a:solidFill>
              <a:latin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171877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192" t="-26417" b="-10277"/>
            </a:stretch>
          </a:blipFill>
        </p:spPr>
        <p:txBody>
          <a:bodyPr/>
          <a:lstStyle/>
          <a:p>
            <a:endParaRPr lang="en-US" sz="800"/>
          </a:p>
        </p:txBody>
      </p:sp>
      <p:sp>
        <p:nvSpPr>
          <p:cNvPr id="3" name="TextBox 3"/>
          <p:cNvSpPr txBox="1"/>
          <p:nvPr/>
        </p:nvSpPr>
        <p:spPr>
          <a:xfrm>
            <a:off x="3547307" y="2247377"/>
            <a:ext cx="3168094" cy="1192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10"/>
              </a:lnSpc>
            </a:pPr>
            <a:r>
              <a:rPr lang="en-US" sz="7292">
                <a:solidFill>
                  <a:srgbClr val="FFFFFF"/>
                </a:solidFill>
                <a:latin typeface="Open Sans Extra Bold"/>
              </a:rPr>
              <a:t>Thank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303921" y="2261623"/>
            <a:ext cx="1993922" cy="1192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10"/>
              </a:lnSpc>
            </a:pPr>
            <a:r>
              <a:rPr lang="en-US" sz="7292">
                <a:solidFill>
                  <a:srgbClr val="5CE1E6"/>
                </a:solidFill>
                <a:latin typeface="Open Sans Extra Bold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09601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409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Bebas Neue</vt:lpstr>
      <vt:lpstr>Calibri</vt:lpstr>
      <vt:lpstr>Canva Sans</vt:lpstr>
      <vt:lpstr>Canva Sans Bold</vt:lpstr>
      <vt:lpstr>Open Sans</vt:lpstr>
      <vt:lpstr>Open Sans Bold</vt:lpstr>
      <vt:lpstr>Open Sans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41</cp:revision>
  <dcterms:created xsi:type="dcterms:W3CDTF">2023-10-26T02:24:41Z</dcterms:created>
  <dcterms:modified xsi:type="dcterms:W3CDTF">2023-10-26T16:47:32Z</dcterms:modified>
</cp:coreProperties>
</file>