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week3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1C9BE-79AE-43F6-BEDA-DC759560D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46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1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1320-0C6B-4AF5-BC71-7722A24AEC1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8C4A-C25C-45EF-A914-EC2D9373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Understanding </a:t>
            </a:r>
            <a:r>
              <a:rPr lang="en-US" i="1" dirty="0" smtClean="0">
                <a:latin typeface="Cambria" panose="02040503050406030204" pitchFamily="18" charset="0"/>
              </a:rPr>
              <a:t>z</a:t>
            </a:r>
            <a:r>
              <a:rPr lang="en-US" dirty="0" smtClean="0">
                <a:latin typeface="Cambria" panose="02040503050406030204" pitchFamily="18" charset="0"/>
              </a:rPr>
              <a:t> scores (measures of variability)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3032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Contd….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72654" y="806450"/>
            <a:ext cx="859869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Exercise 2. A set of Research design test scores has a mean of 70 and a standard deviation of 8. and a set of Statistics test scores has a mean of 74 and a standard deviation of 16. For which test would a score of 78 have a higher standing?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6473" y="2244726"/>
            <a:ext cx="7312819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solve:  Find the </a:t>
            </a:r>
            <a:r>
              <a:rPr lang="en-US" altLang="en-US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-score for each test.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2916" y="2943516"/>
            <a:ext cx="2971006" cy="524824"/>
          </a:xfrm>
          <a:prstGeom prst="rect">
            <a:avLst/>
          </a:prstGeom>
          <a:blipFill rotWithShape="1">
            <a:blip r:embed="rId2"/>
            <a:stretch>
              <a:fillRect t="-4651" r="-3846" b="-1860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31358" y="2904177"/>
            <a:ext cx="2287069" cy="524631"/>
          </a:xfrm>
          <a:prstGeom prst="rect">
            <a:avLst/>
          </a:prstGeom>
          <a:blipFill rotWithShape="1">
            <a:blip r:embed="rId3"/>
            <a:stretch>
              <a:fillRect l="-6200" t="-3488" r="-5000" b="-1976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6472" y="4178300"/>
            <a:ext cx="828079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Research Design score would have the highest standing since it is 1 standard deviation above the mean while the Statistics score is only 0.25 standard deviation above the mean.</a:t>
            </a:r>
          </a:p>
        </p:txBody>
      </p:sp>
    </p:spTree>
    <p:extLst>
      <p:ext uri="{BB962C8B-B14F-4D97-AF65-F5344CB8AC3E}">
        <p14:creationId xmlns:p14="http://schemas.microsoft.com/office/powerpoint/2010/main" val="11106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0506" y="176213"/>
            <a:ext cx="5829300" cy="1889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Distribution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4995" name="Group 3"/>
          <p:cNvGraphicFramePr>
            <a:graphicFrameLocks noGrp="1"/>
          </p:cNvGraphicFramePr>
          <p:nvPr>
            <p:ph type="tbl" idx="1"/>
          </p:nvPr>
        </p:nvGraphicFramePr>
        <p:xfrm>
          <a:off x="1656160" y="549275"/>
          <a:ext cx="4913709" cy="15788572"/>
        </p:xfrm>
        <a:graphic>
          <a:graphicData uri="http://schemas.openxmlformats.org/drawingml/2006/table">
            <a:tbl>
              <a:tblPr/>
              <a:tblGrid>
                <a:gridCol w="605495"/>
                <a:gridCol w="4308214"/>
              </a:tblGrid>
              <a:tr h="335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75" marR="68575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.00      .01      .02      .03      .04      .05      .06      .07      .08      .09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75" marR="68575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9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75" marR="68575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.5000  .5040  .5080  .5120  .5160  .5199  .5239  .5279  .5319  .5359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.5398  .5438  .5478  .5517  .5557  .5596  .5636  .5675  .5714  .5753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.5793  .5832  .5871  .5910  .5948  .5987  .6026  .6064  .6103  .6141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.6179  .6217  .6255  .6293  .6331  .6368  .6406  .6443  .6480  .6517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.6554  .6591  .6628  .6664  .6700  .6736  .6772  .6808  .6844  .6879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.6915  .6950  .6985  .7019  .7054  .7088  .7123  .7157  .7190  .7224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.7257  .7291  .7324  .7357  .7389  .7422  .7454  .7486  .7517  .7549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.7580  .7611  .7642  .7673  .7703  .7734  .7764  .7794  .7823  .7852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.7881  .7910  .7939  .7967  .7995  .8023  .8051  .8078  .8106  .8133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.8159  .8186  .8212  .8238  .8264  .8289  .8315  .8340  .8365  .8389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.8413  .8438  .8461  .8485  .8508  .8531  .8554  .8577  .8599  .8621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.8643  .8665  .8686  .8708  .8729  .8749  .8770  .8790  .8810  .8830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.8849  .8869  .8888  .8907  .8925  .8944  .8962  .8980  .8997  .9015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.9032  .9049  .9066  .9082  .9099  .9115  .9131  .9147  .9162  .9177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.9192  .9207  .9222  .9236  .9251  .9265  .9279  .9292  .9306  .9319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.9332  .9345  .9357  .9370  .9382  .9394  .9406  .9418  .9429  .9441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.9452  .9463  .9474  .9484  .9495  .9505  .9515  .9525  .9535  .9545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.9554  .9564  .9573  .9582  .9591  .9599  .9608  .9616  .9625  .9633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.9641  .9649  .9656  .9664  .9671  .9678  .9686  .9693  .9699  .9706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.9713  .9719  .9726  .9732  .9738  .9744  .9750  .9756  .9761  .9767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.9772  .9778  .9783  .9788  .9793  .9798  .9803  .9808  .9812  .9817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.9821  .9826  .9830  .9834  .9838  .9842  .9846  .9850  .9854  .9857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.9861  .9864  .9868  .9871  .9875  .9878  .9881  .9884  .9887  .9890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.9893  .9896  .9898  .9901  .9904  .9906  .9909  .9911  .9913  .9916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.9918  .9920  .9922  .9925  .9927  .9929  .9931  .9932  .9934  .9936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.9938  .9940  .9941  .9943  .9945  .9946  .9948  .9949  .9951  .9952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.9953  .9955  .9956  .9957  .9959  .9960  .9961  .9962  .9963  .9964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.9965  .9966  .9967  .9968  .9969  .9970  .9971  .9972  .9973  .9974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.9974  .9975  .9976  .9977  .9977  .9978  .9979  .9979  .9980  .9981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.9981  .9982  .9982  .9983  .9984  .9984  .9985  .9985  .9986  .9986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.9987  .9987  .9987  .9988  .9988  .9989  .9989  .9989  .9990  .9990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75" marR="68575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6678216" y="1022619"/>
            <a:ext cx="22514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The table shows area to left of ‘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’ under standard normal curve </a:t>
            </a:r>
          </a:p>
        </p:txBody>
      </p:sp>
    </p:spTree>
    <p:extLst>
      <p:ext uri="{BB962C8B-B14F-4D97-AF65-F5344CB8AC3E}">
        <p14:creationId xmlns:p14="http://schemas.microsoft.com/office/powerpoint/2010/main" val="39676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85900" y="3019425"/>
            <a:ext cx="4649391" cy="2141538"/>
            <a:chOff x="495277" y="4080919"/>
            <a:chExt cx="6199902" cy="2141927"/>
          </a:xfrm>
        </p:grpSpPr>
        <p:sp>
          <p:nvSpPr>
            <p:cNvPr id="22" name="Rectangle 21"/>
            <p:cNvSpPr/>
            <p:nvPr/>
          </p:nvSpPr>
          <p:spPr>
            <a:xfrm>
              <a:off x="495277" y="5830662"/>
              <a:ext cx="4480441" cy="39218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6647" y="4080919"/>
              <a:ext cx="498532" cy="39218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175398" y="3019426"/>
            <a:ext cx="3074194" cy="2505075"/>
            <a:chOff x="2747817" y="4080954"/>
            <a:chExt cx="4098638" cy="2505344"/>
          </a:xfrm>
        </p:grpSpPr>
        <p:sp>
          <p:nvSpPr>
            <p:cNvPr id="25" name="Rectangle 24"/>
            <p:cNvSpPr/>
            <p:nvPr/>
          </p:nvSpPr>
          <p:spPr>
            <a:xfrm flipH="1">
              <a:off x="2747817" y="5103414"/>
              <a:ext cx="1120697" cy="1482884"/>
            </a:xfrm>
            <a:prstGeom prst="rect">
              <a:avLst/>
            </a:prstGeom>
            <a:solidFill>
              <a:srgbClr val="3366FF">
                <a:alpha val="62000"/>
              </a:srgbClr>
            </a:solidFill>
            <a:ln>
              <a:solidFill>
                <a:srgbClr val="3366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95653" y="4080954"/>
              <a:ext cx="150802" cy="392155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485900" y="4040188"/>
          <a:ext cx="3361134" cy="1485900"/>
        </p:xfrm>
        <a:graphic>
          <a:graphicData uri="http://schemas.openxmlformats.org/drawingml/2006/table">
            <a:tbl>
              <a:tblPr/>
              <a:tblGrid>
                <a:gridCol w="840581"/>
                <a:gridCol w="839391"/>
                <a:gridCol w="840581"/>
                <a:gridCol w="84058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0.7580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0.7611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0.7642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0.7881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0.7910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0.7939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0.8159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0.8186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a:t>0.8212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141119" y="2967038"/>
            <a:ext cx="1816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P(</a:t>
            </a:r>
            <a:r>
              <a:rPr lang="en-US" altLang="en-US" sz="2400" b="1" i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z </a:t>
            </a:r>
            <a:r>
              <a:rPr lang="en-US" altLang="en-US" sz="2400" b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&lt; 0.81) =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13923" y="2967038"/>
            <a:ext cx="103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0.7910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0785" y="1196975"/>
            <a:ext cx="818554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Suppose we want to find the proportion of observations from the standard Normal distribution that are less than 0.81.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We can use the Table: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33" name="Picture 32" descr="F2.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69" y="3556001"/>
            <a:ext cx="287536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43" name="Rectangle 2"/>
          <p:cNvSpPr txBox="1">
            <a:spLocks noChangeArrowheads="1"/>
          </p:cNvSpPr>
          <p:nvPr/>
        </p:nvSpPr>
        <p:spPr bwMode="auto">
          <a:xfrm>
            <a:off x="1485900" y="152401"/>
            <a:ext cx="5486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Standard Normal Table</a:t>
            </a:r>
          </a:p>
        </p:txBody>
      </p:sp>
      <p:cxnSp>
        <p:nvCxnSpPr>
          <p:cNvPr id="5" name="Elbow Connector 4"/>
          <p:cNvCxnSpPr>
            <a:endCxn id="30" idx="0"/>
          </p:cNvCxnSpPr>
          <p:nvPr/>
        </p:nvCxnSpPr>
        <p:spPr>
          <a:xfrm flipV="1">
            <a:off x="3527823" y="2967038"/>
            <a:ext cx="3601626" cy="1866900"/>
          </a:xfrm>
          <a:prstGeom prst="bentConnector4">
            <a:avLst>
              <a:gd name="adj1" fmla="val 42843"/>
              <a:gd name="adj2" fmla="val 112245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00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600" dirty="0" smtClean="0">
                <a:latin typeface="Cambria" panose="02040503050406030204" pitchFamily="18" charset="0"/>
              </a:rPr>
              <a:t>For example; marks scored by two Students in exams</a:t>
            </a:r>
            <a:endParaRPr lang="en-US" sz="2600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94166"/>
              </p:ext>
            </p:extLst>
          </p:nvPr>
        </p:nvGraphicFramePr>
        <p:xfrm>
          <a:off x="457200" y="12954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# 1 Exam scores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# 2 Exam scores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88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95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79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75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91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80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90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82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0700"/>
              </p:ext>
            </p:extLst>
          </p:nvPr>
        </p:nvGraphicFramePr>
        <p:xfrm>
          <a:off x="1524000" y="5120640"/>
          <a:ext cx="6096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Mean # 1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Mean #</a:t>
                      </a:r>
                      <a:r>
                        <a:rPr lang="en-US" sz="2600" baseline="0" dirty="0" smtClean="0">
                          <a:latin typeface="Cambria" panose="02040503050406030204" pitchFamily="18" charset="0"/>
                        </a:rPr>
                        <a:t> 2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2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Distribution of marks score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C:\Users\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98950"/>
            <a:ext cx="8655050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900917"/>
              </p:ext>
            </p:extLst>
          </p:nvPr>
        </p:nvGraphicFramePr>
        <p:xfrm>
          <a:off x="457200" y="12954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# 1 Exam scores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# 2 Exam scores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88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95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79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75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91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80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85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90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mbria" panose="02040503050406030204" pitchFamily="18" charset="0"/>
                        </a:rPr>
                        <a:t>82</a:t>
                      </a:r>
                      <a:endParaRPr lang="en-US" sz="2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81400" y="2133600"/>
            <a:ext cx="22098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Mean = 85 (same in both cases)</a:t>
            </a:r>
            <a:endParaRPr lang="en-US" sz="2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z score is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How far is the raw score from the mean?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Z score helps you know that point (distance)</a:t>
            </a:r>
          </a:p>
          <a:p>
            <a:pPr lvl="1"/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How many standard deviation below and above the point is located from the mean?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Z score ignores measurement units.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Mean value of z score is set at 0 and below the mean is negative and above the mean is positive. 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z score formula</a:t>
            </a:r>
            <a:r>
              <a:rPr lang="en-US" dirty="0" smtClean="0">
                <a:latin typeface="Cambria" panose="02040503050406030204" pitchFamily="18" charset="0"/>
              </a:rPr>
              <a:t>: The relationship of z score with standard deviation and raw score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074" name="Picture 2" descr="C:\Users\User\Desktop\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5303"/>
            <a:ext cx="8229600" cy="42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Student # 1 example: Lets calculate z value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098" name="Picture 2" descr="C:\Users\User\Desktop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229600" cy="29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Z scores from student # 1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122" name="Picture 2" descr="C:\Users\User\Desktop\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" y="1828800"/>
            <a:ext cx="897531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Z score visualization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146" name="Picture 2" descr="C:\Users\User\Desktop\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10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" y="2819400"/>
            <a:ext cx="8610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" y="4800600"/>
            <a:ext cx="84010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647700"/>
          </a:xfrm>
        </p:spPr>
        <p:txBody>
          <a:bodyPr/>
          <a:lstStyle/>
          <a:p>
            <a:pPr algn="ctr" eaLnBrk="1" hangingPunct="1"/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  Analyzing the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98" y="1231900"/>
            <a:ext cx="8679656" cy="120650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score in Math exam among college students are normally distributed with a mean of 500 and a standard deviation of 100. If a student scores a 700, what would be her </a:t>
            </a: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-score?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931194" y="620395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mic Sans MS" pitchFamily="66" charset="0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66088"/>
              </p:ext>
            </p:extLst>
          </p:nvPr>
        </p:nvGraphicFramePr>
        <p:xfrm>
          <a:off x="3200400" y="2590800"/>
          <a:ext cx="231338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117115" imgH="393529" progId="Equation.DSMT4">
                  <p:embed/>
                </p:oleObj>
              </mc:Choice>
              <mc:Fallback>
                <p:oleObj name="Equation" r:id="rId3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90800"/>
                        <a:ext cx="231338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28651" y="4254500"/>
            <a:ext cx="8641556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itchFamily="18" charset="0"/>
                <a:cs typeface="Times New Roman" pitchFamily="18" charset="0"/>
              </a:rPr>
              <a:t>Her </a:t>
            </a: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-score would be 2 which means her score is two standard deviations above the mean.</a:t>
            </a:r>
          </a:p>
        </p:txBody>
      </p:sp>
    </p:spTree>
    <p:extLst>
      <p:ext uri="{BB962C8B-B14F-4D97-AF65-F5344CB8AC3E}">
        <p14:creationId xmlns:p14="http://schemas.microsoft.com/office/powerpoint/2010/main" val="8607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1075</Words>
  <Application>Microsoft Office PowerPoint</Application>
  <PresentationFormat>On-screen Show (4:3)</PresentationFormat>
  <Paragraphs>141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Understanding z scores (measures of variability)</vt:lpstr>
      <vt:lpstr>For example; marks scored by two Students in exams</vt:lpstr>
      <vt:lpstr>Distribution of marks score</vt:lpstr>
      <vt:lpstr>z score is useful for?</vt:lpstr>
      <vt:lpstr>The z score formula: The relationship of z score with standard deviation and raw score</vt:lpstr>
      <vt:lpstr>Student # 1 example: Lets calculate z value</vt:lpstr>
      <vt:lpstr>Z scores from student # 1</vt:lpstr>
      <vt:lpstr>Z score visualization</vt:lpstr>
      <vt:lpstr>  Analyzing the data</vt:lpstr>
      <vt:lpstr>Contd….</vt:lpstr>
      <vt:lpstr>Standard Normal Distribution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Z scores (measures of variability)</dc:title>
  <dc:creator>User</dc:creator>
  <cp:lastModifiedBy>User</cp:lastModifiedBy>
  <cp:revision>8</cp:revision>
  <dcterms:created xsi:type="dcterms:W3CDTF">2017-03-20T05:59:04Z</dcterms:created>
  <dcterms:modified xsi:type="dcterms:W3CDTF">2017-03-20T15:47:50Z</dcterms:modified>
</cp:coreProperties>
</file>