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8" r:id="rId7"/>
    <p:sldId id="264" r:id="rId8"/>
    <p:sldId id="267"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82" d="100"/>
          <a:sy n="82" d="100"/>
        </p:scale>
        <p:origin x="6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A2A265-3147-481E-98D7-FD448C1C5233}" type="datetimeFigureOut">
              <a:rPr lang="en-US" smtClean="0"/>
              <a:t>04-Oct-20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7EB9E-D3DD-4BA0-9EBC-4B42BCCEB0FA}" type="slidenum">
              <a:rPr lang="en-US" smtClean="0"/>
              <a:t>‹#›</a:t>
            </a:fld>
            <a:endParaRPr lang="en-US"/>
          </a:p>
        </p:txBody>
      </p:sp>
    </p:spTree>
    <p:extLst>
      <p:ext uri="{BB962C8B-B14F-4D97-AF65-F5344CB8AC3E}">
        <p14:creationId xmlns:p14="http://schemas.microsoft.com/office/powerpoint/2010/main" val="1921722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Times New Roman" panose="02020603050405020304" pitchFamily="18" charset="0"/>
                <a:ea typeface="MS PGothic" pitchFamily="34" charset="-128"/>
              </a:defRPr>
            </a:lvl1pPr>
            <a:lvl2pPr marL="742950" indent="-285750" eaLnBrk="0" hangingPunct="0">
              <a:spcBef>
                <a:spcPct val="30000"/>
              </a:spcBef>
              <a:defRPr sz="1200">
                <a:solidFill>
                  <a:schemeClr val="tx1"/>
                </a:solidFill>
                <a:latin typeface="Times New Roman" panose="02020603050405020304" pitchFamily="18" charset="0"/>
                <a:ea typeface="MS PGothic" pitchFamily="34" charset="-128"/>
              </a:defRPr>
            </a:lvl2pPr>
            <a:lvl3pPr marL="1143000" indent="-228600" eaLnBrk="0" hangingPunct="0">
              <a:spcBef>
                <a:spcPct val="30000"/>
              </a:spcBef>
              <a:defRPr sz="1200">
                <a:solidFill>
                  <a:schemeClr val="tx1"/>
                </a:solidFill>
                <a:latin typeface="Times New Roman" panose="02020603050405020304" pitchFamily="18" charset="0"/>
                <a:ea typeface="MS PGothic" pitchFamily="34" charset="-128"/>
              </a:defRPr>
            </a:lvl3pPr>
            <a:lvl4pPr marL="1600200" indent="-228600" eaLnBrk="0" hangingPunct="0">
              <a:spcBef>
                <a:spcPct val="30000"/>
              </a:spcBef>
              <a:defRPr sz="1200">
                <a:solidFill>
                  <a:schemeClr val="tx1"/>
                </a:solidFill>
                <a:latin typeface="Times New Roman" panose="02020603050405020304" pitchFamily="18" charset="0"/>
                <a:ea typeface="MS PGothic" pitchFamily="34" charset="-128"/>
              </a:defRPr>
            </a:lvl4pPr>
            <a:lvl5pPr marL="2057400" indent="-228600" eaLnBrk="0" hangingPunct="0">
              <a:spcBef>
                <a:spcPct val="30000"/>
              </a:spcBef>
              <a:defRPr sz="1200">
                <a:solidFill>
                  <a:schemeClr val="tx1"/>
                </a:solidFill>
                <a:latin typeface="Times New Roman" panose="02020603050405020304" pitchFamily="18" charset="0"/>
                <a:ea typeface="MS PGothic"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itchFamily="34" charset="-128"/>
              </a:defRPr>
            </a:lvl9pPr>
          </a:lstStyle>
          <a:p>
            <a:pPr eaLnBrk="1" hangingPunct="1">
              <a:spcBef>
                <a:spcPct val="0"/>
              </a:spcBef>
            </a:pPr>
            <a:fld id="{8F1EEDAD-FA8A-40FB-B744-00FA19C2F12A}" type="slidenum">
              <a:rPr lang="en-GB" altLang="en-US"/>
              <a:pPr eaLnBrk="1" hangingPunct="1">
                <a:spcBef>
                  <a:spcPct val="0"/>
                </a:spcBef>
              </a:pPr>
              <a:t>7</a:t>
            </a:fld>
            <a:endParaRPr lang="en-GB" altLang="en-US"/>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GB" dirty="0">
              <a:latin typeface="Times New Roman" charset="0"/>
              <a:ea typeface="ＭＳ Ｐゴシック" charset="0"/>
              <a:cs typeface="+mn-cs"/>
            </a:endParaRPr>
          </a:p>
        </p:txBody>
      </p:sp>
    </p:spTree>
    <p:extLst>
      <p:ext uri="{BB962C8B-B14F-4D97-AF65-F5344CB8AC3E}">
        <p14:creationId xmlns:p14="http://schemas.microsoft.com/office/powerpoint/2010/main" val="307475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2529934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29826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83030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1770215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3200" b="1"/>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366504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140532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3200" b="1"/>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1182432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vl1pPr>
          </a:lstStyle>
          <a:p>
            <a:r>
              <a:rPr lang="en-US"/>
              <a:t>Click to edit Master title style</a:t>
            </a:r>
          </a:p>
        </p:txBody>
      </p:sp>
      <p:sp>
        <p:nvSpPr>
          <p:cNvPr id="3" name="Date Placeholder 2"/>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1835458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201111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342733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E795CE-F7F0-4B1E-8620-82FA285DA60A}" type="datetimeFigureOut">
              <a:rPr lang="en-US" smtClean="0"/>
              <a:t>04-Oct-20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66C733-421F-4995-BE69-D3926FCD7EA2}" type="slidenum">
              <a:rPr lang="en-US" smtClean="0"/>
              <a:t>‹#›</a:t>
            </a:fld>
            <a:endParaRPr lang="en-US" dirty="0"/>
          </a:p>
        </p:txBody>
      </p:sp>
    </p:spTree>
    <p:extLst>
      <p:ext uri="{BB962C8B-B14F-4D97-AF65-F5344CB8AC3E}">
        <p14:creationId xmlns:p14="http://schemas.microsoft.com/office/powerpoint/2010/main" val="418968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795CE-F7F0-4B1E-8620-82FA285DA60A}" type="datetimeFigureOut">
              <a:rPr lang="en-US" smtClean="0"/>
              <a:t>04-Oct-20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6C733-421F-4995-BE69-D3926FCD7EA2}" type="slidenum">
              <a:rPr lang="en-US" smtClean="0"/>
              <a:t>‹#›</a:t>
            </a:fld>
            <a:endParaRPr lang="en-US" dirty="0"/>
          </a:p>
        </p:txBody>
      </p:sp>
    </p:spTree>
    <p:extLst>
      <p:ext uri="{BB962C8B-B14F-4D97-AF65-F5344CB8AC3E}">
        <p14:creationId xmlns:p14="http://schemas.microsoft.com/office/powerpoint/2010/main" val="298810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Data</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179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Types of variables</a:t>
            </a:r>
          </a:p>
          <a:p>
            <a:r>
              <a:rPr lang="en-US" dirty="0"/>
              <a:t>Levels of measurement</a:t>
            </a:r>
          </a:p>
        </p:txBody>
      </p:sp>
    </p:spTree>
    <p:extLst>
      <p:ext uri="{BB962C8B-B14F-4D97-AF65-F5344CB8AC3E}">
        <p14:creationId xmlns:p14="http://schemas.microsoft.com/office/powerpoint/2010/main" val="45023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2843"/>
          </a:xfrm>
        </p:spPr>
        <p:txBody>
          <a:bodyPr/>
          <a:lstStyle/>
          <a:p>
            <a:r>
              <a:rPr lang="en-US" b="1" dirty="0">
                <a:latin typeface="Times New Roman" panose="02020603050405020304" pitchFamily="18" charset="0"/>
                <a:cs typeface="Times New Roman" panose="02020603050405020304" pitchFamily="18" charset="0"/>
              </a:rPr>
              <a:t>Variable</a:t>
            </a:r>
          </a:p>
        </p:txBody>
      </p:sp>
      <p:sp>
        <p:nvSpPr>
          <p:cNvPr id="3" name="Content Placeholder 2"/>
          <p:cNvSpPr>
            <a:spLocks noGrp="1"/>
          </p:cNvSpPr>
          <p:nvPr>
            <p:ph idx="1"/>
          </p:nvPr>
        </p:nvSpPr>
        <p:spPr>
          <a:xfrm>
            <a:off x="838200" y="1342768"/>
            <a:ext cx="10515600" cy="4834195"/>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 characteristic that may differ from one entity to another is called a </a:t>
            </a:r>
            <a:r>
              <a:rPr lang="en-US" b="1" dirty="0">
                <a:solidFill>
                  <a:srgbClr val="FF0000"/>
                </a:solidFill>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 A Variable is comprised of data which are classified as  Nominal, Ordinal, Interval and Ratio scale data.</a:t>
            </a:r>
          </a:p>
          <a:p>
            <a:endParaRPr lang="en-US" dirty="0">
              <a:latin typeface="Times New Roman" panose="02020603050405020304" pitchFamily="18" charset="0"/>
              <a:cs typeface="Times New Roman" panose="02020603050405020304" pitchFamily="18" charset="0"/>
            </a:endParaRPr>
          </a:p>
          <a:p>
            <a:pPr marL="0" indent="0">
              <a:buNone/>
            </a:pPr>
            <a:r>
              <a:rPr lang="en-US" altLang="en-US" b="1" i="1" dirty="0">
                <a:solidFill>
                  <a:srgbClr val="FF0000"/>
                </a:solidFill>
                <a:latin typeface="Times New Roman" panose="02020603050405020304" pitchFamily="18" charset="0"/>
                <a:cs typeface="Times New Roman" panose="02020603050405020304" pitchFamily="18" charset="0"/>
              </a:rPr>
              <a:t>Two kinds of variables</a:t>
            </a:r>
            <a:r>
              <a:rPr lang="en-US" altLang="en-US" dirty="0">
                <a:latin typeface="Times New Roman" panose="02020603050405020304" pitchFamily="18" charset="0"/>
                <a:cs typeface="Times New Roman" panose="02020603050405020304" pitchFamily="18" charset="0"/>
              </a:rPr>
              <a:t>:</a:t>
            </a:r>
          </a:p>
          <a:p>
            <a:r>
              <a:rPr lang="en-US" altLang="en-US" b="1" dirty="0">
                <a:solidFill>
                  <a:schemeClr val="hlink"/>
                </a:solidFill>
                <a:latin typeface="Times New Roman" panose="02020603050405020304" pitchFamily="18" charset="0"/>
                <a:cs typeface="Times New Roman" panose="02020603050405020304" pitchFamily="18" charset="0"/>
              </a:rPr>
              <a:t>Qualitative, or Attribute, or Categorical Variable</a:t>
            </a:r>
            <a:r>
              <a:rPr lang="en-US" altLang="en-US" dirty="0">
                <a:latin typeface="Times New Roman" panose="02020603050405020304" pitchFamily="18" charset="0"/>
                <a:cs typeface="Times New Roman" panose="02020603050405020304" pitchFamily="18" charset="0"/>
              </a:rPr>
              <a:t>: A variable that categorizes or describes an element of a population.</a:t>
            </a:r>
          </a:p>
          <a:p>
            <a:r>
              <a:rPr lang="en-US" altLang="en-US" i="1" dirty="0">
                <a:solidFill>
                  <a:schemeClr val="tx2"/>
                </a:solidFill>
                <a:latin typeface="Times New Roman" panose="02020603050405020304" pitchFamily="18" charset="0"/>
                <a:cs typeface="Times New Roman" panose="02020603050405020304" pitchFamily="18" charset="0"/>
              </a:rPr>
              <a:t>Note</a:t>
            </a:r>
            <a:r>
              <a:rPr lang="en-US" altLang="en-US" dirty="0">
                <a:latin typeface="Times New Roman" panose="02020603050405020304" pitchFamily="18" charset="0"/>
                <a:cs typeface="Times New Roman" panose="02020603050405020304" pitchFamily="18" charset="0"/>
              </a:rPr>
              <a:t>: Arithmetic operations, such as addition and averaging, are </a:t>
            </a:r>
            <a:r>
              <a:rPr lang="en-US" altLang="en-US" i="1" dirty="0">
                <a:solidFill>
                  <a:srgbClr val="0000CC"/>
                </a:solidFill>
                <a:latin typeface="Times New Roman" panose="02020603050405020304" pitchFamily="18" charset="0"/>
                <a:cs typeface="Times New Roman" panose="02020603050405020304" pitchFamily="18" charset="0"/>
              </a:rPr>
              <a:t>not</a:t>
            </a:r>
            <a:r>
              <a:rPr lang="en-US" altLang="en-US" dirty="0">
                <a:latin typeface="Times New Roman" panose="02020603050405020304" pitchFamily="18" charset="0"/>
                <a:cs typeface="Times New Roman" panose="02020603050405020304" pitchFamily="18" charset="0"/>
              </a:rPr>
              <a:t> meaningful for data resulting from a qualitative variable.</a:t>
            </a:r>
          </a:p>
          <a:p>
            <a:pPr marL="0" indent="0">
              <a:buNone/>
            </a:pPr>
            <a:endParaRPr lang="en-US" altLang="en-US" dirty="0">
              <a:latin typeface="Times New Roman" panose="02020603050405020304" pitchFamily="18" charset="0"/>
              <a:cs typeface="Times New Roman" panose="02020603050405020304" pitchFamily="18" charset="0"/>
            </a:endParaRPr>
          </a:p>
          <a:p>
            <a:r>
              <a:rPr lang="en-US" altLang="en-US" b="1" dirty="0">
                <a:solidFill>
                  <a:schemeClr val="hlink"/>
                </a:solidFill>
                <a:latin typeface="Times New Roman" panose="02020603050405020304" pitchFamily="18" charset="0"/>
                <a:cs typeface="Times New Roman" panose="02020603050405020304" pitchFamily="18" charset="0"/>
              </a:rPr>
              <a:t>Quantitative, or Numerical, Variable</a:t>
            </a:r>
            <a:r>
              <a:rPr lang="en-US" altLang="en-US" dirty="0">
                <a:latin typeface="Times New Roman" panose="02020603050405020304" pitchFamily="18" charset="0"/>
                <a:cs typeface="Times New Roman" panose="02020603050405020304" pitchFamily="18" charset="0"/>
              </a:rPr>
              <a:t>: A variable that quantifies an element of a population.</a:t>
            </a:r>
          </a:p>
          <a:p>
            <a:r>
              <a:rPr lang="en-US" altLang="en-US" i="1" dirty="0">
                <a:solidFill>
                  <a:schemeClr val="tx2"/>
                </a:solidFill>
                <a:latin typeface="Times New Roman" panose="02020603050405020304" pitchFamily="18" charset="0"/>
                <a:cs typeface="Times New Roman" panose="02020603050405020304" pitchFamily="18" charset="0"/>
              </a:rPr>
              <a:t>Note</a:t>
            </a:r>
            <a:r>
              <a:rPr lang="en-US" altLang="en-US" dirty="0">
                <a:latin typeface="Times New Roman" panose="02020603050405020304" pitchFamily="18" charset="0"/>
                <a:cs typeface="Times New Roman" panose="02020603050405020304" pitchFamily="18" charset="0"/>
              </a:rPr>
              <a:t>: Arithmetic operations such as addition and averaging, are meaningful for data resulting from a quantitative variable.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769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Type of variables (</a:t>
            </a:r>
            <a:r>
              <a:rPr lang="en-US" b="0" i="1" dirty="0">
                <a:latin typeface="Times New Roman" panose="02020603050405020304" pitchFamily="18" charset="0"/>
                <a:cs typeface="Times New Roman" panose="02020603050405020304" pitchFamily="18" charset="0"/>
              </a:rPr>
              <a:t>Type of data</a:t>
            </a:r>
            <a:r>
              <a:rPr lang="en-US" dirty="0">
                <a:latin typeface="Times New Roman" panose="02020603050405020304" pitchFamily="18" charset="0"/>
                <a:cs typeface="Times New Roman" panose="02020603050405020304" pitchFamily="18" charset="0"/>
              </a:rPr>
              <a:t>)</a:t>
            </a:r>
          </a:p>
        </p:txBody>
      </p:sp>
      <p:sp>
        <p:nvSpPr>
          <p:cNvPr id="4" name="Rectangle 2"/>
          <p:cNvSpPr>
            <a:spLocks noGrp="1" noChangeArrowheads="1"/>
          </p:cNvSpPr>
          <p:nvPr>
            <p:ph idx="1"/>
          </p:nvPr>
        </p:nvSpPr>
        <p:spPr>
          <a:noFill/>
          <a:ln/>
        </p:spPr>
        <p:txBody>
          <a:bodyPr>
            <a:normAutofit/>
          </a:bodyPr>
          <a:lstStyle/>
          <a:p>
            <a:pPr marL="0" indent="0" defTabSz="919163">
              <a:buFontTx/>
              <a:buNone/>
            </a:pPr>
            <a:r>
              <a:rPr lang="en-US" altLang="en-US" sz="2400" dirty="0">
                <a:solidFill>
                  <a:srgbClr val="FF0000"/>
                </a:solidFill>
                <a:latin typeface="Times New Roman" panose="02020603050405020304" pitchFamily="18" charset="0"/>
                <a:cs typeface="Times New Roman" panose="02020603050405020304" pitchFamily="18" charset="0"/>
              </a:rPr>
              <a:t>Qualitative</a:t>
            </a:r>
            <a:r>
              <a:rPr lang="en-US" altLang="en-US" sz="2400" dirty="0">
                <a:latin typeface="Times New Roman" panose="02020603050405020304" pitchFamily="18" charset="0"/>
                <a:cs typeface="Times New Roman" panose="02020603050405020304" pitchFamily="18" charset="0"/>
              </a:rPr>
              <a:t> and </a:t>
            </a:r>
            <a:r>
              <a:rPr lang="en-US" altLang="en-US" sz="2400" dirty="0">
                <a:solidFill>
                  <a:srgbClr val="FF0000"/>
                </a:solidFill>
                <a:latin typeface="Times New Roman" panose="02020603050405020304" pitchFamily="18" charset="0"/>
                <a:cs typeface="Times New Roman" panose="02020603050405020304" pitchFamily="18" charset="0"/>
              </a:rPr>
              <a:t>quantitative</a:t>
            </a:r>
            <a:r>
              <a:rPr lang="en-US" altLang="en-US" sz="2400" dirty="0">
                <a:latin typeface="Times New Roman" panose="02020603050405020304" pitchFamily="18" charset="0"/>
                <a:cs typeface="Times New Roman" panose="02020603050405020304" pitchFamily="18" charset="0"/>
              </a:rPr>
              <a:t> variables may be further subdivided:</a:t>
            </a:r>
          </a:p>
          <a:p>
            <a:pPr marL="0" indent="0" defTabSz="919163">
              <a:buFontTx/>
              <a:buNone/>
            </a:pPr>
            <a:endParaRPr lang="en-US" altLang="en-US" sz="2400" dirty="0">
              <a:latin typeface="Times New Roman" panose="02020603050405020304" pitchFamily="18" charset="0"/>
              <a:cs typeface="Times New Roman" panose="02020603050405020304" pitchFamily="18" charset="0"/>
            </a:endParaRPr>
          </a:p>
          <a:p>
            <a:pPr marL="0" indent="0" defTabSz="919163">
              <a:buFontTx/>
              <a:buNone/>
            </a:pPr>
            <a:r>
              <a:rPr lang="en-US" altLang="en-US" sz="2400" dirty="0">
                <a:latin typeface="Times New Roman" panose="02020603050405020304" pitchFamily="18" charset="0"/>
                <a:cs typeface="Times New Roman" panose="02020603050405020304" pitchFamily="18" charset="0"/>
              </a:rPr>
              <a:t>					Nominal</a:t>
            </a:r>
          </a:p>
          <a:p>
            <a:pPr marL="0" indent="0" defTabSz="919163">
              <a:buFontTx/>
              <a:buNone/>
            </a:pPr>
            <a:r>
              <a:rPr lang="en-US" altLang="en-US" sz="2400" dirty="0">
                <a:latin typeface="Times New Roman" panose="02020603050405020304" pitchFamily="18" charset="0"/>
                <a:cs typeface="Times New Roman" panose="02020603050405020304" pitchFamily="18" charset="0"/>
              </a:rPr>
              <a:t>		Qualitative		</a:t>
            </a:r>
          </a:p>
          <a:p>
            <a:pPr marL="0" indent="0" defTabSz="919163">
              <a:buFontTx/>
              <a:buNone/>
            </a:pPr>
            <a:r>
              <a:rPr lang="en-US" altLang="en-US" sz="2400" dirty="0">
                <a:latin typeface="Times New Roman" panose="02020603050405020304" pitchFamily="18" charset="0"/>
                <a:cs typeface="Times New Roman" panose="02020603050405020304" pitchFamily="18" charset="0"/>
              </a:rPr>
              <a:t>					Ordinal</a:t>
            </a:r>
          </a:p>
          <a:p>
            <a:pPr marL="0" indent="0" defTabSz="919163">
              <a:buFontTx/>
              <a:buNone/>
            </a:pPr>
            <a:r>
              <a:rPr lang="en-US" altLang="en-US" sz="2400" dirty="0">
                <a:latin typeface="Times New Roman" panose="02020603050405020304" pitchFamily="18" charset="0"/>
                <a:cs typeface="Times New Roman" panose="02020603050405020304" pitchFamily="18" charset="0"/>
              </a:rPr>
              <a:t>Variable</a:t>
            </a:r>
          </a:p>
          <a:p>
            <a:pPr marL="0" indent="0" defTabSz="919163">
              <a:buFontTx/>
              <a:buNone/>
            </a:pPr>
            <a:r>
              <a:rPr lang="en-US" altLang="en-US" sz="2400" dirty="0">
                <a:latin typeface="Times New Roman" panose="02020603050405020304" pitchFamily="18" charset="0"/>
                <a:cs typeface="Times New Roman" panose="02020603050405020304" pitchFamily="18" charset="0"/>
              </a:rPr>
              <a:t>					Discrete</a:t>
            </a:r>
          </a:p>
          <a:p>
            <a:pPr marL="0" indent="0" defTabSz="919163">
              <a:buFontTx/>
              <a:buNone/>
            </a:pPr>
            <a:r>
              <a:rPr lang="en-US" altLang="en-US" sz="2400" dirty="0">
                <a:latin typeface="Times New Roman" panose="02020603050405020304" pitchFamily="18" charset="0"/>
                <a:cs typeface="Times New Roman" panose="02020603050405020304" pitchFamily="18" charset="0"/>
              </a:rPr>
              <a:t>		Quantitative</a:t>
            </a:r>
          </a:p>
          <a:p>
            <a:pPr marL="0" indent="0" defTabSz="919163">
              <a:buNone/>
            </a:pPr>
            <a:r>
              <a:rPr lang="en-US" altLang="en-US" sz="2400" dirty="0">
                <a:latin typeface="Times New Roman" panose="02020603050405020304" pitchFamily="18" charset="0"/>
                <a:cs typeface="Times New Roman" panose="02020603050405020304" pitchFamily="18" charset="0"/>
              </a:rPr>
              <a:t>		</a:t>
            </a:r>
            <a:r>
              <a:rPr lang="en-US" altLang="en-US" sz="1600" dirty="0"/>
              <a:t>(</a:t>
            </a:r>
            <a:r>
              <a:rPr lang="en-US" altLang="en-US" sz="1600" i="1" dirty="0"/>
              <a:t>Measured or observed</a:t>
            </a:r>
            <a:r>
              <a:rPr lang="en-US" altLang="en-US" sz="1600" dirty="0"/>
              <a:t>)	</a:t>
            </a:r>
            <a:r>
              <a:rPr lang="en-US" altLang="en-US" sz="2400" dirty="0">
                <a:latin typeface="Times New Roman" panose="02020603050405020304" pitchFamily="18" charset="0"/>
                <a:cs typeface="Times New Roman" panose="02020603050405020304" pitchFamily="18" charset="0"/>
              </a:rPr>
              <a:t>Continuous</a:t>
            </a:r>
          </a:p>
          <a:p>
            <a:pPr marL="0" indent="0" defTabSz="919163">
              <a:buFontTx/>
              <a:buNone/>
            </a:pPr>
            <a:endParaRPr lang="en-US" altLang="en-US" sz="2400" dirty="0">
              <a:latin typeface="Times New Roman" panose="02020603050405020304" pitchFamily="18" charset="0"/>
              <a:cs typeface="Times New Roman" panose="02020603050405020304" pitchFamily="18" charset="0"/>
            </a:endParaRPr>
          </a:p>
        </p:txBody>
      </p:sp>
      <p:sp>
        <p:nvSpPr>
          <p:cNvPr id="5" name="Line 3"/>
          <p:cNvSpPr>
            <a:spLocks noChangeShapeType="1"/>
          </p:cNvSpPr>
          <p:nvPr/>
        </p:nvSpPr>
        <p:spPr bwMode="auto">
          <a:xfrm flipV="1">
            <a:off x="1987378" y="3429000"/>
            <a:ext cx="739345" cy="914400"/>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3"/>
          <p:cNvSpPr>
            <a:spLocks noChangeShapeType="1"/>
          </p:cNvSpPr>
          <p:nvPr/>
        </p:nvSpPr>
        <p:spPr bwMode="auto">
          <a:xfrm>
            <a:off x="1987378" y="4343399"/>
            <a:ext cx="739345" cy="797011"/>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3"/>
          <p:cNvSpPr>
            <a:spLocks noChangeShapeType="1"/>
          </p:cNvSpPr>
          <p:nvPr/>
        </p:nvSpPr>
        <p:spPr bwMode="auto">
          <a:xfrm flipV="1">
            <a:off x="4100384" y="2965622"/>
            <a:ext cx="1410730" cy="46337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3"/>
          <p:cNvSpPr>
            <a:spLocks noChangeShapeType="1"/>
          </p:cNvSpPr>
          <p:nvPr/>
        </p:nvSpPr>
        <p:spPr bwMode="auto">
          <a:xfrm>
            <a:off x="4100384" y="3429000"/>
            <a:ext cx="1410730" cy="40983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3"/>
          <p:cNvSpPr>
            <a:spLocks noChangeShapeType="1"/>
          </p:cNvSpPr>
          <p:nvPr/>
        </p:nvSpPr>
        <p:spPr bwMode="auto">
          <a:xfrm>
            <a:off x="4341340" y="5255740"/>
            <a:ext cx="1169773" cy="33775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3"/>
          <p:cNvSpPr>
            <a:spLocks noChangeShapeType="1"/>
          </p:cNvSpPr>
          <p:nvPr/>
        </p:nvSpPr>
        <p:spPr bwMode="auto">
          <a:xfrm flipV="1">
            <a:off x="4341340" y="4806777"/>
            <a:ext cx="1169773" cy="448963"/>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6396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9934"/>
          </a:xfrm>
        </p:spPr>
        <p:txBody>
          <a:bodyPr/>
          <a:lstStyle/>
          <a:p>
            <a:r>
              <a:rPr lang="en-US" dirty="0">
                <a:latin typeface="Times New Roman" panose="02020603050405020304" pitchFamily="18" charset="0"/>
                <a:cs typeface="Times New Roman" panose="02020603050405020304" pitchFamily="18" charset="0"/>
              </a:rPr>
              <a:t>Types of Variable (data)</a:t>
            </a:r>
          </a:p>
        </p:txBody>
      </p:sp>
      <p:sp>
        <p:nvSpPr>
          <p:cNvPr id="3" name="Content Placeholder 2"/>
          <p:cNvSpPr>
            <a:spLocks noGrp="1"/>
          </p:cNvSpPr>
          <p:nvPr>
            <p:ph idx="1"/>
          </p:nvPr>
        </p:nvSpPr>
        <p:spPr>
          <a:xfrm>
            <a:off x="838200" y="1235676"/>
            <a:ext cx="10515600" cy="4941287"/>
          </a:xfrm>
        </p:spPr>
        <p:txBody>
          <a:bodyPr>
            <a:normAutofit fontScale="77500" lnSpcReduction="20000"/>
          </a:bodyPr>
          <a:lstStyle/>
          <a:p>
            <a:r>
              <a:rPr lang="en-US" altLang="en-US" b="1" dirty="0">
                <a:solidFill>
                  <a:schemeClr val="hlink"/>
                </a:solidFill>
                <a:latin typeface="Times New Roman" panose="02020603050405020304" pitchFamily="18" charset="0"/>
                <a:cs typeface="Times New Roman" panose="02020603050405020304" pitchFamily="18" charset="0"/>
              </a:rPr>
              <a:t>Nominal Variable</a:t>
            </a:r>
            <a:r>
              <a:rPr lang="en-US" altLang="en-US" dirty="0">
                <a:latin typeface="Times New Roman" panose="02020603050405020304" pitchFamily="18" charset="0"/>
                <a:cs typeface="Times New Roman" panose="02020603050405020304" pitchFamily="18" charset="0"/>
              </a:rPr>
              <a:t>: The data some quality it possesses rather than by numerical measurement. A variable that categorizes (or describes, or names) an element of a population. </a:t>
            </a:r>
            <a:r>
              <a:rPr lang="en-US" altLang="en-US" i="1" dirty="0">
                <a:latin typeface="Times New Roman" panose="02020603050405020304" pitchFamily="18" charset="0"/>
                <a:cs typeface="Times New Roman" panose="02020603050405020304" pitchFamily="18" charset="0"/>
              </a:rPr>
              <a:t>For example; flower </a:t>
            </a:r>
            <a:r>
              <a:rPr lang="en-US" altLang="en-US" i="1" dirty="0" err="1">
                <a:latin typeface="Times New Roman" panose="02020603050405020304" pitchFamily="18" charset="0"/>
                <a:cs typeface="Times New Roman" panose="02020603050405020304" pitchFamily="18" charset="0"/>
              </a:rPr>
              <a:t>colour</a:t>
            </a:r>
            <a:r>
              <a:rPr lang="en-US" altLang="en-US" i="1" dirty="0">
                <a:latin typeface="Times New Roman" panose="02020603050405020304" pitchFamily="18" charset="0"/>
                <a:cs typeface="Times New Roman" panose="02020603050405020304" pitchFamily="18" charset="0"/>
              </a:rPr>
              <a:t>, gender, fat, thin etc.</a:t>
            </a:r>
          </a:p>
          <a:p>
            <a:endParaRPr lang="en-US" altLang="en-US" b="1" dirty="0">
              <a:solidFill>
                <a:schemeClr val="hlink"/>
              </a:solidFill>
              <a:latin typeface="Times New Roman" panose="02020603050405020304" pitchFamily="18" charset="0"/>
              <a:cs typeface="Times New Roman" panose="02020603050405020304" pitchFamily="18" charset="0"/>
            </a:endParaRPr>
          </a:p>
          <a:p>
            <a:pPr marL="342900" lvl="1" indent="-342900">
              <a:spcBef>
                <a:spcPts val="1000"/>
              </a:spcBef>
            </a:pPr>
            <a:r>
              <a:rPr lang="en-US" altLang="en-US" b="1" dirty="0">
                <a:solidFill>
                  <a:schemeClr val="hlink"/>
                </a:solidFill>
                <a:latin typeface="Times New Roman" panose="02020603050405020304" pitchFamily="18" charset="0"/>
                <a:cs typeface="Times New Roman" panose="02020603050405020304" pitchFamily="18" charset="0"/>
              </a:rPr>
              <a:t>Ordinal Variable</a:t>
            </a:r>
            <a:r>
              <a:rPr lang="en-US" altLang="en-US" dirty="0">
                <a:latin typeface="Times New Roman" panose="02020603050405020304" pitchFamily="18" charset="0"/>
                <a:cs typeface="Times New Roman" panose="02020603050405020304" pitchFamily="18" charset="0"/>
              </a:rPr>
              <a:t>: An ordering or relative ranking of measurements of variables, </a:t>
            </a:r>
            <a:r>
              <a:rPr lang="en-US" altLang="en-US" i="1" dirty="0">
                <a:latin typeface="Times New Roman" panose="02020603050405020304" pitchFamily="18" charset="0"/>
                <a:cs typeface="Times New Roman" panose="02020603050405020304" pitchFamily="18" charset="0"/>
              </a:rPr>
              <a:t>for example, an academic position secured by students, a degree of illness (none, mild, moderate, severe), Likert scale (strongly agree, agree, neutral to strongly disagree </a:t>
            </a:r>
            <a:r>
              <a:rPr lang="en-US" altLang="en-US" i="1" dirty="0" err="1">
                <a:latin typeface="Times New Roman" panose="02020603050405020304" pitchFamily="18" charset="0"/>
                <a:cs typeface="Times New Roman" panose="02020603050405020304" pitchFamily="18" charset="0"/>
              </a:rPr>
              <a:t>etc</a:t>
            </a:r>
            <a:r>
              <a:rPr lang="en-US" altLang="en-US" i="1"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b="1" dirty="0">
                <a:solidFill>
                  <a:schemeClr val="hlink"/>
                </a:solidFill>
                <a:latin typeface="Times New Roman" panose="02020603050405020304" pitchFamily="18" charset="0"/>
                <a:cs typeface="Times New Roman" panose="02020603050405020304" pitchFamily="18" charset="0"/>
              </a:rPr>
              <a:t>Discrete Variable</a:t>
            </a:r>
            <a:r>
              <a:rPr lang="en-US" altLang="en-US" dirty="0">
                <a:latin typeface="Times New Roman" panose="02020603050405020304" pitchFamily="18" charset="0"/>
                <a:cs typeface="Times New Roman" panose="02020603050405020304" pitchFamily="18" charset="0"/>
              </a:rPr>
              <a:t>: A quantitative variable that can assume a countable number of values.  Intuitively, a discrete variable can assume values corresponding to isolated points along a line interval.  That is, there is a gap between any two values. </a:t>
            </a:r>
            <a:r>
              <a:rPr lang="en-US" altLang="en-US" i="1" dirty="0">
                <a:latin typeface="Times New Roman" panose="02020603050405020304" pitchFamily="18" charset="0"/>
                <a:cs typeface="Times New Roman" panose="02020603050405020304" pitchFamily="18" charset="0"/>
              </a:rPr>
              <a:t>For example; you cannot talk to 1.5 person. Hen cannot lay 2.6 eggs.</a:t>
            </a:r>
            <a:r>
              <a:rPr lang="en-US" altLang="en-US" dirty="0">
                <a:latin typeface="Times New Roman" panose="02020603050405020304" pitchFamily="18" charset="0"/>
                <a:cs typeface="Times New Roman" panose="02020603050405020304" pitchFamily="18" charset="0"/>
              </a:rPr>
              <a:t> </a:t>
            </a:r>
          </a:p>
          <a:p>
            <a:endParaRPr lang="en-US" altLang="en-US" dirty="0">
              <a:latin typeface="Times New Roman" panose="02020603050405020304" pitchFamily="18" charset="0"/>
              <a:cs typeface="Times New Roman" panose="02020603050405020304" pitchFamily="18" charset="0"/>
            </a:endParaRPr>
          </a:p>
          <a:p>
            <a:r>
              <a:rPr lang="en-US" altLang="en-US" b="1" dirty="0">
                <a:solidFill>
                  <a:schemeClr val="hlink"/>
                </a:solidFill>
                <a:latin typeface="Times New Roman" panose="02020603050405020304" pitchFamily="18" charset="0"/>
                <a:cs typeface="Times New Roman" panose="02020603050405020304" pitchFamily="18" charset="0"/>
              </a:rPr>
              <a:t>Continuous Variable</a:t>
            </a:r>
            <a:r>
              <a:rPr lang="en-US" altLang="en-US" dirty="0">
                <a:latin typeface="Times New Roman" panose="02020603050405020304" pitchFamily="18" charset="0"/>
                <a:cs typeface="Times New Roman" panose="02020603050405020304" pitchFamily="18" charset="0"/>
              </a:rPr>
              <a:t>: A quantitative variable that can assume an uncountable number of values.  Intuitively, a continuous variable can assume any value along a line interval, including every possible value between any two values. </a:t>
            </a:r>
            <a:r>
              <a:rPr lang="en-US" altLang="en-US" i="1" dirty="0">
                <a:latin typeface="Times New Roman" panose="02020603050405020304" pitchFamily="18" charset="0"/>
                <a:cs typeface="Times New Roman" panose="02020603050405020304" pitchFamily="18" charset="0"/>
              </a:rPr>
              <a:t>For example, 4.3 kg of rice, 1.9 </a:t>
            </a:r>
            <a:r>
              <a:rPr lang="en-US" altLang="en-US" i="1" dirty="0" err="1">
                <a:latin typeface="Times New Roman" panose="02020603050405020304" pitchFamily="18" charset="0"/>
                <a:cs typeface="Times New Roman" panose="02020603050405020304" pitchFamily="18" charset="0"/>
              </a:rPr>
              <a:t>litres</a:t>
            </a:r>
            <a:r>
              <a:rPr lang="en-US" altLang="en-US" i="1" dirty="0">
                <a:latin typeface="Times New Roman" panose="02020603050405020304" pitchFamily="18" charset="0"/>
                <a:cs typeface="Times New Roman" panose="02020603050405020304" pitchFamily="18" charset="0"/>
              </a:rPr>
              <a:t> of water etc. </a:t>
            </a:r>
            <a:endParaRPr lang="en-US" alt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6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838200" y="365126"/>
            <a:ext cx="10515600" cy="469762"/>
          </a:xfrm>
        </p:spPr>
        <p:txBody>
          <a:bodyPr>
            <a:normAutofit fontScale="90000"/>
          </a:bodyPr>
          <a:lstStyle/>
          <a:p>
            <a:pPr eaLnBrk="1" hangingPunct="1"/>
            <a:r>
              <a:rPr lang="sk-SK" altLang="en-US" dirty="0">
                <a:latin typeface="Times New Roman" panose="02020603050405020304" pitchFamily="18" charset="0"/>
                <a:cs typeface="Times New Roman" panose="02020603050405020304" pitchFamily="18" charset="0"/>
              </a:rPr>
              <a:t>Types of variables</a:t>
            </a:r>
          </a:p>
        </p:txBody>
      </p:sp>
      <p:sp>
        <p:nvSpPr>
          <p:cNvPr id="7" name="Rounded Rectangle 6"/>
          <p:cNvSpPr/>
          <p:nvPr/>
        </p:nvSpPr>
        <p:spPr>
          <a:xfrm>
            <a:off x="5016501" y="1341439"/>
            <a:ext cx="2087563" cy="9350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b="1" dirty="0">
                <a:solidFill>
                  <a:schemeClr val="tx1"/>
                </a:solidFill>
                <a:latin typeface="Times New Roman" panose="02020603050405020304" pitchFamily="18" charset="0"/>
                <a:cs typeface="Times New Roman" panose="02020603050405020304" pitchFamily="18" charset="0"/>
              </a:rPr>
              <a:t>Variables</a:t>
            </a:r>
          </a:p>
        </p:txBody>
      </p:sp>
      <p:sp>
        <p:nvSpPr>
          <p:cNvPr id="8" name="Rounded Rectangle 7"/>
          <p:cNvSpPr/>
          <p:nvPr/>
        </p:nvSpPr>
        <p:spPr>
          <a:xfrm>
            <a:off x="6816725" y="2565400"/>
            <a:ext cx="2159000" cy="9350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Quantitative</a:t>
            </a:r>
          </a:p>
        </p:txBody>
      </p:sp>
      <p:sp>
        <p:nvSpPr>
          <p:cNvPr id="9" name="Rounded Rectangle 8"/>
          <p:cNvSpPr/>
          <p:nvPr/>
        </p:nvSpPr>
        <p:spPr>
          <a:xfrm>
            <a:off x="3216275" y="2565400"/>
            <a:ext cx="2159000" cy="9350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Qualitative</a:t>
            </a:r>
          </a:p>
        </p:txBody>
      </p:sp>
      <p:sp>
        <p:nvSpPr>
          <p:cNvPr id="10" name="Rounded Rectangle 9"/>
          <p:cNvSpPr/>
          <p:nvPr/>
        </p:nvSpPr>
        <p:spPr>
          <a:xfrm>
            <a:off x="1524000" y="3933825"/>
            <a:ext cx="2160588" cy="9350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Dichotomic</a:t>
            </a:r>
          </a:p>
        </p:txBody>
      </p:sp>
      <p:sp>
        <p:nvSpPr>
          <p:cNvPr id="11" name="Rounded Rectangle 10"/>
          <p:cNvSpPr/>
          <p:nvPr/>
        </p:nvSpPr>
        <p:spPr>
          <a:xfrm>
            <a:off x="3863975" y="3933825"/>
            <a:ext cx="2160588" cy="9350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Polynomic</a:t>
            </a:r>
          </a:p>
        </p:txBody>
      </p:sp>
      <p:sp>
        <p:nvSpPr>
          <p:cNvPr id="12" name="Rounded Rectangle 11"/>
          <p:cNvSpPr/>
          <p:nvPr/>
        </p:nvSpPr>
        <p:spPr>
          <a:xfrm>
            <a:off x="6167439" y="3933825"/>
            <a:ext cx="2160587" cy="9350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Discrete</a:t>
            </a:r>
          </a:p>
        </p:txBody>
      </p:sp>
      <p:sp>
        <p:nvSpPr>
          <p:cNvPr id="13" name="Rounded Rectangle 12"/>
          <p:cNvSpPr/>
          <p:nvPr/>
        </p:nvSpPr>
        <p:spPr>
          <a:xfrm>
            <a:off x="8507414" y="3933825"/>
            <a:ext cx="2773361" cy="93503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Continuous</a:t>
            </a:r>
          </a:p>
        </p:txBody>
      </p:sp>
      <p:sp>
        <p:nvSpPr>
          <p:cNvPr id="14" name="Rounded Rectangle 13"/>
          <p:cNvSpPr/>
          <p:nvPr/>
        </p:nvSpPr>
        <p:spPr>
          <a:xfrm>
            <a:off x="1524000" y="5229226"/>
            <a:ext cx="2160588"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Gender, marital status</a:t>
            </a:r>
          </a:p>
        </p:txBody>
      </p:sp>
      <p:sp>
        <p:nvSpPr>
          <p:cNvPr id="15" name="Rounded Rectangle 14"/>
          <p:cNvSpPr/>
          <p:nvPr/>
        </p:nvSpPr>
        <p:spPr>
          <a:xfrm>
            <a:off x="3863975" y="5229226"/>
            <a:ext cx="2160588"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Brand of Pc, hair color</a:t>
            </a:r>
          </a:p>
        </p:txBody>
      </p:sp>
      <p:sp>
        <p:nvSpPr>
          <p:cNvPr id="16" name="Rounded Rectangle 15"/>
          <p:cNvSpPr/>
          <p:nvPr/>
        </p:nvSpPr>
        <p:spPr>
          <a:xfrm>
            <a:off x="6167439" y="5229226"/>
            <a:ext cx="2160587"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Children in family, Strokes on a golf hole</a:t>
            </a:r>
          </a:p>
        </p:txBody>
      </p:sp>
      <p:sp>
        <p:nvSpPr>
          <p:cNvPr id="17" name="Rounded Rectangle 16"/>
          <p:cNvSpPr/>
          <p:nvPr/>
        </p:nvSpPr>
        <p:spPr>
          <a:xfrm>
            <a:off x="8507414" y="5229226"/>
            <a:ext cx="2846386" cy="9366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sz="2000" dirty="0">
                <a:solidFill>
                  <a:schemeClr val="tx1"/>
                </a:solidFill>
                <a:latin typeface="Times New Roman" panose="02020603050405020304" pitchFamily="18" charset="0"/>
                <a:cs typeface="Times New Roman" panose="02020603050405020304" pitchFamily="18" charset="0"/>
              </a:rPr>
              <a:t>Amount of income tax paid, weight of a student</a:t>
            </a:r>
          </a:p>
        </p:txBody>
      </p:sp>
      <p:cxnSp>
        <p:nvCxnSpPr>
          <p:cNvPr id="19" name="Straight Connector 18"/>
          <p:cNvCxnSpPr>
            <a:stCxn id="7" idx="2"/>
            <a:endCxn id="9" idx="0"/>
          </p:cNvCxnSpPr>
          <p:nvPr/>
        </p:nvCxnSpPr>
        <p:spPr>
          <a:xfrm flipH="1">
            <a:off x="4295776" y="2276476"/>
            <a:ext cx="1763713"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2"/>
            <a:endCxn id="8" idx="0"/>
          </p:cNvCxnSpPr>
          <p:nvPr/>
        </p:nvCxnSpPr>
        <p:spPr>
          <a:xfrm>
            <a:off x="6059489" y="2276476"/>
            <a:ext cx="1836737"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1" idx="0"/>
          </p:cNvCxnSpPr>
          <p:nvPr/>
        </p:nvCxnSpPr>
        <p:spPr>
          <a:xfrm>
            <a:off x="429577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0" idx="0"/>
          </p:cNvCxnSpPr>
          <p:nvPr/>
        </p:nvCxnSpPr>
        <p:spPr>
          <a:xfrm flipH="1">
            <a:off x="2603501"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2"/>
            <a:endCxn id="12" idx="0"/>
          </p:cNvCxnSpPr>
          <p:nvPr/>
        </p:nvCxnSpPr>
        <p:spPr>
          <a:xfrm flipH="1">
            <a:off x="724852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3" idx="0"/>
          </p:cNvCxnSpPr>
          <p:nvPr/>
        </p:nvCxnSpPr>
        <p:spPr>
          <a:xfrm>
            <a:off x="7896225" y="3500438"/>
            <a:ext cx="199787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a:endCxn id="14" idx="0"/>
          </p:cNvCxnSpPr>
          <p:nvPr/>
        </p:nvCxnSpPr>
        <p:spPr>
          <a:xfrm>
            <a:off x="2603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2"/>
            <a:endCxn id="15" idx="0"/>
          </p:cNvCxnSpPr>
          <p:nvPr/>
        </p:nvCxnSpPr>
        <p:spPr>
          <a:xfrm>
            <a:off x="494347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2" idx="2"/>
            <a:endCxn id="16" idx="0"/>
          </p:cNvCxnSpPr>
          <p:nvPr/>
        </p:nvCxnSpPr>
        <p:spPr>
          <a:xfrm>
            <a:off x="724852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2"/>
            <a:endCxn id="17" idx="0"/>
          </p:cNvCxnSpPr>
          <p:nvPr/>
        </p:nvCxnSpPr>
        <p:spPr>
          <a:xfrm>
            <a:off x="9894095" y="4868863"/>
            <a:ext cx="36512" cy="3603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69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838200" y="365125"/>
            <a:ext cx="10515600" cy="56515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defRPr/>
            </a:pPr>
            <a:r>
              <a:rPr lang="en-GB" dirty="0">
                <a:latin typeface="Times New Roman" panose="02020603050405020304" pitchFamily="18" charset="0"/>
                <a:ea typeface="ＭＳ Ｐゴシック" charset="0"/>
                <a:cs typeface="Times New Roman" panose="02020603050405020304" pitchFamily="18" charset="0"/>
              </a:rPr>
              <a:t>Levels of Measurement</a:t>
            </a:r>
          </a:p>
        </p:txBody>
      </p:sp>
      <p:sp>
        <p:nvSpPr>
          <p:cNvPr id="157699" name="Rectangle 3"/>
          <p:cNvSpPr>
            <a:spLocks noGrp="1" noChangeArrowheads="1"/>
          </p:cNvSpPr>
          <p:nvPr>
            <p:ph type="body" idx="1"/>
          </p:nvPr>
        </p:nvSpPr>
        <p:spPr bwMode="auto">
          <a:xfrm>
            <a:off x="838200" y="1268414"/>
            <a:ext cx="6121400" cy="42386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rmAutofit/>
          </a:bodyPr>
          <a:lstStyle/>
          <a:p>
            <a:pPr marL="609600" indent="-609600">
              <a:buFontTx/>
              <a:buAutoNum type="arabicPeriod"/>
              <a:defRPr/>
            </a:pPr>
            <a:r>
              <a:rPr lang="en-GB" dirty="0">
                <a:latin typeface="Times New Roman" panose="02020603050405020304" pitchFamily="18" charset="0"/>
                <a:ea typeface="ＭＳ Ｐゴシック" charset="0"/>
                <a:cs typeface="Times New Roman" panose="02020603050405020304" pitchFamily="18" charset="0"/>
              </a:rPr>
              <a:t>Nominal Scale</a:t>
            </a:r>
          </a:p>
          <a:p>
            <a:pPr marL="609600" indent="-609600">
              <a:buFontTx/>
              <a:buAutoNum type="arabicPeriod"/>
              <a:defRPr/>
            </a:pPr>
            <a:endParaRPr lang="en-GB" dirty="0">
              <a:latin typeface="Times New Roman" panose="02020603050405020304" pitchFamily="18" charset="0"/>
              <a:ea typeface="ＭＳ Ｐゴシック" charset="0"/>
              <a:cs typeface="Times New Roman" panose="02020603050405020304" pitchFamily="18" charset="0"/>
            </a:endParaRPr>
          </a:p>
          <a:p>
            <a:pPr marL="609600" indent="-609600">
              <a:buFontTx/>
              <a:buAutoNum type="arabicPeriod"/>
              <a:defRPr/>
            </a:pPr>
            <a:r>
              <a:rPr lang="en-GB" dirty="0">
                <a:latin typeface="Times New Roman" panose="02020603050405020304" pitchFamily="18" charset="0"/>
                <a:ea typeface="ＭＳ Ｐゴシック" charset="0"/>
                <a:cs typeface="Times New Roman" panose="02020603050405020304" pitchFamily="18" charset="0"/>
              </a:rPr>
              <a:t>Ordinal Scale</a:t>
            </a:r>
          </a:p>
          <a:p>
            <a:pPr marL="609600" indent="-609600">
              <a:buFontTx/>
              <a:buAutoNum type="arabicPeriod"/>
              <a:defRPr/>
            </a:pPr>
            <a:endParaRPr lang="en-GB" dirty="0">
              <a:latin typeface="Times New Roman" panose="02020603050405020304" pitchFamily="18" charset="0"/>
              <a:ea typeface="ＭＳ Ｐゴシック" charset="0"/>
              <a:cs typeface="Times New Roman" panose="02020603050405020304" pitchFamily="18" charset="0"/>
            </a:endParaRPr>
          </a:p>
          <a:p>
            <a:pPr marL="609600" indent="-609600">
              <a:buFontTx/>
              <a:buAutoNum type="arabicPeriod"/>
              <a:defRPr/>
            </a:pPr>
            <a:r>
              <a:rPr lang="en-GB" dirty="0">
                <a:latin typeface="Times New Roman" panose="02020603050405020304" pitchFamily="18" charset="0"/>
                <a:ea typeface="ＭＳ Ｐゴシック" charset="0"/>
                <a:cs typeface="Times New Roman" panose="02020603050405020304" pitchFamily="18" charset="0"/>
              </a:rPr>
              <a:t>Interval Scale</a:t>
            </a:r>
          </a:p>
          <a:p>
            <a:pPr marL="609600" indent="-609600">
              <a:buFontTx/>
              <a:buAutoNum type="arabicPeriod"/>
              <a:defRPr/>
            </a:pPr>
            <a:endParaRPr lang="en-GB" dirty="0">
              <a:latin typeface="Times New Roman" panose="02020603050405020304" pitchFamily="18" charset="0"/>
              <a:ea typeface="ＭＳ Ｐゴシック" charset="0"/>
              <a:cs typeface="Times New Roman" panose="02020603050405020304" pitchFamily="18" charset="0"/>
            </a:endParaRPr>
          </a:p>
          <a:p>
            <a:pPr marL="609600" indent="-609600">
              <a:buFontTx/>
              <a:buAutoNum type="arabicPeriod"/>
              <a:defRPr/>
            </a:pPr>
            <a:r>
              <a:rPr lang="en-GB" dirty="0">
                <a:latin typeface="Times New Roman" panose="02020603050405020304" pitchFamily="18" charset="0"/>
                <a:ea typeface="ＭＳ Ｐゴシック" charset="0"/>
                <a:cs typeface="Times New Roman" panose="02020603050405020304" pitchFamily="18" charset="0"/>
              </a:rPr>
              <a:t>Ratio Scale</a:t>
            </a:r>
          </a:p>
        </p:txBody>
      </p:sp>
      <p:grpSp>
        <p:nvGrpSpPr>
          <p:cNvPr id="157715" name="Group 19"/>
          <p:cNvGrpSpPr>
            <a:grpSpLocks/>
          </p:cNvGrpSpPr>
          <p:nvPr/>
        </p:nvGrpSpPr>
        <p:grpSpPr bwMode="auto">
          <a:xfrm>
            <a:off x="6816725" y="1363664"/>
            <a:ext cx="1943100" cy="4010025"/>
            <a:chOff x="3334" y="859"/>
            <a:chExt cx="1224" cy="2526"/>
          </a:xfrm>
        </p:grpSpPr>
        <p:grpSp>
          <p:nvGrpSpPr>
            <p:cNvPr id="7173" name="Group 8"/>
            <p:cNvGrpSpPr>
              <a:grpSpLocks/>
            </p:cNvGrpSpPr>
            <p:nvPr/>
          </p:nvGrpSpPr>
          <p:grpSpPr bwMode="auto">
            <a:xfrm>
              <a:off x="3334" y="3068"/>
              <a:ext cx="1224" cy="317"/>
              <a:chOff x="2154" y="618"/>
              <a:chExt cx="1452" cy="363"/>
            </a:xfrm>
          </p:grpSpPr>
          <p:sp>
            <p:nvSpPr>
              <p:cNvPr id="7185" name="AutoShape 9"/>
              <p:cNvSpPr>
                <a:spLocks noChangeArrowheads="1"/>
              </p:cNvSpPr>
              <p:nvPr/>
            </p:nvSpPr>
            <p:spPr bwMode="auto">
              <a:xfrm>
                <a:off x="2154" y="618"/>
                <a:ext cx="1406" cy="363"/>
              </a:xfrm>
              <a:prstGeom prst="roundRect">
                <a:avLst>
                  <a:gd name="adj" fmla="val 16667"/>
                </a:avLst>
              </a:prstGeom>
              <a:solidFill>
                <a:schemeClr val="bg1"/>
              </a:solidFill>
              <a:ln w="57150" cmpd="thickThin">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186" name="Text Box 10"/>
              <p:cNvSpPr txBox="1">
                <a:spLocks noChangeArrowheads="1"/>
              </p:cNvSpPr>
              <p:nvPr/>
            </p:nvSpPr>
            <p:spPr bwMode="auto">
              <a:xfrm>
                <a:off x="2155" y="647"/>
                <a:ext cx="1451" cy="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defRPr/>
                </a:pPr>
                <a:r>
                  <a:rPr lang="en-GB"/>
                  <a:t>Highest Level</a:t>
                </a:r>
              </a:p>
            </p:txBody>
          </p:sp>
        </p:grpSp>
        <p:grpSp>
          <p:nvGrpSpPr>
            <p:cNvPr id="7174" name="Group 18"/>
            <p:cNvGrpSpPr>
              <a:grpSpLocks/>
            </p:cNvGrpSpPr>
            <p:nvPr/>
          </p:nvGrpSpPr>
          <p:grpSpPr bwMode="auto">
            <a:xfrm>
              <a:off x="3742" y="1162"/>
              <a:ext cx="318" cy="1860"/>
              <a:chOff x="3742" y="1162"/>
              <a:chExt cx="318" cy="1860"/>
            </a:xfrm>
          </p:grpSpPr>
          <p:sp>
            <p:nvSpPr>
              <p:cNvPr id="7178" name="AutoShape 11"/>
              <p:cNvSpPr>
                <a:spLocks noChangeArrowheads="1"/>
              </p:cNvSpPr>
              <p:nvPr/>
            </p:nvSpPr>
            <p:spPr bwMode="auto">
              <a:xfrm>
                <a:off x="3742" y="2659"/>
                <a:ext cx="318" cy="363"/>
              </a:xfrm>
              <a:prstGeom prst="downArrow">
                <a:avLst>
                  <a:gd name="adj1" fmla="val 50000"/>
                  <a:gd name="adj2" fmla="val 28538"/>
                </a:avLst>
              </a:prstGeom>
              <a:gradFill rotWithShape="1">
                <a:gsLst>
                  <a:gs pos="0">
                    <a:srgbClr val="FFFFFF"/>
                  </a:gs>
                  <a:gs pos="100000">
                    <a:srgbClr val="33CC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defRPr/>
                </a:pPr>
                <a:endParaRPr lang="en-US">
                  <a:latin typeface="Times New Roman" charset="0"/>
                  <a:ea typeface="ＭＳ Ｐゴシック" charset="0"/>
                </a:endParaRPr>
              </a:p>
            </p:txBody>
          </p:sp>
          <p:sp>
            <p:nvSpPr>
              <p:cNvPr id="7179" name="AutoShape 12"/>
              <p:cNvSpPr>
                <a:spLocks noChangeArrowheads="1"/>
              </p:cNvSpPr>
              <p:nvPr/>
            </p:nvSpPr>
            <p:spPr bwMode="auto">
              <a:xfrm>
                <a:off x="3742" y="2387"/>
                <a:ext cx="318" cy="363"/>
              </a:xfrm>
              <a:prstGeom prst="downArrow">
                <a:avLst>
                  <a:gd name="adj1" fmla="val 50000"/>
                  <a:gd name="adj2" fmla="val 28538"/>
                </a:avLst>
              </a:prstGeom>
              <a:gradFill rotWithShape="1">
                <a:gsLst>
                  <a:gs pos="0">
                    <a:srgbClr val="FFFFFF"/>
                  </a:gs>
                  <a:gs pos="100000">
                    <a:srgbClr val="33CC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defRPr/>
                </a:pPr>
                <a:endParaRPr lang="en-US">
                  <a:latin typeface="Times New Roman" charset="0"/>
                  <a:ea typeface="ＭＳ Ｐゴシック" charset="0"/>
                </a:endParaRPr>
              </a:p>
            </p:txBody>
          </p:sp>
          <p:sp>
            <p:nvSpPr>
              <p:cNvPr id="7180" name="AutoShape 13"/>
              <p:cNvSpPr>
                <a:spLocks noChangeArrowheads="1"/>
              </p:cNvSpPr>
              <p:nvPr/>
            </p:nvSpPr>
            <p:spPr bwMode="auto">
              <a:xfrm>
                <a:off x="3742" y="2115"/>
                <a:ext cx="318" cy="363"/>
              </a:xfrm>
              <a:prstGeom prst="downArrow">
                <a:avLst>
                  <a:gd name="adj1" fmla="val 50000"/>
                  <a:gd name="adj2" fmla="val 28538"/>
                </a:avLst>
              </a:prstGeom>
              <a:gradFill rotWithShape="1">
                <a:gsLst>
                  <a:gs pos="0">
                    <a:srgbClr val="FFFFFF"/>
                  </a:gs>
                  <a:gs pos="100000">
                    <a:srgbClr val="33CC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defRPr/>
                </a:pPr>
                <a:endParaRPr lang="en-US">
                  <a:latin typeface="Times New Roman" charset="0"/>
                  <a:ea typeface="ＭＳ Ｐゴシック" charset="0"/>
                </a:endParaRPr>
              </a:p>
            </p:txBody>
          </p:sp>
          <p:sp>
            <p:nvSpPr>
              <p:cNvPr id="7181" name="AutoShape 14"/>
              <p:cNvSpPr>
                <a:spLocks noChangeArrowheads="1"/>
              </p:cNvSpPr>
              <p:nvPr/>
            </p:nvSpPr>
            <p:spPr bwMode="auto">
              <a:xfrm>
                <a:off x="3742" y="1888"/>
                <a:ext cx="318" cy="363"/>
              </a:xfrm>
              <a:prstGeom prst="downArrow">
                <a:avLst>
                  <a:gd name="adj1" fmla="val 50000"/>
                  <a:gd name="adj2" fmla="val 28538"/>
                </a:avLst>
              </a:prstGeom>
              <a:gradFill rotWithShape="1">
                <a:gsLst>
                  <a:gs pos="0">
                    <a:srgbClr val="FFFFFF"/>
                  </a:gs>
                  <a:gs pos="100000">
                    <a:srgbClr val="33CC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defRPr/>
                </a:pPr>
                <a:endParaRPr lang="en-US">
                  <a:latin typeface="Times New Roman" charset="0"/>
                  <a:ea typeface="ＭＳ Ｐゴシック" charset="0"/>
                </a:endParaRPr>
              </a:p>
            </p:txBody>
          </p:sp>
          <p:sp>
            <p:nvSpPr>
              <p:cNvPr id="7182" name="AutoShape 15"/>
              <p:cNvSpPr>
                <a:spLocks noChangeArrowheads="1"/>
              </p:cNvSpPr>
              <p:nvPr/>
            </p:nvSpPr>
            <p:spPr bwMode="auto">
              <a:xfrm>
                <a:off x="3742" y="1616"/>
                <a:ext cx="318" cy="363"/>
              </a:xfrm>
              <a:prstGeom prst="downArrow">
                <a:avLst>
                  <a:gd name="adj1" fmla="val 50000"/>
                  <a:gd name="adj2" fmla="val 28538"/>
                </a:avLst>
              </a:prstGeom>
              <a:gradFill rotWithShape="1">
                <a:gsLst>
                  <a:gs pos="0">
                    <a:srgbClr val="FFFFFF"/>
                  </a:gs>
                  <a:gs pos="100000">
                    <a:srgbClr val="33CC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defRPr/>
                </a:pPr>
                <a:endParaRPr lang="en-US">
                  <a:latin typeface="Times New Roman" charset="0"/>
                  <a:ea typeface="ＭＳ Ｐゴシック" charset="0"/>
                </a:endParaRPr>
              </a:p>
            </p:txBody>
          </p:sp>
          <p:sp>
            <p:nvSpPr>
              <p:cNvPr id="7183" name="AutoShape 16"/>
              <p:cNvSpPr>
                <a:spLocks noChangeArrowheads="1"/>
              </p:cNvSpPr>
              <p:nvPr/>
            </p:nvSpPr>
            <p:spPr bwMode="auto">
              <a:xfrm>
                <a:off x="3742" y="1389"/>
                <a:ext cx="318" cy="363"/>
              </a:xfrm>
              <a:prstGeom prst="downArrow">
                <a:avLst>
                  <a:gd name="adj1" fmla="val 50000"/>
                  <a:gd name="adj2" fmla="val 28538"/>
                </a:avLst>
              </a:prstGeom>
              <a:gradFill rotWithShape="1">
                <a:gsLst>
                  <a:gs pos="0">
                    <a:srgbClr val="FFFFFF"/>
                  </a:gs>
                  <a:gs pos="100000">
                    <a:srgbClr val="33CC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defRPr/>
                </a:pPr>
                <a:endParaRPr lang="en-US">
                  <a:latin typeface="Times New Roman" charset="0"/>
                  <a:ea typeface="ＭＳ Ｐゴシック" charset="0"/>
                </a:endParaRPr>
              </a:p>
            </p:txBody>
          </p:sp>
          <p:sp>
            <p:nvSpPr>
              <p:cNvPr id="7184" name="AutoShape 17"/>
              <p:cNvSpPr>
                <a:spLocks noChangeArrowheads="1"/>
              </p:cNvSpPr>
              <p:nvPr/>
            </p:nvSpPr>
            <p:spPr bwMode="auto">
              <a:xfrm>
                <a:off x="3742" y="1162"/>
                <a:ext cx="318" cy="363"/>
              </a:xfrm>
              <a:prstGeom prst="downArrow">
                <a:avLst>
                  <a:gd name="adj1" fmla="val 50000"/>
                  <a:gd name="adj2" fmla="val 28538"/>
                </a:avLst>
              </a:prstGeom>
              <a:gradFill rotWithShape="1">
                <a:gsLst>
                  <a:gs pos="0">
                    <a:srgbClr val="FFFFFF"/>
                  </a:gs>
                  <a:gs pos="100000">
                    <a:srgbClr val="33CCC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nchor="ctr"/>
              <a:lstStyle/>
              <a:p>
                <a:pPr>
                  <a:defRPr/>
                </a:pPr>
                <a:endParaRPr lang="en-US">
                  <a:latin typeface="Times New Roman" charset="0"/>
                  <a:ea typeface="ＭＳ Ｐゴシック" charset="0"/>
                </a:endParaRPr>
              </a:p>
            </p:txBody>
          </p:sp>
        </p:grpSp>
        <p:grpSp>
          <p:nvGrpSpPr>
            <p:cNvPr id="7175" name="Group 5"/>
            <p:cNvGrpSpPr>
              <a:grpSpLocks/>
            </p:cNvGrpSpPr>
            <p:nvPr/>
          </p:nvGrpSpPr>
          <p:grpSpPr bwMode="auto">
            <a:xfrm>
              <a:off x="3334" y="859"/>
              <a:ext cx="1224" cy="317"/>
              <a:chOff x="2154" y="618"/>
              <a:chExt cx="1452" cy="363"/>
            </a:xfrm>
          </p:grpSpPr>
          <p:sp>
            <p:nvSpPr>
              <p:cNvPr id="7176" name="AutoShape 6"/>
              <p:cNvSpPr>
                <a:spLocks noChangeArrowheads="1"/>
              </p:cNvSpPr>
              <p:nvPr/>
            </p:nvSpPr>
            <p:spPr bwMode="auto">
              <a:xfrm>
                <a:off x="2154" y="618"/>
                <a:ext cx="1406" cy="363"/>
              </a:xfrm>
              <a:prstGeom prst="roundRect">
                <a:avLst>
                  <a:gd name="adj" fmla="val 16667"/>
                </a:avLst>
              </a:prstGeom>
              <a:solidFill>
                <a:schemeClr val="bg1"/>
              </a:solidFill>
              <a:ln w="57150" cmpd="thickThin">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7177" name="Text Box 7"/>
              <p:cNvSpPr txBox="1">
                <a:spLocks noChangeArrowheads="1"/>
              </p:cNvSpPr>
              <p:nvPr/>
            </p:nvSpPr>
            <p:spPr bwMode="auto">
              <a:xfrm>
                <a:off x="2155" y="647"/>
                <a:ext cx="1451" cy="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400">
                    <a:solidFill>
                      <a:schemeClr val="tx1"/>
                    </a:solidFill>
                    <a:latin typeface="Times New Roman" charset="0"/>
                    <a:ea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spcBef>
                    <a:spcPct val="50000"/>
                  </a:spcBef>
                  <a:defRPr/>
                </a:pPr>
                <a:r>
                  <a:rPr lang="en-GB"/>
                  <a:t>Lowest Level</a:t>
                </a:r>
              </a:p>
            </p:txBody>
          </p:sp>
        </p:grpSp>
      </p:grpSp>
    </p:spTree>
    <p:extLst>
      <p:ext uri="{BB962C8B-B14F-4D97-AF65-F5344CB8AC3E}">
        <p14:creationId xmlns:p14="http://schemas.microsoft.com/office/powerpoint/2010/main" val="2409930121"/>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fade">
                                      <p:cBhvr>
                                        <p:cTn id="7" dur="1000"/>
                                        <p:tgtEl>
                                          <p:spTgt spid="157699">
                                            <p:txEl>
                                              <p:pRg st="0" end="0"/>
                                            </p:txEl>
                                          </p:spTgt>
                                        </p:tgtEl>
                                      </p:cBhvr>
                                    </p:animEffect>
                                  </p:childTnLst>
                                </p:cTn>
                              </p:par>
                            </p:childTnLst>
                          </p:cTn>
                        </p:par>
                        <p:par>
                          <p:cTn id="8" fill="hold" nodeType="afterGroup">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57699">
                                            <p:txEl>
                                              <p:pRg st="2" end="2"/>
                                            </p:txEl>
                                          </p:spTgt>
                                        </p:tgtEl>
                                        <p:attrNameLst>
                                          <p:attrName>style.visibility</p:attrName>
                                        </p:attrNameLst>
                                      </p:cBhvr>
                                      <p:to>
                                        <p:strVal val="visible"/>
                                      </p:to>
                                    </p:set>
                                    <p:animEffect transition="in" filter="fade">
                                      <p:cBhvr>
                                        <p:cTn id="11" dur="1000"/>
                                        <p:tgtEl>
                                          <p:spTgt spid="157699">
                                            <p:txEl>
                                              <p:pRg st="2" end="2"/>
                                            </p:txEl>
                                          </p:spTgt>
                                        </p:tgtEl>
                                      </p:cBhvr>
                                    </p:animEffect>
                                  </p:childTnLst>
                                </p:cTn>
                              </p:par>
                            </p:childTnLst>
                          </p:cTn>
                        </p:par>
                        <p:par>
                          <p:cTn id="12" fill="hold" nodeType="afterGroup">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157699">
                                            <p:txEl>
                                              <p:pRg st="4" end="4"/>
                                            </p:txEl>
                                          </p:spTgt>
                                        </p:tgtEl>
                                        <p:attrNameLst>
                                          <p:attrName>style.visibility</p:attrName>
                                        </p:attrNameLst>
                                      </p:cBhvr>
                                      <p:to>
                                        <p:strVal val="visible"/>
                                      </p:to>
                                    </p:set>
                                    <p:animEffect transition="in" filter="fade">
                                      <p:cBhvr>
                                        <p:cTn id="15" dur="1000"/>
                                        <p:tgtEl>
                                          <p:spTgt spid="157699">
                                            <p:txEl>
                                              <p:pRg st="4" end="4"/>
                                            </p:txEl>
                                          </p:spTgt>
                                        </p:tgtEl>
                                      </p:cBhvr>
                                    </p:animEffect>
                                  </p:childTnLst>
                                </p:cTn>
                              </p:par>
                            </p:childTnLst>
                          </p:cTn>
                        </p:par>
                        <p:par>
                          <p:cTn id="16" fill="hold" nodeType="afterGroup">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157699">
                                            <p:txEl>
                                              <p:pRg st="6" end="6"/>
                                            </p:txEl>
                                          </p:spTgt>
                                        </p:tgtEl>
                                        <p:attrNameLst>
                                          <p:attrName>style.visibility</p:attrName>
                                        </p:attrNameLst>
                                      </p:cBhvr>
                                      <p:to>
                                        <p:strVal val="visible"/>
                                      </p:to>
                                    </p:set>
                                    <p:animEffect transition="in" filter="fade">
                                      <p:cBhvr>
                                        <p:cTn id="19" dur="1000"/>
                                        <p:tgtEl>
                                          <p:spTgt spid="157699">
                                            <p:txEl>
                                              <p:pRg st="6" end="6"/>
                                            </p:txEl>
                                          </p:spTgt>
                                        </p:tgtEl>
                                      </p:cBhvr>
                                    </p:animEffect>
                                  </p:childTnLst>
                                </p:cTn>
                              </p:par>
                            </p:childTnLst>
                          </p:cTn>
                        </p:par>
                        <p:par>
                          <p:cTn id="20" fill="hold" nodeType="afterGroup">
                            <p:stCondLst>
                              <p:cond delay="4000"/>
                            </p:stCondLst>
                            <p:childTnLst>
                              <p:par>
                                <p:cTn id="21" presetID="22" presetClass="entr" presetSubtype="1" fill="hold" nodeType="afterEffect">
                                  <p:stCondLst>
                                    <p:cond delay="0"/>
                                  </p:stCondLst>
                                  <p:childTnLst>
                                    <p:set>
                                      <p:cBhvr>
                                        <p:cTn id="22" dur="1" fill="hold">
                                          <p:stCondLst>
                                            <p:cond delay="0"/>
                                          </p:stCondLst>
                                        </p:cTn>
                                        <p:tgtEl>
                                          <p:spTgt spid="157715"/>
                                        </p:tgtEl>
                                        <p:attrNameLst>
                                          <p:attrName>style.visibility</p:attrName>
                                        </p:attrNameLst>
                                      </p:cBhvr>
                                      <p:to>
                                        <p:strVal val="visible"/>
                                      </p:to>
                                    </p:set>
                                    <p:animEffect transition="in" filter="wipe(up)">
                                      <p:cBhvr>
                                        <p:cTn id="23" dur="1000"/>
                                        <p:tgtEl>
                                          <p:spTgt spid="157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38200" y="365125"/>
            <a:ext cx="10515600" cy="529397"/>
          </a:xfrm>
        </p:spPr>
        <p:txBody>
          <a:bodyPr>
            <a:normAutofit fontScale="90000"/>
          </a:bodyPr>
          <a:lstStyle/>
          <a:p>
            <a:pPr eaLnBrk="1" hangingPunct="1"/>
            <a:r>
              <a:rPr lang="en-US" altLang="en-US" dirty="0">
                <a:latin typeface="Times New Roman" panose="02020603050405020304" pitchFamily="18" charset="0"/>
                <a:cs typeface="Times New Roman" panose="02020603050405020304" pitchFamily="18" charset="0"/>
              </a:rPr>
              <a:t>S</a:t>
            </a:r>
            <a:r>
              <a:rPr lang="sk-SK" altLang="en-US" dirty="0">
                <a:latin typeface="Times New Roman" panose="02020603050405020304" pitchFamily="18" charset="0"/>
                <a:cs typeface="Times New Roman" panose="02020603050405020304" pitchFamily="18" charset="0"/>
              </a:rPr>
              <a:t>cale of measurement</a:t>
            </a:r>
          </a:p>
        </p:txBody>
      </p:sp>
      <p:sp>
        <p:nvSpPr>
          <p:cNvPr id="28675" name="Content Placeholder 2"/>
          <p:cNvSpPr>
            <a:spLocks noGrp="1"/>
          </p:cNvSpPr>
          <p:nvPr>
            <p:ph sz="quarter" idx="1"/>
          </p:nvPr>
        </p:nvSpPr>
        <p:spPr>
          <a:xfrm>
            <a:off x="838200" y="1053548"/>
            <a:ext cx="10671313" cy="5101191"/>
          </a:xfrm>
        </p:spPr>
        <p:txBody>
          <a:bodyPr>
            <a:normAutofit lnSpcReduction="10000"/>
          </a:bodyPr>
          <a:lstStyle/>
          <a:p>
            <a:pPr eaLnBrk="1" hangingPunct="1"/>
            <a:r>
              <a:rPr lang="sk-SK" altLang="en-US" sz="2000" b="1" dirty="0">
                <a:latin typeface="Times New Roman" panose="02020603050405020304" pitchFamily="18" charset="0"/>
                <a:cs typeface="Times New Roman" panose="02020603050405020304" pitchFamily="18" charset="0"/>
              </a:rPr>
              <a:t>Nominal</a:t>
            </a:r>
            <a:r>
              <a:rPr lang="sk-SK" altLang="en-US" sz="2000" dirty="0">
                <a:latin typeface="Times New Roman" panose="02020603050405020304" pitchFamily="18" charset="0"/>
                <a:cs typeface="Times New Roman" panose="02020603050405020304" pitchFamily="18" charset="0"/>
              </a:rPr>
              <a:t> – consist of categories in each of which the number of respective observations is recorded. The categories are in no logical order and  have no particular relationship. The categories are said to be </a:t>
            </a:r>
            <a:r>
              <a:rPr lang="sk-SK" altLang="en-US" sz="2000" b="1" i="1" dirty="0">
                <a:latin typeface="Times New Roman" panose="02020603050405020304" pitchFamily="18" charset="0"/>
                <a:cs typeface="Times New Roman" panose="02020603050405020304" pitchFamily="18" charset="0"/>
              </a:rPr>
              <a:t>mutually exclusive </a:t>
            </a:r>
            <a:r>
              <a:rPr lang="sk-SK" altLang="en-US" sz="2000" dirty="0">
                <a:latin typeface="Times New Roman" panose="02020603050405020304" pitchFamily="18" charset="0"/>
                <a:cs typeface="Times New Roman" panose="02020603050405020304" pitchFamily="18" charset="0"/>
              </a:rPr>
              <a:t>since an individual, object, or measurement can be included in only one  of them. </a:t>
            </a:r>
            <a:endParaRPr lang="en-US" altLang="en-US" sz="2000" dirty="0">
              <a:latin typeface="Times New Roman" panose="02020603050405020304" pitchFamily="18" charset="0"/>
              <a:cs typeface="Times New Roman" panose="02020603050405020304" pitchFamily="18" charset="0"/>
            </a:endParaRPr>
          </a:p>
          <a:p>
            <a:pPr eaLnBrk="1" hangingPunct="1"/>
            <a:endParaRPr lang="sk-SK" altLang="en-US" sz="2000" dirty="0">
              <a:latin typeface="Times New Roman" panose="02020603050405020304" pitchFamily="18" charset="0"/>
              <a:cs typeface="Times New Roman" panose="02020603050405020304" pitchFamily="18" charset="0"/>
            </a:endParaRPr>
          </a:p>
          <a:p>
            <a:pPr eaLnBrk="1" hangingPunct="1"/>
            <a:r>
              <a:rPr lang="sk-SK" altLang="en-US" sz="2000" b="1" dirty="0">
                <a:latin typeface="Times New Roman" panose="02020603050405020304" pitchFamily="18" charset="0"/>
                <a:cs typeface="Times New Roman" panose="02020603050405020304" pitchFamily="18" charset="0"/>
              </a:rPr>
              <a:t>Ordinal </a:t>
            </a:r>
            <a:r>
              <a:rPr lang="sk-SK" altLang="en-US" sz="2000" dirty="0">
                <a:latin typeface="Times New Roman" panose="02020603050405020304" pitchFamily="18" charset="0"/>
                <a:cs typeface="Times New Roman" panose="02020603050405020304" pitchFamily="18" charset="0"/>
              </a:rPr>
              <a:t>– contain more information. Consists of distinct categories in which order is implied. Values in one category are larger or smaller than values in other categories (e.g. rating-excelent, good, fair, poor)</a:t>
            </a:r>
            <a:endParaRPr lang="en-US" altLang="en-US" sz="2000" dirty="0">
              <a:latin typeface="Times New Roman" panose="02020603050405020304" pitchFamily="18" charset="0"/>
              <a:cs typeface="Times New Roman" panose="02020603050405020304" pitchFamily="18" charset="0"/>
            </a:endParaRPr>
          </a:p>
          <a:p>
            <a:pPr eaLnBrk="1" hangingPunct="1"/>
            <a:endParaRPr lang="sk-SK" altLang="en-US" sz="2000" dirty="0">
              <a:latin typeface="Times New Roman" panose="02020603050405020304" pitchFamily="18" charset="0"/>
              <a:cs typeface="Times New Roman" panose="02020603050405020304" pitchFamily="18" charset="0"/>
            </a:endParaRPr>
          </a:p>
          <a:p>
            <a:pPr eaLnBrk="1" hangingPunct="1"/>
            <a:r>
              <a:rPr lang="sk-SK" altLang="en-US" sz="2000" b="1" dirty="0">
                <a:latin typeface="Times New Roman" panose="02020603050405020304" pitchFamily="18" charset="0"/>
                <a:cs typeface="Times New Roman" panose="02020603050405020304" pitchFamily="18" charset="0"/>
              </a:rPr>
              <a:t>Interval</a:t>
            </a:r>
            <a:r>
              <a:rPr lang="sk-SK" altLang="en-US" sz="2000" dirty="0">
                <a:latin typeface="Times New Roman" panose="02020603050405020304" pitchFamily="18" charset="0"/>
                <a:cs typeface="Times New Roman" panose="02020603050405020304" pitchFamily="18" charset="0"/>
              </a:rPr>
              <a:t> – is a set of numerical measurements in which the distance between numbers is of a known, </a:t>
            </a:r>
            <a:r>
              <a:rPr lang="en-US" altLang="en-US" sz="2000" dirty="0">
                <a:latin typeface="Times New Roman" panose="02020603050405020304" pitchFamily="18" charset="0"/>
                <a:cs typeface="Times New Roman" panose="02020603050405020304" pitchFamily="18" charset="0"/>
              </a:rPr>
              <a:t>and of a co</a:t>
            </a:r>
            <a:r>
              <a:rPr lang="sk-SK" altLang="en-US" sz="2000" dirty="0">
                <a:latin typeface="Times New Roman" panose="02020603050405020304" pitchFamily="18" charset="0"/>
                <a:cs typeface="Times New Roman" panose="02020603050405020304" pitchFamily="18" charset="0"/>
              </a:rPr>
              <a:t>nstant size</a:t>
            </a:r>
            <a:r>
              <a:rPr lang="en-US" altLang="en-US" sz="2000" dirty="0">
                <a:latin typeface="Times New Roman" panose="02020603050405020304" pitchFamily="18" charset="0"/>
                <a:cs typeface="Times New Roman" panose="02020603050405020304" pitchFamily="18" charset="0"/>
              </a:rPr>
              <a:t> but do not posses a true zero, for example, 5 – 10 degrees Celsius and 20 to 25 degree Celsius</a:t>
            </a:r>
            <a:r>
              <a:rPr lang="sk-SK" altLang="en-US" sz="2000" dirty="0">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endParaRPr>
          </a:p>
          <a:p>
            <a:pPr eaLnBrk="1" hangingPunct="1"/>
            <a:endParaRPr lang="sk-SK" altLang="en-US" sz="2000" dirty="0">
              <a:latin typeface="Times New Roman" panose="02020603050405020304" pitchFamily="18" charset="0"/>
              <a:cs typeface="Times New Roman" panose="02020603050405020304" pitchFamily="18" charset="0"/>
            </a:endParaRPr>
          </a:p>
          <a:p>
            <a:pPr eaLnBrk="1" hangingPunct="1"/>
            <a:r>
              <a:rPr lang="sk-SK" altLang="en-US" sz="2000" b="1" dirty="0">
                <a:latin typeface="Times New Roman" panose="02020603050405020304" pitchFamily="18" charset="0"/>
                <a:cs typeface="Times New Roman" panose="02020603050405020304" pitchFamily="18" charset="0"/>
              </a:rPr>
              <a:t>Ratio</a:t>
            </a:r>
            <a:r>
              <a:rPr lang="sk-SK" altLang="en-US" sz="2000" dirty="0">
                <a:latin typeface="Times New Roman" panose="02020603050405020304" pitchFamily="18" charset="0"/>
                <a:cs typeface="Times New Roman" panose="02020603050405020304" pitchFamily="18" charset="0"/>
              </a:rPr>
              <a:t> – consists of numerical measurements where the distance between numbers is of a known, constant size, in addition, there is a nonarbitrary zero point</a:t>
            </a:r>
            <a:r>
              <a:rPr lang="en-US" altLang="en-US" sz="2000" dirty="0">
                <a:latin typeface="Times New Roman" panose="02020603050405020304" pitchFamily="18" charset="0"/>
                <a:cs typeface="Times New Roman" panose="02020603050405020304" pitchFamily="18" charset="0"/>
              </a:rPr>
              <a:t>, and possesses a constant interval scale and a true zero, for example, 0 kg, 10 kg, 5 km, 10 km etc. </a:t>
            </a:r>
            <a:endParaRPr lang="sk-SK"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382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47351" y="609600"/>
            <a:ext cx="9034849" cy="457200"/>
          </a:xfrm>
        </p:spPr>
        <p:txBody>
          <a:bodyPr>
            <a:normAutofit fontScale="90000"/>
          </a:bodyPr>
          <a:lstStyle/>
          <a:p>
            <a:pPr algn="ctr"/>
            <a:r>
              <a:rPr lang="en-US" altLang="en-US" dirty="0">
                <a:latin typeface="Times New Roman" panose="02020603050405020304" pitchFamily="18" charset="0"/>
                <a:cs typeface="Times New Roman" panose="02020603050405020304" pitchFamily="18" charset="0"/>
              </a:rPr>
              <a:t>Measurements</a:t>
            </a:r>
          </a:p>
        </p:txBody>
      </p:sp>
      <p:sp>
        <p:nvSpPr>
          <p:cNvPr id="52227" name="Rectangle 3"/>
          <p:cNvSpPr>
            <a:spLocks noGrp="1" noChangeArrowheads="1"/>
          </p:cNvSpPr>
          <p:nvPr>
            <p:ph type="body" idx="1"/>
          </p:nvPr>
        </p:nvSpPr>
        <p:spPr>
          <a:xfrm>
            <a:off x="568411" y="1143000"/>
            <a:ext cx="10873946" cy="4953000"/>
          </a:xfrm>
        </p:spPr>
        <p:txBody>
          <a:bodyPr>
            <a:normAutofit/>
          </a:bodyPr>
          <a:lstStyle/>
          <a:p>
            <a:r>
              <a:rPr lang="en-US" altLang="en-US" sz="2400" dirty="0">
                <a:latin typeface="Times New Roman" panose="02020603050405020304" pitchFamily="18" charset="0"/>
                <a:cs typeface="Times New Roman" panose="02020603050405020304" pitchFamily="18" charset="0"/>
              </a:rPr>
              <a:t>Categorical data are commonly summarized using “</a:t>
            </a:r>
            <a:r>
              <a:rPr lang="en-US" altLang="en-US" sz="2400" b="1" dirty="0">
                <a:solidFill>
                  <a:schemeClr val="accent2"/>
                </a:solidFill>
                <a:latin typeface="Times New Roman" panose="02020603050405020304" pitchFamily="18" charset="0"/>
                <a:cs typeface="Times New Roman" panose="02020603050405020304" pitchFamily="18" charset="0"/>
              </a:rPr>
              <a:t>percentages</a:t>
            </a:r>
            <a:r>
              <a:rPr lang="en-US" altLang="en-US" sz="2400" dirty="0">
                <a:latin typeface="Times New Roman" panose="02020603050405020304" pitchFamily="18" charset="0"/>
                <a:cs typeface="Times New Roman" panose="02020603050405020304" pitchFamily="18" charset="0"/>
              </a:rPr>
              <a:t>” (or “</a:t>
            </a:r>
            <a:r>
              <a:rPr lang="en-US" altLang="en-US" sz="2400" b="1" dirty="0">
                <a:solidFill>
                  <a:schemeClr val="accent2"/>
                </a:solidFill>
                <a:latin typeface="Times New Roman" panose="02020603050405020304" pitchFamily="18" charset="0"/>
                <a:cs typeface="Times New Roman" panose="02020603050405020304" pitchFamily="18" charset="0"/>
              </a:rPr>
              <a:t>proportions</a:t>
            </a:r>
            <a:r>
              <a:rPr lang="en-US" altLang="en-US" sz="2400" dirty="0">
                <a:latin typeface="Times New Roman" panose="02020603050405020304" pitchFamily="18" charset="0"/>
                <a:cs typeface="Times New Roman" panose="02020603050405020304" pitchFamily="18" charset="0"/>
              </a:rPr>
              <a:t>”).</a:t>
            </a:r>
          </a:p>
          <a:p>
            <a:pPr lvl="1"/>
            <a:r>
              <a:rPr lang="en-US" altLang="en-US" dirty="0">
                <a:latin typeface="Times New Roman" panose="02020603050405020304" pitchFamily="18" charset="0"/>
                <a:cs typeface="Times New Roman" panose="02020603050405020304" pitchFamily="18" charset="0"/>
              </a:rPr>
              <a:t>11% of students have long hairs</a:t>
            </a:r>
          </a:p>
          <a:p>
            <a:pPr lvl="1"/>
            <a:r>
              <a:rPr lang="en-US" altLang="en-US" dirty="0">
                <a:latin typeface="Times New Roman" panose="02020603050405020304" pitchFamily="18" charset="0"/>
                <a:cs typeface="Times New Roman" panose="02020603050405020304" pitchFamily="18" charset="0"/>
              </a:rPr>
              <a:t>2%, 33%, 39%, and 26% of the students in class are respectively, </a:t>
            </a:r>
            <a:r>
              <a:rPr lang="en-US" altLang="en-US" dirty="0" err="1">
                <a:latin typeface="Times New Roman" panose="02020603050405020304" pitchFamily="18" charset="0"/>
                <a:cs typeface="Times New Roman" panose="02020603050405020304" pitchFamily="18" charset="0"/>
              </a:rPr>
              <a:t>sharchops</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Ngalops</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Lhotsamps</a:t>
            </a:r>
            <a:r>
              <a:rPr lang="en-US" altLang="en-US" dirty="0">
                <a:latin typeface="Times New Roman" panose="02020603050405020304" pitchFamily="18" charset="0"/>
                <a:cs typeface="Times New Roman" panose="02020603050405020304" pitchFamily="18" charset="0"/>
              </a:rPr>
              <a:t> and </a:t>
            </a:r>
            <a:r>
              <a:rPr lang="en-US" altLang="en-US" dirty="0" err="1">
                <a:latin typeface="Times New Roman" panose="02020603050405020304" pitchFamily="18" charset="0"/>
                <a:cs typeface="Times New Roman" panose="02020603050405020304" pitchFamily="18" charset="0"/>
              </a:rPr>
              <a:t>Bumthaps</a:t>
            </a:r>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a:p>
            <a:r>
              <a:rPr lang="en-US" altLang="en-US" sz="2400" dirty="0">
                <a:latin typeface="Times New Roman" panose="02020603050405020304" pitchFamily="18" charset="0"/>
                <a:cs typeface="Times New Roman" panose="02020603050405020304" pitchFamily="18" charset="0"/>
              </a:rPr>
              <a:t>Measurement data are typically summarized using “</a:t>
            </a:r>
            <a:r>
              <a:rPr lang="en-US" altLang="en-US" sz="2400" b="1" dirty="0">
                <a:solidFill>
                  <a:schemeClr val="accent2"/>
                </a:solidFill>
                <a:latin typeface="Times New Roman" panose="02020603050405020304" pitchFamily="18" charset="0"/>
                <a:cs typeface="Times New Roman" panose="02020603050405020304" pitchFamily="18" charset="0"/>
              </a:rPr>
              <a:t>averages</a:t>
            </a:r>
            <a:r>
              <a:rPr lang="en-US" altLang="en-US" sz="2400" dirty="0">
                <a:latin typeface="Times New Roman" panose="02020603050405020304" pitchFamily="18" charset="0"/>
                <a:cs typeface="Times New Roman" panose="02020603050405020304" pitchFamily="18" charset="0"/>
              </a:rPr>
              <a:t>” (or “</a:t>
            </a:r>
            <a:r>
              <a:rPr lang="en-US" altLang="en-US" sz="2400" b="1" dirty="0">
                <a:solidFill>
                  <a:schemeClr val="accent2"/>
                </a:solidFill>
                <a:latin typeface="Times New Roman" panose="02020603050405020304" pitchFamily="18" charset="0"/>
                <a:cs typeface="Times New Roman" panose="02020603050405020304" pitchFamily="18" charset="0"/>
              </a:rPr>
              <a:t>means</a:t>
            </a:r>
            <a:r>
              <a:rPr lang="en-US" altLang="en-US" sz="2400" dirty="0">
                <a:latin typeface="Times New Roman" panose="02020603050405020304" pitchFamily="18" charset="0"/>
                <a:cs typeface="Times New Roman" panose="02020603050405020304" pitchFamily="18" charset="0"/>
              </a:rPr>
              <a:t>”).</a:t>
            </a:r>
          </a:p>
          <a:p>
            <a:pPr lvl="1"/>
            <a:r>
              <a:rPr lang="en-US" altLang="en-US" dirty="0">
                <a:latin typeface="Times New Roman" panose="02020603050405020304" pitchFamily="18" charset="0"/>
                <a:cs typeface="Times New Roman" panose="02020603050405020304" pitchFamily="18" charset="0"/>
              </a:rPr>
              <a:t>Average number of siblings Fall 1998 Stat 250 students have is 1.9.</a:t>
            </a:r>
          </a:p>
          <a:p>
            <a:pPr lvl="1"/>
            <a:r>
              <a:rPr lang="en-US" altLang="en-US" dirty="0">
                <a:latin typeface="Times New Roman" panose="02020603050405020304" pitchFamily="18" charset="0"/>
                <a:cs typeface="Times New Roman" panose="02020603050405020304" pitchFamily="18" charset="0"/>
              </a:rPr>
              <a:t>Average weight of male Fall 1998 Stat 250 students is 173 pounds.</a:t>
            </a:r>
          </a:p>
          <a:p>
            <a:pPr lvl="1"/>
            <a:r>
              <a:rPr lang="en-US" altLang="en-US" dirty="0">
                <a:latin typeface="Times New Roman" panose="02020603050405020304" pitchFamily="18" charset="0"/>
                <a:cs typeface="Times New Roman" panose="02020603050405020304" pitchFamily="18" charset="0"/>
              </a:rPr>
              <a:t>Average weight of female Fall 1998 Stat 250 students is 138 pounds.</a:t>
            </a:r>
          </a:p>
          <a:p>
            <a:pPr marL="457200" lvl="1" indent="0">
              <a:buNone/>
            </a:pPr>
            <a:endParaRPr lang="en-US" altLang="en-US" dirty="0">
              <a:latin typeface="Times New Roman" panose="02020603050405020304" pitchFamily="18" charset="0"/>
              <a:cs typeface="Times New Roman" panose="02020603050405020304" pitchFamily="18" charset="0"/>
            </a:endParaRPr>
          </a:p>
          <a:p>
            <a:pPr lvl="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376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anim calcmode="lin" valueType="num">
                                      <p:cBhvr additive="base">
                                        <p:cTn id="11" dur="500" fill="hold"/>
                                        <p:tgtEl>
                                          <p:spTgt spid="5222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5222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anim calcmode="lin" valueType="num">
                                      <p:cBhvr additive="base">
                                        <p:cTn id="15" dur="500" fill="hold"/>
                                        <p:tgtEl>
                                          <p:spTgt spid="5222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522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52227">
                                            <p:txEl>
                                              <p:pRg st="5" end="5"/>
                                            </p:txEl>
                                          </p:spTgt>
                                        </p:tgtEl>
                                        <p:attrNameLst>
                                          <p:attrName>style.visibility</p:attrName>
                                        </p:attrNameLst>
                                      </p:cBhvr>
                                      <p:to>
                                        <p:strVal val="visible"/>
                                      </p:to>
                                    </p:set>
                                    <p:anim calcmode="lin" valueType="num">
                                      <p:cBhvr additive="base">
                                        <p:cTn id="21" dur="500" fill="hold"/>
                                        <p:tgtEl>
                                          <p:spTgt spid="52227">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52227">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52227">
                                            <p:txEl>
                                              <p:pRg st="6" end="6"/>
                                            </p:txEl>
                                          </p:spTgt>
                                        </p:tgtEl>
                                        <p:attrNameLst>
                                          <p:attrName>style.visibility</p:attrName>
                                        </p:attrNameLst>
                                      </p:cBhvr>
                                      <p:to>
                                        <p:strVal val="visible"/>
                                      </p:to>
                                    </p:set>
                                    <p:anim calcmode="lin" valueType="num">
                                      <p:cBhvr additive="base">
                                        <p:cTn id="25" dur="500" fill="hold"/>
                                        <p:tgtEl>
                                          <p:spTgt spid="52227">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2227">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52227">
                                            <p:txEl>
                                              <p:pRg st="7" end="7"/>
                                            </p:txEl>
                                          </p:spTgt>
                                        </p:tgtEl>
                                        <p:attrNameLst>
                                          <p:attrName>style.visibility</p:attrName>
                                        </p:attrNameLst>
                                      </p:cBhvr>
                                      <p:to>
                                        <p:strVal val="visible"/>
                                      </p:to>
                                    </p:set>
                                    <p:anim calcmode="lin" valueType="num">
                                      <p:cBhvr additive="base">
                                        <p:cTn id="29" dur="500" fill="hold"/>
                                        <p:tgtEl>
                                          <p:spTgt spid="52227">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2227">
                                            <p:txEl>
                                              <p:pRg st="7" end="7"/>
                                            </p:txEl>
                                          </p:spTgt>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52227">
                                            <p:txEl>
                                              <p:pRg st="8" end="8"/>
                                            </p:txEl>
                                          </p:spTgt>
                                        </p:tgtEl>
                                        <p:attrNameLst>
                                          <p:attrName>style.visibility</p:attrName>
                                        </p:attrNameLst>
                                      </p:cBhvr>
                                      <p:to>
                                        <p:strVal val="visible"/>
                                      </p:to>
                                    </p:set>
                                    <p:anim calcmode="lin" valueType="num">
                                      <p:cBhvr additive="base">
                                        <p:cTn id="33" dur="500" fill="hold"/>
                                        <p:tgtEl>
                                          <p:spTgt spid="52227">
                                            <p:txEl>
                                              <p:pRg st="8" end="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5222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756</Words>
  <Application>Microsoft Office PowerPoint</Application>
  <PresentationFormat>Widescreen</PresentationFormat>
  <Paragraphs>72</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Types of Data</vt:lpstr>
      <vt:lpstr>Content</vt:lpstr>
      <vt:lpstr>Variable</vt:lpstr>
      <vt:lpstr>Type of variables (Type of data)</vt:lpstr>
      <vt:lpstr>Types of Variable (data)</vt:lpstr>
      <vt:lpstr>Types of variables</vt:lpstr>
      <vt:lpstr>Levels of Measurement</vt:lpstr>
      <vt:lpstr>Scale of measurement</vt:lpstr>
      <vt:lpstr>Measurements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Data</dc:title>
  <dc:creator>windo mscon</dc:creator>
  <cp:lastModifiedBy>Jigme Tenzin</cp:lastModifiedBy>
  <cp:revision>10</cp:revision>
  <dcterms:created xsi:type="dcterms:W3CDTF">2016-02-08T02:13:08Z</dcterms:created>
  <dcterms:modified xsi:type="dcterms:W3CDTF">2020-10-04T06:27:55Z</dcterms:modified>
</cp:coreProperties>
</file>