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256" r:id="rId2"/>
    <p:sldId id="302" r:id="rId3"/>
    <p:sldId id="344" r:id="rId4"/>
    <p:sldId id="350" r:id="rId5"/>
    <p:sldId id="351" r:id="rId6"/>
    <p:sldId id="395" r:id="rId7"/>
    <p:sldId id="343" r:id="rId8"/>
    <p:sldId id="345" r:id="rId9"/>
    <p:sldId id="346" r:id="rId10"/>
    <p:sldId id="376" r:id="rId11"/>
    <p:sldId id="352" r:id="rId12"/>
    <p:sldId id="353" r:id="rId13"/>
    <p:sldId id="354" r:id="rId14"/>
    <p:sldId id="355" r:id="rId15"/>
    <p:sldId id="356" r:id="rId16"/>
    <p:sldId id="357" r:id="rId17"/>
    <p:sldId id="358" r:id="rId18"/>
    <p:sldId id="359" r:id="rId19"/>
    <p:sldId id="360" r:id="rId20"/>
    <p:sldId id="361" r:id="rId21"/>
    <p:sldId id="363" r:id="rId22"/>
    <p:sldId id="364" r:id="rId23"/>
    <p:sldId id="365" r:id="rId24"/>
    <p:sldId id="366" r:id="rId25"/>
    <p:sldId id="368" r:id="rId26"/>
    <p:sldId id="369" r:id="rId27"/>
    <p:sldId id="370" r:id="rId28"/>
    <p:sldId id="371" r:id="rId29"/>
    <p:sldId id="372" r:id="rId30"/>
    <p:sldId id="374" r:id="rId31"/>
    <p:sldId id="375" r:id="rId32"/>
    <p:sldId id="396" r:id="rId33"/>
    <p:sldId id="397" r:id="rId34"/>
    <p:sldId id="398" r:id="rId35"/>
    <p:sldId id="377" r:id="rId36"/>
    <p:sldId id="378" r:id="rId37"/>
    <p:sldId id="379" r:id="rId38"/>
    <p:sldId id="381" r:id="rId39"/>
    <p:sldId id="382" r:id="rId40"/>
    <p:sldId id="383" r:id="rId41"/>
    <p:sldId id="384" r:id="rId42"/>
    <p:sldId id="385" r:id="rId43"/>
    <p:sldId id="386" r:id="rId44"/>
    <p:sldId id="387" r:id="rId45"/>
    <p:sldId id="388" r:id="rId46"/>
    <p:sldId id="389" r:id="rId47"/>
    <p:sldId id="390" r:id="rId48"/>
    <p:sldId id="391" r:id="rId49"/>
    <p:sldId id="392" r:id="rId50"/>
    <p:sldId id="393" r:id="rId51"/>
    <p:sldId id="394" r:id="rId52"/>
    <p:sldId id="401" r:id="rId53"/>
    <p:sldId id="402" r:id="rId54"/>
    <p:sldId id="403" r:id="rId55"/>
    <p:sldId id="404" r:id="rId56"/>
    <p:sldId id="407" r:id="rId57"/>
    <p:sldId id="408" r:id="rId58"/>
    <p:sldId id="409" r:id="rId59"/>
    <p:sldId id="399" r:id="rId60"/>
    <p:sldId id="259" r:id="rId61"/>
    <p:sldId id="260"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31" autoAdjust="0"/>
    <p:restoredTop sz="94660"/>
  </p:normalViewPr>
  <p:slideViewPr>
    <p:cSldViewPr snapToGrid="0" showGuides="1">
      <p:cViewPr varScale="1">
        <p:scale>
          <a:sx n="82" d="100"/>
          <a:sy n="82" d="100"/>
        </p:scale>
        <p:origin x="581" y="72"/>
      </p:cViewPr>
      <p:guideLst>
        <p:guide orient="horz" pos="2184"/>
        <p:guide pos="3840"/>
      </p:guideLst>
    </p:cSldViewPr>
  </p:slideViewPr>
  <p:notesTextViewPr>
    <p:cViewPr>
      <p:scale>
        <a:sx n="1" d="1"/>
        <a:sy n="1" d="1"/>
      </p:scale>
      <p:origin x="0" y="0"/>
    </p:cViewPr>
  </p:notesTextViewPr>
  <p:notesViewPr>
    <p:cSldViewPr snapToGrid="0" showGuides="1">
      <p:cViewPr varScale="1">
        <p:scale>
          <a:sx n="59" d="100"/>
          <a:sy n="59" d="100"/>
        </p:scale>
        <p:origin x="2371"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Sheet1!$G$6</c:f>
              <c:strCache>
                <c:ptCount val="1"/>
                <c:pt idx="0">
                  <c:v>Frequency (count)</c:v>
                </c:pt>
              </c:strCache>
            </c:strRef>
          </c:tx>
          <c:spPr>
            <a:solidFill>
              <a:schemeClr val="accent1"/>
            </a:solidFill>
            <a:ln w="19050">
              <a:noFill/>
            </a:ln>
            <a:effectLst/>
          </c:spPr>
          <c:invertIfNegative val="0"/>
          <c:cat>
            <c:numRef>
              <c:f>Sheet1!$H$5:$M$5</c:f>
              <c:numCache>
                <c:formatCode>General</c:formatCode>
                <c:ptCount val="6"/>
                <c:pt idx="0">
                  <c:v>1</c:v>
                </c:pt>
                <c:pt idx="1">
                  <c:v>2</c:v>
                </c:pt>
                <c:pt idx="2">
                  <c:v>3</c:v>
                </c:pt>
                <c:pt idx="3">
                  <c:v>4</c:v>
                </c:pt>
                <c:pt idx="4">
                  <c:v>5</c:v>
                </c:pt>
                <c:pt idx="5">
                  <c:v>6</c:v>
                </c:pt>
              </c:numCache>
            </c:numRef>
          </c:cat>
          <c:val>
            <c:numRef>
              <c:f>Sheet1!$H$6:$M$6</c:f>
              <c:numCache>
                <c:formatCode>General</c:formatCode>
                <c:ptCount val="6"/>
                <c:pt idx="0">
                  <c:v>4</c:v>
                </c:pt>
                <c:pt idx="1">
                  <c:v>7</c:v>
                </c:pt>
                <c:pt idx="2">
                  <c:v>6</c:v>
                </c:pt>
                <c:pt idx="3">
                  <c:v>3</c:v>
                </c:pt>
                <c:pt idx="4">
                  <c:v>3</c:v>
                </c:pt>
                <c:pt idx="5">
                  <c:v>2</c:v>
                </c:pt>
              </c:numCache>
            </c:numRef>
          </c:val>
          <c:extLst>
            <c:ext xmlns:c16="http://schemas.microsoft.com/office/drawing/2014/chart" uri="{C3380CC4-5D6E-409C-BE32-E72D297353CC}">
              <c16:uniqueId val="{00000000-B8E6-4CFC-AB82-7DEA4C45A994}"/>
            </c:ext>
          </c:extLst>
        </c:ser>
        <c:dLbls>
          <c:showLegendKey val="0"/>
          <c:showVal val="0"/>
          <c:showCatName val="0"/>
          <c:showSerName val="0"/>
          <c:showPercent val="0"/>
          <c:showBubbleSize val="0"/>
        </c:dLbls>
        <c:gapWidth val="150"/>
        <c:axId val="367709200"/>
        <c:axId val="367708416"/>
      </c:barChart>
      <c:catAx>
        <c:axId val="367709200"/>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dirty="0"/>
                  <a:t>No of Siblings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367708416"/>
        <c:crosses val="autoZero"/>
        <c:auto val="1"/>
        <c:lblAlgn val="ctr"/>
        <c:lblOffset val="100"/>
        <c:noMultiLvlLbl val="0"/>
      </c:catAx>
      <c:valAx>
        <c:axId val="367708416"/>
        <c:scaling>
          <c:orientation val="minMax"/>
        </c:scaling>
        <c:delete val="0"/>
        <c:axPos val="l"/>
        <c:title>
          <c:tx>
            <c:rich>
              <a:bodyPr rot="-54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dirty="0"/>
                  <a:t>Frequency (Count)</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367709200"/>
        <c:crosses val="autoZero"/>
        <c:crossBetween val="between"/>
      </c:valAx>
      <c:spPr>
        <a:noFill/>
        <a:ln w="25400">
          <a:noFill/>
        </a:ln>
        <a:effectLst/>
      </c:spPr>
    </c:plotArea>
    <c:plotVisOnly val="1"/>
    <c:dispBlanksAs val="gap"/>
    <c:showDLblsOverMax val="0"/>
  </c:chart>
  <c:spPr>
    <a:noFill/>
    <a:ln w="9525" cap="flat" cmpd="sng" algn="ctr">
      <a:noFill/>
      <a:round/>
    </a:ln>
    <a:effectLst/>
  </c:spPr>
  <c:txPr>
    <a:bodyPr/>
    <a:lstStyle/>
    <a:p>
      <a:pPr>
        <a:defRPr sz="1800">
          <a:solidFill>
            <a:schemeClr val="tx1"/>
          </a:solidFill>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9C5C3B-73A0-48A0-AA92-66424753A6B3}" type="datetimeFigureOut">
              <a:rPr lang="en-US" smtClean="0"/>
              <a:t>04-Oct-20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E2439A-A3BB-4794-8040-13BFAA41B7F5}" type="slidenum">
              <a:rPr lang="en-US" smtClean="0"/>
              <a:t>‹#›</a:t>
            </a:fld>
            <a:endParaRPr lang="en-US"/>
          </a:p>
        </p:txBody>
      </p:sp>
    </p:spTree>
    <p:extLst>
      <p:ext uri="{BB962C8B-B14F-4D97-AF65-F5344CB8AC3E}">
        <p14:creationId xmlns:p14="http://schemas.microsoft.com/office/powerpoint/2010/main" val="1680510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D10116-DDB9-4CFF-B81F-0FA01F9C75F2}" type="datetimeFigureOut">
              <a:rPr lang="en-US" smtClean="0"/>
              <a:t>04-Oct-20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363AD1-150A-4A6D-A06C-17F3D7F28FC8}" type="slidenum">
              <a:rPr lang="en-US" smtClean="0"/>
              <a:t>‹#›</a:t>
            </a:fld>
            <a:endParaRPr lang="en-US"/>
          </a:p>
        </p:txBody>
      </p:sp>
    </p:spTree>
    <p:extLst>
      <p:ext uri="{BB962C8B-B14F-4D97-AF65-F5344CB8AC3E}">
        <p14:creationId xmlns:p14="http://schemas.microsoft.com/office/powerpoint/2010/main" val="1447470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defTabSz="933450">
              <a:defRPr>
                <a:solidFill>
                  <a:schemeClr val="tx1"/>
                </a:solidFill>
                <a:latin typeface="Tahoma" panose="020B0604030504040204" pitchFamily="34" charset="0"/>
                <a:cs typeface="Arial" panose="020B0604020202020204" pitchFamily="34" charset="0"/>
              </a:defRPr>
            </a:lvl1pPr>
            <a:lvl2pPr marL="742950" indent="-285750" defTabSz="933450">
              <a:defRPr>
                <a:solidFill>
                  <a:schemeClr val="tx1"/>
                </a:solidFill>
                <a:latin typeface="Tahoma" panose="020B0604030504040204" pitchFamily="34" charset="0"/>
                <a:cs typeface="Arial" panose="020B0604020202020204" pitchFamily="34" charset="0"/>
              </a:defRPr>
            </a:lvl2pPr>
            <a:lvl3pPr marL="1143000" indent="-228600" defTabSz="933450">
              <a:defRPr>
                <a:solidFill>
                  <a:schemeClr val="tx1"/>
                </a:solidFill>
                <a:latin typeface="Tahoma" panose="020B0604030504040204" pitchFamily="34" charset="0"/>
                <a:cs typeface="Arial" panose="020B0604020202020204" pitchFamily="34" charset="0"/>
              </a:defRPr>
            </a:lvl3pPr>
            <a:lvl4pPr marL="1600200" indent="-228600" defTabSz="933450">
              <a:defRPr>
                <a:solidFill>
                  <a:schemeClr val="tx1"/>
                </a:solidFill>
                <a:latin typeface="Tahoma" panose="020B0604030504040204" pitchFamily="34" charset="0"/>
                <a:cs typeface="Arial" panose="020B0604020202020204" pitchFamily="34" charset="0"/>
              </a:defRPr>
            </a:lvl4pPr>
            <a:lvl5pPr marL="2057400" indent="-228600" defTabSz="933450">
              <a:defRPr>
                <a:solidFill>
                  <a:schemeClr val="tx1"/>
                </a:solidFill>
                <a:latin typeface="Tahoma" panose="020B0604030504040204" pitchFamily="34" charset="0"/>
                <a:cs typeface="Arial" panose="020B0604020202020204" pitchFamily="34" charset="0"/>
              </a:defRPr>
            </a:lvl5pPr>
            <a:lvl6pPr marL="2514600" indent="-228600" defTabSz="93345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93345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93345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93345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5B620D0F-BFE6-4C84-8854-A6C9D32ED5B2}" type="slidenum">
              <a:rPr lang="en-IE" altLang="en-US">
                <a:latin typeface="Arial" panose="020B0604020202020204" pitchFamily="34" charset="0"/>
              </a:rPr>
              <a:pPr/>
              <a:t>4</a:t>
            </a:fld>
            <a:endParaRPr lang="en-IE" altLang="en-US">
              <a:latin typeface="Arial" panose="020B0604020202020204" pitchFamily="34"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2409679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defTabSz="933450">
              <a:defRPr>
                <a:solidFill>
                  <a:schemeClr val="tx1"/>
                </a:solidFill>
                <a:latin typeface="Tahoma" panose="020B0604030504040204" pitchFamily="34" charset="0"/>
                <a:cs typeface="Arial" panose="020B0604020202020204" pitchFamily="34" charset="0"/>
              </a:defRPr>
            </a:lvl1pPr>
            <a:lvl2pPr marL="742950" indent="-285750" defTabSz="933450">
              <a:defRPr>
                <a:solidFill>
                  <a:schemeClr val="tx1"/>
                </a:solidFill>
                <a:latin typeface="Tahoma" panose="020B0604030504040204" pitchFamily="34" charset="0"/>
                <a:cs typeface="Arial" panose="020B0604020202020204" pitchFamily="34" charset="0"/>
              </a:defRPr>
            </a:lvl2pPr>
            <a:lvl3pPr marL="1143000" indent="-228600" defTabSz="933450">
              <a:defRPr>
                <a:solidFill>
                  <a:schemeClr val="tx1"/>
                </a:solidFill>
                <a:latin typeface="Tahoma" panose="020B0604030504040204" pitchFamily="34" charset="0"/>
                <a:cs typeface="Arial" panose="020B0604020202020204" pitchFamily="34" charset="0"/>
              </a:defRPr>
            </a:lvl3pPr>
            <a:lvl4pPr marL="1600200" indent="-228600" defTabSz="933450">
              <a:defRPr>
                <a:solidFill>
                  <a:schemeClr val="tx1"/>
                </a:solidFill>
                <a:latin typeface="Tahoma" panose="020B0604030504040204" pitchFamily="34" charset="0"/>
                <a:cs typeface="Arial" panose="020B0604020202020204" pitchFamily="34" charset="0"/>
              </a:defRPr>
            </a:lvl4pPr>
            <a:lvl5pPr marL="2057400" indent="-228600" defTabSz="933450">
              <a:defRPr>
                <a:solidFill>
                  <a:schemeClr val="tx1"/>
                </a:solidFill>
                <a:latin typeface="Tahoma" panose="020B0604030504040204" pitchFamily="34" charset="0"/>
                <a:cs typeface="Arial" panose="020B0604020202020204" pitchFamily="34" charset="0"/>
              </a:defRPr>
            </a:lvl5pPr>
            <a:lvl6pPr marL="2514600" indent="-228600" defTabSz="93345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93345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93345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93345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C1478C9D-D857-49CF-AA37-45ACD306F86B}" type="slidenum">
              <a:rPr lang="en-IE" altLang="en-US">
                <a:latin typeface="Arial" panose="020B0604020202020204" pitchFamily="34" charset="0"/>
              </a:rPr>
              <a:pPr/>
              <a:t>5</a:t>
            </a:fld>
            <a:endParaRPr lang="en-IE" altLang="en-US">
              <a:latin typeface="Arial" panose="020B0604020202020204" pitchFamily="34"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2030901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79BCEFD-0183-418F-95E7-91D37BCB839A}" type="datetimeFigureOut">
              <a:rPr lang="en-US" smtClean="0"/>
              <a:t>04-Oct-20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F1876-D258-4FBE-83A3-CA96F5336E6D}" type="slidenum">
              <a:rPr lang="en-US" smtClean="0"/>
              <a:t>‹#›</a:t>
            </a:fld>
            <a:endParaRPr lang="en-US"/>
          </a:p>
        </p:txBody>
      </p:sp>
    </p:spTree>
    <p:extLst>
      <p:ext uri="{BB962C8B-B14F-4D97-AF65-F5344CB8AC3E}">
        <p14:creationId xmlns:p14="http://schemas.microsoft.com/office/powerpoint/2010/main" val="2709655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9BCEFD-0183-418F-95E7-91D37BCB839A}" type="datetimeFigureOut">
              <a:rPr lang="en-US" smtClean="0"/>
              <a:t>04-Oct-20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F1876-D258-4FBE-83A3-CA96F5336E6D}" type="slidenum">
              <a:rPr lang="en-US" smtClean="0"/>
              <a:t>‹#›</a:t>
            </a:fld>
            <a:endParaRPr lang="en-US"/>
          </a:p>
        </p:txBody>
      </p:sp>
    </p:spTree>
    <p:extLst>
      <p:ext uri="{BB962C8B-B14F-4D97-AF65-F5344CB8AC3E}">
        <p14:creationId xmlns:p14="http://schemas.microsoft.com/office/powerpoint/2010/main" val="1715172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9BCEFD-0183-418F-95E7-91D37BCB839A}" type="datetimeFigureOut">
              <a:rPr lang="en-US" smtClean="0"/>
              <a:t>04-Oct-20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F1876-D258-4FBE-83A3-CA96F5336E6D}" type="slidenum">
              <a:rPr lang="en-US" smtClean="0"/>
              <a:t>‹#›</a:t>
            </a:fld>
            <a:endParaRPr lang="en-US"/>
          </a:p>
        </p:txBody>
      </p:sp>
    </p:spTree>
    <p:extLst>
      <p:ext uri="{BB962C8B-B14F-4D97-AF65-F5344CB8AC3E}">
        <p14:creationId xmlns:p14="http://schemas.microsoft.com/office/powerpoint/2010/main" val="2661199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AD34BB1-F69A-419A-A9D5-B88635C1BE57}" type="datetimeFigureOut">
              <a:rPr lang="en-US"/>
              <a:pPr>
                <a:defRPr/>
              </a:pPr>
              <a:t>04-Oct-20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FB48626-C1A6-4AEC-A4F2-F94653387919}" type="slidenum">
              <a:rPr lang="en-US"/>
              <a:pPr>
                <a:defRPr/>
              </a:pPr>
              <a:t>‹#›</a:t>
            </a:fld>
            <a:endParaRPr lang="en-US"/>
          </a:p>
        </p:txBody>
      </p:sp>
    </p:spTree>
    <p:extLst>
      <p:ext uri="{BB962C8B-B14F-4D97-AF65-F5344CB8AC3E}">
        <p14:creationId xmlns:p14="http://schemas.microsoft.com/office/powerpoint/2010/main" val="1955103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6966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216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2962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371600"/>
          </a:xfrm>
        </p:spPr>
        <p:txBody>
          <a:bodyPr/>
          <a:lstStyle/>
          <a:p>
            <a:r>
              <a:rPr lang="en-US"/>
              <a:t>Click to edit Master title style</a:t>
            </a:r>
          </a:p>
        </p:txBody>
      </p:sp>
      <p:sp>
        <p:nvSpPr>
          <p:cNvPr id="3" name="Table Placeholder 2"/>
          <p:cNvSpPr>
            <a:spLocks noGrp="1"/>
          </p:cNvSpPr>
          <p:nvPr>
            <p:ph type="tbl" idx="1"/>
          </p:nvPr>
        </p:nvSpPr>
        <p:spPr>
          <a:xfrm>
            <a:off x="609600" y="1981200"/>
            <a:ext cx="10972800" cy="3886200"/>
          </a:xfrm>
        </p:spPr>
        <p:txBody>
          <a:bodyPr/>
          <a:lstStyle/>
          <a:p>
            <a:endParaRPr lang="en-US"/>
          </a:p>
        </p:txBody>
      </p:sp>
      <p:sp>
        <p:nvSpPr>
          <p:cNvPr id="4" name="Footer Placeholder 3"/>
          <p:cNvSpPr>
            <a:spLocks noGrp="1"/>
          </p:cNvSpPr>
          <p:nvPr>
            <p:ph type="ftr" sz="quarter" idx="10"/>
          </p:nvPr>
        </p:nvSpPr>
        <p:spPr>
          <a:xfrm>
            <a:off x="4165600" y="6248400"/>
            <a:ext cx="3860800" cy="457200"/>
          </a:xfrm>
        </p:spPr>
        <p:txBody>
          <a:bodyPr/>
          <a:lstStyle>
            <a:lvl1pPr>
              <a:defRPr/>
            </a:lvl1pPr>
          </a:lstStyle>
          <a:p>
            <a:endParaRPr lang="en-US"/>
          </a:p>
        </p:txBody>
      </p:sp>
      <p:sp>
        <p:nvSpPr>
          <p:cNvPr id="5" name="Slide Number Placeholder 4"/>
          <p:cNvSpPr>
            <a:spLocks noGrp="1"/>
          </p:cNvSpPr>
          <p:nvPr>
            <p:ph type="sldNum" sz="quarter" idx="11"/>
          </p:nvPr>
        </p:nvSpPr>
        <p:spPr>
          <a:xfrm>
            <a:off x="8737600" y="6248400"/>
            <a:ext cx="2844800" cy="457200"/>
          </a:xfrm>
        </p:spPr>
        <p:txBody>
          <a:bodyPr/>
          <a:lstStyle>
            <a:lvl1pPr>
              <a:defRPr/>
            </a:lvl1pPr>
          </a:lstStyle>
          <a:p>
            <a:fld id="{BB64F6AC-A4E0-4D16-A5F7-6B2F296358AF}" type="slidenum">
              <a:rPr lang="en-US"/>
              <a:pPr/>
              <a:t>‹#›</a:t>
            </a:fld>
            <a:endParaRPr lang="en-US"/>
          </a:p>
        </p:txBody>
      </p:sp>
      <p:sp>
        <p:nvSpPr>
          <p:cNvPr id="6" name="Date Placeholder 5"/>
          <p:cNvSpPr>
            <a:spLocks noGrp="1"/>
          </p:cNvSpPr>
          <p:nvPr>
            <p:ph type="dt" sz="half" idx="12"/>
          </p:nvPr>
        </p:nvSpPr>
        <p:spPr>
          <a:xfrm>
            <a:off x="609600" y="6245225"/>
            <a:ext cx="2844800" cy="476250"/>
          </a:xfrm>
        </p:spPr>
        <p:txBody>
          <a:bodyPr/>
          <a:lstStyle>
            <a:lvl1pPr>
              <a:defRPr/>
            </a:lvl1pPr>
          </a:lstStyle>
          <a:p>
            <a:endParaRPr lang="en-US"/>
          </a:p>
        </p:txBody>
      </p:sp>
    </p:spTree>
    <p:extLst>
      <p:ext uri="{BB962C8B-B14F-4D97-AF65-F5344CB8AC3E}">
        <p14:creationId xmlns:p14="http://schemas.microsoft.com/office/powerpoint/2010/main" val="393024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9BCEFD-0183-418F-95E7-91D37BCB839A}" type="datetimeFigureOut">
              <a:rPr lang="en-US" smtClean="0"/>
              <a:t>04-Oct-20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F1876-D258-4FBE-83A3-CA96F5336E6D}" type="slidenum">
              <a:rPr lang="en-US" smtClean="0"/>
              <a:t>‹#›</a:t>
            </a:fld>
            <a:endParaRPr lang="en-US"/>
          </a:p>
        </p:txBody>
      </p:sp>
    </p:spTree>
    <p:extLst>
      <p:ext uri="{BB962C8B-B14F-4D97-AF65-F5344CB8AC3E}">
        <p14:creationId xmlns:p14="http://schemas.microsoft.com/office/powerpoint/2010/main" val="4145222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9BCEFD-0183-418F-95E7-91D37BCB839A}" type="datetimeFigureOut">
              <a:rPr lang="en-US" smtClean="0"/>
              <a:t>04-Oct-20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F1876-D258-4FBE-83A3-CA96F5336E6D}" type="slidenum">
              <a:rPr lang="en-US" smtClean="0"/>
              <a:t>‹#›</a:t>
            </a:fld>
            <a:endParaRPr lang="en-US"/>
          </a:p>
        </p:txBody>
      </p:sp>
    </p:spTree>
    <p:extLst>
      <p:ext uri="{BB962C8B-B14F-4D97-AF65-F5344CB8AC3E}">
        <p14:creationId xmlns:p14="http://schemas.microsoft.com/office/powerpoint/2010/main" val="1277183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9BCEFD-0183-418F-95E7-91D37BCB839A}" type="datetimeFigureOut">
              <a:rPr lang="en-US" smtClean="0"/>
              <a:t>04-Oct-20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8F1876-D258-4FBE-83A3-CA96F5336E6D}" type="slidenum">
              <a:rPr lang="en-US" smtClean="0"/>
              <a:t>‹#›</a:t>
            </a:fld>
            <a:endParaRPr lang="en-US"/>
          </a:p>
        </p:txBody>
      </p:sp>
    </p:spTree>
    <p:extLst>
      <p:ext uri="{BB962C8B-B14F-4D97-AF65-F5344CB8AC3E}">
        <p14:creationId xmlns:p14="http://schemas.microsoft.com/office/powerpoint/2010/main" val="4280404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9BCEFD-0183-418F-95E7-91D37BCB839A}" type="datetimeFigureOut">
              <a:rPr lang="en-US" smtClean="0"/>
              <a:t>04-Oct-20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8F1876-D258-4FBE-83A3-CA96F5336E6D}" type="slidenum">
              <a:rPr lang="en-US" smtClean="0"/>
              <a:t>‹#›</a:t>
            </a:fld>
            <a:endParaRPr lang="en-US"/>
          </a:p>
        </p:txBody>
      </p:sp>
    </p:spTree>
    <p:extLst>
      <p:ext uri="{BB962C8B-B14F-4D97-AF65-F5344CB8AC3E}">
        <p14:creationId xmlns:p14="http://schemas.microsoft.com/office/powerpoint/2010/main" val="38304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9BCEFD-0183-418F-95E7-91D37BCB839A}" type="datetimeFigureOut">
              <a:rPr lang="en-US" smtClean="0"/>
              <a:t>04-Oct-20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8F1876-D258-4FBE-83A3-CA96F5336E6D}" type="slidenum">
              <a:rPr lang="en-US" smtClean="0"/>
              <a:t>‹#›</a:t>
            </a:fld>
            <a:endParaRPr lang="en-US"/>
          </a:p>
        </p:txBody>
      </p:sp>
    </p:spTree>
    <p:extLst>
      <p:ext uri="{BB962C8B-B14F-4D97-AF65-F5344CB8AC3E}">
        <p14:creationId xmlns:p14="http://schemas.microsoft.com/office/powerpoint/2010/main" val="3571744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9BCEFD-0183-418F-95E7-91D37BCB839A}" type="datetimeFigureOut">
              <a:rPr lang="en-US" smtClean="0"/>
              <a:t>04-Oct-20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8F1876-D258-4FBE-83A3-CA96F5336E6D}" type="slidenum">
              <a:rPr lang="en-US" smtClean="0"/>
              <a:t>‹#›</a:t>
            </a:fld>
            <a:endParaRPr lang="en-US"/>
          </a:p>
        </p:txBody>
      </p:sp>
    </p:spTree>
    <p:extLst>
      <p:ext uri="{BB962C8B-B14F-4D97-AF65-F5344CB8AC3E}">
        <p14:creationId xmlns:p14="http://schemas.microsoft.com/office/powerpoint/2010/main" val="2004153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9BCEFD-0183-418F-95E7-91D37BCB839A}" type="datetimeFigureOut">
              <a:rPr lang="en-US" smtClean="0"/>
              <a:t>04-Oct-20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8F1876-D258-4FBE-83A3-CA96F5336E6D}" type="slidenum">
              <a:rPr lang="en-US" smtClean="0"/>
              <a:t>‹#›</a:t>
            </a:fld>
            <a:endParaRPr lang="en-US"/>
          </a:p>
        </p:txBody>
      </p:sp>
    </p:spTree>
    <p:extLst>
      <p:ext uri="{BB962C8B-B14F-4D97-AF65-F5344CB8AC3E}">
        <p14:creationId xmlns:p14="http://schemas.microsoft.com/office/powerpoint/2010/main" val="3469243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9BCEFD-0183-418F-95E7-91D37BCB839A}" type="datetimeFigureOut">
              <a:rPr lang="en-US" smtClean="0"/>
              <a:t>04-Oct-20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8F1876-D258-4FBE-83A3-CA96F5336E6D}" type="slidenum">
              <a:rPr lang="en-US" smtClean="0"/>
              <a:t>‹#›</a:t>
            </a:fld>
            <a:endParaRPr lang="en-US"/>
          </a:p>
        </p:txBody>
      </p:sp>
    </p:spTree>
    <p:extLst>
      <p:ext uri="{BB962C8B-B14F-4D97-AF65-F5344CB8AC3E}">
        <p14:creationId xmlns:p14="http://schemas.microsoft.com/office/powerpoint/2010/main" val="3709322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BCEFD-0183-418F-95E7-91D37BCB839A}" type="datetimeFigureOut">
              <a:rPr lang="en-US" smtClean="0"/>
              <a:t>04-Oct-20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1876-D258-4FBE-83A3-CA96F5336E6D}" type="slidenum">
              <a:rPr lang="en-US" smtClean="0"/>
              <a:t>‹#›</a:t>
            </a:fld>
            <a:endParaRPr lang="en-US"/>
          </a:p>
        </p:txBody>
      </p:sp>
    </p:spTree>
    <p:extLst>
      <p:ext uri="{BB962C8B-B14F-4D97-AF65-F5344CB8AC3E}">
        <p14:creationId xmlns:p14="http://schemas.microsoft.com/office/powerpoint/2010/main" val="2939587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 id="2147483664" r:id="rId14"/>
    <p:sldLayoutId id="2147483665" r:id="rId15"/>
    <p:sldLayoutId id="2147483668"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oleObject" Target="../embeddings/oleObject7.bin"/><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21.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2.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0.wmf"/><Relationship Id="rId5" Type="http://schemas.openxmlformats.org/officeDocument/2006/relationships/oleObject" Target="../embeddings/oleObject13.bin"/><Relationship Id="rId4" Type="http://schemas.openxmlformats.org/officeDocument/2006/relationships/image" Target="../media/image29.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31.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2.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3.wmf"/></Relationships>
</file>

<file path=ppt/slides/_rels/slide45.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5.wmf"/><Relationship Id="rId5" Type="http://schemas.openxmlformats.org/officeDocument/2006/relationships/oleObject" Target="../embeddings/oleObject18.bin"/><Relationship Id="rId4" Type="http://schemas.openxmlformats.org/officeDocument/2006/relationships/image" Target="../media/image34.wmf"/></Relationships>
</file>

<file path=ppt/slides/_rels/slide46.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8.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2.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Introduction to Statistics</a:t>
            </a:r>
          </a:p>
        </p:txBody>
      </p:sp>
    </p:spTree>
    <p:extLst>
      <p:ext uri="{BB962C8B-B14F-4D97-AF65-F5344CB8AC3E}">
        <p14:creationId xmlns:p14="http://schemas.microsoft.com/office/powerpoint/2010/main" val="4016154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Descriptive Statistics: Frequency</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fancy name for a Table</a:t>
            </a:r>
          </a:p>
          <a:p>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87787617"/>
              </p:ext>
            </p:extLst>
          </p:nvPr>
        </p:nvGraphicFramePr>
        <p:xfrm>
          <a:off x="1396180" y="2369574"/>
          <a:ext cx="9265121" cy="876044"/>
        </p:xfrm>
        <a:graphic>
          <a:graphicData uri="http://schemas.openxmlformats.org/drawingml/2006/table">
            <a:tbl>
              <a:tblPr>
                <a:tableStyleId>{5C22544A-7EE6-4342-B048-85BDC9FD1C3A}</a:tableStyleId>
              </a:tblPr>
              <a:tblGrid>
                <a:gridCol w="4041831">
                  <a:extLst>
                    <a:ext uri="{9D8B030D-6E8A-4147-A177-3AD203B41FA5}">
                      <a16:colId xmlns:a16="http://schemas.microsoft.com/office/drawing/2014/main" val="20000"/>
                    </a:ext>
                  </a:extLst>
                </a:gridCol>
                <a:gridCol w="5223290">
                  <a:extLst>
                    <a:ext uri="{9D8B030D-6E8A-4147-A177-3AD203B41FA5}">
                      <a16:colId xmlns:a16="http://schemas.microsoft.com/office/drawing/2014/main" val="20001"/>
                    </a:ext>
                  </a:extLst>
                </a:gridCol>
              </a:tblGrid>
              <a:tr h="438022">
                <a:tc>
                  <a:txBody>
                    <a:bodyPr/>
                    <a:lstStyle/>
                    <a:p>
                      <a:pPr algn="l" fontAlgn="b"/>
                      <a:r>
                        <a:rPr lang="en-US" sz="2400" u="none" strike="noStrike">
                          <a:effectLst/>
                          <a:latin typeface="Times New Roman" panose="02020603050405020304" pitchFamily="18" charset="0"/>
                          <a:cs typeface="Times New Roman" panose="02020603050405020304" pitchFamily="18" charset="0"/>
                        </a:rPr>
                        <a:t>Data set</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noFill/>
                  </a:tcPr>
                </a:tc>
                <a:tc>
                  <a:txBody>
                    <a:bodyPr/>
                    <a:lstStyle/>
                    <a:p>
                      <a:pPr algn="l" fontAlgn="b"/>
                      <a:r>
                        <a:rPr lang="en-US" sz="2400" u="none" strike="noStrike">
                          <a:effectLst/>
                          <a:latin typeface="Times New Roman" panose="02020603050405020304" pitchFamily="18" charset="0"/>
                          <a:cs typeface="Times New Roman" panose="02020603050405020304" pitchFamily="18" charset="0"/>
                        </a:rPr>
                        <a:t>1, 2, 4, 5, 5, 6, 2, 2, 4, 3, 3, 3,</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noFill/>
                  </a:tcPr>
                </a:tc>
                <a:extLst>
                  <a:ext uri="{0D108BD9-81ED-4DB2-BD59-A6C34878D82A}">
                    <a16:rowId xmlns:a16="http://schemas.microsoft.com/office/drawing/2014/main" val="10000"/>
                  </a:ext>
                </a:extLst>
              </a:tr>
              <a:tr h="438022">
                <a:tc>
                  <a:txBody>
                    <a:bodyPr/>
                    <a:lstStyle/>
                    <a:p>
                      <a:pPr algn="l" fontAlgn="b"/>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noFill/>
                  </a:tcPr>
                </a:tc>
                <a:tc>
                  <a:txBody>
                    <a:bodyPr/>
                    <a:lstStyle/>
                    <a:p>
                      <a:pPr algn="l" fontAlgn="b"/>
                      <a:r>
                        <a:rPr lang="en-US" sz="2400" u="none" strike="noStrike" dirty="0">
                          <a:effectLst/>
                          <a:latin typeface="Times New Roman" panose="02020603050405020304" pitchFamily="18" charset="0"/>
                          <a:cs typeface="Times New Roman" panose="02020603050405020304" pitchFamily="18" charset="0"/>
                        </a:rPr>
                        <a:t>6, 1, 3, 1, 3, 2, 5, 2, 1, 2, 3, 4</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noFill/>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69879705"/>
              </p:ext>
            </p:extLst>
          </p:nvPr>
        </p:nvGraphicFramePr>
        <p:xfrm>
          <a:off x="1361621" y="3467100"/>
          <a:ext cx="3974053" cy="3104521"/>
        </p:xfrm>
        <a:graphic>
          <a:graphicData uri="http://schemas.openxmlformats.org/drawingml/2006/table">
            <a:tbl>
              <a:tblPr>
                <a:tableStyleId>{5C22544A-7EE6-4342-B048-85BDC9FD1C3A}</a:tableStyleId>
              </a:tblPr>
              <a:tblGrid>
                <a:gridCol w="1733647">
                  <a:extLst>
                    <a:ext uri="{9D8B030D-6E8A-4147-A177-3AD203B41FA5}">
                      <a16:colId xmlns:a16="http://schemas.microsoft.com/office/drawing/2014/main" val="20000"/>
                    </a:ext>
                  </a:extLst>
                </a:gridCol>
                <a:gridCol w="2240406">
                  <a:extLst>
                    <a:ext uri="{9D8B030D-6E8A-4147-A177-3AD203B41FA5}">
                      <a16:colId xmlns:a16="http://schemas.microsoft.com/office/drawing/2014/main" val="20001"/>
                    </a:ext>
                  </a:extLst>
                </a:gridCol>
              </a:tblGrid>
              <a:tr h="443503">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No of siblings</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noFill/>
                  </a:tcPr>
                </a:tc>
                <a:tc>
                  <a:txBody>
                    <a:bodyPr/>
                    <a:lstStyle/>
                    <a:p>
                      <a:pPr algn="ctr" fontAlgn="b"/>
                      <a:r>
                        <a:rPr lang="en-US" sz="2000" u="none" strike="noStrike">
                          <a:effectLst/>
                          <a:latin typeface="Times New Roman" panose="02020603050405020304" pitchFamily="18" charset="0"/>
                          <a:cs typeface="Times New Roman" panose="02020603050405020304" pitchFamily="18" charset="0"/>
                        </a:rPr>
                        <a:t>Frequency (count)</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noFill/>
                  </a:tcPr>
                </a:tc>
                <a:extLst>
                  <a:ext uri="{0D108BD9-81ED-4DB2-BD59-A6C34878D82A}">
                    <a16:rowId xmlns:a16="http://schemas.microsoft.com/office/drawing/2014/main" val="10000"/>
                  </a:ext>
                </a:extLst>
              </a:tr>
              <a:tr h="443503">
                <a:tc>
                  <a:txBody>
                    <a:bodyPr/>
                    <a:lstStyle/>
                    <a:p>
                      <a:pPr algn="ctr" fontAlgn="b"/>
                      <a:r>
                        <a:rPr lang="en-US" sz="2000" u="none" strike="noStrike">
                          <a:effectLst/>
                          <a:latin typeface="Times New Roman" panose="02020603050405020304" pitchFamily="18" charset="0"/>
                          <a:cs typeface="Times New Roman" panose="02020603050405020304" pitchFamily="18" charset="0"/>
                        </a:rPr>
                        <a:t>1</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noFill/>
                  </a:tcPr>
                </a:tc>
                <a:tc>
                  <a:txBody>
                    <a:bodyPr/>
                    <a:lstStyle/>
                    <a:p>
                      <a:pPr algn="ctr" fontAlgn="b"/>
                      <a:r>
                        <a:rPr lang="en-US" sz="2000" u="none" strike="noStrike">
                          <a:effectLst/>
                          <a:latin typeface="Times New Roman" panose="02020603050405020304" pitchFamily="18" charset="0"/>
                          <a:cs typeface="Times New Roman" panose="02020603050405020304" pitchFamily="18" charset="0"/>
                        </a:rPr>
                        <a:t>4</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noFill/>
                  </a:tcPr>
                </a:tc>
                <a:extLst>
                  <a:ext uri="{0D108BD9-81ED-4DB2-BD59-A6C34878D82A}">
                    <a16:rowId xmlns:a16="http://schemas.microsoft.com/office/drawing/2014/main" val="10001"/>
                  </a:ext>
                </a:extLst>
              </a:tr>
              <a:tr h="443503">
                <a:tc>
                  <a:txBody>
                    <a:bodyPr/>
                    <a:lstStyle/>
                    <a:p>
                      <a:pPr algn="ctr" fontAlgn="b"/>
                      <a:r>
                        <a:rPr lang="en-US" sz="2000" u="none" strike="noStrike">
                          <a:effectLst/>
                          <a:latin typeface="Times New Roman" panose="02020603050405020304" pitchFamily="18" charset="0"/>
                          <a:cs typeface="Times New Roman" panose="02020603050405020304" pitchFamily="18" charset="0"/>
                        </a:rPr>
                        <a:t>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noFill/>
                  </a:tcPr>
                </a:tc>
                <a:tc>
                  <a:txBody>
                    <a:bodyPr/>
                    <a:lstStyle/>
                    <a:p>
                      <a:pPr algn="ctr" fontAlgn="b"/>
                      <a:r>
                        <a:rPr lang="en-US" sz="2000" u="none" strike="noStrike">
                          <a:effectLst/>
                          <a:latin typeface="Times New Roman" panose="02020603050405020304" pitchFamily="18" charset="0"/>
                          <a:cs typeface="Times New Roman" panose="02020603050405020304" pitchFamily="18" charset="0"/>
                        </a:rPr>
                        <a:t>7</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noFill/>
                  </a:tcPr>
                </a:tc>
                <a:extLst>
                  <a:ext uri="{0D108BD9-81ED-4DB2-BD59-A6C34878D82A}">
                    <a16:rowId xmlns:a16="http://schemas.microsoft.com/office/drawing/2014/main" val="10002"/>
                  </a:ext>
                </a:extLst>
              </a:tr>
              <a:tr h="443503">
                <a:tc>
                  <a:txBody>
                    <a:bodyPr/>
                    <a:lstStyle/>
                    <a:p>
                      <a:pPr algn="ctr" fontAlgn="b"/>
                      <a:r>
                        <a:rPr lang="en-US" sz="2000" u="none" strike="noStrike">
                          <a:effectLst/>
                          <a:latin typeface="Times New Roman" panose="02020603050405020304" pitchFamily="18" charset="0"/>
                          <a:cs typeface="Times New Roman" panose="02020603050405020304" pitchFamily="18" charset="0"/>
                        </a:rPr>
                        <a:t>3</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noFill/>
                  </a:tcPr>
                </a:tc>
                <a:tc>
                  <a:txBody>
                    <a:bodyPr/>
                    <a:lstStyle/>
                    <a:p>
                      <a:pPr algn="ctr" fontAlgn="b"/>
                      <a:r>
                        <a:rPr lang="en-US" sz="2000" u="none" strike="noStrike">
                          <a:effectLst/>
                          <a:latin typeface="Times New Roman" panose="02020603050405020304" pitchFamily="18" charset="0"/>
                          <a:cs typeface="Times New Roman" panose="02020603050405020304" pitchFamily="18" charset="0"/>
                        </a:rPr>
                        <a:t>6</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noFill/>
                  </a:tcPr>
                </a:tc>
                <a:extLst>
                  <a:ext uri="{0D108BD9-81ED-4DB2-BD59-A6C34878D82A}">
                    <a16:rowId xmlns:a16="http://schemas.microsoft.com/office/drawing/2014/main" val="10003"/>
                  </a:ext>
                </a:extLst>
              </a:tr>
              <a:tr h="443503">
                <a:tc>
                  <a:txBody>
                    <a:bodyPr/>
                    <a:lstStyle/>
                    <a:p>
                      <a:pPr algn="ctr" fontAlgn="b"/>
                      <a:r>
                        <a:rPr lang="en-US" sz="2000" u="none" strike="noStrike">
                          <a:effectLst/>
                          <a:latin typeface="Times New Roman" panose="02020603050405020304" pitchFamily="18" charset="0"/>
                          <a:cs typeface="Times New Roman" panose="02020603050405020304" pitchFamily="18" charset="0"/>
                        </a:rPr>
                        <a:t>4</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noFill/>
                  </a:tcPr>
                </a:tc>
                <a:tc>
                  <a:txBody>
                    <a:bodyPr/>
                    <a:lstStyle/>
                    <a:p>
                      <a:pPr algn="ctr" fontAlgn="b"/>
                      <a:r>
                        <a:rPr lang="en-US" sz="2000" u="none" strike="noStrike">
                          <a:effectLst/>
                          <a:latin typeface="Times New Roman" panose="02020603050405020304" pitchFamily="18" charset="0"/>
                          <a:cs typeface="Times New Roman" panose="02020603050405020304" pitchFamily="18" charset="0"/>
                        </a:rPr>
                        <a:t>3</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noFill/>
                  </a:tcPr>
                </a:tc>
                <a:extLst>
                  <a:ext uri="{0D108BD9-81ED-4DB2-BD59-A6C34878D82A}">
                    <a16:rowId xmlns:a16="http://schemas.microsoft.com/office/drawing/2014/main" val="10004"/>
                  </a:ext>
                </a:extLst>
              </a:tr>
              <a:tr h="443503">
                <a:tc>
                  <a:txBody>
                    <a:bodyPr/>
                    <a:lstStyle/>
                    <a:p>
                      <a:pPr algn="ctr" fontAlgn="b"/>
                      <a:r>
                        <a:rPr lang="en-US" sz="2000" u="none" strike="noStrike">
                          <a:effectLst/>
                          <a:latin typeface="Times New Roman" panose="02020603050405020304" pitchFamily="18" charset="0"/>
                          <a:cs typeface="Times New Roman" panose="02020603050405020304" pitchFamily="18" charset="0"/>
                        </a:rPr>
                        <a:t>5</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noFill/>
                  </a:tcPr>
                </a:tc>
                <a:tc>
                  <a:txBody>
                    <a:bodyPr/>
                    <a:lstStyle/>
                    <a:p>
                      <a:pPr algn="ctr" fontAlgn="b"/>
                      <a:r>
                        <a:rPr lang="en-US" sz="2000" u="none" strike="noStrike">
                          <a:effectLst/>
                          <a:latin typeface="Times New Roman" panose="02020603050405020304" pitchFamily="18" charset="0"/>
                          <a:cs typeface="Times New Roman" panose="02020603050405020304" pitchFamily="18" charset="0"/>
                        </a:rPr>
                        <a:t>3</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noFill/>
                  </a:tcPr>
                </a:tc>
                <a:extLst>
                  <a:ext uri="{0D108BD9-81ED-4DB2-BD59-A6C34878D82A}">
                    <a16:rowId xmlns:a16="http://schemas.microsoft.com/office/drawing/2014/main" val="10005"/>
                  </a:ext>
                </a:extLst>
              </a:tr>
              <a:tr h="443503">
                <a:tc>
                  <a:txBody>
                    <a:bodyPr/>
                    <a:lstStyle/>
                    <a:p>
                      <a:pPr algn="ctr" fontAlgn="b"/>
                      <a:r>
                        <a:rPr lang="en-US" sz="2000" u="none" strike="noStrike">
                          <a:effectLst/>
                          <a:latin typeface="Times New Roman" panose="02020603050405020304" pitchFamily="18" charset="0"/>
                          <a:cs typeface="Times New Roman" panose="02020603050405020304" pitchFamily="18" charset="0"/>
                        </a:rPr>
                        <a:t>6</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noFill/>
                  </a:tcPr>
                </a:tc>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2</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noFill/>
                  </a:tcPr>
                </a:tc>
                <a:extLst>
                  <a:ext uri="{0D108BD9-81ED-4DB2-BD59-A6C34878D82A}">
                    <a16:rowId xmlns:a16="http://schemas.microsoft.com/office/drawing/2014/main" val="10006"/>
                  </a:ext>
                </a:extLst>
              </a:tr>
            </a:tbl>
          </a:graphicData>
        </a:graphic>
      </p:graphicFrame>
      <p:graphicFrame>
        <p:nvGraphicFramePr>
          <p:cNvPr id="6" name="Chart 5"/>
          <p:cNvGraphicFramePr>
            <a:graphicFrameLocks/>
          </p:cNvGraphicFramePr>
          <p:nvPr>
            <p:extLst>
              <p:ext uri="{D42A27DB-BD31-4B8C-83A1-F6EECF244321}">
                <p14:modId xmlns:p14="http://schemas.microsoft.com/office/powerpoint/2010/main" val="2028727777"/>
              </p:ext>
            </p:extLst>
          </p:nvPr>
        </p:nvGraphicFramePr>
        <p:xfrm>
          <a:off x="6095999" y="3467100"/>
          <a:ext cx="5429459" cy="32728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597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2"/>
          </p:nvPr>
        </p:nvSpPr>
        <p:spPr bwMode="auto">
          <a:xfrm>
            <a:off x="4038600" y="6356350"/>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0"/>
              </a:spcBef>
              <a:spcAft>
                <a:spcPct val="0"/>
              </a:spcAft>
              <a:buFontTx/>
              <a:buNone/>
            </a:pPr>
            <a:fld id="{99F3BF22-9E51-4084-B354-A81F81FC3AB9}" type="slidenum">
              <a:rPr lang="en-US" altLang="en-US" sz="1200" smtClean="0">
                <a:latin typeface="Arial" panose="020B0604020202020204" pitchFamily="34" charset="0"/>
                <a:cs typeface="Arial" panose="020B0604020202020204" pitchFamily="34" charset="0"/>
              </a:rPr>
              <a:pPr algn="ctr" fontAlgn="base">
                <a:lnSpc>
                  <a:spcPct val="100000"/>
                </a:lnSpc>
                <a:spcBef>
                  <a:spcPct val="0"/>
                </a:spcBef>
                <a:spcAft>
                  <a:spcPct val="0"/>
                </a:spcAft>
                <a:buFontTx/>
                <a:buNone/>
              </a:pPr>
              <a:t>11</a:t>
            </a:fld>
            <a:endParaRPr lang="en-US" altLang="en-US" sz="1200">
              <a:latin typeface="Arial" panose="020B0604020202020204" pitchFamily="34" charset="0"/>
              <a:cs typeface="Arial" panose="020B0604020202020204" pitchFamily="34" charset="0"/>
            </a:endParaRPr>
          </a:p>
        </p:txBody>
      </p:sp>
      <p:sp>
        <p:nvSpPr>
          <p:cNvPr id="12291" name="Rectangle 2"/>
          <p:cNvSpPr>
            <a:spLocks noGrp="1" noRot="1" noChangeArrowheads="1"/>
          </p:cNvSpPr>
          <p:nvPr>
            <p:ph type="title"/>
          </p:nvPr>
        </p:nvSpPr>
        <p:spPr>
          <a:xfrm>
            <a:off x="838200" y="365125"/>
            <a:ext cx="10515600" cy="922901"/>
          </a:xfrm>
        </p:spPr>
        <p:txBody>
          <a:bodyPr/>
          <a:lstStyle/>
          <a:p>
            <a:pPr eaLnBrk="1" hangingPunct="1"/>
            <a:r>
              <a:rPr lang="en-US" altLang="en-US" sz="3600" b="1" dirty="0">
                <a:latin typeface="Times New Roman" panose="02020603050405020304" pitchFamily="18" charset="0"/>
                <a:cs typeface="Times New Roman" panose="02020603050405020304" pitchFamily="18" charset="0"/>
              </a:rPr>
              <a:t>Descriptive Statistics: Central Tendency</a:t>
            </a:r>
          </a:p>
        </p:txBody>
      </p:sp>
      <p:sp>
        <p:nvSpPr>
          <p:cNvPr id="12292" name="Rectangle 3"/>
          <p:cNvSpPr>
            <a:spLocks noGrp="1" noChangeArrowheads="1"/>
          </p:cNvSpPr>
          <p:nvPr>
            <p:ph type="body" idx="1"/>
          </p:nvPr>
        </p:nvSpPr>
        <p:spPr/>
        <p:txBody>
          <a:bodyPr/>
          <a:lstStyle/>
          <a:p>
            <a:pPr eaLnBrk="1" hangingPunct="1"/>
            <a:r>
              <a:rPr lang="en-US" altLang="en-US" b="1" dirty="0">
                <a:latin typeface="Times New Roman" panose="02020603050405020304" pitchFamily="18" charset="0"/>
                <a:cs typeface="Times New Roman" panose="02020603050405020304" pitchFamily="18" charset="0"/>
              </a:rPr>
              <a:t>Measures of central tendency</a:t>
            </a:r>
            <a:r>
              <a:rPr lang="en-US" altLang="en-US" dirty="0">
                <a:latin typeface="Times New Roman" panose="02020603050405020304" pitchFamily="18" charset="0"/>
                <a:cs typeface="Times New Roman" panose="02020603050405020304" pitchFamily="18" charset="0"/>
              </a:rPr>
              <a:t> describe the average or common score of a group of scores</a:t>
            </a: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r>
              <a:rPr lang="en-US" altLang="en-US" dirty="0">
                <a:latin typeface="Times New Roman" panose="02020603050405020304" pitchFamily="18" charset="0"/>
                <a:cs typeface="Times New Roman" panose="02020603050405020304" pitchFamily="18" charset="0"/>
              </a:rPr>
              <a:t>Common measures of central tendency include the </a:t>
            </a:r>
            <a:r>
              <a:rPr lang="en-US" altLang="en-US" b="1" dirty="0">
                <a:solidFill>
                  <a:srgbClr val="C00000"/>
                </a:solidFill>
                <a:latin typeface="Times New Roman" panose="02020603050405020304" pitchFamily="18" charset="0"/>
                <a:cs typeface="Times New Roman" panose="02020603050405020304" pitchFamily="18" charset="0"/>
              </a:rPr>
              <a:t>mean, median,</a:t>
            </a:r>
            <a:r>
              <a:rPr lang="en-US" altLang="en-US" dirty="0">
                <a:solidFill>
                  <a:srgbClr val="C00000"/>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and</a:t>
            </a:r>
            <a:r>
              <a:rPr lang="en-US" altLang="en-US" dirty="0">
                <a:solidFill>
                  <a:srgbClr val="FFFF00"/>
                </a:solidFill>
                <a:latin typeface="Times New Roman" panose="02020603050405020304" pitchFamily="18" charset="0"/>
                <a:cs typeface="Times New Roman" panose="02020603050405020304" pitchFamily="18" charset="0"/>
              </a:rPr>
              <a:t> </a:t>
            </a:r>
            <a:r>
              <a:rPr lang="en-US" altLang="en-US" b="1" dirty="0">
                <a:solidFill>
                  <a:srgbClr val="C00000"/>
                </a:solidFill>
                <a:latin typeface="Times New Roman" panose="02020603050405020304" pitchFamily="18" charset="0"/>
                <a:cs typeface="Times New Roman" panose="02020603050405020304" pitchFamily="18" charset="0"/>
              </a:rPr>
              <a:t>mode</a:t>
            </a:r>
          </a:p>
        </p:txBody>
      </p:sp>
      <p:pic>
        <p:nvPicPr>
          <p:cNvPr id="1229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4114800"/>
            <a:ext cx="4256088"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376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2"/>
          </p:nvPr>
        </p:nvSpPr>
        <p:spPr bwMode="auto">
          <a:xfrm>
            <a:off x="4038600" y="6356350"/>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0"/>
              </a:spcBef>
              <a:spcAft>
                <a:spcPct val="0"/>
              </a:spcAft>
              <a:buFontTx/>
              <a:buNone/>
            </a:pPr>
            <a:fld id="{C0565BA0-B291-4809-A611-4B6DF256134D}" type="slidenum">
              <a:rPr lang="en-US" altLang="en-US" sz="1200" smtClean="0">
                <a:latin typeface="Arial" panose="020B0604020202020204" pitchFamily="34" charset="0"/>
                <a:cs typeface="Arial" panose="020B0604020202020204" pitchFamily="34" charset="0"/>
              </a:rPr>
              <a:pPr algn="ctr" fontAlgn="base">
                <a:lnSpc>
                  <a:spcPct val="100000"/>
                </a:lnSpc>
                <a:spcBef>
                  <a:spcPct val="0"/>
                </a:spcBef>
                <a:spcAft>
                  <a:spcPct val="0"/>
                </a:spcAft>
                <a:buFontTx/>
                <a:buNone/>
              </a:pPr>
              <a:t>12</a:t>
            </a:fld>
            <a:endParaRPr lang="en-US" altLang="en-US" sz="1200">
              <a:latin typeface="Arial" panose="020B0604020202020204" pitchFamily="34" charset="0"/>
              <a:cs typeface="Arial" panose="020B0604020202020204" pitchFamily="34" charset="0"/>
            </a:endParaRPr>
          </a:p>
        </p:txBody>
      </p:sp>
      <p:sp>
        <p:nvSpPr>
          <p:cNvPr id="13315" name="Rectangle 2"/>
          <p:cNvSpPr>
            <a:spLocks noGrp="1" noRot="1" noChangeArrowheads="1"/>
          </p:cNvSpPr>
          <p:nvPr>
            <p:ph type="title"/>
          </p:nvPr>
        </p:nvSpPr>
        <p:spPr/>
        <p:txBody>
          <a:bodyPr/>
          <a:lstStyle/>
          <a:p>
            <a:pPr eaLnBrk="1" hangingPunct="1"/>
            <a:r>
              <a:rPr lang="en-US" altLang="en-US" sz="3600" b="1" dirty="0">
                <a:latin typeface="Times New Roman" panose="02020603050405020304" pitchFamily="18" charset="0"/>
                <a:cs typeface="Times New Roman" panose="02020603050405020304" pitchFamily="18" charset="0"/>
              </a:rPr>
              <a:t>Mean</a:t>
            </a:r>
          </a:p>
        </p:txBody>
      </p:sp>
      <p:sp>
        <p:nvSpPr>
          <p:cNvPr id="13316" name="Rectangle 3"/>
          <p:cNvSpPr>
            <a:spLocks noGrp="1" noChangeArrowheads="1"/>
          </p:cNvSpPr>
          <p:nvPr>
            <p:ph type="body" idx="1"/>
          </p:nvPr>
        </p:nvSpPr>
        <p:spPr/>
        <p:txBody>
          <a:bodyPr/>
          <a:lstStyle/>
          <a:p>
            <a:pPr eaLnBrk="1" hangingPunct="1"/>
            <a:r>
              <a:rPr lang="en-US" altLang="en-US" dirty="0">
                <a:latin typeface="Times New Roman" panose="02020603050405020304" pitchFamily="18" charset="0"/>
                <a:cs typeface="Times New Roman" panose="02020603050405020304" pitchFamily="18" charset="0"/>
              </a:rPr>
              <a:t>The mean is the arithmetic average of the scores</a:t>
            </a:r>
          </a:p>
          <a:p>
            <a:pPr eaLnBrk="1" hangingPunct="1"/>
            <a:r>
              <a:rPr lang="en-US" altLang="en-US" dirty="0">
                <a:latin typeface="Times New Roman" panose="02020603050405020304" pitchFamily="18" charset="0"/>
                <a:cs typeface="Times New Roman" panose="02020603050405020304" pitchFamily="18" charset="0"/>
              </a:rPr>
              <a:t>The calculation of the mean considers both the number of scores and their value</a:t>
            </a:r>
          </a:p>
          <a:p>
            <a:pPr eaLnBrk="1" hangingPunct="1"/>
            <a:r>
              <a:rPr lang="en-US" altLang="en-US" dirty="0">
                <a:latin typeface="Times New Roman" panose="02020603050405020304" pitchFamily="18" charset="0"/>
                <a:cs typeface="Times New Roman" panose="02020603050405020304" pitchFamily="18" charset="0"/>
              </a:rPr>
              <a:t>The formula for the mean of the variable </a:t>
            </a:r>
            <a:r>
              <a:rPr lang="en-US" altLang="en-US" i="1" dirty="0">
                <a:latin typeface="Times New Roman" panose="02020603050405020304" pitchFamily="18" charset="0"/>
                <a:cs typeface="Times New Roman" panose="02020603050405020304" pitchFamily="18" charset="0"/>
              </a:rPr>
              <a:t>X</a:t>
            </a:r>
            <a:r>
              <a:rPr lang="en-US" altLang="en-US" dirty="0">
                <a:latin typeface="Times New Roman" panose="02020603050405020304" pitchFamily="18" charset="0"/>
                <a:cs typeface="Times New Roman" panose="02020603050405020304" pitchFamily="18" charset="0"/>
              </a:rPr>
              <a:t> is:</a:t>
            </a:r>
          </a:p>
        </p:txBody>
      </p:sp>
      <p:sp>
        <p:nvSpPr>
          <p:cNvPr id="13317" name="Rectangle 4"/>
          <p:cNvSpPr>
            <a:spLocks noChangeArrowheads="1"/>
          </p:cNvSpPr>
          <p:nvPr/>
        </p:nvSpPr>
        <p:spPr bwMode="auto">
          <a:xfrm>
            <a:off x="152400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cs typeface="Arial" panose="020B0604020202020204" pitchFamily="34" charset="0"/>
            </a:endParaRPr>
          </a:p>
        </p:txBody>
      </p:sp>
      <p:graphicFrame>
        <p:nvGraphicFramePr>
          <p:cNvPr id="13318" name="Object 2"/>
          <p:cNvGraphicFramePr>
            <a:graphicFrameLocks noChangeAspect="1"/>
          </p:cNvGraphicFramePr>
          <p:nvPr/>
        </p:nvGraphicFramePr>
        <p:xfrm>
          <a:off x="4692650" y="4645025"/>
          <a:ext cx="2655888" cy="1663700"/>
        </p:xfrm>
        <a:graphic>
          <a:graphicData uri="http://schemas.openxmlformats.org/presentationml/2006/ole">
            <mc:AlternateContent xmlns:mc="http://schemas.openxmlformats.org/markup-compatibility/2006">
              <mc:Choice xmlns:v="urn:schemas-microsoft-com:vml" Requires="v">
                <p:oleObj spid="_x0000_s13322" name="Equation" r:id="rId3" imgW="622030" imgH="393529" progId="Equation.3">
                  <p:embed/>
                </p:oleObj>
              </mc:Choice>
              <mc:Fallback>
                <p:oleObj name="Equation" r:id="rId3" imgW="622030"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2650" y="4645025"/>
                        <a:ext cx="2655888"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1360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bwMode="auto">
          <a:xfrm>
            <a:off x="4038600" y="6356350"/>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0"/>
              </a:spcBef>
              <a:spcAft>
                <a:spcPct val="0"/>
              </a:spcAft>
              <a:buFontTx/>
              <a:buNone/>
            </a:pPr>
            <a:fld id="{EB693C0D-A946-440B-A255-88448CD533A4}" type="slidenum">
              <a:rPr lang="en-US" altLang="en-US" sz="1200" smtClean="0">
                <a:latin typeface="Arial" panose="020B0604020202020204" pitchFamily="34" charset="0"/>
                <a:cs typeface="Arial" panose="020B0604020202020204" pitchFamily="34" charset="0"/>
              </a:rPr>
              <a:pPr algn="ctr" fontAlgn="base">
                <a:lnSpc>
                  <a:spcPct val="100000"/>
                </a:lnSpc>
                <a:spcBef>
                  <a:spcPct val="0"/>
                </a:spcBef>
                <a:spcAft>
                  <a:spcPct val="0"/>
                </a:spcAft>
                <a:buFontTx/>
                <a:buNone/>
              </a:pPr>
              <a:t>13</a:t>
            </a:fld>
            <a:endParaRPr lang="en-US" altLang="en-US" sz="1200">
              <a:latin typeface="Arial" panose="020B0604020202020204" pitchFamily="34" charset="0"/>
              <a:cs typeface="Arial" panose="020B0604020202020204" pitchFamily="34" charset="0"/>
            </a:endParaRPr>
          </a:p>
        </p:txBody>
      </p:sp>
      <p:sp>
        <p:nvSpPr>
          <p:cNvPr id="14339" name="Rectangle 2"/>
          <p:cNvSpPr>
            <a:spLocks noGrp="1" noRot="1" noChangeArrowheads="1"/>
          </p:cNvSpPr>
          <p:nvPr>
            <p:ph type="title"/>
          </p:nvPr>
        </p:nvSpPr>
        <p:spPr/>
        <p:txBody>
          <a:bodyPr/>
          <a:lstStyle/>
          <a:p>
            <a:pPr eaLnBrk="1" hangingPunct="1"/>
            <a:r>
              <a:rPr lang="en-US" altLang="en-US" sz="3600" dirty="0">
                <a:latin typeface="Times New Roman" panose="02020603050405020304" pitchFamily="18" charset="0"/>
                <a:cs typeface="Times New Roman" panose="02020603050405020304" pitchFamily="18" charset="0"/>
              </a:rPr>
              <a:t>Mean</a:t>
            </a:r>
          </a:p>
        </p:txBody>
      </p:sp>
      <p:sp>
        <p:nvSpPr>
          <p:cNvPr id="92163" name="Rectangle 3"/>
          <p:cNvSpPr>
            <a:spLocks noGrp="1" noChangeArrowheads="1"/>
          </p:cNvSpPr>
          <p:nvPr>
            <p:ph type="body" idx="1"/>
          </p:nvPr>
        </p:nvSpPr>
        <p:spPr/>
        <p:txBody>
          <a:bodyPr rtlCol="0">
            <a:normAutofit/>
          </a:bodyPr>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Six men with high serum cholesterol participated in a study to examine the effects of diet on cholesterol</a:t>
            </a:r>
          </a:p>
          <a:p>
            <a:pPr marL="0" indent="0" eaLnBrk="1" fontAlgn="auto" hangingPunct="1">
              <a:spcAft>
                <a:spcPts val="0"/>
              </a:spcAft>
              <a:buFont typeface="Arial" panose="020B0604020202020204" pitchFamily="34" charset="0"/>
              <a:buNone/>
              <a:defRPr/>
            </a:pPr>
            <a:endParaRPr lang="en-US" dirty="0">
              <a:latin typeface="Times New Roman" panose="02020603050405020304" pitchFamily="18" charset="0"/>
              <a:cs typeface="Times New Roman" panose="02020603050405020304" pitchFamily="18" charset="0"/>
            </a:endParaRPr>
          </a:p>
          <a:p>
            <a:pPr eaLnBrk="1" fontAlgn="auto" hangingPunct="1">
              <a:spcAft>
                <a:spcPts val="0"/>
              </a:spcAft>
              <a:defRPr/>
            </a:pPr>
            <a:r>
              <a:rPr lang="en-US" dirty="0">
                <a:latin typeface="Times New Roman" panose="02020603050405020304" pitchFamily="18" charset="0"/>
                <a:cs typeface="Times New Roman" panose="02020603050405020304" pitchFamily="18" charset="0"/>
              </a:rPr>
              <a:t>At the beginning of the study, their serum cholesterol levels (mg/</a:t>
            </a:r>
            <a:r>
              <a:rPr lang="en-US" dirty="0" err="1">
                <a:latin typeface="Times New Roman" panose="02020603050405020304" pitchFamily="18" charset="0"/>
                <a:cs typeface="Times New Roman" panose="02020603050405020304" pitchFamily="18" charset="0"/>
              </a:rPr>
              <a:t>dL</a:t>
            </a:r>
            <a:r>
              <a:rPr lang="en-US" dirty="0">
                <a:latin typeface="Times New Roman" panose="02020603050405020304" pitchFamily="18" charset="0"/>
                <a:cs typeface="Times New Roman" panose="02020603050405020304" pitchFamily="18" charset="0"/>
              </a:rPr>
              <a:t>) were:</a:t>
            </a:r>
          </a:p>
          <a:p>
            <a:pPr algn="ctr" eaLnBrk="1" fontAlgn="auto" hangingPunct="1">
              <a:spcAft>
                <a:spcPts val="0"/>
              </a:spcAft>
              <a:buFont typeface="Wingdings" panose="05000000000000000000" pitchFamily="2" charset="2"/>
              <a:buNone/>
              <a:defRPr/>
            </a:pPr>
            <a:r>
              <a:rPr lang="en-US" dirty="0">
                <a:latin typeface="Times New Roman" panose="02020603050405020304" pitchFamily="18" charset="0"/>
                <a:cs typeface="Times New Roman" panose="02020603050405020304" pitchFamily="18" charset="0"/>
              </a:rPr>
              <a:t>366, 327, 274, 292, 274, 230</a:t>
            </a:r>
          </a:p>
          <a:p>
            <a:pPr eaLnBrk="1" fontAlgn="auto" hangingPunct="1">
              <a:spcAft>
                <a:spcPts val="0"/>
              </a:spcAft>
              <a:defRPr/>
            </a:pPr>
            <a:endParaRPr lang="en-US" dirty="0">
              <a:latin typeface="Times New Roman" panose="02020603050405020304" pitchFamily="18" charset="0"/>
              <a:cs typeface="Times New Roman" panose="02020603050405020304" pitchFamily="18" charset="0"/>
            </a:endParaRPr>
          </a:p>
          <a:p>
            <a:pPr eaLnBrk="1" fontAlgn="auto" hangingPunct="1">
              <a:spcAft>
                <a:spcPts val="0"/>
              </a:spcAft>
              <a:defRPr/>
            </a:pPr>
            <a:r>
              <a:rPr lang="en-US" dirty="0">
                <a:latin typeface="Times New Roman" panose="02020603050405020304" pitchFamily="18" charset="0"/>
                <a:cs typeface="Times New Roman" panose="02020603050405020304" pitchFamily="18" charset="0"/>
              </a:rPr>
              <a:t>Determine the mean: </a:t>
            </a:r>
          </a:p>
        </p:txBody>
      </p:sp>
    </p:spTree>
    <p:extLst>
      <p:ext uri="{BB962C8B-B14F-4D97-AF65-F5344CB8AC3E}">
        <p14:creationId xmlns:p14="http://schemas.microsoft.com/office/powerpoint/2010/main" val="2363701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2"/>
          </p:nvPr>
        </p:nvSpPr>
        <p:spPr bwMode="auto">
          <a:xfrm>
            <a:off x="4038600" y="6356350"/>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0"/>
              </a:spcBef>
              <a:spcAft>
                <a:spcPct val="0"/>
              </a:spcAft>
              <a:buFontTx/>
              <a:buNone/>
            </a:pPr>
            <a:fld id="{8C12B627-E31E-4FD5-9548-C7A27F061CD4}" type="slidenum">
              <a:rPr lang="en-US" altLang="en-US" sz="1200" smtClean="0">
                <a:latin typeface="Arial" panose="020B0604020202020204" pitchFamily="34" charset="0"/>
                <a:cs typeface="Arial" panose="020B0604020202020204" pitchFamily="34" charset="0"/>
              </a:rPr>
              <a:pPr algn="ctr" fontAlgn="base">
                <a:lnSpc>
                  <a:spcPct val="100000"/>
                </a:lnSpc>
                <a:spcBef>
                  <a:spcPct val="0"/>
                </a:spcBef>
                <a:spcAft>
                  <a:spcPct val="0"/>
                </a:spcAft>
                <a:buFontTx/>
                <a:buNone/>
              </a:pPr>
              <a:t>14</a:t>
            </a:fld>
            <a:endParaRPr lang="en-US" altLang="en-US" sz="1200">
              <a:latin typeface="Arial" panose="020B0604020202020204" pitchFamily="34" charset="0"/>
              <a:cs typeface="Arial" panose="020B0604020202020204" pitchFamily="34" charset="0"/>
            </a:endParaRPr>
          </a:p>
        </p:txBody>
      </p:sp>
      <p:sp>
        <p:nvSpPr>
          <p:cNvPr id="15363" name="Rectangle 2"/>
          <p:cNvSpPr>
            <a:spLocks noGrp="1" noRot="1" noChangeArrowheads="1"/>
          </p:cNvSpPr>
          <p:nvPr>
            <p:ph type="title"/>
          </p:nvPr>
        </p:nvSpPr>
        <p:spPr/>
        <p:txBody>
          <a:bodyPr/>
          <a:lstStyle/>
          <a:p>
            <a:pPr eaLnBrk="1" hangingPunct="1"/>
            <a:r>
              <a:rPr lang="en-US" altLang="en-US" b="1" i="1" dirty="0">
                <a:latin typeface="Times New Roman" panose="02020603050405020304" pitchFamily="18" charset="0"/>
                <a:cs typeface="Times New Roman" panose="02020603050405020304" pitchFamily="18" charset="0"/>
              </a:rPr>
              <a:t>Mean</a:t>
            </a:r>
          </a:p>
        </p:txBody>
      </p:sp>
      <p:graphicFrame>
        <p:nvGraphicFramePr>
          <p:cNvPr id="15364" name="Object 2"/>
          <p:cNvGraphicFramePr>
            <a:graphicFrameLocks noGrp="1" noChangeAspect="1"/>
          </p:cNvGraphicFramePr>
          <p:nvPr>
            <p:ph idx="1"/>
          </p:nvPr>
        </p:nvGraphicFramePr>
        <p:xfrm>
          <a:off x="2667000" y="2444750"/>
          <a:ext cx="6858000" cy="2836863"/>
        </p:xfrm>
        <a:graphic>
          <a:graphicData uri="http://schemas.openxmlformats.org/presentationml/2006/ole">
            <mc:AlternateContent xmlns:mc="http://schemas.openxmlformats.org/markup-compatibility/2006">
              <mc:Choice xmlns:v="urn:schemas-microsoft-com:vml" Requires="v">
                <p:oleObj spid="_x0000_s14346" name="Equation" r:id="rId3" imgW="2425680" imgH="1002960" progId="Equation.3">
                  <p:embed/>
                </p:oleObj>
              </mc:Choice>
              <mc:Fallback>
                <p:oleObj name="Equation" r:id="rId3" imgW="2425680" imgH="1002960" progId="Equation.3">
                  <p:embed/>
                  <p:pic>
                    <p:nvPicPr>
                      <p:cNvPr id="0" name=""/>
                      <p:cNvPicPr>
                        <a:picLocks noChangeAspect="1" noChangeArrowheads="1"/>
                      </p:cNvPicPr>
                      <p:nvPr/>
                    </p:nvPicPr>
                    <p:blipFill>
                      <a:blip r:embed="rId4"/>
                      <a:srcRect/>
                      <a:stretch>
                        <a:fillRect/>
                      </a:stretch>
                    </p:blipFill>
                    <p:spPr bwMode="auto">
                      <a:xfrm>
                        <a:off x="2667000" y="2444750"/>
                        <a:ext cx="6858000" cy="283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34658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Text Box 6"/>
          <p:cNvSpPr txBox="1">
            <a:spLocks noChangeArrowheads="1"/>
          </p:cNvSpPr>
          <p:nvPr/>
        </p:nvSpPr>
        <p:spPr bwMode="auto">
          <a:xfrm>
            <a:off x="1524000" y="1066800"/>
            <a:ext cx="91440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dirty="0">
                <a:latin typeface="Times New Roman" panose="02020603050405020304" pitchFamily="18" charset="0"/>
                <a:cs typeface="Arial" panose="020B0604020202020204" pitchFamily="34" charset="0"/>
              </a:rPr>
              <a:t>The </a:t>
            </a:r>
            <a:r>
              <a:rPr lang="en-US" altLang="en-US" b="1" dirty="0">
                <a:latin typeface="Times New Roman" panose="02020603050405020304" pitchFamily="18" charset="0"/>
                <a:cs typeface="Arial" panose="020B0604020202020204" pitchFamily="34" charset="0"/>
              </a:rPr>
              <a:t>mean  </a:t>
            </a:r>
            <a:r>
              <a:rPr lang="en-US" altLang="en-US" dirty="0">
                <a:latin typeface="Times New Roman" panose="02020603050405020304" pitchFamily="18" charset="0"/>
                <a:cs typeface="Arial" panose="020B0604020202020204" pitchFamily="34" charset="0"/>
              </a:rPr>
              <a:t>(</a:t>
            </a:r>
            <a:r>
              <a:rPr lang="en-US" altLang="en-US" b="1" dirty="0">
                <a:latin typeface="Times New Roman" panose="02020603050405020304" pitchFamily="18" charset="0"/>
                <a:cs typeface="Arial" panose="020B0604020202020204" pitchFamily="34" charset="0"/>
              </a:rPr>
              <a:t>arithmetic mean </a:t>
            </a:r>
            <a:r>
              <a:rPr lang="en-US" altLang="en-US" dirty="0">
                <a:latin typeface="Times New Roman" panose="02020603050405020304" pitchFamily="18" charset="0"/>
                <a:cs typeface="Arial" panose="020B0604020202020204" pitchFamily="34" charset="0"/>
              </a:rPr>
              <a:t>or</a:t>
            </a:r>
            <a:r>
              <a:rPr lang="en-US" altLang="en-US" b="1" dirty="0">
                <a:latin typeface="Times New Roman" panose="02020603050405020304" pitchFamily="18" charset="0"/>
                <a:cs typeface="Arial" panose="020B0604020202020204" pitchFamily="34" charset="0"/>
              </a:rPr>
              <a:t> average</a:t>
            </a:r>
            <a:r>
              <a:rPr lang="en-US" altLang="en-US" dirty="0">
                <a:latin typeface="Times New Roman" panose="02020603050405020304" pitchFamily="18" charset="0"/>
                <a:cs typeface="Arial" panose="020B0604020202020204" pitchFamily="34" charset="0"/>
              </a:rPr>
              <a:t>) of a set of data is found by adding up all the items and then dividing by the sum of the number of items.</a:t>
            </a:r>
          </a:p>
        </p:txBody>
      </p:sp>
      <p:graphicFrame>
        <p:nvGraphicFramePr>
          <p:cNvPr id="16388" name="Object 18"/>
          <p:cNvGraphicFramePr>
            <a:graphicFrameLocks noChangeAspect="1"/>
          </p:cNvGraphicFramePr>
          <p:nvPr/>
        </p:nvGraphicFramePr>
        <p:xfrm>
          <a:off x="6781800" y="2451100"/>
          <a:ext cx="428625" cy="506413"/>
        </p:xfrm>
        <a:graphic>
          <a:graphicData uri="http://schemas.openxmlformats.org/presentationml/2006/ole">
            <mc:AlternateContent xmlns:mc="http://schemas.openxmlformats.org/markup-compatibility/2006">
              <mc:Choice xmlns:v="urn:schemas-microsoft-com:vml" Requires="v">
                <p:oleObj spid="_x0000_s15378" name="Equation" r:id="rId3" imgW="139579" imgH="164957" progId="">
                  <p:embed/>
                </p:oleObj>
              </mc:Choice>
              <mc:Fallback>
                <p:oleObj name="Equation" r:id="rId3" imgW="139579" imgH="16495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451100"/>
                        <a:ext cx="42862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9" name="Object 19"/>
          <p:cNvGraphicFramePr>
            <a:graphicFrameLocks noChangeAspect="1"/>
          </p:cNvGraphicFramePr>
          <p:nvPr/>
        </p:nvGraphicFramePr>
        <p:xfrm>
          <a:off x="8686800" y="3200400"/>
          <a:ext cx="420688" cy="457200"/>
        </p:xfrm>
        <a:graphic>
          <a:graphicData uri="http://schemas.openxmlformats.org/presentationml/2006/ole">
            <mc:AlternateContent xmlns:mc="http://schemas.openxmlformats.org/markup-compatibility/2006">
              <mc:Choice xmlns:v="urn:schemas-microsoft-com:vml" Requires="v">
                <p:oleObj spid="_x0000_s15379" name="Equation" r:id="rId5" imgW="152268" imgH="164957" progId="">
                  <p:embed/>
                </p:oleObj>
              </mc:Choice>
              <mc:Fallback>
                <p:oleObj name="Equation" r:id="rId5" imgW="152268" imgH="164957"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86800" y="3200400"/>
                        <a:ext cx="4206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2"/>
          <p:cNvSpPr txBox="1">
            <a:spLocks noChangeArrowheads="1"/>
          </p:cNvSpPr>
          <p:nvPr/>
        </p:nvSpPr>
        <p:spPr bwMode="auto">
          <a:xfrm>
            <a:off x="1524000" y="0"/>
            <a:ext cx="9144000" cy="53340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3200" b="1">
                <a:latin typeface="Times New Roman" panose="02020603050405020304" pitchFamily="18" charset="0"/>
                <a:cs typeface="Times New Roman" panose="02020603050405020304" pitchFamily="18" charset="0"/>
              </a:rPr>
              <a:t>Mean </a:t>
            </a:r>
          </a:p>
        </p:txBody>
      </p:sp>
      <p:sp>
        <p:nvSpPr>
          <p:cNvPr id="16391" name="Rectangle 1"/>
          <p:cNvSpPr>
            <a:spLocks noChangeArrowheads="1"/>
          </p:cNvSpPr>
          <p:nvPr/>
        </p:nvSpPr>
        <p:spPr bwMode="auto">
          <a:xfrm>
            <a:off x="1524000" y="2449513"/>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a:solidFill>
                  <a:srgbClr val="FF0000"/>
                </a:solidFill>
                <a:latin typeface="Times New Roman" panose="02020603050405020304" pitchFamily="18" charset="0"/>
                <a:cs typeface="Arial" panose="020B0604020202020204" pitchFamily="34" charset="0"/>
              </a:rPr>
              <a:t>The mean of a sample is denoted by      (read “</a:t>
            </a:r>
            <a:r>
              <a:rPr lang="en-US" altLang="en-US" i="1">
                <a:solidFill>
                  <a:srgbClr val="FF0000"/>
                </a:solidFill>
                <a:latin typeface="Times New Roman" panose="02020603050405020304" pitchFamily="18" charset="0"/>
                <a:cs typeface="Arial" panose="020B0604020202020204" pitchFamily="34" charset="0"/>
              </a:rPr>
              <a:t>x</a:t>
            </a:r>
            <a:r>
              <a:rPr lang="en-US" altLang="en-US">
                <a:solidFill>
                  <a:srgbClr val="FF0000"/>
                </a:solidFill>
                <a:latin typeface="Times New Roman" panose="02020603050405020304" pitchFamily="18" charset="0"/>
                <a:cs typeface="Arial" panose="020B0604020202020204" pitchFamily="34" charset="0"/>
              </a:rPr>
              <a:t> bar”). </a:t>
            </a:r>
          </a:p>
        </p:txBody>
      </p:sp>
      <p:sp>
        <p:nvSpPr>
          <p:cNvPr id="16392" name="Rectangle 2"/>
          <p:cNvSpPr>
            <a:spLocks noChangeArrowheads="1"/>
          </p:cNvSpPr>
          <p:nvPr/>
        </p:nvSpPr>
        <p:spPr bwMode="auto">
          <a:xfrm>
            <a:off x="1514475" y="3133725"/>
            <a:ext cx="9144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a:solidFill>
                  <a:srgbClr val="0070C0"/>
                </a:solidFill>
                <a:latin typeface="Times New Roman" panose="02020603050405020304" pitchFamily="18" charset="0"/>
                <a:cs typeface="Arial" panose="020B0604020202020204" pitchFamily="34" charset="0"/>
              </a:rPr>
              <a:t>The mean of a complete population is denoted by      (the lower case Greek letter </a:t>
            </a:r>
            <a:r>
              <a:rPr lang="en-US" altLang="en-US" i="1">
                <a:solidFill>
                  <a:srgbClr val="0070C0"/>
                </a:solidFill>
                <a:latin typeface="Times New Roman" panose="02020603050405020304" pitchFamily="18" charset="0"/>
                <a:cs typeface="Arial" panose="020B0604020202020204" pitchFamily="34" charset="0"/>
              </a:rPr>
              <a:t>mu</a:t>
            </a:r>
            <a:r>
              <a:rPr lang="en-US" altLang="en-US">
                <a:solidFill>
                  <a:srgbClr val="0070C0"/>
                </a:solidFill>
                <a:latin typeface="Times New Roman" panose="02020603050405020304" pitchFamily="18" charset="0"/>
                <a:cs typeface="Arial" panose="020B0604020202020204" pitchFamily="34" charset="0"/>
              </a:rPr>
              <a:t>).</a:t>
            </a:r>
          </a:p>
        </p:txBody>
      </p:sp>
      <p:sp>
        <p:nvSpPr>
          <p:cNvPr id="16393" name="Text Box 3"/>
          <p:cNvSpPr txBox="1">
            <a:spLocks noChangeArrowheads="1"/>
          </p:cNvSpPr>
          <p:nvPr/>
        </p:nvSpPr>
        <p:spPr bwMode="auto">
          <a:xfrm>
            <a:off x="1524000" y="4097338"/>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a:solidFill>
                  <a:srgbClr val="BC2C3A"/>
                </a:solidFill>
                <a:latin typeface="Times New Roman" panose="02020603050405020304" pitchFamily="18" charset="0"/>
                <a:cs typeface="Arial" panose="020B0604020202020204" pitchFamily="34" charset="0"/>
              </a:rPr>
              <a:t>The </a:t>
            </a:r>
            <a:r>
              <a:rPr lang="en-US" altLang="en-US" b="1">
                <a:solidFill>
                  <a:srgbClr val="BC2C3A"/>
                </a:solidFill>
                <a:latin typeface="Times New Roman" panose="02020603050405020304" pitchFamily="18" charset="0"/>
                <a:cs typeface="Arial" panose="020B0604020202020204" pitchFamily="34" charset="0"/>
              </a:rPr>
              <a:t>mean</a:t>
            </a:r>
            <a:r>
              <a:rPr lang="en-US" altLang="en-US">
                <a:solidFill>
                  <a:srgbClr val="BC2C3A"/>
                </a:solidFill>
                <a:latin typeface="Times New Roman" panose="02020603050405020304" pitchFamily="18" charset="0"/>
                <a:cs typeface="Arial" panose="020B0604020202020204" pitchFamily="34" charset="0"/>
              </a:rPr>
              <a:t> of </a:t>
            </a:r>
            <a:r>
              <a:rPr lang="en-US" altLang="en-US" i="1">
                <a:solidFill>
                  <a:srgbClr val="BC2C3A"/>
                </a:solidFill>
                <a:latin typeface="Times New Roman" panose="02020603050405020304" pitchFamily="18" charset="0"/>
                <a:cs typeface="Arial" panose="020B0604020202020204" pitchFamily="34" charset="0"/>
              </a:rPr>
              <a:t>n</a:t>
            </a:r>
            <a:r>
              <a:rPr lang="en-US" altLang="en-US">
                <a:solidFill>
                  <a:srgbClr val="BC2C3A"/>
                </a:solidFill>
                <a:latin typeface="Times New Roman" panose="02020603050405020304" pitchFamily="18" charset="0"/>
                <a:cs typeface="Arial" panose="020B0604020202020204" pitchFamily="34" charset="0"/>
              </a:rPr>
              <a:t> data items </a:t>
            </a:r>
            <a:r>
              <a:rPr lang="en-US" altLang="en-US" i="1">
                <a:solidFill>
                  <a:srgbClr val="BC2C3A"/>
                </a:solidFill>
                <a:latin typeface="Times New Roman" panose="02020603050405020304" pitchFamily="18" charset="0"/>
                <a:cs typeface="Arial" panose="020B0604020202020204" pitchFamily="34" charset="0"/>
              </a:rPr>
              <a:t>x</a:t>
            </a:r>
            <a:r>
              <a:rPr lang="en-US" altLang="en-US" baseline="-25000">
                <a:solidFill>
                  <a:srgbClr val="BC2C3A"/>
                </a:solidFill>
                <a:latin typeface="Times New Roman" panose="02020603050405020304" pitchFamily="18" charset="0"/>
                <a:cs typeface="Arial" panose="020B0604020202020204" pitchFamily="34" charset="0"/>
              </a:rPr>
              <a:t>1</a:t>
            </a:r>
            <a:r>
              <a:rPr lang="en-US" altLang="en-US">
                <a:solidFill>
                  <a:srgbClr val="BC2C3A"/>
                </a:solidFill>
                <a:latin typeface="Times New Roman" panose="02020603050405020304" pitchFamily="18" charset="0"/>
                <a:cs typeface="Arial" panose="020B0604020202020204" pitchFamily="34" charset="0"/>
              </a:rPr>
              <a:t>, </a:t>
            </a:r>
            <a:r>
              <a:rPr lang="en-US" altLang="en-US" i="1">
                <a:solidFill>
                  <a:srgbClr val="BC2C3A"/>
                </a:solidFill>
                <a:latin typeface="Times New Roman" panose="02020603050405020304" pitchFamily="18" charset="0"/>
                <a:cs typeface="Arial" panose="020B0604020202020204" pitchFamily="34" charset="0"/>
              </a:rPr>
              <a:t>x</a:t>
            </a:r>
            <a:r>
              <a:rPr lang="en-US" altLang="en-US" baseline="-25000">
                <a:solidFill>
                  <a:srgbClr val="BC2C3A"/>
                </a:solidFill>
                <a:latin typeface="Times New Roman" panose="02020603050405020304" pitchFamily="18" charset="0"/>
                <a:cs typeface="Arial" panose="020B0604020202020204" pitchFamily="34" charset="0"/>
              </a:rPr>
              <a:t>2</a:t>
            </a:r>
            <a:r>
              <a:rPr lang="en-US" altLang="en-US">
                <a:solidFill>
                  <a:srgbClr val="BC2C3A"/>
                </a:solidFill>
                <a:latin typeface="Times New Roman" panose="02020603050405020304" pitchFamily="18" charset="0"/>
                <a:cs typeface="Arial" panose="020B0604020202020204" pitchFamily="34" charset="0"/>
              </a:rPr>
              <a:t>,…, </a:t>
            </a:r>
            <a:r>
              <a:rPr lang="en-US" altLang="en-US" i="1">
                <a:solidFill>
                  <a:srgbClr val="BC2C3A"/>
                </a:solidFill>
                <a:latin typeface="Times New Roman" panose="02020603050405020304" pitchFamily="18" charset="0"/>
                <a:cs typeface="Arial" panose="020B0604020202020204" pitchFamily="34" charset="0"/>
              </a:rPr>
              <a:t>x</a:t>
            </a:r>
            <a:r>
              <a:rPr lang="en-US" altLang="en-US" i="1" baseline="-25000">
                <a:solidFill>
                  <a:srgbClr val="BC2C3A"/>
                </a:solidFill>
                <a:latin typeface="Times New Roman" panose="02020603050405020304" pitchFamily="18" charset="0"/>
                <a:cs typeface="Arial" panose="020B0604020202020204" pitchFamily="34" charset="0"/>
              </a:rPr>
              <a:t>n</a:t>
            </a:r>
            <a:r>
              <a:rPr lang="en-US" altLang="en-US">
                <a:solidFill>
                  <a:srgbClr val="BC2C3A"/>
                </a:solidFill>
                <a:latin typeface="Times New Roman" panose="02020603050405020304" pitchFamily="18" charset="0"/>
                <a:cs typeface="Arial" panose="020B0604020202020204" pitchFamily="34" charset="0"/>
              </a:rPr>
              <a:t>, is given by the formula</a:t>
            </a:r>
          </a:p>
        </p:txBody>
      </p:sp>
      <p:sp>
        <p:nvSpPr>
          <p:cNvPr id="13" name="Text Box 5"/>
          <p:cNvSpPr txBox="1">
            <a:spLocks noRot="1" noChangeAspect="1" noMove="1" noResize="1" noEditPoints="1" noAdjustHandles="1" noChangeArrowheads="1" noChangeShapeType="1" noTextEdit="1"/>
          </p:cNvSpPr>
          <p:nvPr/>
        </p:nvSpPr>
        <p:spPr bwMode="auto">
          <a:xfrm>
            <a:off x="2286000" y="5000626"/>
            <a:ext cx="3429000" cy="700705"/>
          </a:xfrm>
          <a:prstGeom prst="rect">
            <a:avLst/>
          </a:prstGeom>
          <a:blipFill rotWithShape="1">
            <a:blip r:embed="rId7"/>
            <a:stretch>
              <a:fillRect/>
            </a:stretch>
          </a:blipFill>
          <a:ln>
            <a:noFill/>
          </a:ln>
        </p:spPr>
        <p:txBody>
          <a:bodyPr/>
          <a:lstStyle/>
          <a:p>
            <a:pPr fontAlgn="auto">
              <a:spcBef>
                <a:spcPts val="0"/>
              </a:spcBef>
              <a:spcAft>
                <a:spcPts val="0"/>
              </a:spcAft>
              <a:defRPr/>
            </a:pPr>
            <a:r>
              <a:rPr lang="en-US">
                <a:noFill/>
                <a:latin typeface="+mn-lt"/>
              </a:rPr>
              <a:t> </a:t>
            </a:r>
          </a:p>
        </p:txBody>
      </p:sp>
      <p:sp>
        <p:nvSpPr>
          <p:cNvPr id="14" name="Text Box 5"/>
          <p:cNvSpPr txBox="1">
            <a:spLocks noRot="1" noChangeAspect="1" noMove="1" noResize="1" noEditPoints="1" noAdjustHandles="1" noChangeArrowheads="1" noChangeShapeType="1" noTextEdit="1"/>
          </p:cNvSpPr>
          <p:nvPr/>
        </p:nvSpPr>
        <p:spPr bwMode="auto">
          <a:xfrm>
            <a:off x="6867525" y="4924001"/>
            <a:ext cx="2209800" cy="777329"/>
          </a:xfrm>
          <a:prstGeom prst="rect">
            <a:avLst/>
          </a:prstGeom>
          <a:blipFill rotWithShape="1">
            <a:blip r:embed="rId8"/>
            <a:stretch>
              <a:fillRect/>
            </a:stretch>
          </a:blipFill>
          <a:ln>
            <a:noFill/>
          </a:ln>
        </p:spPr>
        <p:txBody>
          <a:bodyPr/>
          <a:lstStyle/>
          <a:p>
            <a:pPr fontAlgn="auto">
              <a:spcBef>
                <a:spcPts val="0"/>
              </a:spcBef>
              <a:spcAft>
                <a:spcPts val="0"/>
              </a:spcAft>
              <a:defRPr/>
            </a:pPr>
            <a:r>
              <a:rPr lang="en-US">
                <a:noFill/>
                <a:latin typeface="+mn-lt"/>
              </a:rPr>
              <a:t> </a:t>
            </a:r>
          </a:p>
        </p:txBody>
      </p:sp>
      <p:sp>
        <p:nvSpPr>
          <p:cNvPr id="16396" name="Text Box 5"/>
          <p:cNvSpPr txBox="1">
            <a:spLocks noChangeArrowheads="1"/>
          </p:cNvSpPr>
          <p:nvPr/>
        </p:nvSpPr>
        <p:spPr bwMode="auto">
          <a:xfrm>
            <a:off x="5867400" y="5062538"/>
            <a:ext cx="83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en-US">
                <a:solidFill>
                  <a:srgbClr val="BC2C3A"/>
                </a:solidFill>
                <a:latin typeface="Times New Roman" panose="02020603050405020304" pitchFamily="18" charset="0"/>
                <a:cs typeface="Arial" panose="020B0604020202020204" pitchFamily="34" charset="0"/>
              </a:rPr>
              <a:t>or</a:t>
            </a:r>
          </a:p>
        </p:txBody>
      </p:sp>
    </p:spTree>
    <p:extLst>
      <p:ext uri="{BB962C8B-B14F-4D97-AF65-F5344CB8AC3E}">
        <p14:creationId xmlns:p14="http://schemas.microsoft.com/office/powerpoint/2010/main" val="3440594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9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8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9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39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P spid="16391" grpId="0"/>
      <p:bldP spid="16392" grpId="0"/>
      <p:bldP spid="16393" grpId="0"/>
      <p:bldP spid="16396"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Text Box 5"/>
          <p:cNvSpPr txBox="1">
            <a:spLocks noRot="1" noChangeAspect="1" noMove="1" noResize="1" noEditPoints="1" noAdjustHandles="1" noChangeArrowheads="1" noChangeShapeType="1" noTextEdit="1"/>
          </p:cNvSpPr>
          <p:nvPr/>
        </p:nvSpPr>
        <p:spPr bwMode="auto">
          <a:xfrm>
            <a:off x="1485900" y="4800601"/>
            <a:ext cx="9144000" cy="70070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r>
              <a:rPr lang="en-US">
                <a:solidFill>
                  <a:srgbClr val="FF0000"/>
                </a:solidFill>
              </a:rPr>
              <a:t> </a:t>
            </a:r>
          </a:p>
        </p:txBody>
      </p:sp>
      <p:sp>
        <p:nvSpPr>
          <p:cNvPr id="15" name="Text Box 5"/>
          <p:cNvSpPr txBox="1">
            <a:spLocks noRot="1" noChangeAspect="1" noMove="1" noResize="1" noEditPoints="1" noAdjustHandles="1" noChangeArrowheads="1" noChangeShapeType="1" noTextEdit="1"/>
          </p:cNvSpPr>
          <p:nvPr/>
        </p:nvSpPr>
        <p:spPr bwMode="auto">
          <a:xfrm>
            <a:off x="5410200" y="5496505"/>
            <a:ext cx="1524000" cy="52322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r>
              <a:rPr lang="en-US">
                <a:solidFill>
                  <a:srgbClr val="FF0000"/>
                </a:solidFill>
              </a:rPr>
              <a:t> </a:t>
            </a:r>
          </a:p>
        </p:txBody>
      </p:sp>
      <p:sp>
        <p:nvSpPr>
          <p:cNvPr id="5125" name="Rectangle 2"/>
          <p:cNvSpPr>
            <a:spLocks noGrp="1" noChangeArrowheads="1"/>
          </p:cNvSpPr>
          <p:nvPr>
            <p:ph type="title"/>
          </p:nvPr>
        </p:nvSpPr>
        <p:spPr>
          <a:xfrm>
            <a:off x="1514475" y="533400"/>
            <a:ext cx="9153525" cy="457200"/>
          </a:xfrm>
        </p:spPr>
        <p:txBody>
          <a:bodyPr rtlCol="0">
            <a:normAutofit fontScale="90000"/>
          </a:bodyPr>
          <a:lstStyle/>
          <a:p>
            <a:pPr eaLnBrk="1" fontAlgn="auto" hangingPunct="1">
              <a:spcAft>
                <a:spcPts val="0"/>
              </a:spcAft>
              <a:defRPr/>
            </a:pPr>
            <a:r>
              <a:rPr lang="en-US" sz="3100" dirty="0">
                <a:solidFill>
                  <a:srgbClr val="BC2C3A"/>
                </a:solidFill>
                <a:latin typeface="Times New Roman" pitchFamily="18" charset="0"/>
                <a:cs typeface="Times New Roman" pitchFamily="18" charset="0"/>
              </a:rPr>
              <a:t>Example</a:t>
            </a:r>
            <a:r>
              <a:rPr lang="en-US" sz="2800" dirty="0">
                <a:solidFill>
                  <a:srgbClr val="BC2C3A"/>
                </a:solidFill>
                <a:latin typeface="Times New Roman" pitchFamily="18" charset="0"/>
                <a:cs typeface="Times New Roman" pitchFamily="18" charset="0"/>
              </a:rPr>
              <a:t>:</a:t>
            </a:r>
          </a:p>
        </p:txBody>
      </p:sp>
      <p:sp>
        <p:nvSpPr>
          <p:cNvPr id="17411" name="Text Box 5"/>
          <p:cNvSpPr txBox="1">
            <a:spLocks noChangeArrowheads="1"/>
          </p:cNvSpPr>
          <p:nvPr/>
        </p:nvSpPr>
        <p:spPr bwMode="auto">
          <a:xfrm>
            <a:off x="1524000" y="1066800"/>
            <a:ext cx="9144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a:latin typeface="Times New Roman" panose="02020603050405020304" pitchFamily="18" charset="0"/>
                <a:cs typeface="Arial" panose="020B0604020202020204" pitchFamily="34" charset="0"/>
              </a:rPr>
              <a:t>Ten students were polled as to the number of siblings in their individual families. </a:t>
            </a:r>
          </a:p>
        </p:txBody>
      </p:sp>
      <p:sp>
        <p:nvSpPr>
          <p:cNvPr id="17413" name="Rectangle 1"/>
          <p:cNvSpPr>
            <a:spLocks noChangeArrowheads="1"/>
          </p:cNvSpPr>
          <p:nvPr/>
        </p:nvSpPr>
        <p:spPr bwMode="auto">
          <a:xfrm>
            <a:off x="1524000" y="2028825"/>
            <a:ext cx="9144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a:latin typeface="Times New Roman" panose="02020603050405020304" pitchFamily="18" charset="0"/>
                <a:cs typeface="Arial" panose="020B0604020202020204" pitchFamily="34" charset="0"/>
              </a:rPr>
              <a:t>The raw data in the following set: {3, 2, 2, 1, 3, 6, 3, 3, 4, 2}. </a:t>
            </a:r>
          </a:p>
        </p:txBody>
      </p:sp>
      <p:sp>
        <p:nvSpPr>
          <p:cNvPr id="17414" name="Rectangle 2"/>
          <p:cNvSpPr>
            <a:spLocks noChangeArrowheads="1"/>
          </p:cNvSpPr>
          <p:nvPr/>
        </p:nvSpPr>
        <p:spPr bwMode="auto">
          <a:xfrm>
            <a:off x="1524000" y="2644775"/>
            <a:ext cx="9144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a:latin typeface="Times New Roman" panose="02020603050405020304" pitchFamily="18" charset="0"/>
                <a:cs typeface="Arial" panose="020B0604020202020204" pitchFamily="34" charset="0"/>
              </a:rPr>
              <a:t>Find the mean number of siblings for the ten students.</a:t>
            </a:r>
          </a:p>
        </p:txBody>
      </p:sp>
      <p:sp>
        <p:nvSpPr>
          <p:cNvPr id="12" name="Text Box 5"/>
          <p:cNvSpPr txBox="1">
            <a:spLocks noRot="1" noChangeAspect="1" noMove="1" noResize="1" noEditPoints="1" noAdjustHandles="1" noChangeArrowheads="1" noChangeShapeType="1" noTextEdit="1"/>
          </p:cNvSpPr>
          <p:nvPr/>
        </p:nvSpPr>
        <p:spPr bwMode="auto">
          <a:xfrm>
            <a:off x="1485900" y="3399191"/>
            <a:ext cx="9144000" cy="700705"/>
          </a:xfrm>
          <a:prstGeom prst="rect">
            <a:avLst/>
          </a:prstGeom>
          <a:blipFill rotWithShape="1">
            <a:blip r:embed="rId2"/>
            <a:stretch>
              <a:fillRect/>
            </a:stretch>
          </a:blipFill>
          <a:ln>
            <a:noFill/>
          </a:ln>
        </p:spPr>
        <p:txBody>
          <a:bodyPr/>
          <a:lstStyle/>
          <a:p>
            <a:pPr fontAlgn="auto">
              <a:spcBef>
                <a:spcPts val="0"/>
              </a:spcBef>
              <a:spcAft>
                <a:spcPts val="0"/>
              </a:spcAft>
              <a:defRPr/>
            </a:pPr>
            <a:r>
              <a:rPr lang="en-US">
                <a:noFill/>
                <a:latin typeface="+mn-lt"/>
              </a:rPr>
              <a:t> </a:t>
            </a:r>
          </a:p>
        </p:txBody>
      </p:sp>
      <p:sp>
        <p:nvSpPr>
          <p:cNvPr id="13" name="Text Box 5"/>
          <p:cNvSpPr txBox="1">
            <a:spLocks noRot="1" noChangeAspect="1" noMove="1" noResize="1" noEditPoints="1" noAdjustHandles="1" noChangeArrowheads="1" noChangeShapeType="1" noTextEdit="1"/>
          </p:cNvSpPr>
          <p:nvPr/>
        </p:nvSpPr>
        <p:spPr bwMode="auto">
          <a:xfrm>
            <a:off x="1514475" y="4099896"/>
            <a:ext cx="9144000" cy="700705"/>
          </a:xfrm>
          <a:prstGeom prst="rect">
            <a:avLst/>
          </a:prstGeom>
          <a:blipFill rotWithShape="1">
            <a:blip r:embed="rId3"/>
            <a:stretch>
              <a:fillRect/>
            </a:stretch>
          </a:blipFill>
          <a:ln>
            <a:noFill/>
          </a:ln>
        </p:spPr>
        <p:txBody>
          <a:bodyPr/>
          <a:lstStyle/>
          <a:p>
            <a:pPr fontAlgn="auto">
              <a:spcBef>
                <a:spcPts val="0"/>
              </a:spcBef>
              <a:spcAft>
                <a:spcPts val="0"/>
              </a:spcAft>
              <a:defRPr/>
            </a:pPr>
            <a:r>
              <a:rPr lang="en-US">
                <a:noFill/>
                <a:latin typeface="+mn-lt"/>
              </a:rPr>
              <a:t> </a:t>
            </a:r>
          </a:p>
        </p:txBody>
      </p:sp>
      <p:sp>
        <p:nvSpPr>
          <p:cNvPr id="17419" name="Rectangle 15"/>
          <p:cNvSpPr>
            <a:spLocks noChangeArrowheads="1"/>
          </p:cNvSpPr>
          <p:nvPr/>
        </p:nvSpPr>
        <p:spPr bwMode="auto">
          <a:xfrm>
            <a:off x="7076768" y="5556262"/>
            <a:ext cx="1304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dirty="0">
                <a:solidFill>
                  <a:srgbClr val="BC2C3A"/>
                </a:solidFill>
                <a:latin typeface="Times New Roman" panose="02020603050405020304" pitchFamily="18" charset="0"/>
                <a:cs typeface="Arial" panose="020B0604020202020204" pitchFamily="34" charset="0"/>
              </a:rPr>
              <a:t>siblings</a:t>
            </a:r>
          </a:p>
        </p:txBody>
      </p:sp>
    </p:spTree>
    <p:extLst>
      <p:ext uri="{BB962C8B-B14F-4D97-AF65-F5344CB8AC3E}">
        <p14:creationId xmlns:p14="http://schemas.microsoft.com/office/powerpoint/2010/main" val="2643559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4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p:bldP spid="17411" grpId="0"/>
      <p:bldP spid="17413" grpId="0"/>
      <p:bldP spid="17414" grpId="0"/>
      <p:bldP spid="17419"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524000" y="533400"/>
            <a:ext cx="9144000" cy="533400"/>
          </a:xfrm>
        </p:spPr>
        <p:txBody>
          <a:bodyPr/>
          <a:lstStyle/>
          <a:p>
            <a:pPr eaLnBrk="1" hangingPunct="1"/>
            <a:r>
              <a:rPr lang="en-US" altLang="en-US" sz="2800">
                <a:solidFill>
                  <a:srgbClr val="BC2C3A"/>
                </a:solidFill>
                <a:latin typeface="Times New Roman" panose="02020603050405020304" pitchFamily="18" charset="0"/>
                <a:cs typeface="Times New Roman" panose="02020603050405020304" pitchFamily="18" charset="0"/>
              </a:rPr>
              <a:t>Weighted Mean </a:t>
            </a:r>
          </a:p>
        </p:txBody>
      </p:sp>
      <p:sp>
        <p:nvSpPr>
          <p:cNvPr id="18435" name="Text Box 3"/>
          <p:cNvSpPr txBox="1">
            <a:spLocks noChangeArrowheads="1"/>
          </p:cNvSpPr>
          <p:nvPr/>
        </p:nvSpPr>
        <p:spPr bwMode="auto">
          <a:xfrm>
            <a:off x="1524000" y="1066800"/>
            <a:ext cx="91440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a:latin typeface="Times New Roman" panose="02020603050405020304" pitchFamily="18" charset="0"/>
                <a:cs typeface="Arial" panose="020B0604020202020204" pitchFamily="34" charset="0"/>
              </a:rPr>
              <a:t>The </a:t>
            </a:r>
            <a:r>
              <a:rPr lang="en-US" altLang="en-US" b="1">
                <a:latin typeface="Times New Roman" panose="02020603050405020304" pitchFamily="18" charset="0"/>
                <a:cs typeface="Arial" panose="020B0604020202020204" pitchFamily="34" charset="0"/>
              </a:rPr>
              <a:t>weighted mean</a:t>
            </a:r>
            <a:r>
              <a:rPr lang="en-US" altLang="en-US">
                <a:latin typeface="Times New Roman" panose="02020603050405020304" pitchFamily="18" charset="0"/>
                <a:cs typeface="Arial" panose="020B0604020202020204" pitchFamily="34" charset="0"/>
              </a:rPr>
              <a:t> of </a:t>
            </a:r>
            <a:r>
              <a:rPr lang="en-US" altLang="en-US" i="1">
                <a:latin typeface="Times New Roman" panose="02020603050405020304" pitchFamily="18" charset="0"/>
                <a:cs typeface="Arial" panose="020B0604020202020204" pitchFamily="34" charset="0"/>
              </a:rPr>
              <a:t>n</a:t>
            </a:r>
            <a:r>
              <a:rPr lang="en-US" altLang="en-US">
                <a:latin typeface="Times New Roman" panose="02020603050405020304" pitchFamily="18" charset="0"/>
                <a:cs typeface="Arial" panose="020B0604020202020204" pitchFamily="34" charset="0"/>
              </a:rPr>
              <a:t> numbers </a:t>
            </a:r>
            <a:r>
              <a:rPr lang="en-US" altLang="en-US" i="1">
                <a:latin typeface="Times New Roman" panose="02020603050405020304" pitchFamily="18" charset="0"/>
                <a:cs typeface="Arial" panose="020B0604020202020204" pitchFamily="34" charset="0"/>
              </a:rPr>
              <a:t>x</a:t>
            </a:r>
            <a:r>
              <a:rPr lang="en-US" altLang="en-US" baseline="-25000">
                <a:latin typeface="Times New Roman" panose="02020603050405020304" pitchFamily="18" charset="0"/>
                <a:cs typeface="Arial" panose="020B0604020202020204" pitchFamily="34" charset="0"/>
              </a:rPr>
              <a:t>1</a:t>
            </a:r>
            <a:r>
              <a:rPr lang="en-US" altLang="en-US">
                <a:latin typeface="Times New Roman" panose="02020603050405020304" pitchFamily="18" charset="0"/>
                <a:cs typeface="Arial" panose="020B0604020202020204" pitchFamily="34" charset="0"/>
              </a:rPr>
              <a:t>, </a:t>
            </a:r>
            <a:r>
              <a:rPr lang="en-US" altLang="en-US" i="1">
                <a:latin typeface="Times New Roman" panose="02020603050405020304" pitchFamily="18" charset="0"/>
                <a:cs typeface="Arial" panose="020B0604020202020204" pitchFamily="34" charset="0"/>
              </a:rPr>
              <a:t>x</a:t>
            </a:r>
            <a:r>
              <a:rPr lang="en-US" altLang="en-US" baseline="-25000">
                <a:latin typeface="Times New Roman" panose="02020603050405020304" pitchFamily="18" charset="0"/>
                <a:cs typeface="Arial" panose="020B0604020202020204" pitchFamily="34" charset="0"/>
              </a:rPr>
              <a:t>2</a:t>
            </a:r>
            <a:r>
              <a:rPr lang="en-US" altLang="en-US">
                <a:latin typeface="Times New Roman" panose="02020603050405020304" pitchFamily="18" charset="0"/>
                <a:cs typeface="Arial" panose="020B0604020202020204" pitchFamily="34" charset="0"/>
              </a:rPr>
              <a:t>,…, </a:t>
            </a:r>
            <a:r>
              <a:rPr lang="en-US" altLang="en-US" i="1">
                <a:latin typeface="Times New Roman" panose="02020603050405020304" pitchFamily="18" charset="0"/>
                <a:cs typeface="Arial" panose="020B0604020202020204" pitchFamily="34" charset="0"/>
              </a:rPr>
              <a:t>x</a:t>
            </a:r>
            <a:r>
              <a:rPr lang="en-US" altLang="en-US" i="1" baseline="-25000">
                <a:latin typeface="Times New Roman" panose="02020603050405020304" pitchFamily="18" charset="0"/>
                <a:cs typeface="Arial" panose="020B0604020202020204" pitchFamily="34" charset="0"/>
              </a:rPr>
              <a:t>n</a:t>
            </a:r>
            <a:r>
              <a:rPr lang="en-US" altLang="en-US">
                <a:latin typeface="Times New Roman" panose="02020603050405020304" pitchFamily="18" charset="0"/>
                <a:cs typeface="Arial" panose="020B0604020202020204" pitchFamily="34" charset="0"/>
              </a:rPr>
              <a:t>, that are weighted by the respective factors </a:t>
            </a:r>
            <a:r>
              <a:rPr lang="en-US" altLang="en-US" i="1">
                <a:latin typeface="Times New Roman" panose="02020603050405020304" pitchFamily="18" charset="0"/>
                <a:cs typeface="Arial" panose="020B0604020202020204" pitchFamily="34" charset="0"/>
              </a:rPr>
              <a:t>f</a:t>
            </a:r>
            <a:r>
              <a:rPr lang="en-US" altLang="en-US" baseline="-25000">
                <a:latin typeface="Times New Roman" panose="02020603050405020304" pitchFamily="18" charset="0"/>
                <a:cs typeface="Arial" panose="020B0604020202020204" pitchFamily="34" charset="0"/>
              </a:rPr>
              <a:t>1</a:t>
            </a:r>
            <a:r>
              <a:rPr lang="en-US" altLang="en-US">
                <a:latin typeface="Times New Roman" panose="02020603050405020304" pitchFamily="18" charset="0"/>
                <a:cs typeface="Arial" panose="020B0604020202020204" pitchFamily="34" charset="0"/>
              </a:rPr>
              <a:t>, </a:t>
            </a:r>
            <a:r>
              <a:rPr lang="en-US" altLang="en-US" i="1">
                <a:latin typeface="Times New Roman" panose="02020603050405020304" pitchFamily="18" charset="0"/>
                <a:cs typeface="Arial" panose="020B0604020202020204" pitchFamily="34" charset="0"/>
              </a:rPr>
              <a:t>f</a:t>
            </a:r>
            <a:r>
              <a:rPr lang="en-US" altLang="en-US" baseline="-25000">
                <a:latin typeface="Times New Roman" panose="02020603050405020304" pitchFamily="18" charset="0"/>
                <a:cs typeface="Arial" panose="020B0604020202020204" pitchFamily="34" charset="0"/>
              </a:rPr>
              <a:t>2</a:t>
            </a:r>
            <a:r>
              <a:rPr lang="en-US" altLang="en-US">
                <a:latin typeface="Times New Roman" panose="02020603050405020304" pitchFamily="18" charset="0"/>
                <a:cs typeface="Arial" panose="020B0604020202020204" pitchFamily="34" charset="0"/>
              </a:rPr>
              <a:t>,…, </a:t>
            </a:r>
            <a:r>
              <a:rPr lang="en-US" altLang="en-US" i="1">
                <a:latin typeface="Times New Roman" panose="02020603050405020304" pitchFamily="18" charset="0"/>
                <a:cs typeface="Arial" panose="020B0604020202020204" pitchFamily="34" charset="0"/>
              </a:rPr>
              <a:t>f</a:t>
            </a:r>
            <a:r>
              <a:rPr lang="en-US" altLang="en-US" i="1" baseline="-25000">
                <a:latin typeface="Times New Roman" panose="02020603050405020304" pitchFamily="18" charset="0"/>
                <a:cs typeface="Arial" panose="020B0604020202020204" pitchFamily="34" charset="0"/>
              </a:rPr>
              <a:t>n</a:t>
            </a:r>
            <a:r>
              <a:rPr lang="en-US" altLang="en-US">
                <a:latin typeface="Times New Roman" panose="02020603050405020304" pitchFamily="18" charset="0"/>
                <a:cs typeface="Arial" panose="020B0604020202020204" pitchFamily="34" charset="0"/>
              </a:rPr>
              <a:t> is given by the formula:</a:t>
            </a:r>
          </a:p>
        </p:txBody>
      </p:sp>
      <p:graphicFrame>
        <p:nvGraphicFramePr>
          <p:cNvPr id="18436" name="Object 9"/>
          <p:cNvGraphicFramePr>
            <a:graphicFrameLocks noChangeAspect="1"/>
          </p:cNvGraphicFramePr>
          <p:nvPr/>
        </p:nvGraphicFramePr>
        <p:xfrm>
          <a:off x="4572000" y="2362200"/>
          <a:ext cx="2601913" cy="1352550"/>
        </p:xfrm>
        <a:graphic>
          <a:graphicData uri="http://schemas.openxmlformats.org/presentationml/2006/ole">
            <mc:AlternateContent xmlns:mc="http://schemas.openxmlformats.org/markup-compatibility/2006">
              <mc:Choice xmlns:v="urn:schemas-microsoft-com:vml" Requires="v">
                <p:oleObj spid="_x0000_s16394" name="Equation" r:id="rId3" imgW="927100" imgH="482600" progId="">
                  <p:embed/>
                </p:oleObj>
              </mc:Choice>
              <mc:Fallback>
                <p:oleObj name="Equation" r:id="rId3" imgW="927100" imgH="4826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362200"/>
                        <a:ext cx="2601913" cy="13525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080799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5"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24000" y="533400"/>
            <a:ext cx="9144000" cy="533400"/>
          </a:xfrm>
        </p:spPr>
        <p:txBody>
          <a:bodyPr/>
          <a:lstStyle/>
          <a:p>
            <a:pPr eaLnBrk="1" hangingPunct="1"/>
            <a:r>
              <a:rPr lang="en-US" altLang="en-US" sz="2800">
                <a:solidFill>
                  <a:srgbClr val="BC2C3A"/>
                </a:solidFill>
                <a:latin typeface="Times New Roman" panose="02020603050405020304" pitchFamily="18" charset="0"/>
                <a:cs typeface="Times New Roman" panose="02020603050405020304" pitchFamily="18" charset="0"/>
              </a:rPr>
              <a:t>Weighted Mean </a:t>
            </a:r>
          </a:p>
        </p:txBody>
      </p:sp>
      <p:graphicFrame>
        <p:nvGraphicFramePr>
          <p:cNvPr id="2" name="Table 1"/>
          <p:cNvGraphicFramePr>
            <a:graphicFrameLocks noGrp="1"/>
          </p:cNvGraphicFramePr>
          <p:nvPr/>
        </p:nvGraphicFramePr>
        <p:xfrm>
          <a:off x="3057525" y="2514600"/>
          <a:ext cx="6096000" cy="2225676"/>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946">
                <a:tc>
                  <a:txBody>
                    <a:bodyPr/>
                    <a:lstStyle/>
                    <a:p>
                      <a:pPr algn="ctr"/>
                      <a:r>
                        <a:rPr lang="en-US" sz="1800" dirty="0">
                          <a:solidFill>
                            <a:schemeClr val="tx1"/>
                          </a:solidFill>
                          <a:latin typeface="Times New Roman" pitchFamily="18" charset="0"/>
                          <a:cs typeface="Times New Roman" pitchFamily="18" charset="0"/>
                        </a:rPr>
                        <a:t>Course</a:t>
                      </a: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Times New Roman" pitchFamily="18" charset="0"/>
                          <a:cs typeface="Times New Roman" pitchFamily="18" charset="0"/>
                        </a:rPr>
                        <a:t>Grade</a:t>
                      </a: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Times New Roman" pitchFamily="18" charset="0"/>
                          <a:cs typeface="Times New Roman" pitchFamily="18" charset="0"/>
                        </a:rPr>
                        <a:t>Points (x)</a:t>
                      </a: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Times New Roman" pitchFamily="18" charset="0"/>
                          <a:cs typeface="Times New Roman" pitchFamily="18" charset="0"/>
                        </a:rPr>
                        <a:t>Credits (f)</a:t>
                      </a: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Times New Roman" pitchFamily="18" charset="0"/>
                          <a:cs typeface="Times New Roman" pitchFamily="18" charset="0"/>
                        </a:rPr>
                        <a:t>x * f</a:t>
                      </a: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946">
                <a:tc>
                  <a:txBody>
                    <a:bodyPr/>
                    <a:lstStyle/>
                    <a:p>
                      <a:pPr algn="ctr"/>
                      <a:r>
                        <a:rPr lang="en-US" sz="1800" dirty="0">
                          <a:solidFill>
                            <a:schemeClr val="tx1"/>
                          </a:solidFill>
                          <a:latin typeface="Times New Roman" pitchFamily="18" charset="0"/>
                          <a:cs typeface="Times New Roman" pitchFamily="18" charset="0"/>
                        </a:rPr>
                        <a:t>Math</a:t>
                      </a: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Times New Roman" pitchFamily="18" charset="0"/>
                          <a:cs typeface="Times New Roman" pitchFamily="18" charset="0"/>
                        </a:rPr>
                        <a:t>A</a:t>
                      </a: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Times New Roman" pitchFamily="18" charset="0"/>
                          <a:cs typeface="Times New Roman" pitchFamily="18" charset="0"/>
                        </a:rPr>
                        <a:t>4</a:t>
                      </a: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Times New Roman" pitchFamily="18" charset="0"/>
                          <a:cs typeface="Times New Roman" pitchFamily="18" charset="0"/>
                        </a:rPr>
                        <a:t>5</a:t>
                      </a: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solidFill>
                          <a:schemeClr val="tx1"/>
                        </a:solidFill>
                        <a:latin typeface="Times New Roman" pitchFamily="18" charset="0"/>
                        <a:cs typeface="Times New Roman" pitchFamily="18" charset="0"/>
                      </a:endParaRP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946">
                <a:tc>
                  <a:txBody>
                    <a:bodyPr/>
                    <a:lstStyle/>
                    <a:p>
                      <a:pPr algn="ctr"/>
                      <a:r>
                        <a:rPr lang="en-US" sz="1800" dirty="0">
                          <a:solidFill>
                            <a:schemeClr val="tx1"/>
                          </a:solidFill>
                          <a:latin typeface="Times New Roman" pitchFamily="18" charset="0"/>
                          <a:cs typeface="Times New Roman" pitchFamily="18" charset="0"/>
                        </a:rPr>
                        <a:t>History</a:t>
                      </a: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Times New Roman" pitchFamily="18" charset="0"/>
                          <a:cs typeface="Times New Roman" pitchFamily="18" charset="0"/>
                        </a:rPr>
                        <a:t>B</a:t>
                      </a: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Times New Roman" pitchFamily="18" charset="0"/>
                          <a:cs typeface="Times New Roman" pitchFamily="18" charset="0"/>
                        </a:rPr>
                        <a:t>3</a:t>
                      </a: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Times New Roman" pitchFamily="18" charset="0"/>
                          <a:cs typeface="Times New Roman" pitchFamily="18" charset="0"/>
                        </a:rPr>
                        <a:t>3</a:t>
                      </a: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solidFill>
                          <a:schemeClr val="tx1"/>
                        </a:solidFill>
                        <a:latin typeface="Times New Roman" pitchFamily="18" charset="0"/>
                        <a:cs typeface="Times New Roman" pitchFamily="18" charset="0"/>
                      </a:endParaRP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946">
                <a:tc>
                  <a:txBody>
                    <a:bodyPr/>
                    <a:lstStyle/>
                    <a:p>
                      <a:pPr algn="ctr"/>
                      <a:r>
                        <a:rPr lang="en-US" sz="1800" dirty="0">
                          <a:solidFill>
                            <a:schemeClr val="tx1"/>
                          </a:solidFill>
                          <a:latin typeface="Times New Roman" pitchFamily="18" charset="0"/>
                          <a:cs typeface="Times New Roman" pitchFamily="18" charset="0"/>
                        </a:rPr>
                        <a:t>Health</a:t>
                      </a: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Times New Roman" pitchFamily="18" charset="0"/>
                          <a:cs typeface="Times New Roman" pitchFamily="18" charset="0"/>
                        </a:rPr>
                        <a:t>A</a:t>
                      </a: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Times New Roman" pitchFamily="18" charset="0"/>
                          <a:cs typeface="Times New Roman" pitchFamily="18" charset="0"/>
                        </a:rPr>
                        <a:t>4</a:t>
                      </a: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Times New Roman" pitchFamily="18" charset="0"/>
                          <a:cs typeface="Times New Roman" pitchFamily="18" charset="0"/>
                        </a:rPr>
                        <a:t>2</a:t>
                      </a: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solidFill>
                          <a:schemeClr val="tx1"/>
                        </a:solidFill>
                        <a:latin typeface="Times New Roman" pitchFamily="18" charset="0"/>
                        <a:cs typeface="Times New Roman" pitchFamily="18" charset="0"/>
                      </a:endParaRP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946">
                <a:tc>
                  <a:txBody>
                    <a:bodyPr/>
                    <a:lstStyle/>
                    <a:p>
                      <a:pPr algn="ctr"/>
                      <a:r>
                        <a:rPr lang="en-US" sz="1800" dirty="0">
                          <a:solidFill>
                            <a:schemeClr val="tx1"/>
                          </a:solidFill>
                          <a:latin typeface="Times New Roman" pitchFamily="18" charset="0"/>
                          <a:cs typeface="Times New Roman" pitchFamily="18" charset="0"/>
                        </a:rPr>
                        <a:t>Art</a:t>
                      </a: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Times New Roman" pitchFamily="18" charset="0"/>
                          <a:cs typeface="Times New Roman" pitchFamily="18" charset="0"/>
                        </a:rPr>
                        <a:t>C</a:t>
                      </a: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Times New Roman" pitchFamily="18" charset="0"/>
                          <a:cs typeface="Times New Roman" pitchFamily="18" charset="0"/>
                        </a:rPr>
                        <a:t>2</a:t>
                      </a: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Times New Roman" pitchFamily="18" charset="0"/>
                          <a:cs typeface="Times New Roman" pitchFamily="18" charset="0"/>
                        </a:rPr>
                        <a:t>2</a:t>
                      </a: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solidFill>
                          <a:schemeClr val="tx1"/>
                        </a:solidFill>
                        <a:latin typeface="Times New Roman" pitchFamily="18" charset="0"/>
                        <a:cs typeface="Times New Roman" pitchFamily="18" charset="0"/>
                      </a:endParaRP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946">
                <a:tc>
                  <a:txBody>
                    <a:bodyPr/>
                    <a:lstStyle/>
                    <a:p>
                      <a:pPr algn="ctr"/>
                      <a:endParaRPr lang="en-US" sz="1800" dirty="0">
                        <a:solidFill>
                          <a:schemeClr val="tx1"/>
                        </a:solidFill>
                        <a:latin typeface="Times New Roman" pitchFamily="18" charset="0"/>
                        <a:cs typeface="Times New Roman" pitchFamily="18" charset="0"/>
                      </a:endParaRP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a:solidFill>
                          <a:schemeClr val="tx1"/>
                        </a:solidFill>
                        <a:latin typeface="Times New Roman" pitchFamily="18" charset="0"/>
                        <a:cs typeface="Times New Roman" pitchFamily="18" charset="0"/>
                      </a:endParaRP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a:solidFill>
                          <a:schemeClr val="tx1"/>
                        </a:solidFill>
                        <a:latin typeface="Times New Roman" pitchFamily="18" charset="0"/>
                        <a:cs typeface="Times New Roman" pitchFamily="18" charset="0"/>
                      </a:endParaRP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a:solidFill>
                          <a:schemeClr val="tx1"/>
                        </a:solidFill>
                        <a:latin typeface="Times New Roman" pitchFamily="18" charset="0"/>
                        <a:cs typeface="Times New Roman" pitchFamily="18" charset="0"/>
                      </a:endParaRP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solidFill>
                          <a:schemeClr val="tx1"/>
                        </a:solidFill>
                        <a:latin typeface="Times New Roman" pitchFamily="18" charset="0"/>
                        <a:cs typeface="Times New Roman" pitchFamily="18" charset="0"/>
                      </a:endParaRP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9504" name="TextBox 2"/>
          <p:cNvSpPr txBox="1">
            <a:spLocks noChangeArrowheads="1"/>
          </p:cNvSpPr>
          <p:nvPr/>
        </p:nvSpPr>
        <p:spPr bwMode="auto">
          <a:xfrm>
            <a:off x="7934325" y="2895600"/>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800">
                <a:latin typeface="Times New Roman" panose="02020603050405020304" pitchFamily="18" charset="0"/>
                <a:cs typeface="Arial" panose="020B0604020202020204" pitchFamily="34" charset="0"/>
              </a:rPr>
              <a:t>20</a:t>
            </a:r>
          </a:p>
        </p:txBody>
      </p:sp>
      <p:sp>
        <p:nvSpPr>
          <p:cNvPr id="19505" name="TextBox 7"/>
          <p:cNvSpPr txBox="1">
            <a:spLocks noChangeArrowheads="1"/>
          </p:cNvSpPr>
          <p:nvPr/>
        </p:nvSpPr>
        <p:spPr bwMode="auto">
          <a:xfrm>
            <a:off x="7934325" y="3263900"/>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800">
                <a:latin typeface="Times New Roman" panose="02020603050405020304" pitchFamily="18" charset="0"/>
                <a:cs typeface="Arial" panose="020B0604020202020204" pitchFamily="34" charset="0"/>
              </a:rPr>
              <a:t>9</a:t>
            </a:r>
          </a:p>
        </p:txBody>
      </p:sp>
      <p:sp>
        <p:nvSpPr>
          <p:cNvPr id="19506" name="TextBox 8"/>
          <p:cNvSpPr txBox="1">
            <a:spLocks noChangeArrowheads="1"/>
          </p:cNvSpPr>
          <p:nvPr/>
        </p:nvSpPr>
        <p:spPr bwMode="auto">
          <a:xfrm>
            <a:off x="7943850" y="3632200"/>
            <a:ext cx="1219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800">
                <a:latin typeface="Times New Roman" panose="02020603050405020304" pitchFamily="18" charset="0"/>
                <a:cs typeface="Arial" panose="020B0604020202020204" pitchFamily="34" charset="0"/>
              </a:rPr>
              <a:t>8</a:t>
            </a:r>
          </a:p>
        </p:txBody>
      </p:sp>
      <p:sp>
        <p:nvSpPr>
          <p:cNvPr id="19507" name="TextBox 9"/>
          <p:cNvSpPr txBox="1">
            <a:spLocks noChangeArrowheads="1"/>
          </p:cNvSpPr>
          <p:nvPr/>
        </p:nvSpPr>
        <p:spPr bwMode="auto">
          <a:xfrm>
            <a:off x="7943850" y="4000500"/>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800">
                <a:latin typeface="Times New Roman" panose="02020603050405020304" pitchFamily="18" charset="0"/>
                <a:cs typeface="Arial" panose="020B0604020202020204" pitchFamily="34" charset="0"/>
              </a:rPr>
              <a:t>4</a:t>
            </a:r>
          </a:p>
        </p:txBody>
      </p:sp>
      <p:sp>
        <p:nvSpPr>
          <p:cNvPr id="19508" name="TextBox 3"/>
          <p:cNvSpPr txBox="1">
            <a:spLocks noChangeArrowheads="1"/>
          </p:cNvSpPr>
          <p:nvPr/>
        </p:nvSpPr>
        <p:spPr bwMode="auto">
          <a:xfrm>
            <a:off x="1524000" y="1143000"/>
            <a:ext cx="9144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a:latin typeface="Times New Roman" panose="02020603050405020304" pitchFamily="18" charset="0"/>
                <a:cs typeface="Arial" panose="020B0604020202020204" pitchFamily="34" charset="0"/>
              </a:rPr>
              <a:t>Listed below are the grades of a students semester courses.  Calculate the Grade Point Average (GPA).</a:t>
            </a:r>
          </a:p>
        </p:txBody>
      </p:sp>
      <p:sp>
        <p:nvSpPr>
          <p:cNvPr id="12" name="Text Box 5"/>
          <p:cNvSpPr txBox="1">
            <a:spLocks noRot="1" noChangeAspect="1" noMove="1" noResize="1" noEditPoints="1" noAdjustHandles="1" noChangeArrowheads="1" noChangeShapeType="1" noTextEdit="1"/>
          </p:cNvSpPr>
          <p:nvPr/>
        </p:nvSpPr>
        <p:spPr bwMode="auto">
          <a:xfrm>
            <a:off x="1562100" y="4924001"/>
            <a:ext cx="2209800" cy="824521"/>
          </a:xfrm>
          <a:prstGeom prst="rect">
            <a:avLst/>
          </a:prstGeom>
          <a:blipFill rotWithShape="1">
            <a:blip r:embed="rId2"/>
            <a:stretch>
              <a:fillRect/>
            </a:stretch>
          </a:blipFill>
          <a:ln>
            <a:noFill/>
          </a:ln>
        </p:spPr>
        <p:txBody>
          <a:bodyPr/>
          <a:lstStyle/>
          <a:p>
            <a:pPr fontAlgn="auto">
              <a:spcBef>
                <a:spcPts val="0"/>
              </a:spcBef>
              <a:spcAft>
                <a:spcPts val="0"/>
              </a:spcAft>
              <a:defRPr/>
            </a:pPr>
            <a:r>
              <a:rPr lang="en-US">
                <a:noFill/>
                <a:latin typeface="+mn-lt"/>
              </a:rPr>
              <a:t> </a:t>
            </a:r>
          </a:p>
        </p:txBody>
      </p:sp>
      <p:sp>
        <p:nvSpPr>
          <p:cNvPr id="13" name="Text Box 5"/>
          <p:cNvSpPr txBox="1">
            <a:spLocks noRot="1" noChangeAspect="1" noMove="1" noResize="1" noEditPoints="1" noAdjustHandles="1" noChangeArrowheads="1" noChangeShapeType="1" noTextEdit="1"/>
          </p:cNvSpPr>
          <p:nvPr/>
        </p:nvSpPr>
        <p:spPr bwMode="auto">
          <a:xfrm>
            <a:off x="3676650" y="4976570"/>
            <a:ext cx="4610100" cy="723468"/>
          </a:xfrm>
          <a:prstGeom prst="rect">
            <a:avLst/>
          </a:prstGeom>
          <a:blipFill rotWithShape="1">
            <a:blip r:embed="rId3"/>
            <a:stretch>
              <a:fillRect/>
            </a:stretch>
          </a:blipFill>
          <a:ln>
            <a:noFill/>
          </a:ln>
        </p:spPr>
        <p:txBody>
          <a:bodyPr/>
          <a:lstStyle/>
          <a:p>
            <a:pPr fontAlgn="auto">
              <a:spcBef>
                <a:spcPts val="0"/>
              </a:spcBef>
              <a:spcAft>
                <a:spcPts val="0"/>
              </a:spcAft>
              <a:defRPr/>
            </a:pPr>
            <a:r>
              <a:rPr lang="en-US">
                <a:noFill/>
                <a:latin typeface="+mn-lt"/>
              </a:rPr>
              <a:t> </a:t>
            </a:r>
          </a:p>
        </p:txBody>
      </p:sp>
      <p:sp>
        <p:nvSpPr>
          <p:cNvPr id="14" name="Text Box 5"/>
          <p:cNvSpPr txBox="1">
            <a:spLocks noRot="1" noChangeAspect="1" noMove="1" noResize="1" noEditPoints="1" noAdjustHandles="1" noChangeArrowheads="1" noChangeShapeType="1" noTextEdit="1"/>
          </p:cNvSpPr>
          <p:nvPr/>
        </p:nvSpPr>
        <p:spPr bwMode="auto">
          <a:xfrm>
            <a:off x="8315326" y="4974526"/>
            <a:ext cx="2352675" cy="723468"/>
          </a:xfrm>
          <a:prstGeom prst="rect">
            <a:avLst/>
          </a:prstGeom>
          <a:blipFill rotWithShape="1">
            <a:blip r:embed="rId4"/>
            <a:stretch>
              <a:fillRect/>
            </a:stretch>
          </a:blipFill>
          <a:ln>
            <a:noFill/>
          </a:ln>
        </p:spPr>
        <p:txBody>
          <a:bodyPr/>
          <a:lstStyle/>
          <a:p>
            <a:pPr fontAlgn="auto">
              <a:spcBef>
                <a:spcPts val="0"/>
              </a:spcBef>
              <a:spcAft>
                <a:spcPts val="0"/>
              </a:spcAft>
              <a:defRPr/>
            </a:pPr>
            <a:r>
              <a:rPr lang="en-US">
                <a:noFill/>
                <a:latin typeface="+mn-lt"/>
              </a:rPr>
              <a:t> </a:t>
            </a:r>
          </a:p>
        </p:txBody>
      </p:sp>
      <p:sp>
        <p:nvSpPr>
          <p:cNvPr id="15" name="Text Box 5"/>
          <p:cNvSpPr txBox="1">
            <a:spLocks noRot="1" noChangeAspect="1" noMove="1" noResize="1" noEditPoints="1" noAdjustHandles="1" noChangeArrowheads="1" noChangeShapeType="1" noTextEdit="1"/>
          </p:cNvSpPr>
          <p:nvPr/>
        </p:nvSpPr>
        <p:spPr bwMode="auto">
          <a:xfrm>
            <a:off x="3200400" y="5847132"/>
            <a:ext cx="1524000" cy="723468"/>
          </a:xfrm>
          <a:prstGeom prst="rect">
            <a:avLst/>
          </a:prstGeom>
          <a:blipFill rotWithShape="1">
            <a:blip r:embed="rId5"/>
            <a:stretch>
              <a:fillRect/>
            </a:stretch>
          </a:blipFill>
          <a:ln>
            <a:noFill/>
          </a:ln>
        </p:spPr>
        <p:txBody>
          <a:bodyPr/>
          <a:lstStyle/>
          <a:p>
            <a:pPr fontAlgn="auto">
              <a:spcBef>
                <a:spcPts val="0"/>
              </a:spcBef>
              <a:spcAft>
                <a:spcPts val="0"/>
              </a:spcAft>
              <a:defRPr/>
            </a:pPr>
            <a:r>
              <a:rPr lang="en-US">
                <a:noFill/>
                <a:latin typeface="+mn-lt"/>
              </a:rPr>
              <a:t> </a:t>
            </a:r>
          </a:p>
        </p:txBody>
      </p:sp>
      <p:sp>
        <p:nvSpPr>
          <p:cNvPr id="16" name="Text Box 5"/>
          <p:cNvSpPr txBox="1">
            <a:spLocks noRot="1" noChangeAspect="1" noMove="1" noResize="1" noEditPoints="1" noAdjustHandles="1" noChangeArrowheads="1" noChangeShapeType="1" noTextEdit="1"/>
          </p:cNvSpPr>
          <p:nvPr/>
        </p:nvSpPr>
        <p:spPr bwMode="auto">
          <a:xfrm>
            <a:off x="5048250" y="5947256"/>
            <a:ext cx="1752600" cy="523220"/>
          </a:xfrm>
          <a:prstGeom prst="rect">
            <a:avLst/>
          </a:prstGeom>
          <a:blipFill rotWithShape="1">
            <a:blip r:embed="rId6"/>
            <a:stretch>
              <a:fillRect/>
            </a:stretch>
          </a:blipFill>
          <a:ln>
            <a:noFill/>
          </a:ln>
        </p:spPr>
        <p:txBody>
          <a:bodyPr/>
          <a:lstStyle/>
          <a:p>
            <a:pPr fontAlgn="auto">
              <a:spcBef>
                <a:spcPts val="0"/>
              </a:spcBef>
              <a:spcAft>
                <a:spcPts val="0"/>
              </a:spcAft>
              <a:defRPr/>
            </a:pPr>
            <a:r>
              <a:rPr lang="en-US">
                <a:noFill/>
                <a:latin typeface="+mn-lt"/>
              </a:rPr>
              <a:t> </a:t>
            </a:r>
          </a:p>
        </p:txBody>
      </p:sp>
      <p:sp>
        <p:nvSpPr>
          <p:cNvPr id="17" name="Text Box 5"/>
          <p:cNvSpPr txBox="1">
            <a:spLocks noRot="1" noChangeAspect="1" noMove="1" noResize="1" noEditPoints="1" noAdjustHandles="1" noChangeArrowheads="1" noChangeShapeType="1" noTextEdit="1"/>
          </p:cNvSpPr>
          <p:nvPr/>
        </p:nvSpPr>
        <p:spPr bwMode="auto">
          <a:xfrm>
            <a:off x="7181851" y="5947256"/>
            <a:ext cx="1990725" cy="523220"/>
          </a:xfrm>
          <a:prstGeom prst="rect">
            <a:avLst/>
          </a:prstGeom>
          <a:blipFill rotWithShape="1">
            <a:blip r:embed="rId7"/>
            <a:stretch>
              <a:fillRect l="-3670" t="-11765" b="-32941"/>
            </a:stretch>
          </a:blipFill>
          <a:ln>
            <a:noFill/>
          </a:ln>
        </p:spPr>
        <p:txBody>
          <a:bodyPr/>
          <a:lstStyle/>
          <a:p>
            <a:pPr fontAlgn="auto">
              <a:spcBef>
                <a:spcPts val="0"/>
              </a:spcBef>
              <a:spcAft>
                <a:spcPts val="0"/>
              </a:spcAft>
              <a:defRPr/>
            </a:pPr>
            <a:r>
              <a:rPr lang="en-US">
                <a:noFill/>
                <a:latin typeface="+mn-lt"/>
              </a:rPr>
              <a:t> </a:t>
            </a:r>
          </a:p>
        </p:txBody>
      </p:sp>
    </p:spTree>
    <p:extLst>
      <p:ext uri="{BB962C8B-B14F-4D97-AF65-F5344CB8AC3E}">
        <p14:creationId xmlns:p14="http://schemas.microsoft.com/office/powerpoint/2010/main" val="517953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0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0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0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50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04" grpId="0"/>
      <p:bldP spid="19505" grpId="0"/>
      <p:bldP spid="19506" grpId="0"/>
      <p:bldP spid="19507" grpId="0"/>
      <p:bldP spid="1950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2"/>
          </p:nvPr>
        </p:nvSpPr>
        <p:spPr bwMode="auto">
          <a:xfrm>
            <a:off x="4038600" y="6356350"/>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0"/>
              </a:spcBef>
              <a:spcAft>
                <a:spcPct val="0"/>
              </a:spcAft>
              <a:buFontTx/>
              <a:buNone/>
            </a:pPr>
            <a:fld id="{EAF6B1C4-5F4A-459F-9F80-0D29D86D5AE7}" type="slidenum">
              <a:rPr lang="en-US" altLang="en-US" sz="1200" smtClean="0">
                <a:latin typeface="Arial" panose="020B0604020202020204" pitchFamily="34" charset="0"/>
                <a:cs typeface="Arial" panose="020B0604020202020204" pitchFamily="34" charset="0"/>
              </a:rPr>
              <a:pPr algn="ctr" fontAlgn="base">
                <a:lnSpc>
                  <a:spcPct val="100000"/>
                </a:lnSpc>
                <a:spcBef>
                  <a:spcPct val="0"/>
                </a:spcBef>
                <a:spcAft>
                  <a:spcPct val="0"/>
                </a:spcAft>
                <a:buFontTx/>
                <a:buNone/>
              </a:pPr>
              <a:t>19</a:t>
            </a:fld>
            <a:endParaRPr lang="en-US" altLang="en-US" sz="1200">
              <a:latin typeface="Arial" panose="020B0604020202020204" pitchFamily="34" charset="0"/>
              <a:cs typeface="Arial" panose="020B0604020202020204" pitchFamily="34" charset="0"/>
            </a:endParaRPr>
          </a:p>
        </p:txBody>
      </p:sp>
      <p:sp>
        <p:nvSpPr>
          <p:cNvPr id="20483" name="Rectangle 2"/>
          <p:cNvSpPr>
            <a:spLocks noGrp="1" noRot="1" noChangeArrowheads="1"/>
          </p:cNvSpPr>
          <p:nvPr>
            <p:ph type="title"/>
          </p:nvPr>
        </p:nvSpPr>
        <p:spPr/>
        <p:txBody>
          <a:bodyPr/>
          <a:lstStyle/>
          <a:p>
            <a:pPr eaLnBrk="1" hangingPunct="1"/>
            <a:r>
              <a:rPr lang="en-US" altLang="en-US" dirty="0">
                <a:latin typeface="Times New Roman" panose="02020603050405020304" pitchFamily="18" charset="0"/>
                <a:cs typeface="Times New Roman" panose="02020603050405020304" pitchFamily="18" charset="0"/>
              </a:rPr>
              <a:t>Calculating the Mean Using SPSS</a:t>
            </a:r>
          </a:p>
        </p:txBody>
      </p:sp>
      <p:sp>
        <p:nvSpPr>
          <p:cNvPr id="20484" name="Rectangle 3"/>
          <p:cNvSpPr>
            <a:spLocks noGrp="1" noChangeArrowheads="1"/>
          </p:cNvSpPr>
          <p:nvPr>
            <p:ph type="body" idx="1"/>
          </p:nvPr>
        </p:nvSpPr>
        <p:spPr/>
        <p:txBody>
          <a:bodyPr/>
          <a:lstStyle/>
          <a:p>
            <a:pPr eaLnBrk="1" hangingPunct="1"/>
            <a:r>
              <a:rPr lang="en-US" altLang="en-US" dirty="0">
                <a:solidFill>
                  <a:srgbClr val="C00000"/>
                </a:solidFill>
                <a:latin typeface="Times New Roman" panose="02020603050405020304" pitchFamily="18" charset="0"/>
                <a:cs typeface="Times New Roman" panose="02020603050405020304" pitchFamily="18" charset="0"/>
              </a:rPr>
              <a:t>Analyze -&gt; Descriptive Statistics -&gt; Frequencies command may be used to determine the mean </a:t>
            </a:r>
            <a:r>
              <a:rPr lang="en-US" altLang="en-US" dirty="0">
                <a:latin typeface="Times New Roman" panose="02020603050405020304" pitchFamily="18" charset="0"/>
                <a:cs typeface="Times New Roman" panose="02020603050405020304" pitchFamily="18" charset="0"/>
              </a:rPr>
              <a:t>(you will need to select the “Statistics…” button to choose the “Mean”</a:t>
            </a:r>
          </a:p>
        </p:txBody>
      </p:sp>
      <p:pic>
        <p:nvPicPr>
          <p:cNvPr id="2048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4038600"/>
            <a:ext cx="3962400" cy="23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2038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Content </a:t>
            </a:r>
          </a:p>
        </p:txBody>
      </p:sp>
      <p:sp>
        <p:nvSpPr>
          <p:cNvPr id="3" name="Content Placeholder 2"/>
          <p:cNvSpPr>
            <a:spLocks noGrp="1"/>
          </p:cNvSpPr>
          <p:nvPr>
            <p:ph idx="1"/>
          </p:nvPr>
        </p:nvSpPr>
        <p:spPr/>
        <p:txBody>
          <a:bodyPr>
            <a:normAutofit fontScale="92500" lnSpcReduction="20000"/>
          </a:bodyPr>
          <a:lstStyle/>
          <a:p>
            <a:pPr>
              <a:lnSpc>
                <a:spcPct val="200000"/>
              </a:lnSpc>
            </a:pPr>
            <a:r>
              <a:rPr lang="en-US" dirty="0">
                <a:latin typeface="Times New Roman" panose="02020603050405020304" pitchFamily="18" charset="0"/>
                <a:cs typeface="Times New Roman" panose="02020603050405020304" pitchFamily="18" charset="0"/>
              </a:rPr>
              <a:t>Measures of Central Tendency</a:t>
            </a:r>
          </a:p>
          <a:p>
            <a:pPr>
              <a:lnSpc>
                <a:spcPct val="200000"/>
              </a:lnSpc>
            </a:pPr>
            <a:r>
              <a:rPr lang="en-US" dirty="0">
                <a:latin typeface="Times New Roman" panose="02020603050405020304" pitchFamily="18" charset="0"/>
                <a:cs typeface="Times New Roman" panose="02020603050405020304" pitchFamily="18" charset="0"/>
              </a:rPr>
              <a:t>Measures of Location</a:t>
            </a:r>
          </a:p>
          <a:p>
            <a:pPr>
              <a:lnSpc>
                <a:spcPct val="200000"/>
              </a:lnSpc>
            </a:pPr>
            <a:r>
              <a:rPr lang="en-US" dirty="0">
                <a:latin typeface="Times New Roman" panose="02020603050405020304" pitchFamily="18" charset="0"/>
                <a:cs typeface="Times New Roman" panose="02020603050405020304" pitchFamily="18" charset="0"/>
              </a:rPr>
              <a:t>Measures of Dispersion</a:t>
            </a:r>
          </a:p>
          <a:p>
            <a:pPr>
              <a:lnSpc>
                <a:spcPct val="200000"/>
              </a:lnSpc>
            </a:pPr>
            <a:r>
              <a:rPr lang="en-US" dirty="0">
                <a:latin typeface="Times New Roman" panose="02020603050405020304" pitchFamily="18" charset="0"/>
                <a:cs typeface="Times New Roman" panose="02020603050405020304" pitchFamily="18" charset="0"/>
              </a:rPr>
              <a:t>Measures of Symmetry</a:t>
            </a:r>
          </a:p>
          <a:p>
            <a:pPr>
              <a:lnSpc>
                <a:spcPct val="200000"/>
              </a:lnSpc>
            </a:pPr>
            <a:r>
              <a:rPr lang="en-US" dirty="0">
                <a:latin typeface="Times New Roman" panose="02020603050405020304" pitchFamily="18" charset="0"/>
                <a:cs typeface="Times New Roman" panose="02020603050405020304" pitchFamily="18" charset="0"/>
              </a:rPr>
              <a:t>Measures of </a:t>
            </a:r>
            <a:r>
              <a:rPr lang="en-US" dirty="0" err="1">
                <a:latin typeface="Times New Roman" panose="02020603050405020304" pitchFamily="18" charset="0"/>
                <a:cs typeface="Times New Roman" panose="02020603050405020304" pitchFamily="18" charset="0"/>
              </a:rPr>
              <a:t>Peakedness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7111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Text Box 4"/>
          <p:cNvSpPr txBox="1">
            <a:spLocks noChangeArrowheads="1"/>
          </p:cNvSpPr>
          <p:nvPr/>
        </p:nvSpPr>
        <p:spPr bwMode="auto">
          <a:xfrm>
            <a:off x="1524000" y="1066800"/>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a:latin typeface="Times New Roman" panose="02020603050405020304" pitchFamily="18" charset="0"/>
                <a:cs typeface="Arial" panose="020B0604020202020204" pitchFamily="34" charset="0"/>
              </a:rPr>
              <a:t>Another measure of central tendency, is the </a:t>
            </a:r>
            <a:r>
              <a:rPr lang="en-US" altLang="en-US" b="1">
                <a:latin typeface="Times New Roman" panose="02020603050405020304" pitchFamily="18" charset="0"/>
                <a:cs typeface="Arial" panose="020B0604020202020204" pitchFamily="34" charset="0"/>
              </a:rPr>
              <a:t>median</a:t>
            </a:r>
            <a:r>
              <a:rPr lang="en-US" altLang="en-US">
                <a:latin typeface="Times New Roman" panose="02020603050405020304" pitchFamily="18" charset="0"/>
                <a:cs typeface="Arial" panose="020B0604020202020204" pitchFamily="34" charset="0"/>
              </a:rPr>
              <a:t>.  </a:t>
            </a:r>
          </a:p>
        </p:txBody>
      </p:sp>
      <p:sp>
        <p:nvSpPr>
          <p:cNvPr id="21507" name="Rectangle 2"/>
          <p:cNvSpPr txBox="1">
            <a:spLocks noChangeArrowheads="1"/>
          </p:cNvSpPr>
          <p:nvPr/>
        </p:nvSpPr>
        <p:spPr bwMode="auto">
          <a:xfrm>
            <a:off x="1524000" y="0"/>
            <a:ext cx="9144000" cy="53340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3200" b="1">
                <a:latin typeface="Times New Roman" panose="02020603050405020304" pitchFamily="18" charset="0"/>
                <a:cs typeface="Times New Roman" panose="02020603050405020304" pitchFamily="18" charset="0"/>
              </a:rPr>
              <a:t>Median</a:t>
            </a:r>
          </a:p>
        </p:txBody>
      </p:sp>
      <p:sp>
        <p:nvSpPr>
          <p:cNvPr id="20485" name="Rectangle 1"/>
          <p:cNvSpPr>
            <a:spLocks noChangeArrowheads="1"/>
          </p:cNvSpPr>
          <p:nvPr/>
        </p:nvSpPr>
        <p:spPr bwMode="auto">
          <a:xfrm>
            <a:off x="1524000" y="2573338"/>
            <a:ext cx="9172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a:solidFill>
                  <a:srgbClr val="0070C0"/>
                </a:solidFill>
                <a:latin typeface="Times New Roman" panose="02020603050405020304" pitchFamily="18" charset="0"/>
                <a:cs typeface="Arial" panose="020B0604020202020204" pitchFamily="34" charset="0"/>
              </a:rPr>
              <a:t>The median is not as sensitive to extreme values as the mean.</a:t>
            </a:r>
          </a:p>
        </p:txBody>
      </p:sp>
      <p:sp>
        <p:nvSpPr>
          <p:cNvPr id="20486" name="Rectangle 2"/>
          <p:cNvSpPr>
            <a:spLocks noChangeArrowheads="1"/>
          </p:cNvSpPr>
          <p:nvPr/>
        </p:nvSpPr>
        <p:spPr bwMode="auto">
          <a:xfrm>
            <a:off x="1533525" y="1619250"/>
            <a:ext cx="9144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a:solidFill>
                  <a:srgbClr val="FF0000"/>
                </a:solidFill>
                <a:latin typeface="Times New Roman" panose="02020603050405020304" pitchFamily="18" charset="0"/>
                <a:cs typeface="Arial" panose="020B0604020202020204" pitchFamily="34" charset="0"/>
              </a:rPr>
              <a:t>This measure divides a group of numbers into two parts, with half the numbers below the median and half above it.</a:t>
            </a:r>
          </a:p>
        </p:txBody>
      </p:sp>
      <p:sp>
        <p:nvSpPr>
          <p:cNvPr id="20487" name="Rectangle 3"/>
          <p:cNvSpPr>
            <a:spLocks noChangeArrowheads="1"/>
          </p:cNvSpPr>
          <p:nvPr/>
        </p:nvSpPr>
        <p:spPr bwMode="auto">
          <a:xfrm>
            <a:off x="1533525" y="3454400"/>
            <a:ext cx="91344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a:solidFill>
                  <a:srgbClr val="003300"/>
                </a:solidFill>
                <a:latin typeface="Times New Roman" panose="02020603050405020304" pitchFamily="18" charset="0"/>
                <a:cs typeface="Arial" panose="020B0604020202020204" pitchFamily="34" charset="0"/>
              </a:rPr>
              <a:t>To find the </a:t>
            </a:r>
            <a:r>
              <a:rPr lang="en-US" altLang="en-US" b="1">
                <a:solidFill>
                  <a:srgbClr val="003300"/>
                </a:solidFill>
                <a:latin typeface="Times New Roman" panose="02020603050405020304" pitchFamily="18" charset="0"/>
                <a:cs typeface="Arial" panose="020B0604020202020204" pitchFamily="34" charset="0"/>
              </a:rPr>
              <a:t>median </a:t>
            </a:r>
            <a:r>
              <a:rPr lang="en-US" altLang="en-US">
                <a:solidFill>
                  <a:srgbClr val="003300"/>
                </a:solidFill>
                <a:latin typeface="Times New Roman" panose="02020603050405020304" pitchFamily="18" charset="0"/>
                <a:cs typeface="Arial" panose="020B0604020202020204" pitchFamily="34" charset="0"/>
              </a:rPr>
              <a:t>of a group of items:</a:t>
            </a:r>
          </a:p>
        </p:txBody>
      </p:sp>
      <p:sp>
        <p:nvSpPr>
          <p:cNvPr id="20488" name="Rectangle 4"/>
          <p:cNvSpPr>
            <a:spLocks noChangeArrowheads="1"/>
          </p:cNvSpPr>
          <p:nvPr/>
        </p:nvSpPr>
        <p:spPr bwMode="auto">
          <a:xfrm>
            <a:off x="1514475" y="3995738"/>
            <a:ext cx="9144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b="1" i="1">
                <a:solidFill>
                  <a:srgbClr val="003300"/>
                </a:solidFill>
                <a:latin typeface="Times New Roman" panose="02020603050405020304" pitchFamily="18" charset="0"/>
                <a:cs typeface="Arial" panose="020B0604020202020204" pitchFamily="34" charset="0"/>
              </a:rPr>
              <a:t>	1. </a:t>
            </a:r>
            <a:r>
              <a:rPr lang="en-US" altLang="en-US">
                <a:solidFill>
                  <a:srgbClr val="003300"/>
                </a:solidFill>
                <a:latin typeface="Times New Roman" panose="02020603050405020304" pitchFamily="18" charset="0"/>
                <a:cs typeface="Arial" panose="020B0604020202020204" pitchFamily="34" charset="0"/>
              </a:rPr>
              <a:t>Rank the items.</a:t>
            </a:r>
          </a:p>
        </p:txBody>
      </p:sp>
      <p:sp>
        <p:nvSpPr>
          <p:cNvPr id="20489" name="Rectangle 6"/>
          <p:cNvSpPr>
            <a:spLocks noChangeArrowheads="1"/>
          </p:cNvSpPr>
          <p:nvPr/>
        </p:nvSpPr>
        <p:spPr bwMode="auto">
          <a:xfrm>
            <a:off x="1504950" y="4518025"/>
            <a:ext cx="9144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b="1" i="1">
                <a:solidFill>
                  <a:srgbClr val="003300"/>
                </a:solidFill>
                <a:latin typeface="Times New Roman" panose="02020603050405020304" pitchFamily="18" charset="0"/>
                <a:cs typeface="Arial" panose="020B0604020202020204" pitchFamily="34" charset="0"/>
              </a:rPr>
              <a:t>	2. </a:t>
            </a:r>
            <a:r>
              <a:rPr lang="en-US" altLang="en-US">
                <a:solidFill>
                  <a:srgbClr val="003300"/>
                </a:solidFill>
                <a:latin typeface="Times New Roman" panose="02020603050405020304" pitchFamily="18" charset="0"/>
                <a:cs typeface="Arial" panose="020B0604020202020204" pitchFamily="34" charset="0"/>
              </a:rPr>
              <a:t>If the number of items is </a:t>
            </a:r>
            <a:r>
              <a:rPr lang="en-US" altLang="en-US" b="1" i="1" u="sng">
                <a:solidFill>
                  <a:srgbClr val="003300"/>
                </a:solidFill>
                <a:latin typeface="Times New Roman" panose="02020603050405020304" pitchFamily="18" charset="0"/>
                <a:cs typeface="Arial" panose="020B0604020202020204" pitchFamily="34" charset="0"/>
              </a:rPr>
              <a:t>odd</a:t>
            </a:r>
            <a:r>
              <a:rPr lang="en-US" altLang="en-US">
                <a:solidFill>
                  <a:srgbClr val="003300"/>
                </a:solidFill>
                <a:latin typeface="Times New Roman" panose="02020603050405020304" pitchFamily="18" charset="0"/>
                <a:cs typeface="Arial" panose="020B0604020202020204" pitchFamily="34" charset="0"/>
              </a:rPr>
              <a:t>, the median is the 	middle item in the list.</a:t>
            </a:r>
          </a:p>
        </p:txBody>
      </p:sp>
      <p:sp>
        <p:nvSpPr>
          <p:cNvPr id="20490" name="Rectangle 7"/>
          <p:cNvSpPr>
            <a:spLocks noChangeArrowheads="1"/>
          </p:cNvSpPr>
          <p:nvPr/>
        </p:nvSpPr>
        <p:spPr bwMode="auto">
          <a:xfrm>
            <a:off x="1524000" y="5472113"/>
            <a:ext cx="91535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b="1" i="1">
                <a:solidFill>
                  <a:srgbClr val="003300"/>
                </a:solidFill>
                <a:latin typeface="Times New Roman" panose="02020603050405020304" pitchFamily="18" charset="0"/>
                <a:cs typeface="Arial" panose="020B0604020202020204" pitchFamily="34" charset="0"/>
              </a:rPr>
              <a:t>	3.</a:t>
            </a:r>
            <a:r>
              <a:rPr lang="en-US" altLang="en-US">
                <a:solidFill>
                  <a:srgbClr val="003300"/>
                </a:solidFill>
                <a:latin typeface="Times New Roman" panose="02020603050405020304" pitchFamily="18" charset="0"/>
                <a:cs typeface="Arial" panose="020B0604020202020204" pitchFamily="34" charset="0"/>
              </a:rPr>
              <a:t> If the number of items is </a:t>
            </a:r>
            <a:r>
              <a:rPr lang="en-US" altLang="en-US" b="1" i="1" u="sng">
                <a:solidFill>
                  <a:srgbClr val="003300"/>
                </a:solidFill>
                <a:latin typeface="Times New Roman" panose="02020603050405020304" pitchFamily="18" charset="0"/>
                <a:cs typeface="Arial" panose="020B0604020202020204" pitchFamily="34" charset="0"/>
              </a:rPr>
              <a:t>even</a:t>
            </a:r>
            <a:r>
              <a:rPr lang="en-US" altLang="en-US">
                <a:solidFill>
                  <a:srgbClr val="003300"/>
                </a:solidFill>
                <a:latin typeface="Times New Roman" panose="02020603050405020304" pitchFamily="18" charset="0"/>
                <a:cs typeface="Arial" panose="020B0604020202020204" pitchFamily="34" charset="0"/>
              </a:rPr>
              <a:t>, the median is the 	mean of the two middle numbers.</a:t>
            </a:r>
          </a:p>
        </p:txBody>
      </p:sp>
    </p:spTree>
    <p:extLst>
      <p:ext uri="{BB962C8B-B14F-4D97-AF65-F5344CB8AC3E}">
        <p14:creationId xmlns:p14="http://schemas.microsoft.com/office/powerpoint/2010/main" val="2628258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48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4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P spid="20485" grpId="0"/>
      <p:bldP spid="20486" grpId="0"/>
      <p:bldP spid="20487" grpId="0"/>
      <p:bldP spid="20488" grpId="0"/>
      <p:bldP spid="20489" grpId="0"/>
      <p:bldP spid="2049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E238457A-2C57-4F7F-8FF3-3BB1DABD40F7}" type="slidenum">
              <a:rPr lang="en-US" altLang="en-US" sz="1200" smtClean="0">
                <a:latin typeface="Arial" panose="020B0604020202020204" pitchFamily="34" charset="0"/>
                <a:cs typeface="Arial" panose="020B0604020202020204" pitchFamily="34" charset="0"/>
              </a:rPr>
              <a:pPr fontAlgn="base">
                <a:lnSpc>
                  <a:spcPct val="100000"/>
                </a:lnSpc>
                <a:spcBef>
                  <a:spcPct val="0"/>
                </a:spcBef>
                <a:spcAft>
                  <a:spcPct val="0"/>
                </a:spcAft>
                <a:buFontTx/>
                <a:buNone/>
              </a:pPr>
              <a:t>21</a:t>
            </a:fld>
            <a:endParaRPr lang="en-US" altLang="en-US" sz="1200">
              <a:latin typeface="Arial" panose="020B0604020202020204" pitchFamily="34" charset="0"/>
              <a:cs typeface="Arial" panose="020B0604020202020204" pitchFamily="34" charset="0"/>
            </a:endParaRPr>
          </a:p>
        </p:txBody>
      </p:sp>
      <p:sp>
        <p:nvSpPr>
          <p:cNvPr id="23555" name="Rectangle 2"/>
          <p:cNvSpPr>
            <a:spLocks noGrp="1" noRot="1" noChangeArrowheads="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Contd..</a:t>
            </a:r>
          </a:p>
        </p:txBody>
      </p:sp>
      <p:sp>
        <p:nvSpPr>
          <p:cNvPr id="23556" name="Rectangle 3"/>
          <p:cNvSpPr>
            <a:spLocks noGrp="1" noChangeArrowheads="1"/>
          </p:cNvSpPr>
          <p:nvPr>
            <p:ph type="body" sz="half" idx="1"/>
          </p:nvPr>
        </p:nvSpPr>
        <p:spPr>
          <a:xfrm>
            <a:off x="1981200" y="1600200"/>
            <a:ext cx="8229600" cy="4525963"/>
          </a:xfrm>
        </p:spPr>
        <p:txBody>
          <a:bodyPr/>
          <a:lstStyle/>
          <a:p>
            <a:pPr eaLnBrk="1" hangingPunct="1"/>
            <a:r>
              <a:rPr lang="en-US" altLang="en-US" dirty="0">
                <a:latin typeface="Times New Roman" panose="02020603050405020304" pitchFamily="18" charset="0"/>
                <a:cs typeface="Times New Roman" panose="02020603050405020304" pitchFamily="18" charset="0"/>
              </a:rPr>
              <a:t>The </a:t>
            </a:r>
            <a:r>
              <a:rPr lang="en-US" altLang="en-US" i="1" dirty="0">
                <a:latin typeface="Times New Roman" panose="02020603050405020304" pitchFamily="18" charset="0"/>
                <a:cs typeface="Times New Roman" panose="02020603050405020304" pitchFamily="18" charset="0"/>
              </a:rPr>
              <a:t>position</a:t>
            </a:r>
            <a:r>
              <a:rPr lang="en-US" altLang="en-US" dirty="0">
                <a:latin typeface="Times New Roman" panose="02020603050405020304" pitchFamily="18" charset="0"/>
                <a:cs typeface="Times New Roman" panose="02020603050405020304" pitchFamily="18" charset="0"/>
              </a:rPr>
              <a:t> of the median (</a:t>
            </a:r>
            <a:r>
              <a:rPr lang="en-US" altLang="en-US" dirty="0" err="1">
                <a:latin typeface="Times New Roman" panose="02020603050405020304" pitchFamily="18" charset="0"/>
                <a:cs typeface="Times New Roman" panose="02020603050405020304" pitchFamily="18" charset="0"/>
              </a:rPr>
              <a:t>Mdn</a:t>
            </a:r>
            <a:r>
              <a:rPr lang="en-US" altLang="en-US" dirty="0">
                <a:latin typeface="Times New Roman" panose="02020603050405020304" pitchFamily="18" charset="0"/>
                <a:cs typeface="Times New Roman" panose="02020603050405020304" pitchFamily="18" charset="0"/>
              </a:rPr>
              <a:t>) can be calculated as follows:</a:t>
            </a: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endParaRPr lang="en-US" altLang="en-US" dirty="0">
              <a:latin typeface="Times New Roman" panose="02020603050405020304" pitchFamily="18" charset="0"/>
              <a:cs typeface="Times New Roman" panose="02020603050405020304" pitchFamily="18" charset="0"/>
            </a:endParaRPr>
          </a:p>
        </p:txBody>
      </p:sp>
      <p:graphicFrame>
        <p:nvGraphicFramePr>
          <p:cNvPr id="23557" name="Object 2"/>
          <p:cNvGraphicFramePr>
            <a:graphicFrameLocks noGrp="1" noChangeAspect="1"/>
          </p:cNvGraphicFramePr>
          <p:nvPr>
            <p:ph sz="half" idx="2"/>
          </p:nvPr>
        </p:nvGraphicFramePr>
        <p:xfrm>
          <a:off x="4408488" y="3671888"/>
          <a:ext cx="2714625" cy="1379537"/>
        </p:xfrm>
        <a:graphic>
          <a:graphicData uri="http://schemas.openxmlformats.org/presentationml/2006/ole">
            <mc:AlternateContent xmlns:mc="http://schemas.openxmlformats.org/markup-compatibility/2006">
              <mc:Choice xmlns:v="urn:schemas-microsoft-com:vml" Requires="v">
                <p:oleObj spid="_x0000_s17419" name="Equation" r:id="rId3" imgW="774360" imgH="393480" progId="Equation.3">
                  <p:embed/>
                </p:oleObj>
              </mc:Choice>
              <mc:Fallback>
                <p:oleObj name="Equation" r:id="rId3" imgW="774360" imgH="393480" progId="Equation.3">
                  <p:embed/>
                  <p:pic>
                    <p:nvPicPr>
                      <p:cNvPr id="0" name=""/>
                      <p:cNvPicPr>
                        <a:picLocks noChangeAspect="1" noChangeArrowheads="1"/>
                      </p:cNvPicPr>
                      <p:nvPr/>
                    </p:nvPicPr>
                    <p:blipFill>
                      <a:blip r:embed="rId4"/>
                      <a:srcRect/>
                      <a:stretch>
                        <a:fillRect/>
                      </a:stretch>
                    </p:blipFill>
                    <p:spPr bwMode="auto">
                      <a:xfrm>
                        <a:off x="4408488" y="3671888"/>
                        <a:ext cx="2714625" cy="137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32388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2"/>
          </p:nvPr>
        </p:nvSpPr>
        <p:spPr bwMode="auto">
          <a:xfrm>
            <a:off x="4038600" y="6356350"/>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0"/>
              </a:spcBef>
              <a:spcAft>
                <a:spcPct val="0"/>
              </a:spcAft>
              <a:buFontTx/>
              <a:buNone/>
            </a:pPr>
            <a:fld id="{E9D87341-FC57-4B2B-B1D3-F8C9240D7C19}" type="slidenum">
              <a:rPr lang="en-US" altLang="en-US" sz="1200" smtClean="0">
                <a:latin typeface="Arial" panose="020B0604020202020204" pitchFamily="34" charset="0"/>
                <a:cs typeface="Arial" panose="020B0604020202020204" pitchFamily="34" charset="0"/>
              </a:rPr>
              <a:pPr algn="ctr" fontAlgn="base">
                <a:lnSpc>
                  <a:spcPct val="100000"/>
                </a:lnSpc>
                <a:spcBef>
                  <a:spcPct val="0"/>
                </a:spcBef>
                <a:spcAft>
                  <a:spcPct val="0"/>
                </a:spcAft>
                <a:buFontTx/>
                <a:buNone/>
              </a:pPr>
              <a:t>22</a:t>
            </a:fld>
            <a:endParaRPr lang="en-US" altLang="en-US" sz="1200">
              <a:latin typeface="Arial" panose="020B0604020202020204" pitchFamily="34" charset="0"/>
              <a:cs typeface="Arial" panose="020B0604020202020204" pitchFamily="34" charset="0"/>
            </a:endParaRPr>
          </a:p>
        </p:txBody>
      </p:sp>
      <p:sp>
        <p:nvSpPr>
          <p:cNvPr id="24579" name="Rectangle 2"/>
          <p:cNvSpPr>
            <a:spLocks noGrp="1" noRot="1" noChangeArrowheads="1"/>
          </p:cNvSpPr>
          <p:nvPr>
            <p:ph type="title"/>
          </p:nvPr>
        </p:nvSpPr>
        <p:spPr>
          <a:xfrm>
            <a:off x="838200" y="365125"/>
            <a:ext cx="10515600" cy="599517"/>
          </a:xfrm>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Contd..</a:t>
            </a:r>
          </a:p>
        </p:txBody>
      </p:sp>
      <p:sp>
        <p:nvSpPr>
          <p:cNvPr id="24580" name="Rectangle 3"/>
          <p:cNvSpPr>
            <a:spLocks noGrp="1" noChangeArrowheads="1"/>
          </p:cNvSpPr>
          <p:nvPr>
            <p:ph type="body" idx="1"/>
          </p:nvPr>
        </p:nvSpPr>
        <p:spPr/>
        <p:txBody>
          <a:bodyPr/>
          <a:lstStyle/>
          <a:p>
            <a:pPr eaLnBrk="1" hangingPunct="1"/>
            <a:r>
              <a:rPr lang="en-US" altLang="en-US" dirty="0">
                <a:latin typeface="Times New Roman" panose="02020603050405020304" pitchFamily="18" charset="0"/>
                <a:cs typeface="Times New Roman" panose="02020603050405020304" pitchFamily="18" charset="0"/>
              </a:rPr>
              <a:t>Example: Calculate the median for the following measurements for height:</a:t>
            </a:r>
          </a:p>
          <a:p>
            <a:pPr algn="ctr" eaLnBrk="1" hangingPunct="1">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71”, 73”, 74”, 75”, 72”</a:t>
            </a:r>
          </a:p>
        </p:txBody>
      </p:sp>
    </p:spTree>
    <p:extLst>
      <p:ext uri="{BB962C8B-B14F-4D97-AF65-F5344CB8AC3E}">
        <p14:creationId xmlns:p14="http://schemas.microsoft.com/office/powerpoint/2010/main" val="1705402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2"/>
          </p:nvPr>
        </p:nvSpPr>
        <p:spPr bwMode="auto">
          <a:xfrm>
            <a:off x="4038600" y="6356350"/>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0"/>
              </a:spcBef>
              <a:spcAft>
                <a:spcPct val="0"/>
              </a:spcAft>
              <a:buFontTx/>
              <a:buNone/>
            </a:pPr>
            <a:fld id="{B7F570CE-3167-48A4-867A-626F9BF08F4B}" type="slidenum">
              <a:rPr lang="en-US" altLang="en-US" sz="1200" smtClean="0">
                <a:latin typeface="Arial" panose="020B0604020202020204" pitchFamily="34" charset="0"/>
                <a:cs typeface="Arial" panose="020B0604020202020204" pitchFamily="34" charset="0"/>
              </a:rPr>
              <a:pPr algn="ctr" fontAlgn="base">
                <a:lnSpc>
                  <a:spcPct val="100000"/>
                </a:lnSpc>
                <a:spcBef>
                  <a:spcPct val="0"/>
                </a:spcBef>
                <a:spcAft>
                  <a:spcPct val="0"/>
                </a:spcAft>
                <a:buFontTx/>
                <a:buNone/>
              </a:pPr>
              <a:t>23</a:t>
            </a:fld>
            <a:endParaRPr lang="en-US" altLang="en-US" sz="1200">
              <a:latin typeface="Arial" panose="020B0604020202020204" pitchFamily="34" charset="0"/>
              <a:cs typeface="Arial" panose="020B0604020202020204" pitchFamily="34" charset="0"/>
            </a:endParaRPr>
          </a:p>
        </p:txBody>
      </p:sp>
      <p:sp>
        <p:nvSpPr>
          <p:cNvPr id="25603" name="Rectangle 2"/>
          <p:cNvSpPr>
            <a:spLocks noGrp="1" noRot="1" noChangeArrowheads="1"/>
          </p:cNvSpPr>
          <p:nvPr>
            <p:ph type="title"/>
          </p:nvPr>
        </p:nvSpPr>
        <p:spPr>
          <a:xfrm>
            <a:off x="838200" y="365125"/>
            <a:ext cx="10515600" cy="468888"/>
          </a:xfrm>
        </p:spPr>
        <p:txBody>
          <a:bodyPr>
            <a:normAutofit fontScale="90000"/>
          </a:bodyPr>
          <a:lstStyle/>
          <a:p>
            <a:pPr eaLnBrk="1" hangingPunct="1"/>
            <a:r>
              <a:rPr lang="en-US" altLang="en-US" sz="3200" dirty="0" err="1">
                <a:latin typeface="Times New Roman" panose="02020603050405020304" pitchFamily="18" charset="0"/>
                <a:cs typeface="Times New Roman" panose="02020603050405020304" pitchFamily="18" charset="0"/>
              </a:rPr>
              <a:t>Contd</a:t>
            </a:r>
            <a:r>
              <a:rPr lang="en-US" altLang="en-US" sz="3200" dirty="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p:txBody>
      </p:sp>
      <p:sp>
        <p:nvSpPr>
          <p:cNvPr id="25604" name="Rectangle 3"/>
          <p:cNvSpPr>
            <a:spLocks noGrp="1" noChangeArrowheads="1"/>
          </p:cNvSpPr>
          <p:nvPr>
            <p:ph type="body" idx="1"/>
          </p:nvPr>
        </p:nvSpPr>
        <p:spPr/>
        <p:txBody>
          <a:bodyPr/>
          <a:lstStyle/>
          <a:p>
            <a:pPr eaLnBrk="1" hangingPunct="1"/>
            <a:r>
              <a:rPr lang="en-US" altLang="en-US" dirty="0">
                <a:latin typeface="Times New Roman" panose="02020603050405020304" pitchFamily="18" charset="0"/>
                <a:cs typeface="Times New Roman" panose="02020603050405020304" pitchFamily="18" charset="0"/>
              </a:rPr>
              <a:t>Step One: Place the scores in order from lowest to highest.</a:t>
            </a:r>
          </a:p>
          <a:p>
            <a:pPr algn="ctr" eaLnBrk="1" hangingPunct="1">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71”, 72”, 73”, 74”, 75”</a:t>
            </a:r>
          </a:p>
          <a:p>
            <a:pPr eaLnBrk="1" hangingPunct="1"/>
            <a:r>
              <a:rPr lang="en-US" altLang="en-US" dirty="0">
                <a:latin typeface="Times New Roman" panose="02020603050405020304" pitchFamily="18" charset="0"/>
                <a:cs typeface="Times New Roman" panose="02020603050405020304" pitchFamily="18" charset="0"/>
              </a:rPr>
              <a:t>Step Two: Calculate the position of the median using the following formula:</a:t>
            </a: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r>
              <a:rPr lang="en-US" altLang="en-US" dirty="0">
                <a:latin typeface="Times New Roman" panose="02020603050405020304" pitchFamily="18" charset="0"/>
                <a:cs typeface="Times New Roman" panose="02020603050405020304" pitchFamily="18" charset="0"/>
              </a:rPr>
              <a:t>Step Three: Determine the value of the median by counting from either the highest or the lowest score until the desired score is reached (in this case the 3rd score).</a:t>
            </a:r>
          </a:p>
        </p:txBody>
      </p:sp>
      <p:sp>
        <p:nvSpPr>
          <p:cNvPr id="25605" name="Rectangle 4"/>
          <p:cNvSpPr>
            <a:spLocks noChangeArrowheads="1"/>
          </p:cNvSpPr>
          <p:nvPr/>
        </p:nvSpPr>
        <p:spPr bwMode="auto">
          <a:xfrm>
            <a:off x="152400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cs typeface="Arial" panose="020B0604020202020204" pitchFamily="34" charset="0"/>
            </a:endParaRPr>
          </a:p>
        </p:txBody>
      </p:sp>
      <p:graphicFrame>
        <p:nvGraphicFramePr>
          <p:cNvPr id="25606" name="Object 2"/>
          <p:cNvGraphicFramePr>
            <a:graphicFrameLocks noChangeAspect="1"/>
          </p:cNvGraphicFramePr>
          <p:nvPr/>
        </p:nvGraphicFramePr>
        <p:xfrm>
          <a:off x="5056546" y="3563937"/>
          <a:ext cx="1716088" cy="874713"/>
        </p:xfrm>
        <a:graphic>
          <a:graphicData uri="http://schemas.openxmlformats.org/presentationml/2006/ole">
            <mc:AlternateContent xmlns:mc="http://schemas.openxmlformats.org/markup-compatibility/2006">
              <mc:Choice xmlns:v="urn:schemas-microsoft-com:vml" Requires="v">
                <p:oleObj spid="_x0000_s18443" name="Equation" r:id="rId3" imgW="774364" imgH="393529" progId="Equation.3">
                  <p:embed/>
                </p:oleObj>
              </mc:Choice>
              <mc:Fallback>
                <p:oleObj name="Equation" r:id="rId3" imgW="774364"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6546" y="3563937"/>
                        <a:ext cx="1716088"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14423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2"/>
          </p:nvPr>
        </p:nvSpPr>
        <p:spPr bwMode="auto">
          <a:xfrm>
            <a:off x="4038600" y="6356350"/>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0"/>
              </a:spcBef>
              <a:spcAft>
                <a:spcPct val="0"/>
              </a:spcAft>
              <a:buFontTx/>
              <a:buNone/>
            </a:pPr>
            <a:fld id="{AB14069E-C2B8-47E5-BA18-D17065E92EA8}" type="slidenum">
              <a:rPr lang="en-US" altLang="en-US" sz="1200" smtClean="0">
                <a:latin typeface="Arial" panose="020B0604020202020204" pitchFamily="34" charset="0"/>
                <a:cs typeface="Arial" panose="020B0604020202020204" pitchFamily="34" charset="0"/>
              </a:rPr>
              <a:pPr algn="ctr" fontAlgn="base">
                <a:lnSpc>
                  <a:spcPct val="100000"/>
                </a:lnSpc>
                <a:spcBef>
                  <a:spcPct val="0"/>
                </a:spcBef>
                <a:spcAft>
                  <a:spcPct val="0"/>
                </a:spcAft>
                <a:buFontTx/>
                <a:buNone/>
              </a:pPr>
              <a:t>24</a:t>
            </a:fld>
            <a:endParaRPr lang="en-US" altLang="en-US" sz="1200">
              <a:latin typeface="Arial" panose="020B0604020202020204" pitchFamily="34" charset="0"/>
              <a:cs typeface="Arial" panose="020B0604020202020204" pitchFamily="34" charset="0"/>
            </a:endParaRPr>
          </a:p>
        </p:txBody>
      </p:sp>
      <p:sp>
        <p:nvSpPr>
          <p:cNvPr id="27651" name="Rectangle 2"/>
          <p:cNvSpPr>
            <a:spLocks noGrp="1" noRot="1" noChangeArrowheads="1"/>
          </p:cNvSpPr>
          <p:nvPr>
            <p:ph type="title"/>
          </p:nvPr>
        </p:nvSpPr>
        <p:spPr>
          <a:xfrm>
            <a:off x="838200" y="365125"/>
            <a:ext cx="10515600" cy="795081"/>
          </a:xfrm>
        </p:spPr>
        <p:txBody>
          <a:bodyPr/>
          <a:lstStyle/>
          <a:p>
            <a:pPr eaLnBrk="1" hangingPunct="1"/>
            <a:r>
              <a:rPr lang="en-US" altLang="en-US" sz="3200" dirty="0">
                <a:latin typeface="Times New Roman" panose="02020603050405020304" pitchFamily="18" charset="0"/>
                <a:cs typeface="Times New Roman" panose="02020603050405020304" pitchFamily="18" charset="0"/>
              </a:rPr>
              <a:t>Contd..</a:t>
            </a:r>
            <a:endParaRPr lang="en-US" altLang="en-US" dirty="0">
              <a:latin typeface="Times New Roman" panose="02020603050405020304" pitchFamily="18" charset="0"/>
              <a:cs typeface="Times New Roman" panose="02020603050405020304" pitchFamily="18" charset="0"/>
            </a:endParaRPr>
          </a:p>
        </p:txBody>
      </p:sp>
      <p:sp>
        <p:nvSpPr>
          <p:cNvPr id="27652" name="Rectangle 3"/>
          <p:cNvSpPr>
            <a:spLocks noGrp="1" noChangeArrowheads="1"/>
          </p:cNvSpPr>
          <p:nvPr>
            <p:ph type="body" idx="1"/>
          </p:nvPr>
        </p:nvSpPr>
        <p:spPr>
          <a:xfrm>
            <a:off x="838200" y="1051902"/>
            <a:ext cx="10515600" cy="2146607"/>
          </a:xfrm>
        </p:spPr>
        <p:txBody>
          <a:bodyPr/>
          <a:lstStyle/>
          <a:p>
            <a:pPr eaLnBrk="1" hangingPunct="1"/>
            <a:r>
              <a:rPr lang="en-US" altLang="en-US" dirty="0">
                <a:latin typeface="Times New Roman" panose="02020603050405020304" pitchFamily="18" charset="0"/>
                <a:cs typeface="Times New Roman" panose="02020603050405020304" pitchFamily="18" charset="0"/>
              </a:rPr>
              <a:t>Suppose that in our previous distribution we had a sixth score as follows:</a:t>
            </a:r>
          </a:p>
          <a:p>
            <a:pPr algn="ctr" eaLnBrk="1" hangingPunct="1">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71”, 72”, 73”, 74”, 74”, 75”</a:t>
            </a:r>
          </a:p>
          <a:p>
            <a:pPr lvl="1"/>
            <a:r>
              <a:rPr lang="en-US" altLang="en-US" dirty="0">
                <a:latin typeface="Times New Roman" panose="02020603050405020304" pitchFamily="18" charset="0"/>
                <a:cs typeface="Times New Roman" panose="02020603050405020304" pitchFamily="18" charset="0"/>
              </a:rPr>
              <a:t>What are the position and value of the median?</a:t>
            </a:r>
          </a:p>
        </p:txBody>
      </p:sp>
      <p:sp>
        <p:nvSpPr>
          <p:cNvPr id="5" name="Rectangle 3"/>
          <p:cNvSpPr txBox="1">
            <a:spLocks noChangeArrowheads="1"/>
          </p:cNvSpPr>
          <p:nvPr/>
        </p:nvSpPr>
        <p:spPr>
          <a:xfrm>
            <a:off x="838200" y="3126234"/>
            <a:ext cx="10515600" cy="37298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latin typeface="Times New Roman" panose="02020603050405020304" pitchFamily="18" charset="0"/>
                <a:cs typeface="Times New Roman" panose="02020603050405020304" pitchFamily="18" charset="0"/>
              </a:rPr>
              <a:t>Consider the following example: Nine people each perform 40 sit-ups, and one does 1,000</a:t>
            </a:r>
          </a:p>
          <a:p>
            <a:endParaRPr lang="en-US" altLang="en-US" dirty="0">
              <a:latin typeface="Times New Roman" panose="02020603050405020304" pitchFamily="18" charset="0"/>
              <a:cs typeface="Times New Roman" panose="02020603050405020304" pitchFamily="18" charset="0"/>
            </a:endParaRPr>
          </a:p>
          <a:p>
            <a:pPr lvl="1"/>
            <a:r>
              <a:rPr lang="en-US" altLang="en-US" dirty="0">
                <a:latin typeface="Times New Roman" panose="02020603050405020304" pitchFamily="18" charset="0"/>
                <a:cs typeface="Times New Roman" panose="02020603050405020304" pitchFamily="18" charset="0"/>
              </a:rPr>
              <a:t>The median score for the group is 40, and the mean (arithmetic average) is 136</a:t>
            </a:r>
          </a:p>
          <a:p>
            <a:endParaRPr lang="en-US" altLang="en-US" dirty="0">
              <a:latin typeface="Times New Roman" panose="02020603050405020304" pitchFamily="18" charset="0"/>
              <a:cs typeface="Times New Roman" panose="02020603050405020304" pitchFamily="18" charset="0"/>
            </a:endParaRPr>
          </a:p>
          <a:p>
            <a:pPr lvl="1"/>
            <a:r>
              <a:rPr lang="en-US" altLang="en-US" dirty="0">
                <a:latin typeface="Times New Roman" panose="02020603050405020304" pitchFamily="18" charset="0"/>
                <a:cs typeface="Times New Roman" panose="02020603050405020304" pitchFamily="18" charset="0"/>
              </a:rPr>
              <a:t>The median would still be 40 even if the highest score were 2,000 instead of 40</a:t>
            </a:r>
          </a:p>
        </p:txBody>
      </p:sp>
    </p:spTree>
    <p:extLst>
      <p:ext uri="{BB962C8B-B14F-4D97-AF65-F5344CB8AC3E}">
        <p14:creationId xmlns:p14="http://schemas.microsoft.com/office/powerpoint/2010/main" val="45677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2"/>
          </p:nvPr>
        </p:nvSpPr>
        <p:spPr bwMode="auto">
          <a:xfrm>
            <a:off x="4038600" y="6356350"/>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0"/>
              </a:spcBef>
              <a:spcAft>
                <a:spcPct val="0"/>
              </a:spcAft>
              <a:buFontTx/>
              <a:buNone/>
            </a:pPr>
            <a:fld id="{C1B5B206-AAC6-48DE-9DE4-DCFB4ADC3D0B}" type="slidenum">
              <a:rPr lang="en-US" altLang="en-US" sz="1200" smtClean="0">
                <a:latin typeface="Arial" panose="020B0604020202020204" pitchFamily="34" charset="0"/>
                <a:cs typeface="Arial" panose="020B0604020202020204" pitchFamily="34" charset="0"/>
              </a:rPr>
              <a:pPr algn="ctr" fontAlgn="base">
                <a:lnSpc>
                  <a:spcPct val="100000"/>
                </a:lnSpc>
                <a:spcBef>
                  <a:spcPct val="0"/>
                </a:spcBef>
                <a:spcAft>
                  <a:spcPct val="0"/>
                </a:spcAft>
                <a:buFontTx/>
                <a:buNone/>
              </a:pPr>
              <a:t>25</a:t>
            </a:fld>
            <a:endParaRPr lang="en-US" altLang="en-US" sz="1200">
              <a:latin typeface="Arial" panose="020B0604020202020204" pitchFamily="34" charset="0"/>
              <a:cs typeface="Arial" panose="020B0604020202020204" pitchFamily="34" charset="0"/>
            </a:endParaRPr>
          </a:p>
        </p:txBody>
      </p:sp>
      <p:sp>
        <p:nvSpPr>
          <p:cNvPr id="29699" name="Rectangle 2"/>
          <p:cNvSpPr>
            <a:spLocks noGrp="1" noRot="1" noChangeArrowheads="1"/>
          </p:cNvSpPr>
          <p:nvPr>
            <p:ph type="title"/>
          </p:nvPr>
        </p:nvSpPr>
        <p:spPr>
          <a:xfrm>
            <a:off x="838200" y="365125"/>
            <a:ext cx="10515600" cy="568325"/>
          </a:xfrm>
        </p:spPr>
        <p:txBody>
          <a:bodyPr>
            <a:normAutofit/>
          </a:bodyPr>
          <a:lstStyle/>
          <a:p>
            <a:pPr eaLnBrk="1" hangingPunct="1"/>
            <a:r>
              <a:rPr lang="en-US" altLang="en-US" sz="3200" b="1" i="1" dirty="0">
                <a:latin typeface="Times New Roman" panose="02020603050405020304" pitchFamily="18" charset="0"/>
                <a:cs typeface="Times New Roman" panose="02020603050405020304" pitchFamily="18" charset="0"/>
              </a:rPr>
              <a:t>The Median is Unaffected by Extreme Scores</a:t>
            </a:r>
          </a:p>
        </p:txBody>
      </p:sp>
      <p:pic>
        <p:nvPicPr>
          <p:cNvPr id="2970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36700"/>
            <a:ext cx="4022725"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262438"/>
            <a:ext cx="4022725" cy="259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8" descr="http://psychology.georgetown.edu/images/Dist_Negativ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2514600"/>
            <a:ext cx="451485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6138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524000" y="1066800"/>
            <a:ext cx="9144000" cy="457200"/>
          </a:xfrm>
        </p:spPr>
        <p:txBody>
          <a:bodyPr rtlCol="0">
            <a:normAutofit fontScale="90000"/>
          </a:bodyPr>
          <a:lstStyle/>
          <a:p>
            <a:pPr eaLnBrk="1" fontAlgn="auto" hangingPunct="1">
              <a:spcAft>
                <a:spcPts val="0"/>
              </a:spcAft>
              <a:defRPr/>
            </a:pPr>
            <a:r>
              <a:rPr lang="en-US" altLang="en-US" sz="2800">
                <a:solidFill>
                  <a:srgbClr val="0070C0"/>
                </a:solidFill>
              </a:rPr>
              <a:t>Example:</a:t>
            </a:r>
          </a:p>
        </p:txBody>
      </p:sp>
      <p:sp>
        <p:nvSpPr>
          <p:cNvPr id="21507" name="Text Box 5"/>
          <p:cNvSpPr txBox="1">
            <a:spLocks noChangeArrowheads="1"/>
          </p:cNvSpPr>
          <p:nvPr/>
        </p:nvSpPr>
        <p:spPr bwMode="auto">
          <a:xfrm>
            <a:off x="1524000" y="1524000"/>
            <a:ext cx="91440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u="sng">
                <a:latin typeface="Times New Roman" panose="02020603050405020304" pitchFamily="18" charset="0"/>
                <a:cs typeface="Arial" panose="020B0604020202020204" pitchFamily="34" charset="0"/>
              </a:rPr>
              <a:t>Ten</a:t>
            </a:r>
            <a:r>
              <a:rPr lang="en-US" altLang="en-US">
                <a:latin typeface="Times New Roman" panose="02020603050405020304" pitchFamily="18" charset="0"/>
                <a:cs typeface="Arial" panose="020B0604020202020204" pitchFamily="34" charset="0"/>
              </a:rPr>
              <a:t> students in a math class were polled as to the number of siblings in their individual families and the results were: </a:t>
            </a:r>
          </a:p>
          <a:p>
            <a:pPr eaLnBrk="1" hangingPunct="1">
              <a:lnSpc>
                <a:spcPct val="100000"/>
              </a:lnSpc>
              <a:spcBef>
                <a:spcPct val="50000"/>
              </a:spcBef>
              <a:buFontTx/>
              <a:buNone/>
            </a:pPr>
            <a:r>
              <a:rPr lang="en-US" altLang="en-US">
                <a:latin typeface="Times New Roman" panose="02020603050405020304" pitchFamily="18" charset="0"/>
                <a:cs typeface="Arial" panose="020B0604020202020204" pitchFamily="34" charset="0"/>
              </a:rPr>
              <a:t>			3, 2, 2, 1, 1, 6, 3, 3, 4, 2. </a:t>
            </a:r>
          </a:p>
          <a:p>
            <a:pPr eaLnBrk="1" hangingPunct="1">
              <a:lnSpc>
                <a:spcPct val="100000"/>
              </a:lnSpc>
              <a:spcBef>
                <a:spcPct val="50000"/>
              </a:spcBef>
              <a:buFontTx/>
              <a:buNone/>
            </a:pPr>
            <a:r>
              <a:rPr lang="en-US" altLang="en-US">
                <a:latin typeface="Times New Roman" panose="02020603050405020304" pitchFamily="18" charset="0"/>
                <a:cs typeface="Arial" panose="020B0604020202020204" pitchFamily="34" charset="0"/>
              </a:rPr>
              <a:t>Find the median number of siblings for the ten students.</a:t>
            </a:r>
          </a:p>
        </p:txBody>
      </p:sp>
      <p:sp>
        <p:nvSpPr>
          <p:cNvPr id="480263" name="Text Box 7"/>
          <p:cNvSpPr txBox="1">
            <a:spLocks noChangeArrowheads="1"/>
          </p:cNvSpPr>
          <p:nvPr/>
        </p:nvSpPr>
        <p:spPr bwMode="auto">
          <a:xfrm>
            <a:off x="1524000" y="5078413"/>
            <a:ext cx="91440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a:solidFill>
                  <a:srgbClr val="7030A0"/>
                </a:solidFill>
                <a:latin typeface="Times New Roman" panose="02020603050405020304" pitchFamily="18" charset="0"/>
                <a:cs typeface="Arial" panose="020B0604020202020204" pitchFamily="34" charset="0"/>
              </a:rPr>
              <a:t>Data in order: 1, 1, 2, 2, 2, 3, 3, 3, 4, 6</a:t>
            </a:r>
          </a:p>
        </p:txBody>
      </p:sp>
      <p:sp>
        <p:nvSpPr>
          <p:cNvPr id="480266" name="Text Box 10"/>
          <p:cNvSpPr txBox="1">
            <a:spLocks noChangeArrowheads="1"/>
          </p:cNvSpPr>
          <p:nvPr/>
        </p:nvSpPr>
        <p:spPr bwMode="auto">
          <a:xfrm>
            <a:off x="3444875" y="5795963"/>
            <a:ext cx="1355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a:solidFill>
                  <a:srgbClr val="006600"/>
                </a:solidFill>
                <a:latin typeface="Times New Roman" panose="02020603050405020304" pitchFamily="18" charset="0"/>
                <a:cs typeface="Arial" panose="020B0604020202020204" pitchFamily="34" charset="0"/>
              </a:rPr>
              <a:t>Median</a:t>
            </a:r>
          </a:p>
        </p:txBody>
      </p:sp>
      <p:sp>
        <p:nvSpPr>
          <p:cNvPr id="30726" name="Rectangle 2"/>
          <p:cNvSpPr txBox="1">
            <a:spLocks noChangeArrowheads="1"/>
          </p:cNvSpPr>
          <p:nvPr/>
        </p:nvSpPr>
        <p:spPr bwMode="auto">
          <a:xfrm>
            <a:off x="1524000" y="5334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dirty="0" err="1">
                <a:solidFill>
                  <a:srgbClr val="FF0000"/>
                </a:solidFill>
                <a:latin typeface="Times New Roman" panose="02020603050405020304" pitchFamily="18" charset="0"/>
                <a:cs typeface="Times New Roman" panose="02020603050405020304" pitchFamily="18" charset="0"/>
              </a:rPr>
              <a:t>Contd</a:t>
            </a:r>
            <a:r>
              <a:rPr lang="en-US" altLang="en-US" dirty="0">
                <a:solidFill>
                  <a:srgbClr val="FF0000"/>
                </a:solidFill>
                <a:latin typeface="Times New Roman" panose="02020603050405020304" pitchFamily="18" charset="0"/>
                <a:cs typeface="Times New Roman" panose="02020603050405020304" pitchFamily="18" charset="0"/>
              </a:rPr>
              <a:t>…</a:t>
            </a:r>
          </a:p>
        </p:txBody>
      </p:sp>
      <p:sp>
        <p:nvSpPr>
          <p:cNvPr id="21514" name="Rectangle 1"/>
          <p:cNvSpPr>
            <a:spLocks noChangeArrowheads="1"/>
          </p:cNvSpPr>
          <p:nvPr/>
        </p:nvSpPr>
        <p:spPr bwMode="auto">
          <a:xfrm>
            <a:off x="4800600" y="5791200"/>
            <a:ext cx="15557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a:solidFill>
                  <a:srgbClr val="006600"/>
                </a:solidFill>
                <a:latin typeface="Times New Roman" panose="02020603050405020304" pitchFamily="18" charset="0"/>
                <a:cs typeface="Arial" panose="020B0604020202020204" pitchFamily="34" charset="0"/>
              </a:rPr>
              <a:t>= (2+3)/2</a:t>
            </a:r>
          </a:p>
        </p:txBody>
      </p:sp>
      <p:sp>
        <p:nvSpPr>
          <p:cNvPr id="21515" name="Rectangle 2"/>
          <p:cNvSpPr>
            <a:spLocks noChangeArrowheads="1"/>
          </p:cNvSpPr>
          <p:nvPr/>
        </p:nvSpPr>
        <p:spPr bwMode="auto">
          <a:xfrm>
            <a:off x="6416675" y="5795963"/>
            <a:ext cx="9255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a:solidFill>
                  <a:srgbClr val="006600"/>
                </a:solidFill>
                <a:latin typeface="Times New Roman" panose="02020603050405020304" pitchFamily="18" charset="0"/>
                <a:cs typeface="Arial" panose="020B0604020202020204" pitchFamily="34" charset="0"/>
              </a:rPr>
              <a:t>= 2.5</a:t>
            </a:r>
          </a:p>
        </p:txBody>
      </p:sp>
      <p:sp>
        <p:nvSpPr>
          <p:cNvPr id="13" name="Text Box 7"/>
          <p:cNvSpPr txBox="1">
            <a:spLocks noChangeArrowheads="1"/>
          </p:cNvSpPr>
          <p:nvPr/>
        </p:nvSpPr>
        <p:spPr bwMode="auto">
          <a:xfrm>
            <a:off x="1524000" y="3770313"/>
            <a:ext cx="426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a:solidFill>
                  <a:srgbClr val="C00000"/>
                </a:solidFill>
                <a:latin typeface="Times New Roman" panose="02020603050405020304" pitchFamily="18" charset="0"/>
                <a:cs typeface="Arial" panose="020B0604020202020204" pitchFamily="34" charset="0"/>
              </a:rPr>
              <a:t>Position of the median: 10/2</a:t>
            </a:r>
          </a:p>
        </p:txBody>
      </p:sp>
      <p:sp>
        <p:nvSpPr>
          <p:cNvPr id="14" name="Text Box 7"/>
          <p:cNvSpPr txBox="1">
            <a:spLocks noChangeArrowheads="1"/>
          </p:cNvSpPr>
          <p:nvPr/>
        </p:nvSpPr>
        <p:spPr bwMode="auto">
          <a:xfrm>
            <a:off x="5791200" y="3770313"/>
            <a:ext cx="68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a:solidFill>
                  <a:srgbClr val="C00000"/>
                </a:solidFill>
                <a:latin typeface="Times New Roman" panose="02020603050405020304" pitchFamily="18" charset="0"/>
                <a:cs typeface="Arial" panose="020B0604020202020204" pitchFamily="34" charset="0"/>
              </a:rPr>
              <a:t>= 5</a:t>
            </a:r>
          </a:p>
        </p:txBody>
      </p:sp>
      <p:sp>
        <p:nvSpPr>
          <p:cNvPr id="15" name="Text Box 7"/>
          <p:cNvSpPr txBox="1">
            <a:spLocks noChangeArrowheads="1"/>
          </p:cNvSpPr>
          <p:nvPr/>
        </p:nvSpPr>
        <p:spPr bwMode="auto">
          <a:xfrm>
            <a:off x="1562100" y="4289425"/>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en-US">
                <a:solidFill>
                  <a:srgbClr val="C00000"/>
                </a:solidFill>
                <a:latin typeface="Times New Roman" panose="02020603050405020304" pitchFamily="18" charset="0"/>
                <a:cs typeface="Arial" panose="020B0604020202020204" pitchFamily="34" charset="0"/>
              </a:rPr>
              <a:t>Between the 5</a:t>
            </a:r>
            <a:r>
              <a:rPr lang="en-US" altLang="en-US" baseline="30000">
                <a:solidFill>
                  <a:srgbClr val="C00000"/>
                </a:solidFill>
                <a:latin typeface="Times New Roman" panose="02020603050405020304" pitchFamily="18" charset="0"/>
                <a:cs typeface="Arial" panose="020B0604020202020204" pitchFamily="34" charset="0"/>
              </a:rPr>
              <a:t>th</a:t>
            </a:r>
            <a:r>
              <a:rPr lang="en-US" altLang="en-US">
                <a:solidFill>
                  <a:srgbClr val="C00000"/>
                </a:solidFill>
                <a:latin typeface="Times New Roman" panose="02020603050405020304" pitchFamily="18" charset="0"/>
                <a:cs typeface="Arial" panose="020B0604020202020204" pitchFamily="34" charset="0"/>
              </a:rPr>
              <a:t> and 6</a:t>
            </a:r>
            <a:r>
              <a:rPr lang="en-US" altLang="en-US" baseline="30000">
                <a:solidFill>
                  <a:srgbClr val="C00000"/>
                </a:solidFill>
                <a:latin typeface="Times New Roman" panose="02020603050405020304" pitchFamily="18" charset="0"/>
                <a:cs typeface="Arial" panose="020B0604020202020204" pitchFamily="34" charset="0"/>
              </a:rPr>
              <a:t>th</a:t>
            </a:r>
            <a:r>
              <a:rPr lang="en-US" altLang="en-US">
                <a:solidFill>
                  <a:srgbClr val="C00000"/>
                </a:solidFill>
                <a:latin typeface="Times New Roman" panose="02020603050405020304" pitchFamily="18" charset="0"/>
                <a:cs typeface="Arial" panose="020B0604020202020204" pitchFamily="34" charset="0"/>
              </a:rPr>
              <a:t> values</a:t>
            </a:r>
          </a:p>
        </p:txBody>
      </p:sp>
      <p:sp>
        <p:nvSpPr>
          <p:cNvPr id="16" name="Rectangle 2"/>
          <p:cNvSpPr>
            <a:spLocks noChangeArrowheads="1"/>
          </p:cNvSpPr>
          <p:nvPr/>
        </p:nvSpPr>
        <p:spPr bwMode="auto">
          <a:xfrm>
            <a:off x="7337425" y="5795963"/>
            <a:ext cx="1300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a:solidFill>
                  <a:srgbClr val="006600"/>
                </a:solidFill>
                <a:latin typeface="Times New Roman" panose="02020603050405020304" pitchFamily="18" charset="0"/>
                <a:cs typeface="Arial" panose="020B0604020202020204" pitchFamily="34" charset="0"/>
              </a:rPr>
              <a:t>siblings</a:t>
            </a:r>
          </a:p>
        </p:txBody>
      </p:sp>
      <p:sp>
        <p:nvSpPr>
          <p:cNvPr id="2" name="Oval 1"/>
          <p:cNvSpPr/>
          <p:nvPr/>
        </p:nvSpPr>
        <p:spPr>
          <a:xfrm>
            <a:off x="4991100" y="5065713"/>
            <a:ext cx="762000" cy="533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extLst>
      <p:ext uri="{BB962C8B-B14F-4D97-AF65-F5344CB8AC3E}">
        <p14:creationId xmlns:p14="http://schemas.microsoft.com/office/powerpoint/2010/main" val="34792435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026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8026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51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51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07" grpId="0"/>
      <p:bldP spid="480263" grpId="0"/>
      <p:bldP spid="480266" grpId="0"/>
      <p:bldP spid="21514" grpId="0"/>
      <p:bldP spid="21515" grpId="0"/>
      <p:bldP spid="13" grpId="0"/>
      <p:bldP spid="14" grpId="0"/>
      <p:bldP spid="15" grpId="0"/>
      <p:bldP spid="16" grpId="0"/>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Text Box 5"/>
          <p:cNvSpPr txBox="1">
            <a:spLocks noChangeArrowheads="1"/>
          </p:cNvSpPr>
          <p:nvPr/>
        </p:nvSpPr>
        <p:spPr bwMode="auto">
          <a:xfrm>
            <a:off x="1524000" y="1524000"/>
            <a:ext cx="91440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u="sng">
                <a:latin typeface="Times New Roman" panose="02020603050405020304" pitchFamily="18" charset="0"/>
                <a:cs typeface="Arial" panose="020B0604020202020204" pitchFamily="34" charset="0"/>
              </a:rPr>
              <a:t>Nine</a:t>
            </a:r>
            <a:r>
              <a:rPr lang="en-US" altLang="en-US">
                <a:latin typeface="Times New Roman" panose="02020603050405020304" pitchFamily="18" charset="0"/>
                <a:cs typeface="Arial" panose="020B0604020202020204" pitchFamily="34" charset="0"/>
              </a:rPr>
              <a:t> students in a math class were polled as to the number of siblings in their individual families and the results were: </a:t>
            </a:r>
          </a:p>
          <a:p>
            <a:pPr eaLnBrk="1" hangingPunct="1">
              <a:lnSpc>
                <a:spcPct val="100000"/>
              </a:lnSpc>
              <a:spcBef>
                <a:spcPct val="50000"/>
              </a:spcBef>
              <a:buFontTx/>
              <a:buNone/>
            </a:pPr>
            <a:r>
              <a:rPr lang="en-US" altLang="en-US">
                <a:latin typeface="Times New Roman" panose="02020603050405020304" pitchFamily="18" charset="0"/>
                <a:cs typeface="Arial" panose="020B0604020202020204" pitchFamily="34" charset="0"/>
              </a:rPr>
              <a:t>			3, 2, 2, 1, 6, 3, 3, 4, 2. </a:t>
            </a:r>
          </a:p>
          <a:p>
            <a:pPr eaLnBrk="1" hangingPunct="1">
              <a:lnSpc>
                <a:spcPct val="100000"/>
              </a:lnSpc>
              <a:spcBef>
                <a:spcPct val="50000"/>
              </a:spcBef>
              <a:buFontTx/>
              <a:buNone/>
            </a:pPr>
            <a:r>
              <a:rPr lang="en-US" altLang="en-US">
                <a:latin typeface="Times New Roman" panose="02020603050405020304" pitchFamily="18" charset="0"/>
                <a:cs typeface="Arial" panose="020B0604020202020204" pitchFamily="34" charset="0"/>
              </a:rPr>
              <a:t>Find the median number of siblings for the ten students.</a:t>
            </a:r>
          </a:p>
        </p:txBody>
      </p:sp>
      <p:sp>
        <p:nvSpPr>
          <p:cNvPr id="480263" name="Text Box 7"/>
          <p:cNvSpPr txBox="1">
            <a:spLocks noChangeArrowheads="1"/>
          </p:cNvSpPr>
          <p:nvPr/>
        </p:nvSpPr>
        <p:spPr bwMode="auto">
          <a:xfrm>
            <a:off x="1524000" y="5083175"/>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a:solidFill>
                  <a:srgbClr val="7030A0"/>
                </a:solidFill>
                <a:latin typeface="Times New Roman" panose="02020603050405020304" pitchFamily="18" charset="0"/>
                <a:cs typeface="Arial" panose="020B0604020202020204" pitchFamily="34" charset="0"/>
              </a:rPr>
              <a:t>In order: 1, 2, 2, 2, 3, 3, 3, 4, 6</a:t>
            </a:r>
          </a:p>
        </p:txBody>
      </p:sp>
      <p:sp>
        <p:nvSpPr>
          <p:cNvPr id="480266" name="Text Box 10"/>
          <p:cNvSpPr txBox="1">
            <a:spLocks noChangeArrowheads="1"/>
          </p:cNvSpPr>
          <p:nvPr/>
        </p:nvSpPr>
        <p:spPr bwMode="auto">
          <a:xfrm>
            <a:off x="3779838" y="5805488"/>
            <a:ext cx="18589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a:solidFill>
                  <a:srgbClr val="006600"/>
                </a:solidFill>
                <a:latin typeface="Times New Roman" panose="02020603050405020304" pitchFamily="18" charset="0"/>
                <a:cs typeface="Arial" panose="020B0604020202020204" pitchFamily="34" charset="0"/>
              </a:rPr>
              <a:t>Median = 3</a:t>
            </a:r>
          </a:p>
        </p:txBody>
      </p:sp>
      <p:sp>
        <p:nvSpPr>
          <p:cNvPr id="31749" name="Rectangle 2"/>
          <p:cNvSpPr txBox="1">
            <a:spLocks noChangeArrowheads="1"/>
          </p:cNvSpPr>
          <p:nvPr/>
        </p:nvSpPr>
        <p:spPr bwMode="auto">
          <a:xfrm>
            <a:off x="1524000" y="5334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dirty="0" err="1">
                <a:solidFill>
                  <a:srgbClr val="FF0000"/>
                </a:solidFill>
                <a:latin typeface="Times New Roman" panose="02020603050405020304" pitchFamily="18" charset="0"/>
                <a:cs typeface="Times New Roman" panose="02020603050405020304" pitchFamily="18" charset="0"/>
              </a:rPr>
              <a:t>Contd</a:t>
            </a:r>
            <a:r>
              <a:rPr lang="en-US" altLang="en-US" dirty="0">
                <a:solidFill>
                  <a:srgbClr val="FF0000"/>
                </a:solidFill>
                <a:latin typeface="Times New Roman" panose="02020603050405020304" pitchFamily="18" charset="0"/>
                <a:cs typeface="Times New Roman" panose="02020603050405020304" pitchFamily="18" charset="0"/>
              </a:rPr>
              <a:t>…</a:t>
            </a:r>
          </a:p>
        </p:txBody>
      </p:sp>
      <p:sp>
        <p:nvSpPr>
          <p:cNvPr id="10" name="Text Box 7"/>
          <p:cNvSpPr txBox="1">
            <a:spLocks noChangeArrowheads="1"/>
          </p:cNvSpPr>
          <p:nvPr/>
        </p:nvSpPr>
        <p:spPr bwMode="auto">
          <a:xfrm>
            <a:off x="1524000" y="3770313"/>
            <a:ext cx="426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a:solidFill>
                  <a:srgbClr val="C00000"/>
                </a:solidFill>
                <a:latin typeface="Times New Roman" panose="02020603050405020304" pitchFamily="18" charset="0"/>
                <a:cs typeface="Arial" panose="020B0604020202020204" pitchFamily="34" charset="0"/>
              </a:rPr>
              <a:t>Position of the median: 9/2</a:t>
            </a:r>
          </a:p>
        </p:txBody>
      </p:sp>
      <p:sp>
        <p:nvSpPr>
          <p:cNvPr id="11" name="Text Box 7"/>
          <p:cNvSpPr txBox="1">
            <a:spLocks noChangeArrowheads="1"/>
          </p:cNvSpPr>
          <p:nvPr/>
        </p:nvSpPr>
        <p:spPr bwMode="auto">
          <a:xfrm>
            <a:off x="5638800" y="3770313"/>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a:solidFill>
                  <a:srgbClr val="C00000"/>
                </a:solidFill>
                <a:latin typeface="Times New Roman" panose="02020603050405020304" pitchFamily="18" charset="0"/>
                <a:cs typeface="Arial" panose="020B0604020202020204" pitchFamily="34" charset="0"/>
              </a:rPr>
              <a:t>= 4.5</a:t>
            </a:r>
          </a:p>
        </p:txBody>
      </p:sp>
      <p:sp>
        <p:nvSpPr>
          <p:cNvPr id="13" name="Text Box 7"/>
          <p:cNvSpPr txBox="1">
            <a:spLocks noChangeArrowheads="1"/>
          </p:cNvSpPr>
          <p:nvPr/>
        </p:nvSpPr>
        <p:spPr bwMode="auto">
          <a:xfrm>
            <a:off x="1524000" y="4289425"/>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en-US">
                <a:solidFill>
                  <a:srgbClr val="C00000"/>
                </a:solidFill>
                <a:latin typeface="Times New Roman" panose="02020603050405020304" pitchFamily="18" charset="0"/>
                <a:cs typeface="Arial" panose="020B0604020202020204" pitchFamily="34" charset="0"/>
              </a:rPr>
              <a:t>The 5</a:t>
            </a:r>
            <a:r>
              <a:rPr lang="en-US" altLang="en-US" baseline="30000">
                <a:solidFill>
                  <a:srgbClr val="C00000"/>
                </a:solidFill>
                <a:latin typeface="Times New Roman" panose="02020603050405020304" pitchFamily="18" charset="0"/>
                <a:cs typeface="Arial" panose="020B0604020202020204" pitchFamily="34" charset="0"/>
              </a:rPr>
              <a:t>th</a:t>
            </a:r>
            <a:r>
              <a:rPr lang="en-US" altLang="en-US">
                <a:solidFill>
                  <a:srgbClr val="C00000"/>
                </a:solidFill>
                <a:latin typeface="Times New Roman" panose="02020603050405020304" pitchFamily="18" charset="0"/>
                <a:cs typeface="Arial" panose="020B0604020202020204" pitchFamily="34" charset="0"/>
              </a:rPr>
              <a:t> value</a:t>
            </a:r>
          </a:p>
        </p:txBody>
      </p:sp>
      <p:sp>
        <p:nvSpPr>
          <p:cNvPr id="2" name="Oval 1"/>
          <p:cNvSpPr/>
          <p:nvPr/>
        </p:nvSpPr>
        <p:spPr>
          <a:xfrm>
            <a:off x="4267200" y="5083175"/>
            <a:ext cx="381000" cy="519113"/>
          </a:xfrm>
          <a:prstGeom prst="ellipse">
            <a:avLst/>
          </a:prstGeom>
          <a:no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Text Box 10"/>
          <p:cNvSpPr txBox="1">
            <a:spLocks noChangeArrowheads="1"/>
          </p:cNvSpPr>
          <p:nvPr/>
        </p:nvSpPr>
        <p:spPr bwMode="auto">
          <a:xfrm>
            <a:off x="5638800" y="5805488"/>
            <a:ext cx="1371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a:solidFill>
                  <a:srgbClr val="006600"/>
                </a:solidFill>
                <a:latin typeface="Times New Roman" panose="02020603050405020304" pitchFamily="18" charset="0"/>
                <a:cs typeface="Arial" panose="020B0604020202020204" pitchFamily="34" charset="0"/>
              </a:rPr>
              <a:t>siblings</a:t>
            </a:r>
          </a:p>
        </p:txBody>
      </p:sp>
      <p:sp>
        <p:nvSpPr>
          <p:cNvPr id="4" name="TextBox 3"/>
          <p:cNvSpPr txBox="1">
            <a:spLocks noChangeArrowheads="1"/>
          </p:cNvSpPr>
          <p:nvPr/>
        </p:nvSpPr>
        <p:spPr bwMode="auto">
          <a:xfrm>
            <a:off x="1524000" y="1066800"/>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a:solidFill>
                  <a:srgbClr val="0070C0"/>
                </a:solidFill>
                <a:latin typeface="Times New Roman" panose="02020603050405020304" pitchFamily="18" charset="0"/>
                <a:cs typeface="Arial" panose="020B0604020202020204" pitchFamily="34" charset="0"/>
              </a:rPr>
              <a:t>Example:</a:t>
            </a:r>
          </a:p>
        </p:txBody>
      </p:sp>
    </p:spTree>
    <p:extLst>
      <p:ext uri="{BB962C8B-B14F-4D97-AF65-F5344CB8AC3E}">
        <p14:creationId xmlns:p14="http://schemas.microsoft.com/office/powerpoint/2010/main" val="469628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026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8026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480263" grpId="0"/>
      <p:bldP spid="480266" grpId="0"/>
      <p:bldP spid="10" grpId="0"/>
      <p:bldP spid="11" grpId="0"/>
      <p:bldP spid="13" grpId="0"/>
      <p:bldP spid="2" grpId="0" animBg="1"/>
      <p:bldP spid="14"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524000" y="1066800"/>
            <a:ext cx="9144000" cy="533400"/>
          </a:xfrm>
        </p:spPr>
        <p:txBody>
          <a:bodyPr/>
          <a:lstStyle/>
          <a:p>
            <a:pPr eaLnBrk="1" hangingPunct="1"/>
            <a:r>
              <a:rPr lang="en-US" altLang="en-US" sz="2800">
                <a:solidFill>
                  <a:srgbClr val="FF0000"/>
                </a:solidFill>
                <a:latin typeface="Times New Roman" panose="02020603050405020304" pitchFamily="18" charset="0"/>
                <a:cs typeface="Times New Roman" panose="02020603050405020304" pitchFamily="18" charset="0"/>
              </a:rPr>
              <a:t>Median in a Frequency Distribution</a:t>
            </a:r>
          </a:p>
        </p:txBody>
      </p:sp>
      <p:sp>
        <p:nvSpPr>
          <p:cNvPr id="32771" name="Rectangle 2"/>
          <p:cNvSpPr txBox="1">
            <a:spLocks noChangeArrowheads="1"/>
          </p:cNvSpPr>
          <p:nvPr/>
        </p:nvSpPr>
        <p:spPr bwMode="auto">
          <a:xfrm>
            <a:off x="1524000" y="5334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dirty="0" err="1">
                <a:solidFill>
                  <a:srgbClr val="FF0000"/>
                </a:solidFill>
                <a:latin typeface="Times New Roman" panose="02020603050405020304" pitchFamily="18" charset="0"/>
                <a:cs typeface="Times New Roman" panose="02020603050405020304" pitchFamily="18" charset="0"/>
              </a:rPr>
              <a:t>Contd</a:t>
            </a:r>
            <a:r>
              <a:rPr lang="en-US" altLang="en-US" dirty="0">
                <a:solidFill>
                  <a:srgbClr val="FF0000"/>
                </a:solidFill>
                <a:latin typeface="Times New Roman" panose="02020603050405020304" pitchFamily="18" charset="0"/>
                <a:cs typeface="Times New Roman" panose="02020603050405020304" pitchFamily="18" charset="0"/>
              </a:rPr>
              <a:t>…</a:t>
            </a:r>
          </a:p>
        </p:txBody>
      </p:sp>
      <p:sp>
        <p:nvSpPr>
          <p:cNvPr id="23557" name="Rectangle 2"/>
          <p:cNvSpPr txBox="1">
            <a:spLocks noChangeArrowheads="1"/>
          </p:cNvSpPr>
          <p:nvPr/>
        </p:nvSpPr>
        <p:spPr bwMode="auto">
          <a:xfrm>
            <a:off x="1514475" y="16002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a:solidFill>
                  <a:srgbClr val="FF0000"/>
                </a:solidFill>
                <a:latin typeface="Times New Roman" panose="02020603050405020304" pitchFamily="18" charset="0"/>
                <a:cs typeface="Times New Roman" panose="02020603050405020304" pitchFamily="18" charset="0"/>
              </a:rPr>
              <a:t>Example:</a:t>
            </a:r>
          </a:p>
        </p:txBody>
      </p:sp>
      <p:sp>
        <p:nvSpPr>
          <p:cNvPr id="23558" name="Text Box 3"/>
          <p:cNvSpPr txBox="1">
            <a:spLocks noChangeArrowheads="1"/>
          </p:cNvSpPr>
          <p:nvPr/>
        </p:nvSpPr>
        <p:spPr bwMode="auto">
          <a:xfrm>
            <a:off x="1524000" y="21336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a:latin typeface="Times New Roman" panose="02020603050405020304" pitchFamily="18" charset="0"/>
                <a:cs typeface="Arial" panose="020B0604020202020204" pitchFamily="34" charset="0"/>
              </a:rPr>
              <a:t>Find the median for the distribution.</a:t>
            </a:r>
          </a:p>
        </p:txBody>
      </p:sp>
      <p:graphicFrame>
        <p:nvGraphicFramePr>
          <p:cNvPr id="12" name="Group 36"/>
          <p:cNvGraphicFramePr>
            <a:graphicFrameLocks noGrp="1"/>
          </p:cNvGraphicFramePr>
          <p:nvPr/>
        </p:nvGraphicFramePr>
        <p:xfrm>
          <a:off x="3038475" y="2652713"/>
          <a:ext cx="6096000" cy="1270000"/>
        </p:xfrm>
        <a:graphic>
          <a:graphicData uri="http://schemas.openxmlformats.org/drawingml/2006/table">
            <a:tbl>
              <a:tblPr/>
              <a:tblGrid>
                <a:gridCol w="2209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tblGrid>
              <a:tr h="635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70C0"/>
                          </a:solidFill>
                          <a:effectLst/>
                          <a:latin typeface="Times New Roman" pitchFamily="18" charset="0"/>
                        </a:rPr>
                        <a:t>Value (x)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70C0"/>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70C0"/>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70C0"/>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70C0"/>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70C0"/>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Frequency (f)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3" name="Rectangle 2"/>
          <p:cNvSpPr txBox="1">
            <a:spLocks noChangeArrowheads="1"/>
          </p:cNvSpPr>
          <p:nvPr/>
        </p:nvSpPr>
        <p:spPr bwMode="auto">
          <a:xfrm>
            <a:off x="1524000" y="4038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925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eaLnBrk="1" fontAlgn="auto" hangingPunct="1">
              <a:spcAft>
                <a:spcPts val="0"/>
              </a:spcAft>
              <a:defRPr/>
            </a:pPr>
            <a:r>
              <a:rPr lang="en-US" sz="2800" dirty="0">
                <a:solidFill>
                  <a:srgbClr val="0070C0"/>
                </a:solidFill>
                <a:latin typeface="Times New Roman" pitchFamily="18" charset="0"/>
                <a:cs typeface="Times New Roman" pitchFamily="18" charset="0"/>
              </a:rPr>
              <a:t>Position of the median is the sum of the frequencies divided by 2.</a:t>
            </a:r>
          </a:p>
        </p:txBody>
      </p:sp>
      <p:sp>
        <p:nvSpPr>
          <p:cNvPr id="14" name="Rectangle 2"/>
          <p:cNvSpPr txBox="1">
            <a:spLocks noChangeArrowheads="1"/>
          </p:cNvSpPr>
          <p:nvPr/>
        </p:nvSpPr>
        <p:spPr bwMode="auto">
          <a:xfrm>
            <a:off x="1524000" y="4889500"/>
            <a:ext cx="3505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925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eaLnBrk="1" fontAlgn="auto" hangingPunct="1">
              <a:spcAft>
                <a:spcPts val="0"/>
              </a:spcAft>
              <a:defRPr/>
            </a:pPr>
            <a:r>
              <a:rPr lang="en-US" sz="2800" dirty="0">
                <a:solidFill>
                  <a:srgbClr val="0070C0"/>
                </a:solidFill>
                <a:latin typeface="Times New Roman" pitchFamily="18" charset="0"/>
                <a:cs typeface="Times New Roman" pitchFamily="18" charset="0"/>
              </a:rPr>
              <a:t>Position of the median =</a:t>
            </a:r>
          </a:p>
        </p:txBody>
      </p:sp>
      <p:cxnSp>
        <p:nvCxnSpPr>
          <p:cNvPr id="3" name="Straight Connector 2"/>
          <p:cNvCxnSpPr>
            <a:stCxn id="14" idx="3"/>
          </p:cNvCxnSpPr>
          <p:nvPr/>
        </p:nvCxnSpPr>
        <p:spPr>
          <a:xfrm>
            <a:off x="5029200" y="5156200"/>
            <a:ext cx="1304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585" name="TextBox 3"/>
          <p:cNvSpPr txBox="1">
            <a:spLocks noChangeArrowheads="1"/>
          </p:cNvSpPr>
          <p:nvPr/>
        </p:nvSpPr>
        <p:spPr bwMode="auto">
          <a:xfrm>
            <a:off x="5267325" y="4578350"/>
            <a:ext cx="99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a:solidFill>
                  <a:srgbClr val="0070C0"/>
                </a:solidFill>
                <a:latin typeface="Times New Roman" panose="02020603050405020304" pitchFamily="18" charset="0"/>
                <a:cs typeface="Arial" panose="020B0604020202020204" pitchFamily="34" charset="0"/>
                <a:sym typeface="Symbol" panose="05050102010706020507" pitchFamily="18" charset="2"/>
              </a:rPr>
              <a:t> (f)</a:t>
            </a:r>
            <a:endParaRPr lang="en-US" altLang="en-US">
              <a:solidFill>
                <a:srgbClr val="0070C0"/>
              </a:solidFill>
              <a:latin typeface="Times New Roman" panose="02020603050405020304" pitchFamily="18" charset="0"/>
              <a:cs typeface="Arial" panose="020B0604020202020204" pitchFamily="34" charset="0"/>
            </a:endParaRPr>
          </a:p>
        </p:txBody>
      </p:sp>
      <p:sp>
        <p:nvSpPr>
          <p:cNvPr id="23586" name="TextBox 17"/>
          <p:cNvSpPr txBox="1">
            <a:spLocks noChangeArrowheads="1"/>
          </p:cNvSpPr>
          <p:nvPr/>
        </p:nvSpPr>
        <p:spPr bwMode="auto">
          <a:xfrm>
            <a:off x="5514975" y="5164138"/>
            <a:ext cx="495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a:solidFill>
                  <a:srgbClr val="0070C0"/>
                </a:solidFill>
                <a:latin typeface="Times New Roman" panose="02020603050405020304" pitchFamily="18" charset="0"/>
                <a:cs typeface="Arial" panose="020B0604020202020204" pitchFamily="34" charset="0"/>
                <a:sym typeface="Symbol" panose="05050102010706020507" pitchFamily="18" charset="2"/>
              </a:rPr>
              <a:t>2</a:t>
            </a:r>
            <a:endParaRPr lang="en-US" altLang="en-US">
              <a:solidFill>
                <a:srgbClr val="0070C0"/>
              </a:solidFill>
              <a:latin typeface="Times New Roman" panose="02020603050405020304" pitchFamily="18" charset="0"/>
              <a:cs typeface="Arial" panose="020B0604020202020204" pitchFamily="34" charset="0"/>
            </a:endParaRPr>
          </a:p>
        </p:txBody>
      </p:sp>
      <p:sp>
        <p:nvSpPr>
          <p:cNvPr id="23587" name="TextBox 18"/>
          <p:cNvSpPr txBox="1">
            <a:spLocks noChangeArrowheads="1"/>
          </p:cNvSpPr>
          <p:nvPr/>
        </p:nvSpPr>
        <p:spPr bwMode="auto">
          <a:xfrm>
            <a:off x="6334125" y="4870450"/>
            <a:ext cx="381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3200">
                <a:solidFill>
                  <a:srgbClr val="0070C0"/>
                </a:solidFill>
                <a:latin typeface="Times New Roman" panose="02020603050405020304" pitchFamily="18" charset="0"/>
                <a:cs typeface="Arial" panose="020B0604020202020204" pitchFamily="34" charset="0"/>
                <a:sym typeface="Symbol" panose="05050102010706020507" pitchFamily="18" charset="2"/>
              </a:rPr>
              <a:t>=</a:t>
            </a:r>
            <a:endParaRPr lang="en-US" altLang="en-US" sz="3200">
              <a:solidFill>
                <a:srgbClr val="0070C0"/>
              </a:solidFill>
              <a:latin typeface="Times New Roman" panose="02020603050405020304" pitchFamily="18" charset="0"/>
              <a:cs typeface="Arial" panose="020B0604020202020204" pitchFamily="34" charset="0"/>
            </a:endParaRPr>
          </a:p>
        </p:txBody>
      </p:sp>
      <p:cxnSp>
        <p:nvCxnSpPr>
          <p:cNvPr id="20" name="Straight Connector 19"/>
          <p:cNvCxnSpPr/>
          <p:nvPr/>
        </p:nvCxnSpPr>
        <p:spPr>
          <a:xfrm>
            <a:off x="6705600" y="5162550"/>
            <a:ext cx="1143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589" name="TextBox 20"/>
          <p:cNvSpPr txBox="1">
            <a:spLocks noChangeArrowheads="1"/>
          </p:cNvSpPr>
          <p:nvPr/>
        </p:nvSpPr>
        <p:spPr bwMode="auto">
          <a:xfrm>
            <a:off x="6781800" y="4584700"/>
            <a:ext cx="99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a:solidFill>
                  <a:srgbClr val="0070C0"/>
                </a:solidFill>
                <a:latin typeface="Times New Roman" panose="02020603050405020304" pitchFamily="18" charset="0"/>
                <a:cs typeface="Arial" panose="020B0604020202020204" pitchFamily="34" charset="0"/>
                <a:sym typeface="Symbol" panose="05050102010706020507" pitchFamily="18" charset="2"/>
              </a:rPr>
              <a:t>23</a:t>
            </a:r>
            <a:endParaRPr lang="en-US" altLang="en-US">
              <a:solidFill>
                <a:srgbClr val="0070C0"/>
              </a:solidFill>
              <a:latin typeface="Times New Roman" panose="02020603050405020304" pitchFamily="18" charset="0"/>
              <a:cs typeface="Arial" panose="020B0604020202020204" pitchFamily="34" charset="0"/>
            </a:endParaRPr>
          </a:p>
        </p:txBody>
      </p:sp>
      <p:sp>
        <p:nvSpPr>
          <p:cNvPr id="23590" name="TextBox 21"/>
          <p:cNvSpPr txBox="1">
            <a:spLocks noChangeArrowheads="1"/>
          </p:cNvSpPr>
          <p:nvPr/>
        </p:nvSpPr>
        <p:spPr bwMode="auto">
          <a:xfrm>
            <a:off x="7029450" y="5170488"/>
            <a:ext cx="4953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a:solidFill>
                  <a:srgbClr val="0070C0"/>
                </a:solidFill>
                <a:latin typeface="Times New Roman" panose="02020603050405020304" pitchFamily="18" charset="0"/>
                <a:cs typeface="Arial" panose="020B0604020202020204" pitchFamily="34" charset="0"/>
                <a:sym typeface="Symbol" panose="05050102010706020507" pitchFamily="18" charset="2"/>
              </a:rPr>
              <a:t>2</a:t>
            </a:r>
            <a:endParaRPr lang="en-US" altLang="en-US">
              <a:solidFill>
                <a:srgbClr val="0070C0"/>
              </a:solidFill>
              <a:latin typeface="Times New Roman" panose="02020603050405020304" pitchFamily="18" charset="0"/>
              <a:cs typeface="Arial" panose="020B0604020202020204" pitchFamily="34" charset="0"/>
            </a:endParaRPr>
          </a:p>
        </p:txBody>
      </p:sp>
      <p:sp>
        <p:nvSpPr>
          <p:cNvPr id="23591" name="TextBox 22"/>
          <p:cNvSpPr txBox="1">
            <a:spLocks noChangeArrowheads="1"/>
          </p:cNvSpPr>
          <p:nvPr/>
        </p:nvSpPr>
        <p:spPr bwMode="auto">
          <a:xfrm>
            <a:off x="7848600" y="4870450"/>
            <a:ext cx="381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3200">
                <a:solidFill>
                  <a:srgbClr val="0070C0"/>
                </a:solidFill>
                <a:latin typeface="Times New Roman" panose="02020603050405020304" pitchFamily="18" charset="0"/>
                <a:cs typeface="Arial" panose="020B0604020202020204" pitchFamily="34" charset="0"/>
                <a:sym typeface="Symbol" panose="05050102010706020507" pitchFamily="18" charset="2"/>
              </a:rPr>
              <a:t>=</a:t>
            </a:r>
            <a:endParaRPr lang="en-US" altLang="en-US" sz="3200">
              <a:solidFill>
                <a:srgbClr val="0070C0"/>
              </a:solidFill>
              <a:latin typeface="Times New Roman" panose="02020603050405020304" pitchFamily="18" charset="0"/>
              <a:cs typeface="Arial" panose="020B0604020202020204" pitchFamily="34" charset="0"/>
            </a:endParaRPr>
          </a:p>
        </p:txBody>
      </p:sp>
      <p:sp>
        <p:nvSpPr>
          <p:cNvPr id="23592" name="TextBox 24"/>
          <p:cNvSpPr txBox="1">
            <a:spLocks noChangeArrowheads="1"/>
          </p:cNvSpPr>
          <p:nvPr/>
        </p:nvSpPr>
        <p:spPr bwMode="auto">
          <a:xfrm>
            <a:off x="8153400" y="4902200"/>
            <a:ext cx="83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a:solidFill>
                  <a:srgbClr val="0070C0"/>
                </a:solidFill>
                <a:latin typeface="Times New Roman" panose="02020603050405020304" pitchFamily="18" charset="0"/>
                <a:cs typeface="Arial" panose="020B0604020202020204" pitchFamily="34" charset="0"/>
                <a:sym typeface="Symbol" panose="05050102010706020507" pitchFamily="18" charset="2"/>
              </a:rPr>
              <a:t>11.5</a:t>
            </a:r>
            <a:endParaRPr lang="en-US" altLang="en-US">
              <a:solidFill>
                <a:srgbClr val="0070C0"/>
              </a:solidFill>
              <a:latin typeface="Times New Roman" panose="02020603050405020304" pitchFamily="18" charset="0"/>
              <a:cs typeface="Arial" panose="020B0604020202020204" pitchFamily="34" charset="0"/>
            </a:endParaRPr>
          </a:p>
        </p:txBody>
      </p:sp>
      <p:sp>
        <p:nvSpPr>
          <p:cNvPr id="23593" name="TextBox 25"/>
          <p:cNvSpPr txBox="1">
            <a:spLocks noChangeArrowheads="1"/>
          </p:cNvSpPr>
          <p:nvPr/>
        </p:nvSpPr>
        <p:spPr bwMode="auto">
          <a:xfrm>
            <a:off x="8905875" y="4902200"/>
            <a:ext cx="1752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a:solidFill>
                  <a:srgbClr val="0070C0"/>
                </a:solidFill>
                <a:latin typeface="Times New Roman" panose="02020603050405020304" pitchFamily="18" charset="0"/>
                <a:cs typeface="Arial" panose="020B0604020202020204" pitchFamily="34" charset="0"/>
                <a:sym typeface="Symbol" panose="05050102010706020507" pitchFamily="18" charset="2"/>
              </a:rPr>
              <a:t>= 12</a:t>
            </a:r>
            <a:r>
              <a:rPr lang="en-US" altLang="en-US" baseline="30000">
                <a:solidFill>
                  <a:srgbClr val="0070C0"/>
                </a:solidFill>
                <a:latin typeface="Times New Roman" panose="02020603050405020304" pitchFamily="18" charset="0"/>
                <a:cs typeface="Arial" panose="020B0604020202020204" pitchFamily="34" charset="0"/>
                <a:sym typeface="Symbol" panose="05050102010706020507" pitchFamily="18" charset="2"/>
              </a:rPr>
              <a:t>th</a:t>
            </a:r>
            <a:r>
              <a:rPr lang="en-US" altLang="en-US">
                <a:solidFill>
                  <a:srgbClr val="0070C0"/>
                </a:solidFill>
                <a:latin typeface="Times New Roman" panose="02020603050405020304" pitchFamily="18" charset="0"/>
                <a:cs typeface="Arial" panose="020B0604020202020204" pitchFamily="34" charset="0"/>
                <a:sym typeface="Symbol" panose="05050102010706020507" pitchFamily="18" charset="2"/>
              </a:rPr>
              <a:t> term</a:t>
            </a:r>
            <a:endParaRPr lang="en-US" altLang="en-US">
              <a:solidFill>
                <a:srgbClr val="0070C0"/>
              </a:solidFill>
              <a:latin typeface="Times New Roman" panose="02020603050405020304" pitchFamily="18" charset="0"/>
              <a:cs typeface="Arial" panose="020B0604020202020204" pitchFamily="34" charset="0"/>
            </a:endParaRPr>
          </a:p>
        </p:txBody>
      </p:sp>
      <p:sp>
        <p:nvSpPr>
          <p:cNvPr id="23594" name="TextBox 27"/>
          <p:cNvSpPr txBox="1">
            <a:spLocks noChangeArrowheads="1"/>
          </p:cNvSpPr>
          <p:nvPr/>
        </p:nvSpPr>
        <p:spPr bwMode="auto">
          <a:xfrm>
            <a:off x="1524000" y="6232525"/>
            <a:ext cx="9153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a:solidFill>
                  <a:srgbClr val="002060"/>
                </a:solidFill>
                <a:latin typeface="Times New Roman" panose="02020603050405020304" pitchFamily="18" charset="0"/>
                <a:cs typeface="Arial" panose="020B0604020202020204" pitchFamily="34" charset="0"/>
                <a:sym typeface="Symbol" panose="05050102010706020507" pitchFamily="18" charset="2"/>
              </a:rPr>
              <a:t>The 12</a:t>
            </a:r>
            <a:r>
              <a:rPr lang="en-US" altLang="en-US" baseline="30000">
                <a:solidFill>
                  <a:srgbClr val="002060"/>
                </a:solidFill>
                <a:latin typeface="Times New Roman" panose="02020603050405020304" pitchFamily="18" charset="0"/>
                <a:cs typeface="Arial" panose="020B0604020202020204" pitchFamily="34" charset="0"/>
                <a:sym typeface="Symbol" panose="05050102010706020507" pitchFamily="18" charset="2"/>
              </a:rPr>
              <a:t>th</a:t>
            </a:r>
            <a:r>
              <a:rPr lang="en-US" altLang="en-US">
                <a:solidFill>
                  <a:srgbClr val="002060"/>
                </a:solidFill>
                <a:latin typeface="Times New Roman" panose="02020603050405020304" pitchFamily="18" charset="0"/>
                <a:cs typeface="Arial" panose="020B0604020202020204" pitchFamily="34" charset="0"/>
                <a:sym typeface="Symbol" panose="05050102010706020507" pitchFamily="18" charset="2"/>
              </a:rPr>
              <a:t> term is the median and its value is 4.</a:t>
            </a:r>
            <a:endParaRPr lang="en-US" altLang="en-US">
              <a:solidFill>
                <a:srgbClr val="002060"/>
              </a:solidFill>
              <a:latin typeface="Times New Roman" panose="02020603050405020304" pitchFamily="18" charset="0"/>
              <a:cs typeface="Arial" panose="020B0604020202020204" pitchFamily="34" charset="0"/>
            </a:endParaRPr>
          </a:p>
        </p:txBody>
      </p:sp>
      <p:sp>
        <p:nvSpPr>
          <p:cNvPr id="23595" name="TextBox 28"/>
          <p:cNvSpPr txBox="1">
            <a:spLocks noChangeArrowheads="1"/>
          </p:cNvSpPr>
          <p:nvPr/>
        </p:nvSpPr>
        <p:spPr bwMode="auto">
          <a:xfrm>
            <a:off x="1514475" y="5681663"/>
            <a:ext cx="91535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a:solidFill>
                  <a:srgbClr val="0070C0"/>
                </a:solidFill>
                <a:latin typeface="Times New Roman" panose="02020603050405020304" pitchFamily="18" charset="0"/>
                <a:cs typeface="Arial" panose="020B0604020202020204" pitchFamily="34" charset="0"/>
                <a:sym typeface="Symbol" panose="05050102010706020507" pitchFamily="18" charset="2"/>
              </a:rPr>
              <a:t>Add the frequencies from either side until the sum is 12.</a:t>
            </a:r>
            <a:endParaRPr lang="en-US" altLang="en-US">
              <a:solidFill>
                <a:srgbClr val="0070C0"/>
              </a:solidFill>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809135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58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58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58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58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59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591"/>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359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3593"/>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3595"/>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35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7" grpId="0"/>
      <p:bldP spid="23558" grpId="0"/>
      <p:bldP spid="13" grpId="0"/>
      <p:bldP spid="14" grpId="0"/>
      <p:bldP spid="23585" grpId="0"/>
      <p:bldP spid="23586" grpId="0"/>
      <p:bldP spid="23587" grpId="0"/>
      <p:bldP spid="23589" grpId="0"/>
      <p:bldP spid="23590" grpId="0"/>
      <p:bldP spid="23591" grpId="0"/>
      <p:bldP spid="23592" grpId="0"/>
      <p:bldP spid="23593" grpId="0"/>
      <p:bldP spid="23594" grpId="0"/>
      <p:bldP spid="2359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2"/>
          </p:nvPr>
        </p:nvSpPr>
        <p:spPr bwMode="auto">
          <a:xfrm>
            <a:off x="4038600" y="6356350"/>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0"/>
              </a:spcBef>
              <a:spcAft>
                <a:spcPct val="0"/>
              </a:spcAft>
              <a:buFontTx/>
              <a:buNone/>
            </a:pPr>
            <a:fld id="{3BBD4BA9-AC00-4755-80B4-F2936366119E}" type="slidenum">
              <a:rPr lang="en-US" altLang="en-US" sz="1200" smtClean="0">
                <a:latin typeface="Arial" panose="020B0604020202020204" pitchFamily="34" charset="0"/>
                <a:cs typeface="Arial" panose="020B0604020202020204" pitchFamily="34" charset="0"/>
              </a:rPr>
              <a:pPr algn="ctr" fontAlgn="base">
                <a:lnSpc>
                  <a:spcPct val="100000"/>
                </a:lnSpc>
                <a:spcBef>
                  <a:spcPct val="0"/>
                </a:spcBef>
                <a:spcAft>
                  <a:spcPct val="0"/>
                </a:spcAft>
                <a:buFontTx/>
                <a:buNone/>
              </a:pPr>
              <a:t>29</a:t>
            </a:fld>
            <a:endParaRPr lang="en-US" altLang="en-US" sz="1200">
              <a:latin typeface="Arial" panose="020B0604020202020204" pitchFamily="34" charset="0"/>
              <a:cs typeface="Arial" panose="020B0604020202020204" pitchFamily="34" charset="0"/>
            </a:endParaRPr>
          </a:p>
        </p:txBody>
      </p:sp>
      <p:sp>
        <p:nvSpPr>
          <p:cNvPr id="33795" name="Rectangle 2"/>
          <p:cNvSpPr>
            <a:spLocks noGrp="1" noRot="1" noChangeArrowheads="1"/>
          </p:cNvSpPr>
          <p:nvPr>
            <p:ph type="title"/>
          </p:nvPr>
        </p:nvSpPr>
        <p:spPr/>
        <p:txBody>
          <a:bodyPr/>
          <a:lstStyle/>
          <a:p>
            <a:pPr eaLnBrk="1" hangingPunct="1"/>
            <a:r>
              <a:rPr lang="en-US" altLang="en-US" sz="3600" dirty="0">
                <a:solidFill>
                  <a:srgbClr val="FF0000"/>
                </a:solidFill>
                <a:latin typeface="Times New Roman" panose="02020603050405020304" pitchFamily="18" charset="0"/>
                <a:cs typeface="Times New Roman" panose="02020603050405020304" pitchFamily="18" charset="0"/>
              </a:rPr>
              <a:t>Mode</a:t>
            </a:r>
          </a:p>
        </p:txBody>
      </p:sp>
      <p:sp>
        <p:nvSpPr>
          <p:cNvPr id="33796" name="Rectangle 3"/>
          <p:cNvSpPr>
            <a:spLocks noGrp="1" noChangeArrowheads="1"/>
          </p:cNvSpPr>
          <p:nvPr>
            <p:ph type="body" idx="1"/>
          </p:nvPr>
        </p:nvSpPr>
        <p:spPr/>
        <p:txBody>
          <a:bodyPr/>
          <a:lstStyle/>
          <a:p>
            <a:pPr eaLnBrk="1" hangingPunct="1"/>
            <a:r>
              <a:rPr lang="en-US" altLang="en-US" dirty="0">
                <a:latin typeface="Times New Roman" panose="02020603050405020304" pitchFamily="18" charset="0"/>
                <a:cs typeface="Times New Roman" panose="02020603050405020304" pitchFamily="18" charset="0"/>
              </a:rPr>
              <a:t>The mode is the most frequently occurring score</a:t>
            </a:r>
          </a:p>
          <a:p>
            <a:pPr eaLnBrk="1" hangingPunct="1"/>
            <a:r>
              <a:rPr lang="en-US" altLang="en-US" dirty="0">
                <a:latin typeface="Times New Roman" panose="02020603050405020304" pitchFamily="18" charset="0"/>
                <a:cs typeface="Times New Roman" panose="02020603050405020304" pitchFamily="18" charset="0"/>
              </a:rPr>
              <a:t>Which of the following scores is the mode?</a:t>
            </a:r>
          </a:p>
          <a:p>
            <a:pPr algn="ctr" eaLnBrk="1" hangingPunct="1">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3, 7, 3, 9, 9, 3, 5, 1, 8, 5</a:t>
            </a:r>
          </a:p>
          <a:p>
            <a:pPr eaLnBrk="1" hangingPunct="1"/>
            <a:r>
              <a:rPr lang="en-US" altLang="en-US" dirty="0">
                <a:latin typeface="Times New Roman" panose="02020603050405020304" pitchFamily="18" charset="0"/>
                <a:cs typeface="Times New Roman" panose="02020603050405020304" pitchFamily="18" charset="0"/>
              </a:rPr>
              <a:t>Similarly, for another data set (2, 4, 9, 6, 4, 6, 6, 2, 8, 2), there are two modes; What are they?</a:t>
            </a:r>
          </a:p>
          <a:p>
            <a:pPr eaLnBrk="1" hangingPunct="1"/>
            <a:r>
              <a:rPr lang="en-US" altLang="en-US" dirty="0">
                <a:latin typeface="Times New Roman" panose="02020603050405020304" pitchFamily="18" charset="0"/>
                <a:cs typeface="Times New Roman" panose="02020603050405020304" pitchFamily="18" charset="0"/>
              </a:rPr>
              <a:t>What is the mode for 7, 7, 6, 6, 5, 5, 4 and 4</a:t>
            </a:r>
          </a:p>
        </p:txBody>
      </p:sp>
    </p:spTree>
    <p:extLst>
      <p:ext uri="{BB962C8B-B14F-4D97-AF65-F5344CB8AC3E}">
        <p14:creationId xmlns:p14="http://schemas.microsoft.com/office/powerpoint/2010/main" val="1736444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5585"/>
          </a:xfrm>
        </p:spPr>
        <p:txBody>
          <a:bodyPr/>
          <a:lstStyle/>
          <a:p>
            <a:r>
              <a:rPr lang="en-US" dirty="0">
                <a:latin typeface="Times New Roman" panose="02020603050405020304" pitchFamily="18" charset="0"/>
                <a:cs typeface="Times New Roman" panose="02020603050405020304" pitchFamily="18" charset="0"/>
              </a:rPr>
              <a:t>What is a statistics?</a:t>
            </a:r>
          </a:p>
        </p:txBody>
      </p:sp>
      <p:sp>
        <p:nvSpPr>
          <p:cNvPr id="4" name="Content Placeholder 2"/>
          <p:cNvSpPr>
            <a:spLocks noGrp="1"/>
          </p:cNvSpPr>
          <p:nvPr>
            <p:ph idx="1"/>
          </p:nvPr>
        </p:nvSpPr>
        <p:spPr>
          <a:xfrm>
            <a:off x="838200" y="1336675"/>
            <a:ext cx="10515600" cy="4840288"/>
          </a:xfrm>
        </p:spPr>
        <p:txBody>
          <a:bodyPr>
            <a:normAutofit/>
          </a:bodyPr>
          <a:lstStyle/>
          <a:p>
            <a:r>
              <a:rPr lang="en-US" dirty="0">
                <a:latin typeface="Times New Roman" panose="02020603050405020304" pitchFamily="18" charset="0"/>
                <a:cs typeface="Times New Roman" panose="02020603050405020304" pitchFamily="18" charset="0"/>
              </a:rPr>
              <a:t>Statistics is the science of collecting, organizing, and interpreting numerical facts, which we call </a:t>
            </a:r>
            <a:r>
              <a:rPr lang="en-US" i="1" dirty="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Data are numerical facts.</a:t>
            </a:r>
          </a:p>
          <a:p>
            <a:pPr lvl="1"/>
            <a:r>
              <a:rPr lang="en-US" dirty="0">
                <a:latin typeface="Times New Roman" panose="02020603050405020304" pitchFamily="18" charset="0"/>
                <a:cs typeface="Times New Roman" panose="02020603050405020304" pitchFamily="18" charset="0"/>
              </a:rPr>
              <a:t>For example</a:t>
            </a:r>
          </a:p>
          <a:p>
            <a:pPr lvl="2"/>
            <a:r>
              <a:rPr lang="en-US" dirty="0">
                <a:latin typeface="Times New Roman" panose="02020603050405020304" pitchFamily="18" charset="0"/>
                <a:cs typeface="Times New Roman" panose="02020603050405020304" pitchFamily="18" charset="0"/>
              </a:rPr>
              <a:t>We are bombarded by data in our everyday lives. The news mentions imported car sales, the latest violence and number of deaths of people in some countries, the popularity of some political party, and the average high temperature for today’s date. All sides in public debates about economics, education, and social policy argue from data. </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 knowledge of statistics helps separate sense from nonsense and to deal with enormous data that us around us.</a:t>
            </a:r>
          </a:p>
        </p:txBody>
      </p:sp>
    </p:spTree>
    <p:extLst>
      <p:ext uri="{BB962C8B-B14F-4D97-AF65-F5344CB8AC3E}">
        <p14:creationId xmlns:p14="http://schemas.microsoft.com/office/powerpoint/2010/main" val="25938767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1524000" y="1066800"/>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a:latin typeface="Times New Roman" panose="02020603050405020304" pitchFamily="18" charset="0"/>
                <a:cs typeface="Arial" panose="020B0604020202020204" pitchFamily="34" charset="0"/>
              </a:rPr>
              <a:t>The </a:t>
            </a:r>
            <a:r>
              <a:rPr lang="en-US" altLang="en-US" b="1">
                <a:latin typeface="Times New Roman" panose="02020603050405020304" pitchFamily="18" charset="0"/>
                <a:cs typeface="Arial" panose="020B0604020202020204" pitchFamily="34" charset="0"/>
              </a:rPr>
              <a:t>mode</a:t>
            </a:r>
            <a:r>
              <a:rPr lang="en-US" altLang="en-US">
                <a:latin typeface="Times New Roman" panose="02020603050405020304" pitchFamily="18" charset="0"/>
                <a:cs typeface="Arial" panose="020B0604020202020204" pitchFamily="34" charset="0"/>
              </a:rPr>
              <a:t> of a data set is the value that occurs the most often.</a:t>
            </a:r>
          </a:p>
        </p:txBody>
      </p:sp>
      <p:sp>
        <p:nvSpPr>
          <p:cNvPr id="24579" name="Text Box 4"/>
          <p:cNvSpPr txBox="1">
            <a:spLocks noChangeArrowheads="1"/>
          </p:cNvSpPr>
          <p:nvPr/>
        </p:nvSpPr>
        <p:spPr bwMode="auto">
          <a:xfrm>
            <a:off x="1524000" y="1590675"/>
            <a:ext cx="9144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a:latin typeface="Times New Roman" panose="02020603050405020304" pitchFamily="18" charset="0"/>
                <a:cs typeface="Arial" panose="020B0604020202020204" pitchFamily="34" charset="0"/>
              </a:rPr>
              <a:t>If a distribution has two modes, then it is called </a:t>
            </a:r>
            <a:r>
              <a:rPr lang="en-US" altLang="en-US" b="1">
                <a:latin typeface="Times New Roman" panose="02020603050405020304" pitchFamily="18" charset="0"/>
                <a:cs typeface="Arial" panose="020B0604020202020204" pitchFamily="34" charset="0"/>
              </a:rPr>
              <a:t>bimodal</a:t>
            </a:r>
            <a:r>
              <a:rPr lang="en-US" altLang="en-US">
                <a:latin typeface="Times New Roman" panose="02020603050405020304" pitchFamily="18" charset="0"/>
                <a:cs typeface="Arial" panose="020B0604020202020204" pitchFamily="34" charset="0"/>
              </a:rPr>
              <a:t>.  </a:t>
            </a:r>
          </a:p>
        </p:txBody>
      </p:sp>
      <p:sp>
        <p:nvSpPr>
          <p:cNvPr id="24580" name="Rectangle 2"/>
          <p:cNvSpPr txBox="1">
            <a:spLocks noChangeArrowheads="1"/>
          </p:cNvSpPr>
          <p:nvPr/>
        </p:nvSpPr>
        <p:spPr bwMode="auto">
          <a:xfrm>
            <a:off x="1524000" y="5334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dirty="0" err="1">
                <a:solidFill>
                  <a:srgbClr val="FF0000"/>
                </a:solidFill>
                <a:latin typeface="Times New Roman" panose="02020603050405020304" pitchFamily="18" charset="0"/>
                <a:cs typeface="Times New Roman" panose="02020603050405020304" pitchFamily="18" charset="0"/>
              </a:rPr>
              <a:t>Contd</a:t>
            </a:r>
            <a:r>
              <a:rPr lang="en-US" altLang="en-US" dirty="0">
                <a:solidFill>
                  <a:srgbClr val="FF0000"/>
                </a:solidFill>
                <a:latin typeface="Times New Roman" panose="02020603050405020304" pitchFamily="18" charset="0"/>
                <a:cs typeface="Times New Roman" panose="02020603050405020304" pitchFamily="18" charset="0"/>
              </a:rPr>
              <a:t>…</a:t>
            </a:r>
          </a:p>
        </p:txBody>
      </p:sp>
      <p:sp>
        <p:nvSpPr>
          <p:cNvPr id="24582" name="Rectangle 2"/>
          <p:cNvSpPr>
            <a:spLocks noChangeArrowheads="1"/>
          </p:cNvSpPr>
          <p:nvPr/>
        </p:nvSpPr>
        <p:spPr bwMode="auto">
          <a:xfrm>
            <a:off x="1524000" y="2112963"/>
            <a:ext cx="91440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a:latin typeface="Times New Roman" panose="02020603050405020304" pitchFamily="18" charset="0"/>
                <a:cs typeface="Arial" panose="020B0604020202020204" pitchFamily="34" charset="0"/>
              </a:rPr>
              <a:t>In a large distribution, this term is commonly applied even when the two modes do not have exactly the same frequency </a:t>
            </a:r>
          </a:p>
        </p:txBody>
      </p:sp>
      <p:sp>
        <p:nvSpPr>
          <p:cNvPr id="24583" name="Text Box 4"/>
          <p:cNvSpPr txBox="1">
            <a:spLocks noChangeArrowheads="1"/>
          </p:cNvSpPr>
          <p:nvPr/>
        </p:nvSpPr>
        <p:spPr bwMode="auto">
          <a:xfrm>
            <a:off x="1524000" y="3600450"/>
            <a:ext cx="9144000"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a:solidFill>
                  <a:srgbClr val="0070C0"/>
                </a:solidFill>
                <a:latin typeface="Times New Roman" panose="02020603050405020304" pitchFamily="18" charset="0"/>
                <a:cs typeface="Arial" panose="020B0604020202020204" pitchFamily="34" charset="0"/>
              </a:rPr>
              <a:t>Ten students in a math class were polled as to the number of siblings in their individual families and the results were: 3, 2, 2, 1, 3, 6, 3, 3, 4, 2.  Find the mode for the number of siblings.</a:t>
            </a:r>
          </a:p>
        </p:txBody>
      </p:sp>
      <p:sp>
        <p:nvSpPr>
          <p:cNvPr id="24584" name="Rectangle 2"/>
          <p:cNvSpPr txBox="1">
            <a:spLocks noChangeArrowheads="1"/>
          </p:cNvSpPr>
          <p:nvPr/>
        </p:nvSpPr>
        <p:spPr bwMode="auto">
          <a:xfrm>
            <a:off x="1524000" y="306705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a:solidFill>
                  <a:srgbClr val="FF0000"/>
                </a:solidFill>
                <a:latin typeface="Times New Roman" panose="02020603050405020304" pitchFamily="18" charset="0"/>
                <a:cs typeface="Times New Roman" panose="02020603050405020304" pitchFamily="18" charset="0"/>
              </a:rPr>
              <a:t>Example:</a:t>
            </a:r>
          </a:p>
        </p:txBody>
      </p:sp>
      <p:sp>
        <p:nvSpPr>
          <p:cNvPr id="24585" name="Rectangle 3"/>
          <p:cNvSpPr>
            <a:spLocks noChangeArrowheads="1"/>
          </p:cNvSpPr>
          <p:nvPr/>
        </p:nvSpPr>
        <p:spPr bwMode="auto">
          <a:xfrm>
            <a:off x="1524000" y="5181600"/>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a:solidFill>
                  <a:srgbClr val="0070C0"/>
                </a:solidFill>
                <a:latin typeface="Times New Roman" panose="02020603050405020304" pitchFamily="18" charset="0"/>
                <a:cs typeface="Arial" panose="020B0604020202020204" pitchFamily="34" charset="0"/>
              </a:rPr>
              <a:t>3, 2, 2, 1, 3, 6, 3, 3, 4, 2</a:t>
            </a:r>
            <a:endParaRPr lang="en-US" altLang="en-US">
              <a:latin typeface="Times New Roman" panose="02020603050405020304" pitchFamily="18" charset="0"/>
              <a:cs typeface="Arial" panose="020B0604020202020204" pitchFamily="34" charset="0"/>
            </a:endParaRPr>
          </a:p>
        </p:txBody>
      </p:sp>
      <p:sp>
        <p:nvSpPr>
          <p:cNvPr id="5" name="Oval 4"/>
          <p:cNvSpPr/>
          <p:nvPr/>
        </p:nvSpPr>
        <p:spPr>
          <a:xfrm>
            <a:off x="4267200" y="5181600"/>
            <a:ext cx="457200" cy="5238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Oval 15"/>
          <p:cNvSpPr/>
          <p:nvPr/>
        </p:nvSpPr>
        <p:spPr>
          <a:xfrm>
            <a:off x="6400800" y="5181600"/>
            <a:ext cx="457200" cy="5238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Oval 16"/>
          <p:cNvSpPr/>
          <p:nvPr/>
        </p:nvSpPr>
        <p:spPr>
          <a:xfrm>
            <a:off x="5715000" y="5181600"/>
            <a:ext cx="457200" cy="5238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8" name="Oval 17"/>
          <p:cNvSpPr/>
          <p:nvPr/>
        </p:nvSpPr>
        <p:spPr>
          <a:xfrm>
            <a:off x="6781800" y="5181600"/>
            <a:ext cx="457200" cy="5238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590" name="Rectangle 2"/>
          <p:cNvSpPr txBox="1">
            <a:spLocks noChangeArrowheads="1"/>
          </p:cNvSpPr>
          <p:nvPr/>
        </p:nvSpPr>
        <p:spPr bwMode="auto">
          <a:xfrm>
            <a:off x="1524000" y="57912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a:solidFill>
                  <a:srgbClr val="002060"/>
                </a:solidFill>
                <a:latin typeface="Times New Roman" panose="02020603050405020304" pitchFamily="18" charset="0"/>
                <a:cs typeface="Times New Roman" panose="02020603050405020304" pitchFamily="18" charset="0"/>
              </a:rPr>
              <a:t>The mode for the number of siblings is 3.</a:t>
            </a:r>
          </a:p>
        </p:txBody>
      </p:sp>
    </p:spTree>
    <p:extLst>
      <p:ext uri="{BB962C8B-B14F-4D97-AF65-F5344CB8AC3E}">
        <p14:creationId xmlns:p14="http://schemas.microsoft.com/office/powerpoint/2010/main" val="2469355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8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8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8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58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p:bldP spid="24580" grpId="0"/>
      <p:bldP spid="24582" grpId="0"/>
      <p:bldP spid="24583" grpId="0"/>
      <p:bldP spid="24584" grpId="0"/>
      <p:bldP spid="24585" grpId="0"/>
      <p:bldP spid="5" grpId="0" animBg="1"/>
      <p:bldP spid="16" grpId="0" animBg="1"/>
      <p:bldP spid="17" grpId="0" animBg="1"/>
      <p:bldP spid="18" grpId="0" animBg="1"/>
      <p:bldP spid="24590"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524000" y="1066800"/>
            <a:ext cx="9144000" cy="533400"/>
          </a:xfrm>
        </p:spPr>
        <p:txBody>
          <a:bodyPr/>
          <a:lstStyle/>
          <a:p>
            <a:pPr eaLnBrk="1" hangingPunct="1"/>
            <a:r>
              <a:rPr lang="en-US" altLang="en-US" sz="2800">
                <a:solidFill>
                  <a:srgbClr val="FF0000"/>
                </a:solidFill>
                <a:latin typeface="Times New Roman" panose="02020603050405020304" pitchFamily="18" charset="0"/>
                <a:cs typeface="Times New Roman" panose="02020603050405020304" pitchFamily="18" charset="0"/>
              </a:rPr>
              <a:t>Mode in a Frequency Distribution</a:t>
            </a:r>
          </a:p>
        </p:txBody>
      </p:sp>
      <p:sp>
        <p:nvSpPr>
          <p:cNvPr id="36867" name="Rectangle 2"/>
          <p:cNvSpPr txBox="1">
            <a:spLocks noChangeArrowheads="1"/>
          </p:cNvSpPr>
          <p:nvPr/>
        </p:nvSpPr>
        <p:spPr bwMode="auto">
          <a:xfrm>
            <a:off x="1524000" y="5334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dirty="0">
                <a:solidFill>
                  <a:srgbClr val="FF0000"/>
                </a:solidFill>
                <a:latin typeface="Times New Roman" panose="02020603050405020304" pitchFamily="18" charset="0"/>
                <a:cs typeface="Times New Roman" panose="02020603050405020304" pitchFamily="18" charset="0"/>
              </a:rPr>
              <a:t>Contd..</a:t>
            </a:r>
          </a:p>
        </p:txBody>
      </p:sp>
      <p:sp>
        <p:nvSpPr>
          <p:cNvPr id="25605" name="Rectangle 2"/>
          <p:cNvSpPr txBox="1">
            <a:spLocks noChangeArrowheads="1"/>
          </p:cNvSpPr>
          <p:nvPr/>
        </p:nvSpPr>
        <p:spPr bwMode="auto">
          <a:xfrm>
            <a:off x="1514475" y="16002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a:solidFill>
                  <a:srgbClr val="FF0000"/>
                </a:solidFill>
                <a:latin typeface="Times New Roman" panose="02020603050405020304" pitchFamily="18" charset="0"/>
                <a:cs typeface="Times New Roman" panose="02020603050405020304" pitchFamily="18" charset="0"/>
              </a:rPr>
              <a:t>Example:</a:t>
            </a:r>
          </a:p>
        </p:txBody>
      </p:sp>
      <p:sp>
        <p:nvSpPr>
          <p:cNvPr id="25606" name="Text Box 3"/>
          <p:cNvSpPr txBox="1">
            <a:spLocks noChangeArrowheads="1"/>
          </p:cNvSpPr>
          <p:nvPr/>
        </p:nvSpPr>
        <p:spPr bwMode="auto">
          <a:xfrm>
            <a:off x="1524000" y="21336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a:latin typeface="Times New Roman" panose="02020603050405020304" pitchFamily="18" charset="0"/>
                <a:cs typeface="Arial" panose="020B0604020202020204" pitchFamily="34" charset="0"/>
              </a:rPr>
              <a:t>Find the mode for the distribution.</a:t>
            </a:r>
          </a:p>
        </p:txBody>
      </p:sp>
      <p:graphicFrame>
        <p:nvGraphicFramePr>
          <p:cNvPr id="12" name="Group 36"/>
          <p:cNvGraphicFramePr>
            <a:graphicFrameLocks noGrp="1"/>
          </p:cNvGraphicFramePr>
          <p:nvPr/>
        </p:nvGraphicFramePr>
        <p:xfrm>
          <a:off x="3038475" y="2652713"/>
          <a:ext cx="6096000" cy="1270000"/>
        </p:xfrm>
        <a:graphic>
          <a:graphicData uri="http://schemas.openxmlformats.org/drawingml/2006/table">
            <a:tbl>
              <a:tblPr/>
              <a:tblGrid>
                <a:gridCol w="2209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tblGrid>
              <a:tr h="635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70C0"/>
                          </a:solidFill>
                          <a:effectLst/>
                          <a:latin typeface="Times New Roman" pitchFamily="18" charset="0"/>
                        </a:rPr>
                        <a:t>Value (x)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70C0"/>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70C0"/>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70C0"/>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70C0"/>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70C0"/>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Frequency (f)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5630" name="Rectangle 2"/>
          <p:cNvSpPr txBox="1">
            <a:spLocks noChangeArrowheads="1"/>
          </p:cNvSpPr>
          <p:nvPr/>
        </p:nvSpPr>
        <p:spPr bwMode="auto">
          <a:xfrm>
            <a:off x="1524000" y="40386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a:solidFill>
                  <a:srgbClr val="0070C0"/>
                </a:solidFill>
                <a:latin typeface="Times New Roman" panose="02020603050405020304" pitchFamily="18" charset="0"/>
                <a:cs typeface="Times New Roman" panose="02020603050405020304" pitchFamily="18" charset="0"/>
              </a:rPr>
              <a:t>The mode in a frequency distribution is the value that has the largest frequency.</a:t>
            </a:r>
          </a:p>
        </p:txBody>
      </p:sp>
      <p:sp>
        <p:nvSpPr>
          <p:cNvPr id="25631" name="TextBox 27"/>
          <p:cNvSpPr txBox="1">
            <a:spLocks noChangeArrowheads="1"/>
          </p:cNvSpPr>
          <p:nvPr/>
        </p:nvSpPr>
        <p:spPr bwMode="auto">
          <a:xfrm>
            <a:off x="1514475" y="5065713"/>
            <a:ext cx="91535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a:solidFill>
                  <a:srgbClr val="002060"/>
                </a:solidFill>
                <a:latin typeface="Times New Roman" panose="02020603050405020304" pitchFamily="18" charset="0"/>
                <a:cs typeface="Arial" panose="020B0604020202020204" pitchFamily="34" charset="0"/>
                <a:sym typeface="Symbol" panose="05050102010706020507" pitchFamily="18" charset="2"/>
              </a:rPr>
              <a:t>The mode for this frequency distribution is 5 as it occurs eight times.</a:t>
            </a:r>
            <a:endParaRPr lang="en-US" altLang="en-US">
              <a:solidFill>
                <a:srgbClr val="002060"/>
              </a:solidFill>
              <a:latin typeface="Times New Roman" panose="02020603050405020304" pitchFamily="18" charset="0"/>
              <a:cs typeface="Arial" panose="020B0604020202020204" pitchFamily="34" charset="0"/>
            </a:endParaRPr>
          </a:p>
        </p:txBody>
      </p:sp>
      <p:sp>
        <p:nvSpPr>
          <p:cNvPr id="24" name="Oval 23"/>
          <p:cNvSpPr/>
          <p:nvPr/>
        </p:nvSpPr>
        <p:spPr>
          <a:xfrm>
            <a:off x="8534400" y="2652713"/>
            <a:ext cx="457200" cy="5238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extLst>
      <p:ext uri="{BB962C8B-B14F-4D97-AF65-F5344CB8AC3E}">
        <p14:creationId xmlns:p14="http://schemas.microsoft.com/office/powerpoint/2010/main" val="2539794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3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5" grpId="0"/>
      <p:bldP spid="25606" grpId="0"/>
      <p:bldP spid="25630" grpId="0"/>
      <p:bldP spid="25631" grpId="0"/>
      <p:bldP spid="2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524000" y="7620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a:spLocks noChangeArrowheads="1"/>
          </p:cNvSpPr>
          <p:nvPr/>
        </p:nvSpPr>
        <p:spPr bwMode="auto">
          <a:xfrm>
            <a:off x="2438400" y="1066801"/>
            <a:ext cx="7010400" cy="954107"/>
          </a:xfrm>
          <a:prstGeom prst="rect">
            <a:avLst/>
          </a:prstGeom>
          <a:noFill/>
          <a:ln w="9525">
            <a:noFill/>
            <a:miter lim="800000"/>
            <a:headEnd/>
            <a:tailEnd/>
          </a:ln>
        </p:spPr>
        <p:txBody>
          <a:bodyPr wrap="square">
            <a:spAutoFit/>
          </a:bodyPr>
          <a:lstStyle/>
          <a:p>
            <a:r>
              <a:rPr lang="en-US" sz="2800" dirty="0">
                <a:latin typeface="Times New Roman" pitchFamily="18" charset="0"/>
                <a:cs typeface="Times New Roman" pitchFamily="18" charset="0"/>
              </a:rPr>
              <a:t>Other measures of location include the </a:t>
            </a:r>
            <a:r>
              <a:rPr lang="en-US" sz="2800" b="1" dirty="0">
                <a:latin typeface="Times New Roman" pitchFamily="18" charset="0"/>
                <a:cs typeface="Times New Roman" pitchFamily="18" charset="0"/>
              </a:rPr>
              <a:t>percentiles</a:t>
            </a:r>
            <a:r>
              <a:rPr lang="en-US" sz="2800" dirty="0">
                <a:latin typeface="Times New Roman" pitchFamily="18" charset="0"/>
                <a:cs typeface="Times New Roman" pitchFamily="18" charset="0"/>
              </a:rPr>
              <a:t> and </a:t>
            </a:r>
            <a:r>
              <a:rPr lang="en-US" sz="2800" b="1" dirty="0">
                <a:latin typeface="Times New Roman" pitchFamily="18" charset="0"/>
                <a:cs typeface="Times New Roman" pitchFamily="18" charset="0"/>
              </a:rPr>
              <a:t>quartiles</a:t>
            </a:r>
            <a:endParaRPr lang="en-US" sz="2800" dirty="0">
              <a:latin typeface="Times New Roman" pitchFamily="18" charset="0"/>
              <a:cs typeface="Times New Roman" pitchFamily="18" charset="0"/>
            </a:endParaRPr>
          </a:p>
        </p:txBody>
      </p:sp>
      <p:sp>
        <p:nvSpPr>
          <p:cNvPr id="6" name="Rectangle 5"/>
          <p:cNvSpPr>
            <a:spLocks noChangeArrowheads="1"/>
          </p:cNvSpPr>
          <p:nvPr/>
        </p:nvSpPr>
        <p:spPr bwMode="auto">
          <a:xfrm>
            <a:off x="2438400" y="2100263"/>
            <a:ext cx="8077200" cy="523220"/>
          </a:xfrm>
          <a:prstGeom prst="rect">
            <a:avLst/>
          </a:prstGeom>
          <a:noFill/>
          <a:ln w="9525">
            <a:noFill/>
            <a:miter lim="800000"/>
            <a:headEnd/>
            <a:tailEnd/>
          </a:ln>
        </p:spPr>
        <p:txBody>
          <a:bodyPr wrap="square">
            <a:spAutoFit/>
          </a:bodyPr>
          <a:lstStyle/>
          <a:p>
            <a:r>
              <a:rPr lang="en-US" sz="2800" dirty="0">
                <a:latin typeface="Times New Roman" pitchFamily="18" charset="0"/>
                <a:cs typeface="Times New Roman" pitchFamily="18" charset="0"/>
              </a:rPr>
              <a:t>Percentile divides the series of data into 100 parts</a:t>
            </a:r>
          </a:p>
        </p:txBody>
      </p:sp>
      <p:sp>
        <p:nvSpPr>
          <p:cNvPr id="7" name="Rectangle 6"/>
          <p:cNvSpPr>
            <a:spLocks noChangeArrowheads="1"/>
          </p:cNvSpPr>
          <p:nvPr/>
        </p:nvSpPr>
        <p:spPr bwMode="auto">
          <a:xfrm>
            <a:off x="2424113" y="2798764"/>
            <a:ext cx="7162800" cy="954107"/>
          </a:xfrm>
          <a:prstGeom prst="rect">
            <a:avLst/>
          </a:prstGeom>
          <a:noFill/>
          <a:ln w="9525">
            <a:noFill/>
            <a:miter lim="800000"/>
            <a:headEnd/>
            <a:tailEnd/>
          </a:ln>
        </p:spPr>
        <p:txBody>
          <a:bodyPr>
            <a:spAutoFit/>
          </a:bodyPr>
          <a:lstStyle/>
          <a:p>
            <a:r>
              <a:rPr lang="en-US" sz="2800" dirty="0">
                <a:latin typeface="Times New Roman" pitchFamily="18" charset="0"/>
                <a:cs typeface="Times New Roman" pitchFamily="18" charset="0"/>
              </a:rPr>
              <a:t>The median of these 100 parts is the 2</a:t>
            </a:r>
            <a:r>
              <a:rPr lang="en-US" sz="2800" baseline="30000" dirty="0">
                <a:latin typeface="Times New Roman" pitchFamily="18" charset="0"/>
                <a:cs typeface="Times New Roman" pitchFamily="18" charset="0"/>
              </a:rPr>
              <a:t>nd</a:t>
            </a:r>
            <a:r>
              <a:rPr lang="en-US" sz="2800" dirty="0">
                <a:latin typeface="Times New Roman" pitchFamily="18" charset="0"/>
                <a:cs typeface="Times New Roman" pitchFamily="18" charset="0"/>
              </a:rPr>
              <a:t> quartile (Q2 or 50</a:t>
            </a:r>
            <a:r>
              <a:rPr lang="en-US" sz="2800" baseline="30000" dirty="0">
                <a:latin typeface="Times New Roman" pitchFamily="18" charset="0"/>
                <a:cs typeface="Times New Roman" pitchFamily="18" charset="0"/>
              </a:rPr>
              <a:t>th</a:t>
            </a:r>
            <a:r>
              <a:rPr lang="en-US" sz="2800" dirty="0">
                <a:latin typeface="Times New Roman" pitchFamily="18" charset="0"/>
                <a:cs typeface="Times New Roman" pitchFamily="18" charset="0"/>
              </a:rPr>
              <a:t> percentile)</a:t>
            </a:r>
          </a:p>
        </p:txBody>
      </p:sp>
      <p:sp>
        <p:nvSpPr>
          <p:cNvPr id="9" name="Rectangle 8"/>
          <p:cNvSpPr>
            <a:spLocks noChangeArrowheads="1"/>
          </p:cNvSpPr>
          <p:nvPr/>
        </p:nvSpPr>
        <p:spPr bwMode="auto">
          <a:xfrm>
            <a:off x="2438400" y="3886200"/>
            <a:ext cx="7924800" cy="1815882"/>
          </a:xfrm>
          <a:prstGeom prst="rect">
            <a:avLst/>
          </a:prstGeom>
          <a:noFill/>
          <a:ln w="9525">
            <a:noFill/>
            <a:miter lim="800000"/>
            <a:headEnd/>
            <a:tailEnd/>
          </a:ln>
        </p:spPr>
        <p:txBody>
          <a:bodyPr>
            <a:spAutoFit/>
          </a:bodyPr>
          <a:lstStyle/>
          <a:p>
            <a:r>
              <a:rPr lang="en-US" sz="2800" dirty="0">
                <a:latin typeface="Times New Roman" pitchFamily="18" charset="0"/>
                <a:cs typeface="Times New Roman" pitchFamily="18" charset="0"/>
              </a:rPr>
              <a:t>Dividing the median or Q2 further by 2 will provide the 1</a:t>
            </a:r>
            <a:r>
              <a:rPr lang="en-US" sz="2800" baseline="30000" dirty="0">
                <a:latin typeface="Times New Roman" pitchFamily="18" charset="0"/>
                <a:cs typeface="Times New Roman" pitchFamily="18" charset="0"/>
              </a:rPr>
              <a:t>st</a:t>
            </a:r>
            <a:r>
              <a:rPr lang="en-US" sz="2800" dirty="0">
                <a:latin typeface="Times New Roman" pitchFamily="18" charset="0"/>
                <a:cs typeface="Times New Roman" pitchFamily="18" charset="0"/>
              </a:rPr>
              <a:t> quartile (Q1 or 25</a:t>
            </a:r>
            <a:r>
              <a:rPr lang="en-US" sz="2800" baseline="30000" dirty="0">
                <a:latin typeface="Times New Roman" pitchFamily="18" charset="0"/>
                <a:cs typeface="Times New Roman" pitchFamily="18" charset="0"/>
              </a:rPr>
              <a:t>th</a:t>
            </a:r>
            <a:r>
              <a:rPr lang="en-US" sz="2800" dirty="0">
                <a:latin typeface="Times New Roman" pitchFamily="18" charset="0"/>
                <a:cs typeface="Times New Roman" pitchFamily="18" charset="0"/>
              </a:rPr>
              <a:t> percentile) in the lower half range and adding Q1 &amp; Q2 will provide the 3</a:t>
            </a:r>
            <a:r>
              <a:rPr lang="en-US" sz="2800" baseline="30000" dirty="0">
                <a:latin typeface="Times New Roman" pitchFamily="18" charset="0"/>
                <a:cs typeface="Times New Roman" pitchFamily="18" charset="0"/>
              </a:rPr>
              <a:t>rd</a:t>
            </a:r>
            <a:r>
              <a:rPr lang="en-US" sz="2800" dirty="0">
                <a:latin typeface="Times New Roman" pitchFamily="18" charset="0"/>
                <a:cs typeface="Times New Roman" pitchFamily="18" charset="0"/>
              </a:rPr>
              <a:t> quartile (Q3 or 75</a:t>
            </a:r>
            <a:r>
              <a:rPr lang="en-US" sz="2800" baseline="30000" dirty="0">
                <a:latin typeface="Times New Roman" pitchFamily="18" charset="0"/>
                <a:cs typeface="Times New Roman" pitchFamily="18" charset="0"/>
              </a:rPr>
              <a:t>th</a:t>
            </a:r>
            <a:r>
              <a:rPr lang="en-US" sz="2800" dirty="0">
                <a:latin typeface="Times New Roman" pitchFamily="18" charset="0"/>
                <a:cs typeface="Times New Roman" pitchFamily="18" charset="0"/>
              </a:rPr>
              <a:t> percentile) in the upper half range</a:t>
            </a:r>
          </a:p>
        </p:txBody>
      </p:sp>
      <p:sp>
        <p:nvSpPr>
          <p:cNvPr id="8" name="Rectangle 1"/>
          <p:cNvSpPr>
            <a:spLocks noChangeArrowheads="1"/>
          </p:cNvSpPr>
          <p:nvPr/>
        </p:nvSpPr>
        <p:spPr bwMode="auto">
          <a:xfrm>
            <a:off x="2057400" y="228601"/>
            <a:ext cx="8458200" cy="523220"/>
          </a:xfrm>
          <a:prstGeom prst="rect">
            <a:avLst/>
          </a:prstGeom>
          <a:noFill/>
          <a:ln w="9525">
            <a:noFill/>
            <a:miter lim="800000"/>
            <a:headEnd/>
            <a:tailEnd/>
          </a:ln>
        </p:spPr>
        <p:txBody>
          <a:bodyPr wrap="square">
            <a:spAutoFit/>
          </a:bodyPr>
          <a:lstStyle/>
          <a:p>
            <a:r>
              <a:rPr lang="en-US" sz="2800" b="1" dirty="0">
                <a:latin typeface="Times New Roman" panose="02020603050405020304" pitchFamily="18" charset="0"/>
                <a:cs typeface="Times New Roman" panose="02020603050405020304" pitchFamily="18" charset="0"/>
              </a:rPr>
              <a:t>Central Tendency-</a:t>
            </a:r>
            <a:r>
              <a:rPr lang="en-US" sz="2800" dirty="0">
                <a:latin typeface="Times New Roman" panose="02020603050405020304" pitchFamily="18" charset="0"/>
                <a:cs typeface="Times New Roman" panose="02020603050405020304" pitchFamily="18" charset="0"/>
              </a:rPr>
              <a:t>other measures of location</a:t>
            </a:r>
          </a:p>
        </p:txBody>
      </p:sp>
    </p:spTree>
    <p:extLst>
      <p:ext uri="{BB962C8B-B14F-4D97-AF65-F5344CB8AC3E}">
        <p14:creationId xmlns:p14="http://schemas.microsoft.com/office/powerpoint/2010/main" val="116804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524000" y="7620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a:spLocks noChangeArrowheads="1"/>
          </p:cNvSpPr>
          <p:nvPr/>
        </p:nvSpPr>
        <p:spPr bwMode="auto">
          <a:xfrm>
            <a:off x="2286000" y="5314950"/>
            <a:ext cx="3200400" cy="523220"/>
          </a:xfrm>
          <a:prstGeom prst="rect">
            <a:avLst/>
          </a:prstGeom>
          <a:noFill/>
          <a:ln w="9525">
            <a:noFill/>
            <a:miter lim="800000"/>
            <a:headEnd/>
            <a:tailEnd/>
          </a:ln>
        </p:spPr>
        <p:txBody>
          <a:bodyPr wrap="square">
            <a:spAutoFit/>
          </a:bodyPr>
          <a:lstStyle/>
          <a:p>
            <a:r>
              <a:rPr lang="en-US" sz="2800" b="1" dirty="0"/>
              <a:t>Exercise 1:</a:t>
            </a:r>
          </a:p>
        </p:txBody>
      </p:sp>
      <p:sp>
        <p:nvSpPr>
          <p:cNvPr id="6" name="Rectangle 5"/>
          <p:cNvSpPr>
            <a:spLocks noChangeArrowheads="1"/>
          </p:cNvSpPr>
          <p:nvPr/>
        </p:nvSpPr>
        <p:spPr bwMode="auto">
          <a:xfrm>
            <a:off x="3124200" y="5913439"/>
            <a:ext cx="7391400" cy="954107"/>
          </a:xfrm>
          <a:prstGeom prst="rect">
            <a:avLst/>
          </a:prstGeom>
          <a:noFill/>
          <a:ln w="9525">
            <a:noFill/>
            <a:miter lim="800000"/>
            <a:headEnd/>
            <a:tailEnd/>
          </a:ln>
        </p:spPr>
        <p:txBody>
          <a:bodyPr wrap="square">
            <a:spAutoFit/>
          </a:bodyPr>
          <a:lstStyle/>
          <a:p>
            <a:r>
              <a:rPr lang="en-US" sz="2800" dirty="0">
                <a:latin typeface="Times New Roman" panose="02020603050405020304" pitchFamily="18" charset="0"/>
                <a:cs typeface="Times New Roman" panose="02020603050405020304" pitchFamily="18" charset="0"/>
              </a:rPr>
              <a:t>Calculate (manual) the percentiles and quartiles for: 1, 2, 3, 4, 5, 6, 7, 8, 9, 10 and 20</a:t>
            </a:r>
          </a:p>
        </p:txBody>
      </p:sp>
      <p:sp>
        <p:nvSpPr>
          <p:cNvPr id="8" name="Rectangle 7"/>
          <p:cNvSpPr>
            <a:spLocks noChangeArrowheads="1"/>
          </p:cNvSpPr>
          <p:nvPr/>
        </p:nvSpPr>
        <p:spPr bwMode="auto">
          <a:xfrm>
            <a:off x="2286000" y="865169"/>
            <a:ext cx="8382000" cy="954107"/>
          </a:xfrm>
          <a:prstGeom prst="rect">
            <a:avLst/>
          </a:prstGeom>
          <a:noFill/>
          <a:ln w="9525">
            <a:noFill/>
            <a:miter lim="800000"/>
            <a:headEnd/>
            <a:tailEnd/>
          </a:ln>
        </p:spPr>
        <p:txBody>
          <a:bodyPr wrap="square">
            <a:spAutoFit/>
          </a:bodyPr>
          <a:lstStyle/>
          <a:p>
            <a:r>
              <a:rPr lang="en-US" sz="2800" b="1" dirty="0">
                <a:latin typeface="Times New Roman" pitchFamily="18" charset="0"/>
                <a:cs typeface="Times New Roman" pitchFamily="18" charset="0"/>
              </a:rPr>
              <a:t>Box whisker plot </a:t>
            </a:r>
            <a:r>
              <a:rPr lang="en-US" sz="2800" dirty="0">
                <a:latin typeface="Times New Roman" pitchFamily="18" charset="0"/>
                <a:cs typeface="Times New Roman" pitchFamily="18" charset="0"/>
              </a:rPr>
              <a:t>is useful in presenting the quartiles and percentiles graphically</a:t>
            </a:r>
          </a:p>
        </p:txBody>
      </p:sp>
      <p:pic>
        <p:nvPicPr>
          <p:cNvPr id="9221" name="Picture 5"/>
          <p:cNvPicPr>
            <a:picLocks noChangeAspect="1" noChangeArrowheads="1"/>
          </p:cNvPicPr>
          <p:nvPr/>
        </p:nvPicPr>
        <p:blipFill>
          <a:blip r:embed="rId2" cstate="print"/>
          <a:srcRect/>
          <a:stretch>
            <a:fillRect/>
          </a:stretch>
        </p:blipFill>
        <p:spPr bwMode="auto">
          <a:xfrm>
            <a:off x="6172200" y="1895476"/>
            <a:ext cx="4495800" cy="3021013"/>
          </a:xfrm>
          <a:prstGeom prst="rect">
            <a:avLst/>
          </a:prstGeom>
          <a:noFill/>
          <a:ln w="9525">
            <a:noFill/>
            <a:miter lim="800000"/>
            <a:headEnd/>
            <a:tailEnd/>
          </a:ln>
        </p:spPr>
      </p:pic>
      <p:sp>
        <p:nvSpPr>
          <p:cNvPr id="10" name="Rectangle 9"/>
          <p:cNvSpPr>
            <a:spLocks noChangeArrowheads="1"/>
          </p:cNvSpPr>
          <p:nvPr/>
        </p:nvSpPr>
        <p:spPr bwMode="auto">
          <a:xfrm>
            <a:off x="2319338" y="3368675"/>
            <a:ext cx="3852862" cy="1815882"/>
          </a:xfrm>
          <a:prstGeom prst="rect">
            <a:avLst/>
          </a:prstGeom>
          <a:noFill/>
          <a:ln w="9525">
            <a:noFill/>
            <a:miter lim="800000"/>
            <a:headEnd/>
            <a:tailEnd/>
          </a:ln>
        </p:spPr>
        <p:txBody>
          <a:bodyPr wrap="square">
            <a:spAutoFit/>
          </a:bodyPr>
          <a:lstStyle/>
          <a:p>
            <a:r>
              <a:rPr lang="en-US" sz="2800" b="1" dirty="0">
                <a:latin typeface="Times New Roman" pitchFamily="18" charset="0"/>
                <a:cs typeface="Times New Roman" pitchFamily="18" charset="0"/>
              </a:rPr>
              <a:t>Outlier</a:t>
            </a:r>
            <a:r>
              <a:rPr lang="en-US" sz="2800" dirty="0">
                <a:latin typeface="Times New Roman" pitchFamily="18" charset="0"/>
                <a:cs typeface="Times New Roman" pitchFamily="18" charset="0"/>
              </a:rPr>
              <a:t> is calculated by equation: </a:t>
            </a:r>
          </a:p>
          <a:p>
            <a:r>
              <a:rPr lang="en-US" sz="2800" dirty="0">
                <a:latin typeface="Times New Roman" pitchFamily="18" charset="0"/>
                <a:cs typeface="Times New Roman" pitchFamily="18" charset="0"/>
              </a:rPr>
              <a:t>Q3 + 1.5 (Q3-Q1) and/or</a:t>
            </a:r>
          </a:p>
          <a:p>
            <a:r>
              <a:rPr lang="en-US" sz="2800" dirty="0">
                <a:latin typeface="Times New Roman" pitchFamily="18" charset="0"/>
                <a:cs typeface="Times New Roman" pitchFamily="18" charset="0"/>
              </a:rPr>
              <a:t>Q1 – 1.5 (Q3-Q1) </a:t>
            </a:r>
          </a:p>
        </p:txBody>
      </p:sp>
      <p:sp>
        <p:nvSpPr>
          <p:cNvPr id="12" name="Rectangle 11"/>
          <p:cNvSpPr>
            <a:spLocks noChangeArrowheads="1"/>
          </p:cNvSpPr>
          <p:nvPr/>
        </p:nvSpPr>
        <p:spPr bwMode="auto">
          <a:xfrm>
            <a:off x="2303464" y="1911350"/>
            <a:ext cx="3563937" cy="1815882"/>
          </a:xfrm>
          <a:prstGeom prst="rect">
            <a:avLst/>
          </a:prstGeom>
          <a:noFill/>
          <a:ln w="9525">
            <a:noFill/>
            <a:miter lim="800000"/>
            <a:headEnd/>
            <a:tailEnd/>
          </a:ln>
        </p:spPr>
        <p:txBody>
          <a:bodyPr>
            <a:spAutoFit/>
          </a:bodyPr>
          <a:lstStyle/>
          <a:p>
            <a:r>
              <a:rPr lang="en-US" sz="2800" dirty="0">
                <a:latin typeface="Times New Roman" pitchFamily="18" charset="0"/>
                <a:cs typeface="Times New Roman" pitchFamily="18" charset="0"/>
              </a:rPr>
              <a:t>Difference between Q3 and Q1 is called the </a:t>
            </a:r>
            <a:r>
              <a:rPr lang="en-US" sz="2800" b="1" dirty="0" err="1">
                <a:latin typeface="Times New Roman" pitchFamily="18" charset="0"/>
                <a:cs typeface="Times New Roman" pitchFamily="18" charset="0"/>
              </a:rPr>
              <a:t>interquartile</a:t>
            </a:r>
            <a:r>
              <a:rPr lang="en-US" sz="2800" b="1" dirty="0">
                <a:latin typeface="Times New Roman" pitchFamily="18" charset="0"/>
                <a:cs typeface="Times New Roman" pitchFamily="18" charset="0"/>
              </a:rPr>
              <a:t> range</a:t>
            </a:r>
          </a:p>
          <a:p>
            <a:endParaRPr lang="en-US" sz="2800" dirty="0">
              <a:latin typeface="Times New Roman" pitchFamily="18" charset="0"/>
              <a:cs typeface="Times New Roman" pitchFamily="18" charset="0"/>
            </a:endParaRPr>
          </a:p>
        </p:txBody>
      </p:sp>
      <p:sp>
        <p:nvSpPr>
          <p:cNvPr id="11" name="Rectangle 12"/>
          <p:cNvSpPr>
            <a:spLocks noChangeArrowheads="1"/>
          </p:cNvSpPr>
          <p:nvPr/>
        </p:nvSpPr>
        <p:spPr bwMode="auto">
          <a:xfrm>
            <a:off x="6172200" y="4953001"/>
            <a:ext cx="4495800" cy="923925"/>
          </a:xfrm>
          <a:prstGeom prst="rect">
            <a:avLst/>
          </a:prstGeom>
          <a:noFill/>
          <a:ln w="9525">
            <a:noFill/>
            <a:miter lim="800000"/>
            <a:headEnd/>
            <a:tailEnd/>
          </a:ln>
        </p:spPr>
        <p:txBody>
          <a:bodyPr wrap="square">
            <a:spAutoFit/>
          </a:bodyPr>
          <a:lstStyle/>
          <a:p>
            <a:r>
              <a:rPr lang="en-US" dirty="0">
                <a:latin typeface="Times New Roman" pitchFamily="18" charset="0"/>
                <a:cs typeface="Times New Roman" pitchFamily="18" charset="0"/>
              </a:rPr>
              <a:t>Box plot, also referred as </a:t>
            </a:r>
            <a:r>
              <a:rPr lang="en-US" b="1" dirty="0">
                <a:latin typeface="Times New Roman" pitchFamily="18" charset="0"/>
                <a:cs typeface="Times New Roman" pitchFamily="18" charset="0"/>
              </a:rPr>
              <a:t>5-number summary, </a:t>
            </a:r>
            <a:r>
              <a:rPr lang="en-US" dirty="0">
                <a:latin typeface="Times New Roman" pitchFamily="18" charset="0"/>
                <a:cs typeface="Times New Roman" pitchFamily="18" charset="0"/>
              </a:rPr>
              <a:t>tells us about the median (Q2), Q1, Q3, minimum and maximum values</a:t>
            </a:r>
          </a:p>
        </p:txBody>
      </p:sp>
      <p:sp>
        <p:nvSpPr>
          <p:cNvPr id="13" name="Rectangle 1"/>
          <p:cNvSpPr>
            <a:spLocks noChangeArrowheads="1"/>
          </p:cNvSpPr>
          <p:nvPr/>
        </p:nvSpPr>
        <p:spPr bwMode="auto">
          <a:xfrm>
            <a:off x="2057400" y="228601"/>
            <a:ext cx="5943600" cy="523875"/>
          </a:xfrm>
          <a:prstGeom prst="rect">
            <a:avLst/>
          </a:prstGeom>
          <a:noFill/>
          <a:ln w="9525">
            <a:noFill/>
            <a:miter lim="800000"/>
            <a:headEnd/>
            <a:tailEnd/>
          </a:ln>
        </p:spPr>
        <p:txBody>
          <a:bodyPr>
            <a:spAutoFit/>
          </a:bodyPr>
          <a:lstStyle/>
          <a:p>
            <a:r>
              <a:rPr lang="en-US" sz="2800" b="1" dirty="0">
                <a:latin typeface="Times New Roman" panose="02020603050405020304" pitchFamily="18" charset="0"/>
                <a:cs typeface="Times New Roman" panose="02020603050405020304" pitchFamily="18" charset="0"/>
              </a:rPr>
              <a:t>Central Tendency – </a:t>
            </a:r>
            <a:r>
              <a:rPr lang="en-US" sz="2800" dirty="0" err="1">
                <a:latin typeface="Times New Roman" panose="02020603050405020304" pitchFamily="18" charset="0"/>
                <a:cs typeface="Times New Roman" panose="02020603050405020304" pitchFamily="18" charset="0"/>
              </a:rPr>
              <a:t>contd</a:t>
            </a:r>
            <a:r>
              <a:rPr lang="en-US" sz="2800"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75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524000" y="7620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a:spLocks noChangeArrowheads="1"/>
          </p:cNvSpPr>
          <p:nvPr/>
        </p:nvSpPr>
        <p:spPr bwMode="auto">
          <a:xfrm>
            <a:off x="2286000" y="914400"/>
            <a:ext cx="3505200" cy="523220"/>
          </a:xfrm>
          <a:prstGeom prst="rect">
            <a:avLst/>
          </a:prstGeom>
          <a:noFill/>
          <a:ln w="9525">
            <a:noFill/>
            <a:miter lim="800000"/>
            <a:headEnd/>
            <a:tailEnd/>
          </a:ln>
        </p:spPr>
        <p:txBody>
          <a:bodyPr wrap="square">
            <a:spAutoFit/>
          </a:bodyPr>
          <a:lstStyle/>
          <a:p>
            <a:r>
              <a:rPr lang="en-US" sz="2800" b="1" dirty="0">
                <a:latin typeface="Times New Roman" panose="02020603050405020304" pitchFamily="18" charset="0"/>
                <a:cs typeface="Times New Roman" panose="02020603050405020304" pitchFamily="18" charset="0"/>
              </a:rPr>
              <a:t>Exercise 2:</a:t>
            </a:r>
          </a:p>
        </p:txBody>
      </p:sp>
      <p:sp>
        <p:nvSpPr>
          <p:cNvPr id="6" name="Rectangle 5"/>
          <p:cNvSpPr>
            <a:spLocks noChangeArrowheads="1"/>
          </p:cNvSpPr>
          <p:nvPr/>
        </p:nvSpPr>
        <p:spPr bwMode="auto">
          <a:xfrm>
            <a:off x="3124200" y="1524001"/>
            <a:ext cx="6934200" cy="5262979"/>
          </a:xfrm>
          <a:prstGeom prst="rect">
            <a:avLst/>
          </a:prstGeom>
          <a:noFill/>
          <a:ln w="9525">
            <a:noFill/>
            <a:miter lim="800000"/>
            <a:headEnd/>
            <a:tailEnd/>
          </a:ln>
        </p:spPr>
        <p:txBody>
          <a:bodyPr wrap="square">
            <a:spAutoFit/>
          </a:bodyPr>
          <a:lstStyle/>
          <a:p>
            <a:r>
              <a:rPr lang="en-US" sz="2800" dirty="0">
                <a:latin typeface="Times New Roman" panose="02020603050405020304" pitchFamily="18" charset="0"/>
                <a:cs typeface="Times New Roman" panose="02020603050405020304" pitchFamily="18" charset="0"/>
              </a:rPr>
              <a:t>Using SPSS </a:t>
            </a:r>
          </a:p>
          <a:p>
            <a:pPr>
              <a:buFontTx/>
              <a:buChar char="-"/>
            </a:pPr>
            <a:r>
              <a:rPr lang="en-US" sz="2800" dirty="0">
                <a:latin typeface="Times New Roman" panose="02020603050405020304" pitchFamily="18" charset="0"/>
                <a:cs typeface="Times New Roman" panose="02020603050405020304" pitchFamily="18" charset="0"/>
              </a:rPr>
              <a:t>for the following numbers: </a:t>
            </a:r>
          </a:p>
          <a:p>
            <a:r>
              <a:rPr lang="en-US" sz="2800" dirty="0">
                <a:latin typeface="Times New Roman" panose="02020603050405020304" pitchFamily="18" charset="0"/>
                <a:cs typeface="Times New Roman" panose="02020603050405020304" pitchFamily="18" charset="0"/>
              </a:rPr>
              <a:t>1, 2, 3, 4, 5, 6, 7, 8, 9, 10 and 20</a:t>
            </a:r>
          </a:p>
          <a:p>
            <a:endParaRPr lang="en-US" sz="2800" dirty="0">
              <a:latin typeface="Times New Roman" panose="02020603050405020304" pitchFamily="18" charset="0"/>
              <a:cs typeface="Times New Roman" panose="02020603050405020304" pitchFamily="18" charset="0"/>
            </a:endParaRPr>
          </a:p>
          <a:p>
            <a:r>
              <a:rPr lang="en-US" sz="2800" dirty="0">
                <a:solidFill>
                  <a:srgbClr val="FF0000"/>
                </a:solidFill>
                <a:latin typeface="Times New Roman" panose="02020603050405020304" pitchFamily="18" charset="0"/>
                <a:cs typeface="Times New Roman" panose="02020603050405020304" pitchFamily="18" charset="0"/>
              </a:rPr>
              <a:t>1	Calculate the:</a:t>
            </a:r>
          </a:p>
          <a:p>
            <a:pPr>
              <a:buFont typeface="Arial" pitchFamily="34" charset="0"/>
              <a:buChar char="•"/>
            </a:pPr>
            <a:r>
              <a:rPr lang="en-US" sz="2800" dirty="0">
                <a:latin typeface="Times New Roman" panose="02020603050405020304" pitchFamily="18" charset="0"/>
                <a:cs typeface="Times New Roman" panose="02020603050405020304" pitchFamily="18" charset="0"/>
              </a:rPr>
              <a:t>Percentiles</a:t>
            </a:r>
          </a:p>
          <a:p>
            <a:pPr>
              <a:buFont typeface="Arial" pitchFamily="34" charset="0"/>
              <a:buChar char="•"/>
            </a:pPr>
            <a:r>
              <a:rPr lang="en-US" sz="2800" dirty="0">
                <a:latin typeface="Times New Roman" panose="02020603050405020304" pitchFamily="18" charset="0"/>
                <a:cs typeface="Times New Roman" panose="02020603050405020304" pitchFamily="18" charset="0"/>
              </a:rPr>
              <a:t>Quartiles</a:t>
            </a:r>
          </a:p>
          <a:p>
            <a:pPr>
              <a:buFont typeface="Arial" pitchFamily="34" charset="0"/>
              <a:buChar char="•"/>
            </a:pPr>
            <a:r>
              <a:rPr lang="en-US" sz="2800" dirty="0">
                <a:latin typeface="Times New Roman" panose="02020603050405020304" pitchFamily="18" charset="0"/>
                <a:cs typeface="Times New Roman" panose="02020603050405020304" pitchFamily="18" charset="0"/>
              </a:rPr>
              <a:t>Mean</a:t>
            </a:r>
          </a:p>
          <a:p>
            <a:pPr>
              <a:buFont typeface="Arial" pitchFamily="34" charset="0"/>
              <a:buChar char="•"/>
            </a:pPr>
            <a:r>
              <a:rPr lang="en-US" sz="2800" dirty="0">
                <a:latin typeface="Times New Roman" panose="02020603050405020304" pitchFamily="18" charset="0"/>
                <a:cs typeface="Times New Roman" panose="02020603050405020304" pitchFamily="18" charset="0"/>
              </a:rPr>
              <a:t>Median</a:t>
            </a:r>
          </a:p>
          <a:p>
            <a:pPr>
              <a:buFont typeface="Arial" pitchFamily="34" charset="0"/>
              <a:buChar char="•"/>
            </a:pPr>
            <a:r>
              <a:rPr lang="en-US" sz="2800" dirty="0">
                <a:latin typeface="Times New Roman" panose="02020603050405020304" pitchFamily="18" charset="0"/>
                <a:cs typeface="Times New Roman" panose="02020603050405020304" pitchFamily="18" charset="0"/>
              </a:rPr>
              <a:t>Mode</a:t>
            </a:r>
          </a:p>
          <a:p>
            <a:pPr marL="457200" indent="-457200">
              <a:buAutoNum type="arabicPlain" startAt="2"/>
            </a:pPr>
            <a:r>
              <a:rPr lang="en-US" sz="2800" dirty="0">
                <a:solidFill>
                  <a:srgbClr val="FF0000"/>
                </a:solidFill>
                <a:latin typeface="Times New Roman" panose="02020603050405020304" pitchFamily="18" charset="0"/>
                <a:cs typeface="Times New Roman" panose="02020603050405020304" pitchFamily="18" charset="0"/>
              </a:rPr>
              <a:t>Draw a box ‘whisker plot’</a:t>
            </a:r>
          </a:p>
          <a:p>
            <a:pPr marL="457200" indent="-457200">
              <a:buAutoNum type="arabicPlain" startAt="2"/>
            </a:pPr>
            <a:r>
              <a:rPr lang="en-US" sz="2800" dirty="0">
                <a:solidFill>
                  <a:srgbClr val="FF0000"/>
                </a:solidFill>
                <a:latin typeface="Times New Roman" panose="02020603050405020304" pitchFamily="18" charset="0"/>
                <a:cs typeface="Times New Roman" panose="02020603050405020304" pitchFamily="18" charset="0"/>
              </a:rPr>
              <a:t>Check of any ‘outliers’</a:t>
            </a:r>
          </a:p>
        </p:txBody>
      </p:sp>
      <p:sp>
        <p:nvSpPr>
          <p:cNvPr id="13" name="Rectangle 1"/>
          <p:cNvSpPr>
            <a:spLocks noChangeArrowheads="1"/>
          </p:cNvSpPr>
          <p:nvPr/>
        </p:nvSpPr>
        <p:spPr bwMode="auto">
          <a:xfrm>
            <a:off x="2057400" y="228601"/>
            <a:ext cx="5943600" cy="523875"/>
          </a:xfrm>
          <a:prstGeom prst="rect">
            <a:avLst/>
          </a:prstGeom>
          <a:noFill/>
          <a:ln w="9525">
            <a:noFill/>
            <a:miter lim="800000"/>
            <a:headEnd/>
            <a:tailEnd/>
          </a:ln>
        </p:spPr>
        <p:txBody>
          <a:bodyPr>
            <a:spAutoFit/>
          </a:bodyPr>
          <a:lstStyle/>
          <a:p>
            <a:r>
              <a:rPr lang="en-US" sz="2800" b="1" dirty="0">
                <a:solidFill>
                  <a:srgbClr val="00B0F0"/>
                </a:solidFill>
                <a:latin typeface="Calibri" pitchFamily="34" charset="0"/>
              </a:rPr>
              <a:t>Statistics </a:t>
            </a:r>
            <a:r>
              <a:rPr lang="en-US" sz="2800" b="1" dirty="0">
                <a:latin typeface="Calibri" pitchFamily="34" charset="0"/>
              </a:rPr>
              <a:t>– Central Tendency</a:t>
            </a:r>
          </a:p>
        </p:txBody>
      </p:sp>
    </p:spTree>
    <p:extLst>
      <p:ext uri="{BB962C8B-B14F-4D97-AF65-F5344CB8AC3E}">
        <p14:creationId xmlns:p14="http://schemas.microsoft.com/office/powerpoint/2010/main" val="381584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Text Box 3"/>
          <p:cNvSpPr txBox="1">
            <a:spLocks noChangeArrowheads="1"/>
          </p:cNvSpPr>
          <p:nvPr/>
        </p:nvSpPr>
        <p:spPr bwMode="auto">
          <a:xfrm>
            <a:off x="1524000" y="1143000"/>
            <a:ext cx="9144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a:latin typeface="Times New Roman" panose="02020603050405020304" pitchFamily="18" charset="0"/>
                <a:cs typeface="Arial" panose="020B0604020202020204" pitchFamily="34" charset="0"/>
              </a:rPr>
              <a:t>The analysis of a data set often depends on whether the distribution is </a:t>
            </a:r>
            <a:r>
              <a:rPr lang="en-US" altLang="en-US" b="1">
                <a:latin typeface="Times New Roman" panose="02020603050405020304" pitchFamily="18" charset="0"/>
                <a:cs typeface="Arial" panose="020B0604020202020204" pitchFamily="34" charset="0"/>
              </a:rPr>
              <a:t>symmetric </a:t>
            </a:r>
            <a:r>
              <a:rPr lang="en-US" altLang="en-US">
                <a:latin typeface="Times New Roman" panose="02020603050405020304" pitchFamily="18" charset="0"/>
                <a:cs typeface="Arial" panose="020B0604020202020204" pitchFamily="34" charset="0"/>
              </a:rPr>
              <a:t>or </a:t>
            </a:r>
            <a:r>
              <a:rPr lang="en-US" altLang="en-US" b="1">
                <a:latin typeface="Times New Roman" panose="02020603050405020304" pitchFamily="18" charset="0"/>
                <a:cs typeface="Arial" panose="020B0604020202020204" pitchFamily="34" charset="0"/>
              </a:rPr>
              <a:t>non-symmetric</a:t>
            </a:r>
            <a:r>
              <a:rPr lang="en-US" altLang="en-US">
                <a:latin typeface="Times New Roman" panose="02020603050405020304" pitchFamily="18" charset="0"/>
                <a:cs typeface="Arial" panose="020B0604020202020204" pitchFamily="34" charset="0"/>
              </a:rPr>
              <a:t>.  </a:t>
            </a:r>
          </a:p>
        </p:txBody>
      </p:sp>
      <p:sp>
        <p:nvSpPr>
          <p:cNvPr id="27651" name="Rectangle 2"/>
          <p:cNvSpPr txBox="1">
            <a:spLocks noChangeArrowheads="1"/>
          </p:cNvSpPr>
          <p:nvPr/>
        </p:nvSpPr>
        <p:spPr bwMode="auto">
          <a:xfrm>
            <a:off x="1524000" y="5334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3600" b="1" dirty="0">
                <a:solidFill>
                  <a:srgbClr val="FF0000"/>
                </a:solidFill>
                <a:latin typeface="Times New Roman" panose="02020603050405020304" pitchFamily="18" charset="0"/>
                <a:cs typeface="Times New Roman" panose="02020603050405020304" pitchFamily="18" charset="0"/>
              </a:rPr>
              <a:t>Symmetry in Data Sets</a:t>
            </a:r>
          </a:p>
        </p:txBody>
      </p:sp>
      <p:sp>
        <p:nvSpPr>
          <p:cNvPr id="27653" name="Rectangle 2"/>
          <p:cNvSpPr>
            <a:spLocks noChangeArrowheads="1"/>
          </p:cNvSpPr>
          <p:nvPr/>
        </p:nvSpPr>
        <p:spPr bwMode="auto">
          <a:xfrm>
            <a:off x="1524000" y="2097088"/>
            <a:ext cx="91440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b="1">
                <a:solidFill>
                  <a:srgbClr val="7030A0"/>
                </a:solidFill>
                <a:latin typeface="Times New Roman" panose="02020603050405020304" pitchFamily="18" charset="0"/>
                <a:cs typeface="Arial" panose="020B0604020202020204" pitchFamily="34" charset="0"/>
              </a:rPr>
              <a:t>Symmetric distribution</a:t>
            </a:r>
            <a:r>
              <a:rPr lang="en-US" altLang="en-US">
                <a:solidFill>
                  <a:srgbClr val="7030A0"/>
                </a:solidFill>
                <a:latin typeface="Times New Roman" panose="02020603050405020304" pitchFamily="18" charset="0"/>
                <a:cs typeface="Arial" panose="020B0604020202020204" pitchFamily="34" charset="0"/>
              </a:rPr>
              <a:t>: the pattern of frequencies from a central point is the same (or nearly so) from the left and right.  </a:t>
            </a:r>
          </a:p>
        </p:txBody>
      </p:sp>
      <p:pic>
        <p:nvPicPr>
          <p:cNvPr id="2765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38" y="3200400"/>
            <a:ext cx="81629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4126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1" grpId="0"/>
      <p:bldP spid="27653"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txBox="1">
            <a:spLocks noChangeArrowheads="1"/>
          </p:cNvSpPr>
          <p:nvPr/>
        </p:nvSpPr>
        <p:spPr bwMode="auto">
          <a:xfrm>
            <a:off x="1524000" y="5334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a:solidFill>
                  <a:srgbClr val="FF0000"/>
                </a:solidFill>
                <a:latin typeface="Times New Roman" panose="02020603050405020304" pitchFamily="18" charset="0"/>
                <a:cs typeface="Times New Roman" panose="02020603050405020304" pitchFamily="18" charset="0"/>
              </a:rPr>
              <a:t>Symmetry in Data Sets</a:t>
            </a:r>
          </a:p>
        </p:txBody>
      </p:sp>
      <p:sp>
        <p:nvSpPr>
          <p:cNvPr id="28677" name="Rectangle 3"/>
          <p:cNvSpPr>
            <a:spLocks noChangeArrowheads="1"/>
          </p:cNvSpPr>
          <p:nvPr/>
        </p:nvSpPr>
        <p:spPr bwMode="auto">
          <a:xfrm>
            <a:off x="1524000" y="1143000"/>
            <a:ext cx="9144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b="1">
                <a:solidFill>
                  <a:srgbClr val="003300"/>
                </a:solidFill>
                <a:latin typeface="Times New Roman" panose="02020603050405020304" pitchFamily="18" charset="0"/>
                <a:cs typeface="Arial" panose="020B0604020202020204" pitchFamily="34" charset="0"/>
              </a:rPr>
              <a:t>Non-symmetric distribution</a:t>
            </a:r>
            <a:r>
              <a:rPr lang="en-US" altLang="en-US">
                <a:solidFill>
                  <a:srgbClr val="003300"/>
                </a:solidFill>
                <a:latin typeface="Times New Roman" panose="02020603050405020304" pitchFamily="18" charset="0"/>
                <a:cs typeface="Arial" panose="020B0604020202020204" pitchFamily="34" charset="0"/>
              </a:rPr>
              <a:t>: the patterns from a central point from the left and right are different.</a:t>
            </a:r>
          </a:p>
        </p:txBody>
      </p:sp>
      <p:pic>
        <p:nvPicPr>
          <p:cNvPr id="2867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525" y="3236913"/>
            <a:ext cx="7913688" cy="265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p:cNvSpPr txBox="1">
            <a:spLocks noChangeArrowheads="1"/>
          </p:cNvSpPr>
          <p:nvPr/>
        </p:nvSpPr>
        <p:spPr bwMode="auto">
          <a:xfrm>
            <a:off x="1524000" y="2097088"/>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cs typeface="Arial" charset="0"/>
              </a:defRPr>
            </a:lvl1pPr>
            <a:lvl2pPr marL="742950" indent="-285750" eaLnBrk="0" hangingPunct="0">
              <a:defRPr sz="3200">
                <a:solidFill>
                  <a:schemeClr val="tx1"/>
                </a:solidFill>
                <a:latin typeface="Times New Roman" pitchFamily="18" charset="0"/>
                <a:cs typeface="Arial" charset="0"/>
              </a:defRPr>
            </a:lvl2pPr>
            <a:lvl3pPr marL="1143000" indent="-228600" eaLnBrk="0" hangingPunct="0">
              <a:defRPr sz="3200">
                <a:solidFill>
                  <a:schemeClr val="tx1"/>
                </a:solidFill>
                <a:latin typeface="Times New Roman" pitchFamily="18" charset="0"/>
                <a:cs typeface="Arial" charset="0"/>
              </a:defRPr>
            </a:lvl3pPr>
            <a:lvl4pPr marL="1600200" indent="-228600" eaLnBrk="0" hangingPunct="0">
              <a:defRPr sz="3200">
                <a:solidFill>
                  <a:schemeClr val="tx1"/>
                </a:solidFill>
                <a:latin typeface="Times New Roman" pitchFamily="18" charset="0"/>
                <a:cs typeface="Arial" charset="0"/>
              </a:defRPr>
            </a:lvl4pPr>
            <a:lvl5pPr marL="2057400" indent="-228600" eaLnBrk="0" hangingPunct="0">
              <a:defRPr sz="3200">
                <a:solidFill>
                  <a:schemeClr val="tx1"/>
                </a:solidFill>
                <a:latin typeface="Times New Roman" pitchFamily="18" charset="0"/>
                <a:cs typeface="Arial" charset="0"/>
              </a:defRPr>
            </a:lvl5pPr>
            <a:lvl6pPr marL="2514600" indent="-228600" eaLnBrk="0" fontAlgn="base" hangingPunct="0">
              <a:spcBef>
                <a:spcPct val="0"/>
              </a:spcBef>
              <a:spcAft>
                <a:spcPct val="0"/>
              </a:spcAft>
              <a:defRPr sz="3200">
                <a:solidFill>
                  <a:schemeClr val="tx1"/>
                </a:solidFill>
                <a:latin typeface="Times New Roman" pitchFamily="18" charset="0"/>
                <a:cs typeface="Arial" charset="0"/>
              </a:defRPr>
            </a:lvl6pPr>
            <a:lvl7pPr marL="2971800" indent="-228600" eaLnBrk="0" fontAlgn="base" hangingPunct="0">
              <a:spcBef>
                <a:spcPct val="0"/>
              </a:spcBef>
              <a:spcAft>
                <a:spcPct val="0"/>
              </a:spcAft>
              <a:defRPr sz="3200">
                <a:solidFill>
                  <a:schemeClr val="tx1"/>
                </a:solidFill>
                <a:latin typeface="Times New Roman" pitchFamily="18" charset="0"/>
                <a:cs typeface="Arial" charset="0"/>
              </a:defRPr>
            </a:lvl7pPr>
            <a:lvl8pPr marL="3429000" indent="-228600" eaLnBrk="0" fontAlgn="base" hangingPunct="0">
              <a:spcBef>
                <a:spcPct val="0"/>
              </a:spcBef>
              <a:spcAft>
                <a:spcPct val="0"/>
              </a:spcAft>
              <a:defRPr sz="3200">
                <a:solidFill>
                  <a:schemeClr val="tx1"/>
                </a:solidFill>
                <a:latin typeface="Times New Roman" pitchFamily="18" charset="0"/>
                <a:cs typeface="Arial" charset="0"/>
              </a:defRPr>
            </a:lvl8pPr>
            <a:lvl9pPr marL="3886200" indent="-228600" eaLnBrk="0" fontAlgn="base" hangingPunct="0">
              <a:spcBef>
                <a:spcPct val="0"/>
              </a:spcBef>
              <a:spcAft>
                <a:spcPct val="0"/>
              </a:spcAft>
              <a:defRPr sz="3200">
                <a:solidFill>
                  <a:schemeClr val="tx1"/>
                </a:solidFill>
                <a:latin typeface="Times New Roman" pitchFamily="18" charset="0"/>
                <a:cs typeface="Arial" charset="0"/>
              </a:defRPr>
            </a:lvl9pPr>
          </a:lstStyle>
          <a:p>
            <a:pPr fontAlgn="auto">
              <a:spcBef>
                <a:spcPct val="50000"/>
              </a:spcBef>
              <a:spcAft>
                <a:spcPts val="0"/>
              </a:spcAft>
              <a:defRPr/>
            </a:pPr>
            <a:r>
              <a:rPr lang="en-US" sz="2800" b="1" dirty="0">
                <a:solidFill>
                  <a:schemeClr val="accent6">
                    <a:lumMod val="50000"/>
                  </a:schemeClr>
                </a:solidFill>
              </a:rPr>
              <a:t>Skewed to the left:</a:t>
            </a:r>
            <a:r>
              <a:rPr lang="en-US" sz="2800" dirty="0">
                <a:solidFill>
                  <a:schemeClr val="accent6">
                    <a:lumMod val="50000"/>
                  </a:schemeClr>
                </a:solidFill>
              </a:rPr>
              <a:t> a tail extends out to the left. </a:t>
            </a:r>
          </a:p>
        </p:txBody>
      </p:sp>
      <p:sp>
        <p:nvSpPr>
          <p:cNvPr id="28680" name="Rectangle 1"/>
          <p:cNvSpPr>
            <a:spLocks noChangeArrowheads="1"/>
          </p:cNvSpPr>
          <p:nvPr/>
        </p:nvSpPr>
        <p:spPr bwMode="auto">
          <a:xfrm>
            <a:off x="1524000" y="2620963"/>
            <a:ext cx="9144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b="1">
                <a:solidFill>
                  <a:srgbClr val="7030A0"/>
                </a:solidFill>
                <a:latin typeface="Times New Roman" panose="02020603050405020304" pitchFamily="18" charset="0"/>
                <a:cs typeface="Arial" panose="020B0604020202020204" pitchFamily="34" charset="0"/>
              </a:rPr>
              <a:t>Skewed to the right</a:t>
            </a:r>
            <a:r>
              <a:rPr lang="en-US" altLang="en-US">
                <a:solidFill>
                  <a:srgbClr val="7030A0"/>
                </a:solidFill>
                <a:latin typeface="Times New Roman" panose="02020603050405020304" pitchFamily="18" charset="0"/>
                <a:cs typeface="Arial" panose="020B0604020202020204" pitchFamily="34" charset="0"/>
              </a:rPr>
              <a:t>: a tail extends out to the right.</a:t>
            </a:r>
          </a:p>
        </p:txBody>
      </p:sp>
      <p:sp>
        <p:nvSpPr>
          <p:cNvPr id="5" name="Rectangle 4"/>
          <p:cNvSpPr/>
          <p:nvPr/>
        </p:nvSpPr>
        <p:spPr>
          <a:xfrm>
            <a:off x="2133600" y="3465513"/>
            <a:ext cx="2133600" cy="2209800"/>
          </a:xfrm>
          <a:prstGeom prst="rect">
            <a:avLst/>
          </a:prstGeom>
          <a:solidFill>
            <a:schemeClr val="accent6">
              <a:lumMod val="75000"/>
              <a:alpha val="23922"/>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5029200" y="3465513"/>
            <a:ext cx="2133600" cy="2209800"/>
          </a:xfrm>
          <a:prstGeom prst="rect">
            <a:avLst/>
          </a:prstGeom>
          <a:solidFill>
            <a:schemeClr val="accent4">
              <a:lumMod val="75000"/>
              <a:alpha val="23922"/>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extLst>
      <p:ext uri="{BB962C8B-B14F-4D97-AF65-F5344CB8AC3E}">
        <p14:creationId xmlns:p14="http://schemas.microsoft.com/office/powerpoint/2010/main" val="1747144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8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p:bldP spid="9" grpId="0"/>
      <p:bldP spid="28680" grpId="0"/>
      <p:bldP spid="5" grpId="0" animBg="1"/>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2"/>
          </p:nvPr>
        </p:nvSpPr>
        <p:spPr bwMode="auto">
          <a:xfrm>
            <a:off x="4038600" y="6356350"/>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0"/>
              </a:spcBef>
              <a:spcAft>
                <a:spcPct val="0"/>
              </a:spcAft>
              <a:buFontTx/>
              <a:buNone/>
            </a:pPr>
            <a:fld id="{8DB92879-4D18-487B-8E15-75266BE522DA}" type="slidenum">
              <a:rPr lang="en-US" altLang="en-US" sz="1200" smtClean="0">
                <a:latin typeface="Arial" panose="020B0604020202020204" pitchFamily="34" charset="0"/>
                <a:cs typeface="Arial" panose="020B0604020202020204" pitchFamily="34" charset="0"/>
              </a:rPr>
              <a:pPr algn="ctr" fontAlgn="base">
                <a:lnSpc>
                  <a:spcPct val="100000"/>
                </a:lnSpc>
                <a:spcBef>
                  <a:spcPct val="0"/>
                </a:spcBef>
                <a:spcAft>
                  <a:spcPct val="0"/>
                </a:spcAft>
                <a:buFontTx/>
                <a:buNone/>
              </a:pPr>
              <a:t>37</a:t>
            </a:fld>
            <a:endParaRPr lang="en-US" altLang="en-US" sz="1200">
              <a:latin typeface="Arial" panose="020B0604020202020204" pitchFamily="34" charset="0"/>
              <a:cs typeface="Arial" panose="020B0604020202020204" pitchFamily="34" charset="0"/>
            </a:endParaRPr>
          </a:p>
        </p:txBody>
      </p:sp>
      <p:sp>
        <p:nvSpPr>
          <p:cNvPr id="40963" name="Rectangle 2"/>
          <p:cNvSpPr>
            <a:spLocks noGrp="1" noRot="1" noChangeArrowheads="1"/>
          </p:cNvSpPr>
          <p:nvPr>
            <p:ph type="title"/>
          </p:nvPr>
        </p:nvSpPr>
        <p:spPr/>
        <p:txBody>
          <a:bodyPr/>
          <a:lstStyle/>
          <a:p>
            <a:pPr eaLnBrk="1" hangingPunct="1"/>
            <a:r>
              <a:rPr lang="en-US" altLang="en-US" sz="3600" dirty="0">
                <a:latin typeface="Times New Roman" panose="02020603050405020304" pitchFamily="18" charset="0"/>
                <a:cs typeface="Times New Roman" panose="02020603050405020304" pitchFamily="18" charset="0"/>
              </a:rPr>
              <a:t>Calculating the Mode Using SPSS</a:t>
            </a:r>
          </a:p>
        </p:txBody>
      </p:sp>
      <p:sp>
        <p:nvSpPr>
          <p:cNvPr id="40964" name="Rectangle 3"/>
          <p:cNvSpPr>
            <a:spLocks noGrp="1" noChangeArrowheads="1"/>
          </p:cNvSpPr>
          <p:nvPr>
            <p:ph type="body" idx="1"/>
          </p:nvPr>
        </p:nvSpPr>
        <p:spPr/>
        <p:txBody>
          <a:bodyPr/>
          <a:lstStyle/>
          <a:p>
            <a:pPr eaLnBrk="1" hangingPunct="1"/>
            <a:r>
              <a:rPr lang="en-US" altLang="en-US" dirty="0">
                <a:solidFill>
                  <a:srgbClr val="C00000"/>
                </a:solidFill>
                <a:latin typeface="Times New Roman" panose="02020603050405020304" pitchFamily="18" charset="0"/>
                <a:cs typeface="Times New Roman" panose="02020603050405020304" pitchFamily="18" charset="0"/>
              </a:rPr>
              <a:t>Analyze -&gt; Descriptive Statistics -&gt; Frequencies command may be used to calculate the mode </a:t>
            </a:r>
            <a:r>
              <a:rPr lang="en-US" altLang="en-US" dirty="0">
                <a:latin typeface="Times New Roman" panose="02020603050405020304" pitchFamily="18" charset="0"/>
                <a:cs typeface="Times New Roman" panose="02020603050405020304" pitchFamily="18" charset="0"/>
              </a:rPr>
              <a:t>(you will need to select the “Statistics…” button to choose the mode, </a:t>
            </a:r>
            <a:r>
              <a:rPr lang="en-US" altLang="en-US" dirty="0" err="1">
                <a:latin typeface="Times New Roman" panose="02020603050405020304" pitchFamily="18" charset="0"/>
                <a:cs typeface="Times New Roman" panose="02020603050405020304" pitchFamily="18" charset="0"/>
              </a:rPr>
              <a:t>etc</a:t>
            </a:r>
            <a:endParaRPr lang="en-US" altLang="en-US" dirty="0">
              <a:latin typeface="Times New Roman" panose="02020603050405020304" pitchFamily="18" charset="0"/>
              <a:cs typeface="Times New Roman" panose="02020603050405020304" pitchFamily="18" charset="0"/>
            </a:endParaRP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r>
              <a:rPr lang="en-US" altLang="en-US" dirty="0">
                <a:latin typeface="Times New Roman" panose="02020603050405020304" pitchFamily="18" charset="0"/>
                <a:cs typeface="Times New Roman" panose="02020603050405020304" pitchFamily="18" charset="0"/>
              </a:rPr>
              <a:t>Note differences in the SPSS output when the distribution is unimodal, multimodal, or when there is no mode </a:t>
            </a:r>
          </a:p>
          <a:p>
            <a:pPr eaLnBrk="1" hangingPunct="1"/>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0690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2"/>
          </p:nvPr>
        </p:nvSpPr>
        <p:spPr bwMode="auto">
          <a:xfrm>
            <a:off x="4038600" y="6356350"/>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0"/>
              </a:spcBef>
              <a:spcAft>
                <a:spcPct val="0"/>
              </a:spcAft>
              <a:buFontTx/>
              <a:buNone/>
            </a:pPr>
            <a:fld id="{148607EB-52A1-424A-86AD-F0260C1A4432}" type="slidenum">
              <a:rPr lang="en-US" altLang="en-US" sz="1200" smtClean="0">
                <a:latin typeface="Arial" panose="020B0604020202020204" pitchFamily="34" charset="0"/>
                <a:cs typeface="Arial" panose="020B0604020202020204" pitchFamily="34" charset="0"/>
              </a:rPr>
              <a:pPr algn="ctr" fontAlgn="base">
                <a:lnSpc>
                  <a:spcPct val="100000"/>
                </a:lnSpc>
                <a:spcBef>
                  <a:spcPct val="0"/>
                </a:spcBef>
                <a:spcAft>
                  <a:spcPct val="0"/>
                </a:spcAft>
                <a:buFontTx/>
                <a:buNone/>
              </a:pPr>
              <a:t>38</a:t>
            </a:fld>
            <a:endParaRPr lang="en-US" altLang="en-US" sz="1200">
              <a:latin typeface="Arial" panose="020B0604020202020204" pitchFamily="34" charset="0"/>
              <a:cs typeface="Arial" panose="020B0604020202020204" pitchFamily="34" charset="0"/>
            </a:endParaRPr>
          </a:p>
        </p:txBody>
      </p:sp>
      <p:sp>
        <p:nvSpPr>
          <p:cNvPr id="45059" name="Rectangle 2"/>
          <p:cNvSpPr>
            <a:spLocks noGrp="1" noRot="1" noChangeArrowheads="1"/>
          </p:cNvSpPr>
          <p:nvPr>
            <p:ph type="title"/>
          </p:nvPr>
        </p:nvSpPr>
        <p:spPr/>
        <p:txBody>
          <a:bodyPr/>
          <a:lstStyle/>
          <a:p>
            <a:pPr eaLnBrk="1" hangingPunct="1"/>
            <a:r>
              <a:rPr lang="en-US" altLang="en-US" b="1" dirty="0">
                <a:latin typeface="Times New Roman" panose="02020603050405020304" pitchFamily="18" charset="0"/>
                <a:cs typeface="Times New Roman" panose="02020603050405020304" pitchFamily="18" charset="0"/>
              </a:rPr>
              <a:t>Measures of Variability (dispersion)</a:t>
            </a:r>
          </a:p>
        </p:txBody>
      </p:sp>
      <p:sp>
        <p:nvSpPr>
          <p:cNvPr id="45060" name="Rectangle 3"/>
          <p:cNvSpPr>
            <a:spLocks noGrp="1" noChangeArrowheads="1"/>
          </p:cNvSpPr>
          <p:nvPr>
            <p:ph type="body" idx="1"/>
          </p:nvPr>
        </p:nvSpPr>
        <p:spPr/>
        <p:txBody>
          <a:bodyPr/>
          <a:lstStyle/>
          <a:p>
            <a:pPr eaLnBrk="1" hangingPunct="1"/>
            <a:r>
              <a:rPr lang="en-US" altLang="en-US" dirty="0">
                <a:latin typeface="Times New Roman" panose="02020603050405020304" pitchFamily="18" charset="0"/>
                <a:cs typeface="Times New Roman" panose="02020603050405020304" pitchFamily="18" charset="0"/>
              </a:rPr>
              <a:t>Measures of variability describe the extent of similarity or difference in a set of scores</a:t>
            </a: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r>
              <a:rPr lang="en-US" altLang="en-US" dirty="0">
                <a:latin typeface="Times New Roman" panose="02020603050405020304" pitchFamily="18" charset="0"/>
                <a:cs typeface="Times New Roman" panose="02020603050405020304" pitchFamily="18" charset="0"/>
              </a:rPr>
              <a:t>These measures include the </a:t>
            </a:r>
            <a:r>
              <a:rPr lang="en-US" altLang="en-US" b="1" dirty="0">
                <a:solidFill>
                  <a:srgbClr val="C00000"/>
                </a:solidFill>
                <a:latin typeface="Times New Roman" panose="02020603050405020304" pitchFamily="18" charset="0"/>
                <a:cs typeface="Times New Roman" panose="02020603050405020304" pitchFamily="18" charset="0"/>
              </a:rPr>
              <a:t>range, standard deviation, </a:t>
            </a:r>
            <a:r>
              <a:rPr lang="en-US" altLang="en-US" b="1" dirty="0">
                <a:latin typeface="Times New Roman" panose="02020603050405020304" pitchFamily="18" charset="0"/>
                <a:cs typeface="Times New Roman" panose="02020603050405020304" pitchFamily="18" charset="0"/>
              </a:rPr>
              <a:t>and</a:t>
            </a:r>
            <a:r>
              <a:rPr lang="en-US" altLang="en-US" b="1" dirty="0">
                <a:solidFill>
                  <a:srgbClr val="FFFF00"/>
                </a:solidFill>
                <a:latin typeface="Times New Roman" panose="02020603050405020304" pitchFamily="18" charset="0"/>
                <a:cs typeface="Times New Roman" panose="02020603050405020304" pitchFamily="18" charset="0"/>
              </a:rPr>
              <a:t> </a:t>
            </a:r>
            <a:r>
              <a:rPr lang="en-US" altLang="en-US" b="1" dirty="0">
                <a:solidFill>
                  <a:srgbClr val="C00000"/>
                </a:solidFill>
                <a:latin typeface="Times New Roman" panose="02020603050405020304" pitchFamily="18" charset="0"/>
                <a:cs typeface="Times New Roman" panose="02020603050405020304" pitchFamily="18" charset="0"/>
              </a:rPr>
              <a:t>variance</a:t>
            </a:r>
          </a:p>
        </p:txBody>
      </p:sp>
    </p:spTree>
    <p:extLst>
      <p:ext uri="{BB962C8B-B14F-4D97-AF65-F5344CB8AC3E}">
        <p14:creationId xmlns:p14="http://schemas.microsoft.com/office/powerpoint/2010/main" val="2369533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2"/>
          </p:nvPr>
        </p:nvSpPr>
        <p:spPr bwMode="auto">
          <a:xfrm>
            <a:off x="4038600" y="6356350"/>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0"/>
              </a:spcBef>
              <a:spcAft>
                <a:spcPct val="0"/>
              </a:spcAft>
              <a:buFontTx/>
              <a:buNone/>
            </a:pPr>
            <a:fld id="{33C5E829-3ABE-41A5-B95B-0353CEAF0D28}" type="slidenum">
              <a:rPr lang="en-US" altLang="en-US" sz="1200" smtClean="0">
                <a:latin typeface="Arial" panose="020B0604020202020204" pitchFamily="34" charset="0"/>
                <a:cs typeface="Arial" panose="020B0604020202020204" pitchFamily="34" charset="0"/>
              </a:rPr>
              <a:pPr algn="ctr" fontAlgn="base">
                <a:lnSpc>
                  <a:spcPct val="100000"/>
                </a:lnSpc>
                <a:spcBef>
                  <a:spcPct val="0"/>
                </a:spcBef>
                <a:spcAft>
                  <a:spcPct val="0"/>
                </a:spcAft>
                <a:buFontTx/>
                <a:buNone/>
              </a:pPr>
              <a:t>39</a:t>
            </a:fld>
            <a:endParaRPr lang="en-US" altLang="en-US" sz="1200">
              <a:latin typeface="Arial" panose="020B0604020202020204" pitchFamily="34" charset="0"/>
              <a:cs typeface="Arial" panose="020B0604020202020204" pitchFamily="34" charset="0"/>
            </a:endParaRPr>
          </a:p>
        </p:txBody>
      </p:sp>
      <p:sp>
        <p:nvSpPr>
          <p:cNvPr id="46083" name="Rectangle 2"/>
          <p:cNvSpPr>
            <a:spLocks noGrp="1" noRot="1" noChangeArrowheads="1"/>
          </p:cNvSpPr>
          <p:nvPr>
            <p:ph type="title"/>
          </p:nvPr>
        </p:nvSpPr>
        <p:spPr/>
        <p:txBody>
          <a:bodyPr/>
          <a:lstStyle/>
          <a:p>
            <a:pPr eaLnBrk="1" hangingPunct="1"/>
            <a:r>
              <a:rPr lang="en-US" altLang="en-US" dirty="0">
                <a:latin typeface="Times New Roman" panose="02020603050405020304" pitchFamily="18" charset="0"/>
                <a:cs typeface="Times New Roman" panose="02020603050405020304" pitchFamily="18" charset="0"/>
              </a:rPr>
              <a:t>Standard Deviation (SD)</a:t>
            </a:r>
          </a:p>
        </p:txBody>
      </p:sp>
      <p:sp>
        <p:nvSpPr>
          <p:cNvPr id="46084" name="Rectangle 3"/>
          <p:cNvSpPr>
            <a:spLocks noGrp="1" noChangeArrowheads="1"/>
          </p:cNvSpPr>
          <p:nvPr>
            <p:ph type="body" idx="1"/>
          </p:nvPr>
        </p:nvSpPr>
        <p:spPr/>
        <p:txBody>
          <a:bodyPr/>
          <a:lstStyle/>
          <a:p>
            <a:pPr eaLnBrk="1" hangingPunct="1"/>
            <a:r>
              <a:rPr lang="en-US" altLang="en-US" b="1" dirty="0">
                <a:latin typeface="Times New Roman" panose="02020603050405020304" pitchFamily="18" charset="0"/>
                <a:cs typeface="Times New Roman" panose="02020603050405020304" pitchFamily="18" charset="0"/>
              </a:rPr>
              <a:t>Standard Deviation</a:t>
            </a:r>
            <a:r>
              <a:rPr lang="en-US" altLang="en-US" dirty="0">
                <a:latin typeface="Times New Roman" panose="02020603050405020304" pitchFamily="18" charset="0"/>
                <a:cs typeface="Times New Roman" panose="02020603050405020304" pitchFamily="18" charset="0"/>
              </a:rPr>
              <a:t> – a measure of the variability, or spread, of a set of scores around the mean</a:t>
            </a: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r>
              <a:rPr lang="en-US" altLang="en-US" dirty="0">
                <a:latin typeface="Times New Roman" panose="02020603050405020304" pitchFamily="18" charset="0"/>
                <a:cs typeface="Times New Roman" panose="02020603050405020304" pitchFamily="18" charset="0"/>
              </a:rPr>
              <a:t>Intuitively, the sum of the differences between each score and the mean (known as </a:t>
            </a:r>
            <a:r>
              <a:rPr lang="en-US" altLang="en-US" b="1" i="1" dirty="0">
                <a:solidFill>
                  <a:srgbClr val="C00000"/>
                </a:solidFill>
                <a:latin typeface="Times New Roman" panose="02020603050405020304" pitchFamily="18" charset="0"/>
                <a:cs typeface="Times New Roman" panose="02020603050405020304" pitchFamily="18" charset="0"/>
              </a:rPr>
              <a:t>deviation</a:t>
            </a:r>
            <a:r>
              <a:rPr lang="en-US" altLang="en-US" dirty="0">
                <a:solidFill>
                  <a:srgbClr val="C00000"/>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scores) is a good approach to measure variability around the mean</a:t>
            </a:r>
          </a:p>
        </p:txBody>
      </p:sp>
    </p:spTree>
    <p:extLst>
      <p:ext uri="{BB962C8B-B14F-4D97-AF65-F5344CB8AC3E}">
        <p14:creationId xmlns:p14="http://schemas.microsoft.com/office/powerpoint/2010/main" val="3450719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19680F78-9E69-4D1D-97C1-51C834597E9A}" type="slidenum">
              <a:rPr lang="en-GB" altLang="en-US"/>
              <a:pPr>
                <a:defRPr/>
              </a:pPr>
              <a:t>4</a:t>
            </a:fld>
            <a:endParaRPr lang="en-GB" altLang="en-US"/>
          </a:p>
        </p:txBody>
      </p:sp>
      <p:sp>
        <p:nvSpPr>
          <p:cNvPr id="15363" name="Rectangle 2"/>
          <p:cNvSpPr>
            <a:spLocks noGrp="1" noChangeArrowheads="1"/>
          </p:cNvSpPr>
          <p:nvPr>
            <p:ph type="body" idx="1"/>
          </p:nvPr>
        </p:nvSpPr>
        <p:spPr>
          <a:xfrm>
            <a:off x="1012723" y="2017714"/>
            <a:ext cx="9466365" cy="4579937"/>
          </a:xfrm>
        </p:spPr>
        <p:txBody>
          <a:bodyPr/>
          <a:lstStyle/>
          <a:p>
            <a:pPr eaLnBrk="1" hangingPunct="1"/>
            <a:r>
              <a:rPr lang="en-IE" altLang="en-US" sz="2600" dirty="0">
                <a:latin typeface="Times New Roman" panose="02020603050405020304" pitchFamily="18" charset="0"/>
                <a:cs typeface="Times New Roman" panose="02020603050405020304" pitchFamily="18" charset="0"/>
              </a:rPr>
              <a:t>Characteristics of a population, e.g. the </a:t>
            </a:r>
            <a:r>
              <a:rPr lang="en-IE" altLang="en-US" sz="2600" dirty="0">
                <a:solidFill>
                  <a:schemeClr val="folHlink"/>
                </a:solidFill>
                <a:latin typeface="Times New Roman" panose="02020603050405020304" pitchFamily="18" charset="0"/>
                <a:cs typeface="Times New Roman" panose="02020603050405020304" pitchFamily="18" charset="0"/>
              </a:rPr>
              <a:t>population mean </a:t>
            </a:r>
            <a:r>
              <a:rPr lang="en-IE" altLang="en-US" sz="2600" b="1" i="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rPr>
              <a:t></a:t>
            </a:r>
            <a:r>
              <a:rPr lang="en-IE" altLang="en-US" sz="2600" dirty="0">
                <a:latin typeface="Times New Roman" panose="02020603050405020304" pitchFamily="18" charset="0"/>
                <a:cs typeface="Times New Roman" panose="02020603050405020304" pitchFamily="18" charset="0"/>
                <a:sym typeface="Symbol" panose="05050102010706020507" pitchFamily="18" charset="2"/>
              </a:rPr>
              <a:t> and the population </a:t>
            </a:r>
            <a:r>
              <a:rPr lang="en-IE" altLang="en-US" sz="2600"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rPr>
              <a:t>standard deviation </a:t>
            </a:r>
            <a:r>
              <a:rPr lang="en-IE" altLang="en-US" sz="2600" b="1" i="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rPr>
              <a:t></a:t>
            </a:r>
            <a:r>
              <a:rPr lang="en-IE" altLang="en-US" sz="2600" dirty="0">
                <a:latin typeface="Times New Roman" panose="02020603050405020304" pitchFamily="18" charset="0"/>
                <a:cs typeface="Times New Roman" panose="02020603050405020304" pitchFamily="18" charset="0"/>
                <a:sym typeface="Symbol" panose="05050102010706020507" pitchFamily="18" charset="2"/>
              </a:rPr>
              <a:t> are never known exactly</a:t>
            </a:r>
          </a:p>
          <a:p>
            <a:pPr eaLnBrk="1" hangingPunct="1"/>
            <a:endParaRPr lang="en-IE" altLang="en-US" sz="2600" dirty="0">
              <a:latin typeface="Times New Roman" panose="02020603050405020304" pitchFamily="18" charset="0"/>
              <a:cs typeface="Times New Roman" panose="02020603050405020304" pitchFamily="18" charset="0"/>
              <a:sym typeface="Symbol" panose="05050102010706020507" pitchFamily="18" charset="2"/>
            </a:endParaRPr>
          </a:p>
          <a:p>
            <a:pPr eaLnBrk="1" hangingPunct="1"/>
            <a:r>
              <a:rPr lang="en-IE" altLang="en-US" sz="2600" dirty="0">
                <a:latin typeface="Times New Roman" panose="02020603050405020304" pitchFamily="18" charset="0"/>
                <a:cs typeface="Times New Roman" panose="02020603050405020304" pitchFamily="18" charset="0"/>
                <a:sym typeface="Symbol" panose="05050102010706020507" pitchFamily="18" charset="2"/>
              </a:rPr>
              <a:t>Sample characteristics, e.g.    and    are </a:t>
            </a:r>
            <a:r>
              <a:rPr lang="en-IE" altLang="en-US" sz="2600" b="1" dirty="0">
                <a:latin typeface="Times New Roman" panose="02020603050405020304" pitchFamily="18" charset="0"/>
                <a:cs typeface="Times New Roman" panose="02020603050405020304" pitchFamily="18" charset="0"/>
                <a:sym typeface="Symbol" panose="05050102010706020507" pitchFamily="18" charset="2"/>
              </a:rPr>
              <a:t>estimates</a:t>
            </a:r>
            <a:r>
              <a:rPr lang="en-IE" altLang="en-US" sz="2600" dirty="0">
                <a:latin typeface="Times New Roman" panose="02020603050405020304" pitchFamily="18" charset="0"/>
                <a:cs typeface="Times New Roman" panose="02020603050405020304" pitchFamily="18" charset="0"/>
                <a:sym typeface="Symbol" panose="05050102010706020507" pitchFamily="18" charset="2"/>
              </a:rPr>
              <a:t> of population characteristics </a:t>
            </a:r>
            <a:r>
              <a:rPr lang="en-IE" altLang="en-US" sz="2600" b="1" i="1" dirty="0">
                <a:latin typeface="Times New Roman" panose="02020603050405020304" pitchFamily="18" charset="0"/>
                <a:cs typeface="Times New Roman" panose="02020603050405020304" pitchFamily="18" charset="0"/>
                <a:sym typeface="Symbol" panose="05050102010706020507" pitchFamily="18" charset="2"/>
              </a:rPr>
              <a:t></a:t>
            </a:r>
            <a:r>
              <a:rPr lang="en-IE" altLang="en-US" sz="2600" dirty="0">
                <a:latin typeface="Times New Roman" panose="02020603050405020304" pitchFamily="18" charset="0"/>
                <a:cs typeface="Times New Roman" panose="02020603050405020304" pitchFamily="18" charset="0"/>
                <a:sym typeface="Symbol" panose="05050102010706020507" pitchFamily="18" charset="2"/>
              </a:rPr>
              <a:t> and </a:t>
            </a:r>
            <a:r>
              <a:rPr lang="en-IE" altLang="en-US" sz="2600" b="1" i="1" dirty="0">
                <a:latin typeface="Times New Roman" panose="02020603050405020304" pitchFamily="18" charset="0"/>
                <a:cs typeface="Times New Roman" panose="02020603050405020304" pitchFamily="18" charset="0"/>
                <a:sym typeface="Symbol" panose="05050102010706020507" pitchFamily="18" charset="2"/>
              </a:rPr>
              <a:t></a:t>
            </a:r>
            <a:r>
              <a:rPr lang="en-IE" altLang="en-US" sz="2600" dirty="0">
                <a:latin typeface="Times New Roman" panose="02020603050405020304" pitchFamily="18" charset="0"/>
                <a:cs typeface="Times New Roman" panose="02020603050405020304" pitchFamily="18" charset="0"/>
                <a:sym typeface="Symbol" panose="05050102010706020507" pitchFamily="18" charset="2"/>
              </a:rPr>
              <a:t> </a:t>
            </a:r>
          </a:p>
          <a:p>
            <a:pPr eaLnBrk="1" hangingPunct="1"/>
            <a:endParaRPr lang="en-IE" altLang="en-US" sz="2600" dirty="0">
              <a:latin typeface="Times New Roman" panose="02020603050405020304" pitchFamily="18" charset="0"/>
              <a:cs typeface="Times New Roman" panose="02020603050405020304" pitchFamily="18" charset="0"/>
              <a:sym typeface="Symbol" panose="05050102010706020507" pitchFamily="18" charset="2"/>
            </a:endParaRPr>
          </a:p>
          <a:p>
            <a:pPr eaLnBrk="1" hangingPunct="1"/>
            <a:r>
              <a:rPr lang="en-IE" altLang="en-US" sz="2600" dirty="0">
                <a:latin typeface="Times New Roman" panose="02020603050405020304" pitchFamily="18" charset="0"/>
                <a:cs typeface="Times New Roman" panose="02020603050405020304" pitchFamily="18" charset="0"/>
                <a:sym typeface="Symbol" panose="05050102010706020507" pitchFamily="18" charset="2"/>
              </a:rPr>
              <a:t>A sample characteristic, e.g.    ,is called a </a:t>
            </a:r>
            <a:r>
              <a:rPr lang="en-IE" altLang="en-US" sz="2600" b="1" dirty="0">
                <a:latin typeface="Times New Roman" panose="02020603050405020304" pitchFamily="18" charset="0"/>
                <a:cs typeface="Times New Roman" panose="02020603050405020304" pitchFamily="18" charset="0"/>
                <a:sym typeface="Symbol" panose="05050102010706020507" pitchFamily="18" charset="2"/>
              </a:rPr>
              <a:t>statistic</a:t>
            </a:r>
            <a:r>
              <a:rPr lang="en-IE" altLang="en-US" sz="2600" dirty="0">
                <a:latin typeface="Times New Roman" panose="02020603050405020304" pitchFamily="18" charset="0"/>
                <a:cs typeface="Times New Roman" panose="02020603050405020304" pitchFamily="18" charset="0"/>
                <a:sym typeface="Symbol" panose="05050102010706020507" pitchFamily="18" charset="2"/>
              </a:rPr>
              <a:t> and a population characteristic, e.g. </a:t>
            </a:r>
            <a:r>
              <a:rPr lang="en-IE" altLang="en-US" sz="2600" b="1" i="1" dirty="0">
                <a:latin typeface="Times New Roman" panose="02020603050405020304" pitchFamily="18" charset="0"/>
                <a:cs typeface="Times New Roman" panose="02020603050405020304" pitchFamily="18" charset="0"/>
                <a:sym typeface="Symbol" panose="05050102010706020507" pitchFamily="18" charset="2"/>
              </a:rPr>
              <a:t></a:t>
            </a:r>
            <a:r>
              <a:rPr lang="en-IE" altLang="en-US" sz="2600" dirty="0">
                <a:latin typeface="Times New Roman" panose="02020603050405020304" pitchFamily="18" charset="0"/>
                <a:cs typeface="Times New Roman" panose="02020603050405020304" pitchFamily="18" charset="0"/>
                <a:sym typeface="Symbol" panose="05050102010706020507" pitchFamily="18" charset="2"/>
              </a:rPr>
              <a:t>  is called a </a:t>
            </a:r>
            <a:r>
              <a:rPr lang="en-IE" altLang="en-US" sz="2600" b="1" dirty="0">
                <a:latin typeface="Times New Roman" panose="02020603050405020304" pitchFamily="18" charset="0"/>
                <a:cs typeface="Times New Roman" panose="02020603050405020304" pitchFamily="18" charset="0"/>
                <a:sym typeface="Symbol" panose="05050102010706020507" pitchFamily="18" charset="2"/>
              </a:rPr>
              <a:t>parameter</a:t>
            </a:r>
            <a:endParaRPr lang="en-IE" altLang="en-US" sz="2600" b="1" i="1"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15364" name="Rectangle 3"/>
          <p:cNvSpPr>
            <a:spLocks noGrp="1" noChangeArrowheads="1"/>
          </p:cNvSpPr>
          <p:nvPr>
            <p:ph type="title"/>
          </p:nvPr>
        </p:nvSpPr>
        <p:spPr/>
        <p:txBody>
          <a:bodyPr>
            <a:normAutofit/>
          </a:bodyPr>
          <a:lstStyle/>
          <a:p>
            <a:pPr eaLnBrk="1" hangingPunct="1"/>
            <a:r>
              <a:rPr lang="en-IE" altLang="en-US" sz="3600" dirty="0">
                <a:latin typeface="Times New Roman" panose="02020603050405020304" pitchFamily="18" charset="0"/>
                <a:cs typeface="Times New Roman" panose="02020603050405020304" pitchFamily="18" charset="0"/>
              </a:rPr>
              <a:t>Describing a population</a:t>
            </a:r>
          </a:p>
        </p:txBody>
      </p:sp>
      <p:graphicFrame>
        <p:nvGraphicFramePr>
          <p:cNvPr id="15365" name="Object 4"/>
          <p:cNvGraphicFramePr>
            <a:graphicFrameLocks noGrp="1" noChangeAspect="1"/>
          </p:cNvGraphicFramePr>
          <p:nvPr>
            <p:ph sz="half" idx="4294967295"/>
          </p:nvPr>
        </p:nvGraphicFramePr>
        <p:xfrm>
          <a:off x="4914701" y="3345657"/>
          <a:ext cx="409575" cy="481012"/>
        </p:xfrm>
        <a:graphic>
          <a:graphicData uri="http://schemas.openxmlformats.org/presentationml/2006/ole">
            <mc:AlternateContent xmlns:mc="http://schemas.openxmlformats.org/markup-compatibility/2006">
              <mc:Choice xmlns:v="urn:schemas-microsoft-com:vml" Requires="v">
                <p:oleObj spid="_x0000_s11293" name="Equation" r:id="rId4" imgW="139579" imgH="164957" progId="Equation.3">
                  <p:embed/>
                </p:oleObj>
              </mc:Choice>
              <mc:Fallback>
                <p:oleObj name="Equation" r:id="rId4" imgW="139579" imgH="16495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4701" y="3345657"/>
                        <a:ext cx="409575"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6" name="Object 5"/>
          <p:cNvGraphicFramePr>
            <a:graphicFrameLocks noGrp="1" noChangeAspect="1"/>
          </p:cNvGraphicFramePr>
          <p:nvPr>
            <p:ph sz="half" idx="4294967295"/>
          </p:nvPr>
        </p:nvGraphicFramePr>
        <p:xfrm>
          <a:off x="5743575" y="3375819"/>
          <a:ext cx="352425" cy="431800"/>
        </p:xfrm>
        <a:graphic>
          <a:graphicData uri="http://schemas.openxmlformats.org/presentationml/2006/ole">
            <mc:AlternateContent xmlns:mc="http://schemas.openxmlformats.org/markup-compatibility/2006">
              <mc:Choice xmlns:v="urn:schemas-microsoft-com:vml" Requires="v">
                <p:oleObj spid="_x0000_s11294" name="Equation" r:id="rId6" imgW="114201" imgH="139579" progId="Equation.3">
                  <p:embed/>
                </p:oleObj>
              </mc:Choice>
              <mc:Fallback>
                <p:oleObj name="Equation" r:id="rId6" imgW="114201" imgH="13957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43575" y="3375819"/>
                        <a:ext cx="35242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7" name="Object 6"/>
          <p:cNvGraphicFramePr>
            <a:graphicFrameLocks noChangeAspect="1"/>
          </p:cNvGraphicFramePr>
          <p:nvPr/>
        </p:nvGraphicFramePr>
        <p:xfrm>
          <a:off x="5060496" y="4672012"/>
          <a:ext cx="407988" cy="482600"/>
        </p:xfrm>
        <a:graphic>
          <a:graphicData uri="http://schemas.openxmlformats.org/presentationml/2006/ole">
            <mc:AlternateContent xmlns:mc="http://schemas.openxmlformats.org/markup-compatibility/2006">
              <mc:Choice xmlns:v="urn:schemas-microsoft-com:vml" Requires="v">
                <p:oleObj spid="_x0000_s11295" name="Equation" r:id="rId8" imgW="139579" imgH="164957" progId="Equation.3">
                  <p:embed/>
                </p:oleObj>
              </mc:Choice>
              <mc:Fallback>
                <p:oleObj name="Equation" r:id="rId8" imgW="139579" imgH="16495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0496" y="4672012"/>
                        <a:ext cx="407988"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3934391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2"/>
          </p:nvPr>
        </p:nvSpPr>
        <p:spPr bwMode="auto">
          <a:xfrm>
            <a:off x="4038600" y="6356350"/>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0"/>
              </a:spcBef>
              <a:spcAft>
                <a:spcPct val="0"/>
              </a:spcAft>
              <a:buFontTx/>
              <a:buNone/>
            </a:pPr>
            <a:fld id="{1A01757E-4327-4B99-BDF6-3E3946ABA705}" type="slidenum">
              <a:rPr lang="en-US" altLang="en-US" sz="1200" smtClean="0">
                <a:latin typeface="Arial" panose="020B0604020202020204" pitchFamily="34" charset="0"/>
                <a:cs typeface="Arial" panose="020B0604020202020204" pitchFamily="34" charset="0"/>
              </a:rPr>
              <a:pPr algn="ctr" fontAlgn="base">
                <a:lnSpc>
                  <a:spcPct val="100000"/>
                </a:lnSpc>
                <a:spcBef>
                  <a:spcPct val="0"/>
                </a:spcBef>
                <a:spcAft>
                  <a:spcPct val="0"/>
                </a:spcAft>
                <a:buFontTx/>
                <a:buNone/>
              </a:pPr>
              <a:t>40</a:t>
            </a:fld>
            <a:endParaRPr lang="en-US" altLang="en-US" sz="1200">
              <a:latin typeface="Arial" panose="020B0604020202020204" pitchFamily="34" charset="0"/>
              <a:cs typeface="Arial" panose="020B0604020202020204" pitchFamily="34" charset="0"/>
            </a:endParaRPr>
          </a:p>
        </p:txBody>
      </p:sp>
      <p:sp>
        <p:nvSpPr>
          <p:cNvPr id="47107" name="Rectangle 2"/>
          <p:cNvSpPr>
            <a:spLocks noGrp="1" noRot="1" noChangeArrowheads="1"/>
          </p:cNvSpPr>
          <p:nvPr>
            <p:ph type="title"/>
          </p:nvPr>
        </p:nvSpPr>
        <p:spPr/>
        <p:txBody>
          <a:bodyPr>
            <a:normAutofit/>
          </a:bodyPr>
          <a:lstStyle/>
          <a:p>
            <a:pPr eaLnBrk="1" hangingPunct="1"/>
            <a:r>
              <a:rPr lang="en-US" altLang="en-US" sz="3200" b="1" dirty="0" err="1">
                <a:latin typeface="Times New Roman" panose="02020603050405020304" pitchFamily="18" charset="0"/>
                <a:cs typeface="Times New Roman" panose="02020603050405020304" pitchFamily="18" charset="0"/>
              </a:rPr>
              <a:t>Contd</a:t>
            </a:r>
            <a:r>
              <a:rPr lang="en-US" altLang="en-US" sz="3200" b="1" dirty="0">
                <a:latin typeface="Times New Roman" panose="02020603050405020304" pitchFamily="18" charset="0"/>
                <a:cs typeface="Times New Roman" panose="02020603050405020304" pitchFamily="18" charset="0"/>
              </a:rPr>
              <a:t>…</a:t>
            </a:r>
          </a:p>
        </p:txBody>
      </p:sp>
      <p:sp>
        <p:nvSpPr>
          <p:cNvPr id="47108" name="Rectangle 3"/>
          <p:cNvSpPr>
            <a:spLocks noGrp="1" noChangeArrowheads="1"/>
          </p:cNvSpPr>
          <p:nvPr>
            <p:ph type="body" idx="1"/>
          </p:nvPr>
        </p:nvSpPr>
        <p:spPr/>
        <p:txBody>
          <a:bodyPr/>
          <a:lstStyle/>
          <a:p>
            <a:pPr eaLnBrk="1" hangingPunct="1"/>
            <a:r>
              <a:rPr lang="en-US" altLang="en-US" dirty="0">
                <a:latin typeface="Times New Roman" panose="02020603050405020304" pitchFamily="18" charset="0"/>
                <a:cs typeface="Times New Roman" panose="02020603050405020304" pitchFamily="18" charset="0"/>
              </a:rPr>
              <a:t>Symbolically, SD can be written as: </a:t>
            </a: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r>
              <a:rPr lang="en-US" altLang="en-US" dirty="0">
                <a:latin typeface="Times New Roman" panose="02020603050405020304" pitchFamily="18" charset="0"/>
                <a:cs typeface="Times New Roman" panose="02020603050405020304" pitchFamily="18" charset="0"/>
              </a:rPr>
              <a:t>Let’s use the scores 1, 2, 6, 6, and 15, where </a:t>
            </a:r>
          </a:p>
        </p:txBody>
      </p:sp>
      <p:sp>
        <p:nvSpPr>
          <p:cNvPr id="47109" name="Rectangle 4"/>
          <p:cNvSpPr>
            <a:spLocks noChangeArrowheads="1"/>
          </p:cNvSpPr>
          <p:nvPr/>
        </p:nvSpPr>
        <p:spPr bwMode="auto">
          <a:xfrm>
            <a:off x="1524000" y="30924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cs typeface="Arial" panose="020B0604020202020204" pitchFamily="34" charset="0"/>
            </a:endParaRPr>
          </a:p>
        </p:txBody>
      </p:sp>
      <p:graphicFrame>
        <p:nvGraphicFramePr>
          <p:cNvPr id="47110" name="Object 5"/>
          <p:cNvGraphicFramePr>
            <a:graphicFrameLocks noChangeAspect="1"/>
          </p:cNvGraphicFramePr>
          <p:nvPr/>
        </p:nvGraphicFramePr>
        <p:xfrm>
          <a:off x="4467225" y="2466975"/>
          <a:ext cx="3032125" cy="1046163"/>
        </p:xfrm>
        <a:graphic>
          <a:graphicData uri="http://schemas.openxmlformats.org/presentationml/2006/ole">
            <mc:AlternateContent xmlns:mc="http://schemas.openxmlformats.org/markup-compatibility/2006">
              <mc:Choice xmlns:v="urn:schemas-microsoft-com:vml" Requires="v">
                <p:oleObj spid="_x0000_s19470" name="Equation" r:id="rId3" imgW="736280" imgH="253890" progId="Equation.3">
                  <p:embed/>
                </p:oleObj>
              </mc:Choice>
              <mc:Fallback>
                <p:oleObj name="Equation" r:id="rId3" imgW="736280" imgH="25389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7225" y="2466975"/>
                        <a:ext cx="3032125"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1" name="Rectangle 6"/>
          <p:cNvSpPr>
            <a:spLocks noChangeArrowheads="1"/>
          </p:cNvSpPr>
          <p:nvPr/>
        </p:nvSpPr>
        <p:spPr bwMode="auto">
          <a:xfrm>
            <a:off x="152400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cs typeface="Arial" panose="020B0604020202020204" pitchFamily="34" charset="0"/>
            </a:endParaRPr>
          </a:p>
        </p:txBody>
      </p:sp>
      <p:graphicFrame>
        <p:nvGraphicFramePr>
          <p:cNvPr id="47112" name="Object 7"/>
          <p:cNvGraphicFramePr>
            <a:graphicFrameLocks noChangeAspect="1"/>
          </p:cNvGraphicFramePr>
          <p:nvPr/>
        </p:nvGraphicFramePr>
        <p:xfrm>
          <a:off x="5057775" y="5176838"/>
          <a:ext cx="1620838" cy="677862"/>
        </p:xfrm>
        <a:graphic>
          <a:graphicData uri="http://schemas.openxmlformats.org/presentationml/2006/ole">
            <mc:AlternateContent xmlns:mc="http://schemas.openxmlformats.org/markup-compatibility/2006">
              <mc:Choice xmlns:v="urn:schemas-microsoft-com:vml" Requires="v">
                <p:oleObj spid="_x0000_s19471" name="Equation" r:id="rId5" imgW="418918" imgH="177723" progId="Equation.3">
                  <p:embed/>
                </p:oleObj>
              </mc:Choice>
              <mc:Fallback>
                <p:oleObj name="Equation" r:id="rId5" imgW="418918" imgH="17772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7775" y="5176838"/>
                        <a:ext cx="162083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499263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B8E066E8-F4F0-4DAA-B63F-6BE21D43BA8D}" type="slidenum">
              <a:rPr lang="en-US" altLang="en-US" sz="1200" smtClean="0">
                <a:latin typeface="Arial" panose="020B0604020202020204" pitchFamily="34" charset="0"/>
                <a:cs typeface="Arial" panose="020B0604020202020204" pitchFamily="34" charset="0"/>
              </a:rPr>
              <a:pPr fontAlgn="base">
                <a:lnSpc>
                  <a:spcPct val="100000"/>
                </a:lnSpc>
                <a:spcBef>
                  <a:spcPct val="0"/>
                </a:spcBef>
                <a:spcAft>
                  <a:spcPct val="0"/>
                </a:spcAft>
                <a:buFontTx/>
                <a:buNone/>
              </a:pPr>
              <a:t>41</a:t>
            </a:fld>
            <a:endParaRPr lang="en-US" altLang="en-US" sz="1200">
              <a:latin typeface="Arial" panose="020B0604020202020204" pitchFamily="34" charset="0"/>
              <a:cs typeface="Arial" panose="020B0604020202020204" pitchFamily="34" charset="0"/>
            </a:endParaRPr>
          </a:p>
        </p:txBody>
      </p:sp>
      <p:sp>
        <p:nvSpPr>
          <p:cNvPr id="48131" name="Rectangle 2"/>
          <p:cNvSpPr>
            <a:spLocks noGrp="1" noRot="1" noChangeArrowheads="1"/>
          </p:cNvSpPr>
          <p:nvPr>
            <p:ph type="title"/>
          </p:nvPr>
        </p:nvSpPr>
        <p:spPr/>
        <p:txBody>
          <a:bodyPr>
            <a:normAutofit/>
          </a:bodyPr>
          <a:lstStyle/>
          <a:p>
            <a:r>
              <a:rPr lang="en-US" altLang="en-US" sz="3200" b="1" dirty="0" err="1">
                <a:latin typeface="Times New Roman" panose="02020603050405020304" pitchFamily="18" charset="0"/>
                <a:cs typeface="Times New Roman" panose="02020603050405020304" pitchFamily="18" charset="0"/>
              </a:rPr>
              <a:t>Contd</a:t>
            </a:r>
            <a:r>
              <a:rPr lang="en-US" altLang="en-US" sz="3200" b="1" dirty="0">
                <a:latin typeface="Times New Roman" panose="02020603050405020304" pitchFamily="18" charset="0"/>
                <a:cs typeface="Times New Roman" panose="02020603050405020304" pitchFamily="18" charset="0"/>
              </a:rPr>
              <a:t>…</a:t>
            </a:r>
            <a:endParaRPr lang="en-US" altLang="en-US" sz="3200" dirty="0">
              <a:latin typeface="Times New Roman" panose="02020603050405020304" pitchFamily="18" charset="0"/>
              <a:cs typeface="Times New Roman" panose="02020603050405020304" pitchFamily="18" charset="0"/>
            </a:endParaRPr>
          </a:p>
        </p:txBody>
      </p:sp>
      <p:sp>
        <p:nvSpPr>
          <p:cNvPr id="48132" name="Rectangle 3"/>
          <p:cNvSpPr>
            <a:spLocks noGrp="1" noChangeArrowheads="1"/>
          </p:cNvSpPr>
          <p:nvPr>
            <p:ph type="body" sz="half" idx="1"/>
          </p:nvPr>
        </p:nvSpPr>
        <p:spPr>
          <a:xfrm>
            <a:off x="1981200" y="1600200"/>
            <a:ext cx="8229600" cy="4525963"/>
          </a:xfrm>
        </p:spPr>
        <p:txBody>
          <a:bodyPr/>
          <a:lstStyle/>
          <a:p>
            <a:pPr eaLnBrk="1" hangingPunct="1"/>
            <a:r>
              <a:rPr lang="en-US" altLang="en-US" dirty="0">
                <a:latin typeface="Times New Roman" panose="02020603050405020304" pitchFamily="18" charset="0"/>
                <a:cs typeface="Times New Roman" panose="02020603050405020304" pitchFamily="18" charset="0"/>
              </a:rPr>
              <a:t>Now let’s calculate the sum of the deviation scores:</a:t>
            </a: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endParaRPr lang="en-US" altLang="en-US" dirty="0">
              <a:latin typeface="Times New Roman" panose="02020603050405020304" pitchFamily="18" charset="0"/>
              <a:cs typeface="Times New Roman" panose="02020603050405020304" pitchFamily="18" charset="0"/>
            </a:endParaRPr>
          </a:p>
          <a:p>
            <a:pPr algn="ctr" eaLnBrk="1" hangingPunct="1">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 (1-6) + (2-6) + (6-6) + (6-6) + (15-6)</a:t>
            </a:r>
          </a:p>
          <a:p>
            <a:pPr algn="ctr" eaLnBrk="1" hangingPunct="1">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 (-5) + (-4) + (0) + (0) + (9)</a:t>
            </a:r>
          </a:p>
          <a:p>
            <a:pPr algn="ctr" eaLnBrk="1" hangingPunct="1">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 = -9 + 9 = 0</a:t>
            </a:r>
          </a:p>
        </p:txBody>
      </p:sp>
      <p:graphicFrame>
        <p:nvGraphicFramePr>
          <p:cNvPr id="48133" name="Object 4"/>
          <p:cNvGraphicFramePr>
            <a:graphicFrameLocks noGrp="1" noChangeAspect="1"/>
          </p:cNvGraphicFramePr>
          <p:nvPr>
            <p:ph sz="half" idx="2"/>
          </p:nvPr>
        </p:nvGraphicFramePr>
        <p:xfrm>
          <a:off x="4267200" y="2749550"/>
          <a:ext cx="2286000" cy="788988"/>
        </p:xfrm>
        <a:graphic>
          <a:graphicData uri="http://schemas.openxmlformats.org/presentationml/2006/ole">
            <mc:AlternateContent xmlns:mc="http://schemas.openxmlformats.org/markup-compatibility/2006">
              <mc:Choice xmlns:v="urn:schemas-microsoft-com:vml" Requires="v">
                <p:oleObj spid="_x0000_s20488" name="Equation" r:id="rId3" imgW="736280" imgH="253890" progId="Equation.3">
                  <p:embed/>
                </p:oleObj>
              </mc:Choice>
              <mc:Fallback>
                <p:oleObj name="Equation" r:id="rId3" imgW="736280" imgH="25389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749550"/>
                        <a:ext cx="22860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90483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2"/>
          </p:nvPr>
        </p:nvSpPr>
        <p:spPr bwMode="auto">
          <a:xfrm>
            <a:off x="4038600" y="6356350"/>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0"/>
              </a:spcBef>
              <a:spcAft>
                <a:spcPct val="0"/>
              </a:spcAft>
              <a:buFontTx/>
              <a:buNone/>
            </a:pPr>
            <a:fld id="{D7F1094D-564E-4F10-9C3A-AEC1F29285B9}" type="slidenum">
              <a:rPr lang="en-US" altLang="en-US" sz="1200" smtClean="0">
                <a:latin typeface="Arial" panose="020B0604020202020204" pitchFamily="34" charset="0"/>
                <a:cs typeface="Arial" panose="020B0604020202020204" pitchFamily="34" charset="0"/>
              </a:rPr>
              <a:pPr algn="ctr" fontAlgn="base">
                <a:lnSpc>
                  <a:spcPct val="100000"/>
                </a:lnSpc>
                <a:spcBef>
                  <a:spcPct val="0"/>
                </a:spcBef>
                <a:spcAft>
                  <a:spcPct val="0"/>
                </a:spcAft>
                <a:buFontTx/>
                <a:buNone/>
              </a:pPr>
              <a:t>42</a:t>
            </a:fld>
            <a:endParaRPr lang="en-US" altLang="en-US" sz="1200">
              <a:latin typeface="Arial" panose="020B0604020202020204" pitchFamily="34" charset="0"/>
              <a:cs typeface="Arial" panose="020B0604020202020204" pitchFamily="34" charset="0"/>
            </a:endParaRPr>
          </a:p>
        </p:txBody>
      </p:sp>
      <p:sp>
        <p:nvSpPr>
          <p:cNvPr id="49155" name="Rectangle 2"/>
          <p:cNvSpPr>
            <a:spLocks noGrp="1" noRot="1" noChangeArrowheads="1"/>
          </p:cNvSpPr>
          <p:nvPr>
            <p:ph type="title"/>
          </p:nvPr>
        </p:nvSpPr>
        <p:spPr>
          <a:xfrm>
            <a:off x="838200" y="365125"/>
            <a:ext cx="10515600" cy="1070385"/>
          </a:xfrm>
        </p:spPr>
        <p:txBody>
          <a:bodyPr>
            <a:normAutofit/>
          </a:bodyPr>
          <a:lstStyle/>
          <a:p>
            <a:r>
              <a:rPr lang="en-US" altLang="en-US" sz="3200" b="1" dirty="0" err="1">
                <a:latin typeface="Times New Roman" panose="02020603050405020304" pitchFamily="18" charset="0"/>
                <a:cs typeface="Times New Roman" panose="02020603050405020304" pitchFamily="18" charset="0"/>
              </a:rPr>
              <a:t>Contd</a:t>
            </a:r>
            <a:r>
              <a:rPr lang="en-US" altLang="en-US" sz="3200" b="1" dirty="0">
                <a:latin typeface="Times New Roman" panose="02020603050405020304" pitchFamily="18" charset="0"/>
                <a:cs typeface="Times New Roman" panose="02020603050405020304" pitchFamily="18" charset="0"/>
              </a:rPr>
              <a:t>…</a:t>
            </a:r>
            <a:endParaRPr lang="en-US" altLang="en-US" sz="3200" dirty="0"/>
          </a:p>
        </p:txBody>
      </p:sp>
      <p:sp>
        <p:nvSpPr>
          <p:cNvPr id="49156" name="Rectangle 3"/>
          <p:cNvSpPr>
            <a:spLocks noGrp="1" noChangeArrowheads="1"/>
          </p:cNvSpPr>
          <p:nvPr>
            <p:ph type="body" idx="1"/>
          </p:nvPr>
        </p:nvSpPr>
        <p:spPr/>
        <p:txBody>
          <a:bodyPr/>
          <a:lstStyle/>
          <a:p>
            <a:pPr eaLnBrk="1" hangingPunct="1"/>
            <a:r>
              <a:rPr lang="en-US" altLang="en-US" dirty="0">
                <a:latin typeface="Times New Roman" panose="02020603050405020304" pitchFamily="18" charset="0"/>
                <a:cs typeface="Times New Roman" panose="02020603050405020304" pitchFamily="18" charset="0"/>
              </a:rPr>
              <a:t>We can avoid this problem (deviation scores sum to 0) by squaring each deviation score before summing them</a:t>
            </a: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r>
              <a:rPr lang="en-US" altLang="en-US" dirty="0">
                <a:latin typeface="Times New Roman" panose="02020603050405020304" pitchFamily="18" charset="0"/>
                <a:cs typeface="Times New Roman" panose="02020603050405020304" pitchFamily="18" charset="0"/>
              </a:rPr>
              <a:t>This would be written symbolically as</a:t>
            </a:r>
          </a:p>
          <a:p>
            <a:pPr eaLnBrk="1" hangingPunct="1"/>
            <a:endParaRPr lang="en-US" altLang="en-US" dirty="0">
              <a:latin typeface="Times New Roman" panose="02020603050405020304" pitchFamily="18" charset="0"/>
              <a:cs typeface="Times New Roman" panose="02020603050405020304" pitchFamily="18" charset="0"/>
            </a:endParaRPr>
          </a:p>
        </p:txBody>
      </p:sp>
      <p:sp>
        <p:nvSpPr>
          <p:cNvPr id="49157" name="Rectangle 4"/>
          <p:cNvSpPr>
            <a:spLocks noChangeArrowheads="1"/>
          </p:cNvSpPr>
          <p:nvPr/>
        </p:nvSpPr>
        <p:spPr bwMode="auto">
          <a:xfrm>
            <a:off x="152400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cs typeface="Arial" panose="020B0604020202020204" pitchFamily="34" charset="0"/>
            </a:endParaRPr>
          </a:p>
        </p:txBody>
      </p:sp>
      <p:graphicFrame>
        <p:nvGraphicFramePr>
          <p:cNvPr id="49158" name="Object 5"/>
          <p:cNvGraphicFramePr>
            <a:graphicFrameLocks noChangeAspect="1"/>
          </p:cNvGraphicFramePr>
          <p:nvPr/>
        </p:nvGraphicFramePr>
        <p:xfrm>
          <a:off x="4191000" y="4419600"/>
          <a:ext cx="3200400" cy="1066800"/>
        </p:xfrm>
        <a:graphic>
          <a:graphicData uri="http://schemas.openxmlformats.org/presentationml/2006/ole">
            <mc:AlternateContent xmlns:mc="http://schemas.openxmlformats.org/markup-compatibility/2006">
              <mc:Choice xmlns:v="urn:schemas-microsoft-com:vml" Requires="v">
                <p:oleObj spid="_x0000_s21512" name="Equation" r:id="rId3" imgW="799753" imgH="266584" progId="Equation.3">
                  <p:embed/>
                </p:oleObj>
              </mc:Choice>
              <mc:Fallback>
                <p:oleObj name="Equation" r:id="rId3" imgW="799753" imgH="26658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4419600"/>
                        <a:ext cx="3200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447514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2"/>
          </p:nvPr>
        </p:nvSpPr>
        <p:spPr bwMode="auto">
          <a:xfrm>
            <a:off x="4038600" y="6356350"/>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0"/>
              </a:spcBef>
              <a:spcAft>
                <a:spcPct val="0"/>
              </a:spcAft>
              <a:buFontTx/>
              <a:buNone/>
            </a:pPr>
            <a:fld id="{459692CF-4D09-4758-816B-DC318F378C31}" type="slidenum">
              <a:rPr lang="en-US" altLang="en-US" sz="1200" smtClean="0">
                <a:latin typeface="Arial" panose="020B0604020202020204" pitchFamily="34" charset="0"/>
                <a:cs typeface="Arial" panose="020B0604020202020204" pitchFamily="34" charset="0"/>
              </a:rPr>
              <a:pPr algn="ctr" fontAlgn="base">
                <a:lnSpc>
                  <a:spcPct val="100000"/>
                </a:lnSpc>
                <a:spcBef>
                  <a:spcPct val="0"/>
                </a:spcBef>
                <a:spcAft>
                  <a:spcPct val="0"/>
                </a:spcAft>
                <a:buFontTx/>
                <a:buNone/>
              </a:pPr>
              <a:t>43</a:t>
            </a:fld>
            <a:endParaRPr lang="en-US" altLang="en-US" sz="1200">
              <a:latin typeface="Arial" panose="020B0604020202020204" pitchFamily="34" charset="0"/>
              <a:cs typeface="Arial" panose="020B0604020202020204" pitchFamily="34" charset="0"/>
            </a:endParaRPr>
          </a:p>
        </p:txBody>
      </p:sp>
      <p:sp>
        <p:nvSpPr>
          <p:cNvPr id="50179" name="Rectangle 2"/>
          <p:cNvSpPr>
            <a:spLocks noGrp="1" noRot="1" noChangeArrowheads="1"/>
          </p:cNvSpPr>
          <p:nvPr>
            <p:ph type="title"/>
          </p:nvPr>
        </p:nvSpPr>
        <p:spPr/>
        <p:txBody>
          <a:bodyPr>
            <a:normAutofit/>
          </a:bodyPr>
          <a:lstStyle/>
          <a:p>
            <a:r>
              <a:rPr lang="en-US" altLang="en-US" sz="3200" b="1" dirty="0" err="1">
                <a:latin typeface="Times New Roman" panose="02020603050405020304" pitchFamily="18" charset="0"/>
                <a:cs typeface="Times New Roman" panose="02020603050405020304" pitchFamily="18" charset="0"/>
              </a:rPr>
              <a:t>Contd</a:t>
            </a:r>
            <a:r>
              <a:rPr lang="en-US" altLang="en-US" sz="3200" b="1" dirty="0">
                <a:latin typeface="Times New Roman" panose="02020603050405020304" pitchFamily="18" charset="0"/>
                <a:cs typeface="Times New Roman" panose="02020603050405020304" pitchFamily="18" charset="0"/>
              </a:rPr>
              <a:t>…</a:t>
            </a:r>
            <a:endParaRPr lang="en-US" altLang="en-US" sz="3200" dirty="0"/>
          </a:p>
        </p:txBody>
      </p:sp>
      <p:sp>
        <p:nvSpPr>
          <p:cNvPr id="50180" name="Rectangle 3"/>
          <p:cNvSpPr>
            <a:spLocks noGrp="1" noChangeArrowheads="1"/>
          </p:cNvSpPr>
          <p:nvPr>
            <p:ph type="body" idx="1"/>
          </p:nvPr>
        </p:nvSpPr>
        <p:spPr/>
        <p:txBody>
          <a:bodyPr/>
          <a:lstStyle/>
          <a:p>
            <a:pPr eaLnBrk="1" hangingPunct="1"/>
            <a:endParaRPr lang="en-US" altLang="en-US" dirty="0">
              <a:latin typeface="Times New Roman" panose="02020603050405020304" pitchFamily="18" charset="0"/>
              <a:cs typeface="Times New Roman" panose="02020603050405020304" pitchFamily="18" charset="0"/>
            </a:endParaRPr>
          </a:p>
          <a:p>
            <a:pPr eaLnBrk="1" hangingPunct="1"/>
            <a:r>
              <a:rPr lang="en-US" altLang="en-US" dirty="0">
                <a:latin typeface="Times New Roman" panose="02020603050405020304" pitchFamily="18" charset="0"/>
                <a:cs typeface="Times New Roman" panose="02020603050405020304" pitchFamily="18" charset="0"/>
              </a:rPr>
              <a:t>Substituting the </a:t>
            </a:r>
            <a:r>
              <a:rPr lang="en-US" altLang="en-US" i="1" dirty="0">
                <a:latin typeface="Times New Roman" panose="02020603050405020304" pitchFamily="18" charset="0"/>
                <a:cs typeface="Times New Roman" panose="02020603050405020304" pitchFamily="18" charset="0"/>
              </a:rPr>
              <a:t>X</a:t>
            </a:r>
            <a:r>
              <a:rPr lang="en-US" altLang="en-US" dirty="0">
                <a:latin typeface="Times New Roman" panose="02020603050405020304" pitchFamily="18" charset="0"/>
                <a:cs typeface="Times New Roman" panose="02020603050405020304" pitchFamily="18" charset="0"/>
              </a:rPr>
              <a:t> scores again,</a:t>
            </a:r>
          </a:p>
          <a:p>
            <a:pPr eaLnBrk="1" hangingPunct="1"/>
            <a:endParaRPr lang="en-US" altLang="en-US" dirty="0">
              <a:latin typeface="Times New Roman" panose="02020603050405020304" pitchFamily="18" charset="0"/>
              <a:cs typeface="Times New Roman" panose="02020603050405020304" pitchFamily="18" charset="0"/>
            </a:endParaRPr>
          </a:p>
          <a:p>
            <a:pPr algn="ctr" eaLnBrk="1" hangingPunct="1">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 (1-6)</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(2-6)</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(6-6)</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(6-6)</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(15-6)</a:t>
            </a:r>
            <a:r>
              <a:rPr lang="en-US" altLang="en-US" baseline="30000" dirty="0">
                <a:latin typeface="Times New Roman" panose="02020603050405020304" pitchFamily="18" charset="0"/>
                <a:cs typeface="Times New Roman" panose="02020603050405020304" pitchFamily="18" charset="0"/>
              </a:rPr>
              <a:t>2</a:t>
            </a:r>
          </a:p>
          <a:p>
            <a:pPr algn="ctr" eaLnBrk="1" hangingPunct="1">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 (-5)</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(-4)</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(0)</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(0)</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(9)</a:t>
            </a:r>
            <a:r>
              <a:rPr lang="en-US" altLang="en-US" baseline="30000" dirty="0">
                <a:latin typeface="Times New Roman" panose="02020603050405020304" pitchFamily="18" charset="0"/>
                <a:cs typeface="Times New Roman" panose="02020603050405020304" pitchFamily="18" charset="0"/>
              </a:rPr>
              <a:t>2</a:t>
            </a:r>
          </a:p>
          <a:p>
            <a:pPr algn="ctr" eaLnBrk="1" hangingPunct="1">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 25 + 16 + 0 + 0 + 81</a:t>
            </a:r>
          </a:p>
          <a:p>
            <a:pPr algn="ctr" eaLnBrk="1" hangingPunct="1">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 122 </a:t>
            </a:r>
          </a:p>
        </p:txBody>
      </p:sp>
    </p:spTree>
    <p:extLst>
      <p:ext uri="{BB962C8B-B14F-4D97-AF65-F5344CB8AC3E}">
        <p14:creationId xmlns:p14="http://schemas.microsoft.com/office/powerpoint/2010/main" val="5080593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2"/>
          </p:nvPr>
        </p:nvSpPr>
        <p:spPr bwMode="auto">
          <a:xfrm>
            <a:off x="4038600" y="6356350"/>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0"/>
              </a:spcBef>
              <a:spcAft>
                <a:spcPct val="0"/>
              </a:spcAft>
              <a:buFontTx/>
              <a:buNone/>
            </a:pPr>
            <a:fld id="{A4327D00-47BD-485D-B875-07CED2424EA8}" type="slidenum">
              <a:rPr lang="en-US" altLang="en-US" sz="1200" smtClean="0">
                <a:latin typeface="Arial" panose="020B0604020202020204" pitchFamily="34" charset="0"/>
                <a:cs typeface="Arial" panose="020B0604020202020204" pitchFamily="34" charset="0"/>
              </a:rPr>
              <a:pPr algn="ctr" fontAlgn="base">
                <a:lnSpc>
                  <a:spcPct val="100000"/>
                </a:lnSpc>
                <a:spcBef>
                  <a:spcPct val="0"/>
                </a:spcBef>
                <a:spcAft>
                  <a:spcPct val="0"/>
                </a:spcAft>
                <a:buFontTx/>
                <a:buNone/>
              </a:pPr>
              <a:t>44</a:t>
            </a:fld>
            <a:endParaRPr lang="en-US" altLang="en-US" sz="1200" dirty="0">
              <a:latin typeface="Arial" panose="020B0604020202020204" pitchFamily="34" charset="0"/>
              <a:cs typeface="Arial" panose="020B0604020202020204" pitchFamily="34" charset="0"/>
            </a:endParaRPr>
          </a:p>
        </p:txBody>
      </p:sp>
      <p:sp>
        <p:nvSpPr>
          <p:cNvPr id="51204" name="Rectangle 3"/>
          <p:cNvSpPr>
            <a:spLocks noGrp="1" noChangeArrowheads="1"/>
          </p:cNvSpPr>
          <p:nvPr>
            <p:ph type="body" idx="1"/>
          </p:nvPr>
        </p:nvSpPr>
        <p:spPr/>
        <p:txBody>
          <a:bodyPr/>
          <a:lstStyle/>
          <a:p>
            <a:pPr eaLnBrk="1" hangingPunct="1"/>
            <a:r>
              <a:rPr lang="en-US" altLang="en-US" dirty="0">
                <a:latin typeface="Times New Roman" panose="02020603050405020304" pitchFamily="18" charset="0"/>
                <a:cs typeface="Times New Roman" panose="02020603050405020304" pitchFamily="18" charset="0"/>
              </a:rPr>
              <a:t>Then divide this value by n-1 (degrees of freedom) to arrive at the mean squared deviation</a:t>
            </a:r>
          </a:p>
          <a:p>
            <a:pPr algn="ctr" eaLnBrk="1" hangingPunct="1">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122/4 = 30.5</a:t>
            </a:r>
          </a:p>
          <a:p>
            <a:pPr algn="ctr" eaLnBrk="1" hangingPunct="1">
              <a:buFont typeface="Wingdings" panose="05000000000000000000" pitchFamily="2" charset="2"/>
              <a:buNone/>
            </a:pPr>
            <a:endParaRPr lang="en-US" altLang="en-US" dirty="0">
              <a:latin typeface="Times New Roman" panose="02020603050405020304" pitchFamily="18" charset="0"/>
              <a:cs typeface="Times New Roman" panose="02020603050405020304" pitchFamily="18" charset="0"/>
            </a:endParaRPr>
          </a:p>
          <a:p>
            <a:pPr eaLnBrk="1" hangingPunct="1"/>
            <a:r>
              <a:rPr lang="en-US" altLang="en-US" dirty="0">
                <a:latin typeface="Times New Roman" panose="02020603050405020304" pitchFamily="18" charset="0"/>
                <a:cs typeface="Times New Roman" panose="02020603050405020304" pitchFamily="18" charset="0"/>
              </a:rPr>
              <a:t>Then take the square root of this value to bring the units back to the raw score units</a:t>
            </a:r>
          </a:p>
          <a:p>
            <a:pPr eaLnBrk="1" hangingPunct="1"/>
            <a:endParaRPr lang="en-US" altLang="en-US" dirty="0">
              <a:latin typeface="Times New Roman" panose="02020603050405020304" pitchFamily="18" charset="0"/>
              <a:cs typeface="Times New Roman" panose="02020603050405020304" pitchFamily="18" charset="0"/>
            </a:endParaRPr>
          </a:p>
        </p:txBody>
      </p:sp>
      <p:sp>
        <p:nvSpPr>
          <p:cNvPr id="51205" name="Rectangle 4"/>
          <p:cNvSpPr>
            <a:spLocks noChangeArrowheads="1"/>
          </p:cNvSpPr>
          <p:nvPr/>
        </p:nvSpPr>
        <p:spPr bwMode="auto">
          <a:xfrm>
            <a:off x="152400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cs typeface="Arial" panose="020B0604020202020204" pitchFamily="34" charset="0"/>
            </a:endParaRPr>
          </a:p>
        </p:txBody>
      </p:sp>
      <p:graphicFrame>
        <p:nvGraphicFramePr>
          <p:cNvPr id="51206" name="Object 5"/>
          <p:cNvGraphicFramePr>
            <a:graphicFrameLocks noChangeAspect="1"/>
          </p:cNvGraphicFramePr>
          <p:nvPr/>
        </p:nvGraphicFramePr>
        <p:xfrm>
          <a:off x="5094288" y="5165725"/>
          <a:ext cx="2155825" cy="593725"/>
        </p:xfrm>
        <a:graphic>
          <a:graphicData uri="http://schemas.openxmlformats.org/presentationml/2006/ole">
            <mc:AlternateContent xmlns:mc="http://schemas.openxmlformats.org/markup-compatibility/2006">
              <mc:Choice xmlns:v="urn:schemas-microsoft-com:vml" Requires="v">
                <p:oleObj spid="_x0000_s22536" name="Equation" r:id="rId3" imgW="838200" imgH="228600" progId="Equation.3">
                  <p:embed/>
                </p:oleObj>
              </mc:Choice>
              <mc:Fallback>
                <p:oleObj name="Equation" r:id="rId3" imgW="8382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4288" y="5165725"/>
                        <a:ext cx="21558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normAutofit/>
          </a:bodyPr>
          <a:lstStyle/>
          <a:p>
            <a:r>
              <a:rPr lang="en-US" altLang="en-US" sz="3200" b="1" dirty="0" err="1">
                <a:latin typeface="Times New Roman" panose="02020603050405020304" pitchFamily="18" charset="0"/>
                <a:cs typeface="Times New Roman" panose="02020603050405020304" pitchFamily="18" charset="0"/>
              </a:rPr>
              <a:t>Contd</a:t>
            </a:r>
            <a:r>
              <a:rPr lang="en-US" altLang="en-US" sz="3200" b="1" dirty="0">
                <a:latin typeface="Times New Roman" panose="02020603050405020304" pitchFamily="18" charset="0"/>
                <a:cs typeface="Times New Roman" panose="02020603050405020304" pitchFamily="18" charset="0"/>
              </a:rPr>
              <a:t>…</a:t>
            </a:r>
            <a:endParaRPr lang="en-US" sz="3200" dirty="0"/>
          </a:p>
        </p:txBody>
      </p:sp>
    </p:spTree>
    <p:extLst>
      <p:ext uri="{BB962C8B-B14F-4D97-AF65-F5344CB8AC3E}">
        <p14:creationId xmlns:p14="http://schemas.microsoft.com/office/powerpoint/2010/main" val="35404450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668594" y="228600"/>
            <a:ext cx="111399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Example 1: calculation of variance and standard deviation on strength scores.</a:t>
            </a: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p:txBody>
      </p:sp>
      <p:grpSp>
        <p:nvGrpSpPr>
          <p:cNvPr id="52227" name="Group 3"/>
          <p:cNvGrpSpPr>
            <a:grpSpLocks/>
          </p:cNvGrpSpPr>
          <p:nvPr/>
        </p:nvGrpSpPr>
        <p:grpSpPr bwMode="auto">
          <a:xfrm>
            <a:off x="2286000" y="963613"/>
            <a:ext cx="5257800" cy="5254625"/>
            <a:chOff x="43" y="674"/>
            <a:chExt cx="3544" cy="4823"/>
          </a:xfrm>
        </p:grpSpPr>
        <p:sp>
          <p:nvSpPr>
            <p:cNvPr id="52232" name="Rectangle 4"/>
            <p:cNvSpPr>
              <a:spLocks noChangeArrowheads="1"/>
            </p:cNvSpPr>
            <p:nvPr/>
          </p:nvSpPr>
          <p:spPr bwMode="auto">
            <a:xfrm>
              <a:off x="43" y="674"/>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Subj</a:t>
              </a:r>
              <a:endParaRPr lang="en-US" altLang="en-US" sz="1200">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52233" name="Rectangle 5"/>
            <p:cNvSpPr>
              <a:spLocks noChangeArrowheads="1"/>
            </p:cNvSpPr>
            <p:nvPr/>
          </p:nvSpPr>
          <p:spPr bwMode="auto">
            <a:xfrm>
              <a:off x="929" y="674"/>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Score (x)</a:t>
              </a:r>
              <a:endParaRPr lang="en-US" altLang="en-US" sz="1200">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52234" name="Rectangle 6"/>
            <p:cNvSpPr>
              <a:spLocks noChangeArrowheads="1"/>
            </p:cNvSpPr>
            <p:nvPr/>
          </p:nvSpPr>
          <p:spPr bwMode="auto">
            <a:xfrm>
              <a:off x="1815" y="674"/>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Deviation</a:t>
              </a:r>
              <a:endParaRPr lang="en-US" altLang="en-US" sz="1200">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52235" name="Rectangle 7"/>
            <p:cNvSpPr>
              <a:spLocks noChangeArrowheads="1"/>
            </p:cNvSpPr>
            <p:nvPr/>
          </p:nvSpPr>
          <p:spPr bwMode="auto">
            <a:xfrm>
              <a:off x="2701" y="674"/>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(x)</a:t>
              </a:r>
              <a:r>
                <a:rPr lang="en-US" altLang="en-US" sz="1600" b="1" baseline="30000">
                  <a:latin typeface="Times New Roman" panose="02020603050405020304" pitchFamily="18" charset="0"/>
                  <a:cs typeface="Times New Roman" panose="02020603050405020304" pitchFamily="18" charset="0"/>
                </a:rPr>
                <a:t>2</a:t>
              </a:r>
              <a:endParaRPr lang="en-US" altLang="en-US" sz="1200">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52236" name="Rectangle 8"/>
            <p:cNvSpPr>
              <a:spLocks noChangeArrowheads="1"/>
            </p:cNvSpPr>
            <p:nvPr/>
          </p:nvSpPr>
          <p:spPr bwMode="auto">
            <a:xfrm>
              <a:off x="43" y="1116"/>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1</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37" name="Rectangle 9"/>
            <p:cNvSpPr>
              <a:spLocks noChangeArrowheads="1"/>
            </p:cNvSpPr>
            <p:nvPr/>
          </p:nvSpPr>
          <p:spPr bwMode="auto">
            <a:xfrm>
              <a:off x="929" y="1116"/>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216</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38" name="Rectangle 10"/>
            <p:cNvSpPr>
              <a:spLocks noChangeArrowheads="1"/>
            </p:cNvSpPr>
            <p:nvPr/>
          </p:nvSpPr>
          <p:spPr bwMode="auto">
            <a:xfrm>
              <a:off x="1815" y="1116"/>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22.7</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39" name="Rectangle 11"/>
            <p:cNvSpPr>
              <a:spLocks noChangeArrowheads="1"/>
            </p:cNvSpPr>
            <p:nvPr/>
          </p:nvSpPr>
          <p:spPr bwMode="auto">
            <a:xfrm>
              <a:off x="2701" y="1116"/>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515.29</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40" name="Rectangle 12"/>
            <p:cNvSpPr>
              <a:spLocks noChangeArrowheads="1"/>
            </p:cNvSpPr>
            <p:nvPr/>
          </p:nvSpPr>
          <p:spPr bwMode="auto">
            <a:xfrm>
              <a:off x="43" y="1558"/>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2</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41" name="Rectangle 13"/>
            <p:cNvSpPr>
              <a:spLocks noChangeArrowheads="1"/>
            </p:cNvSpPr>
            <p:nvPr/>
          </p:nvSpPr>
          <p:spPr bwMode="auto">
            <a:xfrm>
              <a:off x="929" y="1558"/>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144</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42" name="Rectangle 14"/>
            <p:cNvSpPr>
              <a:spLocks noChangeArrowheads="1"/>
            </p:cNvSpPr>
            <p:nvPr/>
          </p:nvSpPr>
          <p:spPr bwMode="auto">
            <a:xfrm>
              <a:off x="1815" y="1558"/>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-49.3</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43" name="Rectangle 15"/>
            <p:cNvSpPr>
              <a:spLocks noChangeArrowheads="1"/>
            </p:cNvSpPr>
            <p:nvPr/>
          </p:nvSpPr>
          <p:spPr bwMode="auto">
            <a:xfrm>
              <a:off x="2701" y="1558"/>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2430.49</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44" name="Rectangle 16"/>
            <p:cNvSpPr>
              <a:spLocks noChangeArrowheads="1"/>
            </p:cNvSpPr>
            <p:nvPr/>
          </p:nvSpPr>
          <p:spPr bwMode="auto">
            <a:xfrm>
              <a:off x="43" y="2000"/>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3</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45" name="Rectangle 17"/>
            <p:cNvSpPr>
              <a:spLocks noChangeArrowheads="1"/>
            </p:cNvSpPr>
            <p:nvPr/>
          </p:nvSpPr>
          <p:spPr bwMode="auto">
            <a:xfrm>
              <a:off x="929" y="2000"/>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dirty="0">
                  <a:latin typeface="Times New Roman" panose="02020603050405020304" pitchFamily="18" charset="0"/>
                  <a:cs typeface="Times New Roman" panose="02020603050405020304" pitchFamily="18" charset="0"/>
                </a:rPr>
                <a:t>183</a:t>
              </a:r>
              <a:endParaRPr lang="en-US" altLang="en-US" sz="1200" b="1" dirty="0">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dirty="0">
                <a:latin typeface="Times New Roman" panose="02020603050405020304" pitchFamily="18" charset="0"/>
                <a:cs typeface="Times New Roman" panose="02020603050405020304" pitchFamily="18" charset="0"/>
              </a:endParaRPr>
            </a:p>
          </p:txBody>
        </p:sp>
        <p:sp>
          <p:nvSpPr>
            <p:cNvPr id="52246" name="Rectangle 18"/>
            <p:cNvSpPr>
              <a:spLocks noChangeArrowheads="1"/>
            </p:cNvSpPr>
            <p:nvPr/>
          </p:nvSpPr>
          <p:spPr bwMode="auto">
            <a:xfrm>
              <a:off x="1815" y="2000"/>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-10.3</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47" name="Rectangle 19"/>
            <p:cNvSpPr>
              <a:spLocks noChangeArrowheads="1"/>
            </p:cNvSpPr>
            <p:nvPr/>
          </p:nvSpPr>
          <p:spPr bwMode="auto">
            <a:xfrm>
              <a:off x="2701" y="2000"/>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106.09</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48" name="Rectangle 20"/>
            <p:cNvSpPr>
              <a:spLocks noChangeArrowheads="1"/>
            </p:cNvSpPr>
            <p:nvPr/>
          </p:nvSpPr>
          <p:spPr bwMode="auto">
            <a:xfrm>
              <a:off x="43" y="2442"/>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4</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49" name="Rectangle 21"/>
            <p:cNvSpPr>
              <a:spLocks noChangeArrowheads="1"/>
            </p:cNvSpPr>
            <p:nvPr/>
          </p:nvSpPr>
          <p:spPr bwMode="auto">
            <a:xfrm>
              <a:off x="929" y="2442"/>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138</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50" name="Rectangle 22"/>
            <p:cNvSpPr>
              <a:spLocks noChangeArrowheads="1"/>
            </p:cNvSpPr>
            <p:nvPr/>
          </p:nvSpPr>
          <p:spPr bwMode="auto">
            <a:xfrm>
              <a:off x="1815" y="2442"/>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-55.3</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51" name="Rectangle 23"/>
            <p:cNvSpPr>
              <a:spLocks noChangeArrowheads="1"/>
            </p:cNvSpPr>
            <p:nvPr/>
          </p:nvSpPr>
          <p:spPr bwMode="auto">
            <a:xfrm>
              <a:off x="2701" y="2442"/>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3058.09</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52" name="Rectangle 24"/>
            <p:cNvSpPr>
              <a:spLocks noChangeArrowheads="1"/>
            </p:cNvSpPr>
            <p:nvPr/>
          </p:nvSpPr>
          <p:spPr bwMode="auto">
            <a:xfrm>
              <a:off x="43" y="2884"/>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5</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53" name="Rectangle 25"/>
            <p:cNvSpPr>
              <a:spLocks noChangeArrowheads="1"/>
            </p:cNvSpPr>
            <p:nvPr/>
          </p:nvSpPr>
          <p:spPr bwMode="auto">
            <a:xfrm>
              <a:off x="929" y="2884"/>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212</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52254" name="Rectangle 26"/>
            <p:cNvSpPr>
              <a:spLocks noChangeArrowheads="1"/>
            </p:cNvSpPr>
            <p:nvPr/>
          </p:nvSpPr>
          <p:spPr bwMode="auto">
            <a:xfrm>
              <a:off x="1815" y="2884"/>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18.7</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55" name="Rectangle 27"/>
            <p:cNvSpPr>
              <a:spLocks noChangeArrowheads="1"/>
            </p:cNvSpPr>
            <p:nvPr/>
          </p:nvSpPr>
          <p:spPr bwMode="auto">
            <a:xfrm>
              <a:off x="2701" y="2884"/>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349.69</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56" name="Rectangle 28"/>
            <p:cNvSpPr>
              <a:spLocks noChangeArrowheads="1"/>
            </p:cNvSpPr>
            <p:nvPr/>
          </p:nvSpPr>
          <p:spPr bwMode="auto">
            <a:xfrm>
              <a:off x="43" y="3326"/>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6</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57" name="Rectangle 29"/>
            <p:cNvSpPr>
              <a:spLocks noChangeArrowheads="1"/>
            </p:cNvSpPr>
            <p:nvPr/>
          </p:nvSpPr>
          <p:spPr bwMode="auto">
            <a:xfrm>
              <a:off x="929" y="3326"/>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180</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58" name="Rectangle 30"/>
            <p:cNvSpPr>
              <a:spLocks noChangeArrowheads="1"/>
            </p:cNvSpPr>
            <p:nvPr/>
          </p:nvSpPr>
          <p:spPr bwMode="auto">
            <a:xfrm>
              <a:off x="1815" y="3326"/>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-13.3</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59" name="Rectangle 31"/>
            <p:cNvSpPr>
              <a:spLocks noChangeArrowheads="1"/>
            </p:cNvSpPr>
            <p:nvPr/>
          </p:nvSpPr>
          <p:spPr bwMode="auto">
            <a:xfrm>
              <a:off x="2701" y="3326"/>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176.89</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60" name="Rectangle 32"/>
            <p:cNvSpPr>
              <a:spLocks noChangeArrowheads="1"/>
            </p:cNvSpPr>
            <p:nvPr/>
          </p:nvSpPr>
          <p:spPr bwMode="auto">
            <a:xfrm>
              <a:off x="43" y="3768"/>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7</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61" name="Rectangle 33"/>
            <p:cNvSpPr>
              <a:spLocks noChangeArrowheads="1"/>
            </p:cNvSpPr>
            <p:nvPr/>
          </p:nvSpPr>
          <p:spPr bwMode="auto">
            <a:xfrm>
              <a:off x="929" y="3768"/>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200</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62" name="Rectangle 34"/>
            <p:cNvSpPr>
              <a:spLocks noChangeArrowheads="1"/>
            </p:cNvSpPr>
            <p:nvPr/>
          </p:nvSpPr>
          <p:spPr bwMode="auto">
            <a:xfrm>
              <a:off x="1815" y="3768"/>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6.7</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63" name="Rectangle 35"/>
            <p:cNvSpPr>
              <a:spLocks noChangeArrowheads="1"/>
            </p:cNvSpPr>
            <p:nvPr/>
          </p:nvSpPr>
          <p:spPr bwMode="auto">
            <a:xfrm>
              <a:off x="2701" y="3768"/>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44.89</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64" name="Rectangle 36"/>
            <p:cNvSpPr>
              <a:spLocks noChangeArrowheads="1"/>
            </p:cNvSpPr>
            <p:nvPr/>
          </p:nvSpPr>
          <p:spPr bwMode="auto">
            <a:xfrm>
              <a:off x="43" y="4210"/>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8</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65" name="Rectangle 37"/>
            <p:cNvSpPr>
              <a:spLocks noChangeArrowheads="1"/>
            </p:cNvSpPr>
            <p:nvPr/>
          </p:nvSpPr>
          <p:spPr bwMode="auto">
            <a:xfrm>
              <a:off x="929" y="4210"/>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264</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66" name="Rectangle 38"/>
            <p:cNvSpPr>
              <a:spLocks noChangeArrowheads="1"/>
            </p:cNvSpPr>
            <p:nvPr/>
          </p:nvSpPr>
          <p:spPr bwMode="auto">
            <a:xfrm>
              <a:off x="1815" y="4210"/>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70.7</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67" name="Rectangle 39"/>
            <p:cNvSpPr>
              <a:spLocks noChangeArrowheads="1"/>
            </p:cNvSpPr>
            <p:nvPr/>
          </p:nvSpPr>
          <p:spPr bwMode="auto">
            <a:xfrm>
              <a:off x="2701" y="4210"/>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4998.49</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68" name="Rectangle 40"/>
            <p:cNvSpPr>
              <a:spLocks noChangeArrowheads="1"/>
            </p:cNvSpPr>
            <p:nvPr/>
          </p:nvSpPr>
          <p:spPr bwMode="auto">
            <a:xfrm>
              <a:off x="43" y="4652"/>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Times New Roman" panose="02020603050405020304" pitchFamily="18" charset="0"/>
                  <a:cs typeface="Times New Roman" panose="02020603050405020304" pitchFamily="18" charset="0"/>
                </a:rPr>
                <a:t>9</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69" name="Rectangle 41"/>
            <p:cNvSpPr>
              <a:spLocks noChangeArrowheads="1"/>
            </p:cNvSpPr>
            <p:nvPr/>
          </p:nvSpPr>
          <p:spPr bwMode="auto">
            <a:xfrm>
              <a:off x="929" y="4652"/>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u="sng">
                  <a:latin typeface="Times New Roman" panose="02020603050405020304" pitchFamily="18" charset="0"/>
                  <a:cs typeface="Times New Roman" panose="02020603050405020304" pitchFamily="18" charset="0"/>
                </a:rPr>
                <a:t>203</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70" name="Rectangle 42"/>
            <p:cNvSpPr>
              <a:spLocks noChangeArrowheads="1"/>
            </p:cNvSpPr>
            <p:nvPr/>
          </p:nvSpPr>
          <p:spPr bwMode="auto">
            <a:xfrm>
              <a:off x="1815" y="4652"/>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u="sng">
                  <a:latin typeface="Times New Roman" panose="02020603050405020304" pitchFamily="18" charset="0"/>
                  <a:cs typeface="Times New Roman" panose="02020603050405020304" pitchFamily="18" charset="0"/>
                </a:rPr>
                <a:t>9.7</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71" name="Rectangle 43"/>
            <p:cNvSpPr>
              <a:spLocks noChangeArrowheads="1"/>
            </p:cNvSpPr>
            <p:nvPr/>
          </p:nvSpPr>
          <p:spPr bwMode="auto">
            <a:xfrm>
              <a:off x="2701" y="4652"/>
              <a:ext cx="8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u="sng">
                  <a:latin typeface="Times New Roman" panose="02020603050405020304" pitchFamily="18" charset="0"/>
                  <a:cs typeface="Times New Roman" panose="02020603050405020304" pitchFamily="18" charset="0"/>
                </a:rPr>
                <a:t>94.09</a:t>
              </a:r>
              <a:endParaRPr lang="en-US" altLang="en-US" sz="1200" b="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sp>
          <p:nvSpPr>
            <p:cNvPr id="52272" name="Rectangle 44"/>
            <p:cNvSpPr>
              <a:spLocks noChangeArrowheads="1"/>
            </p:cNvSpPr>
            <p:nvPr/>
          </p:nvSpPr>
          <p:spPr bwMode="auto">
            <a:xfrm>
              <a:off x="43" y="5094"/>
              <a:ext cx="88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a:latin typeface="Times New Roman" panose="02020603050405020304" pitchFamily="18" charset="0"/>
                  <a:cs typeface="Times New Roman" panose="02020603050405020304" pitchFamily="18" charset="0"/>
                </a:rPr>
                <a:t> </a:t>
              </a:r>
            </a:p>
            <a:p>
              <a:pPr>
                <a:lnSpc>
                  <a:spcPct val="100000"/>
                </a:lnSpc>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3" name="Rectangle 45"/>
            <p:cNvSpPr>
              <a:spLocks noChangeArrowheads="1"/>
            </p:cNvSpPr>
            <p:nvPr/>
          </p:nvSpPr>
          <p:spPr bwMode="auto">
            <a:xfrm>
              <a:off x="929" y="5094"/>
              <a:ext cx="88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1600" b="1">
                  <a:solidFill>
                    <a:srgbClr val="C00000"/>
                  </a:solidFill>
                  <a:latin typeface="Times New Roman" panose="02020603050405020304" pitchFamily="18" charset="0"/>
                  <a:cs typeface="Times New Roman" panose="02020603050405020304" pitchFamily="18" charset="0"/>
                </a:rPr>
                <a:t>=1740</a:t>
              </a:r>
              <a:endParaRPr lang="en-US" altLang="en-US" sz="1200" b="1">
                <a:solidFill>
                  <a:srgbClr val="C00000"/>
                </a:solidFill>
                <a:latin typeface="Times New Roman" panose="02020603050405020304" pitchFamily="18" charset="0"/>
                <a:cs typeface="Times New Roman" panose="02020603050405020304" pitchFamily="18" charset="0"/>
                <a:sym typeface="Symbol" panose="05050102010706020507" pitchFamily="18" charset="2"/>
              </a:endParaRPr>
            </a:p>
            <a:p>
              <a:pPr>
                <a:lnSpc>
                  <a:spcPct val="100000"/>
                </a:lnSpc>
                <a:spcBef>
                  <a:spcPct val="0"/>
                </a:spcBef>
                <a:buFontTx/>
                <a:buNone/>
              </a:pPr>
              <a:endParaRPr lang="en-US" altLang="en-US" sz="1600" b="1">
                <a:solidFill>
                  <a:srgbClr val="C00000"/>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4" name="Rectangle 46"/>
            <p:cNvSpPr>
              <a:spLocks noChangeArrowheads="1"/>
            </p:cNvSpPr>
            <p:nvPr/>
          </p:nvSpPr>
          <p:spPr bwMode="auto">
            <a:xfrm>
              <a:off x="1815" y="5094"/>
              <a:ext cx="88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1600" b="1">
                  <a:solidFill>
                    <a:srgbClr val="C00000"/>
                  </a:solidFill>
                  <a:latin typeface="Times New Roman" panose="02020603050405020304" pitchFamily="18" charset="0"/>
                  <a:cs typeface="Times New Roman" panose="02020603050405020304" pitchFamily="18" charset="0"/>
                </a:rPr>
                <a:t>=0</a:t>
              </a:r>
              <a:endParaRPr lang="en-US" altLang="en-US" sz="1200" b="1">
                <a:solidFill>
                  <a:srgbClr val="C00000"/>
                </a:solidFill>
                <a:latin typeface="Times New Roman" panose="02020603050405020304" pitchFamily="18" charset="0"/>
                <a:cs typeface="Times New Roman" panose="02020603050405020304" pitchFamily="18" charset="0"/>
                <a:sym typeface="Symbol" panose="05050102010706020507" pitchFamily="18" charset="2"/>
              </a:endParaRPr>
            </a:p>
            <a:p>
              <a:pPr>
                <a:lnSpc>
                  <a:spcPct val="100000"/>
                </a:lnSpc>
                <a:spcBef>
                  <a:spcPct val="0"/>
                </a:spcBef>
                <a:buFontTx/>
                <a:buNone/>
              </a:pPr>
              <a:endParaRPr lang="en-US" altLang="en-US" sz="1600" b="1">
                <a:solidFill>
                  <a:srgbClr val="C00000"/>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5" name="Rectangle 47"/>
            <p:cNvSpPr>
              <a:spLocks noChangeArrowheads="1"/>
            </p:cNvSpPr>
            <p:nvPr/>
          </p:nvSpPr>
          <p:spPr bwMode="auto">
            <a:xfrm>
              <a:off x="2701" y="5094"/>
              <a:ext cx="88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1600" b="1">
                  <a:solidFill>
                    <a:srgbClr val="C00000"/>
                  </a:solidFill>
                  <a:latin typeface="Times New Roman" panose="02020603050405020304" pitchFamily="18" charset="0"/>
                  <a:cs typeface="Times New Roman" panose="02020603050405020304" pitchFamily="18" charset="0"/>
                </a:rPr>
                <a:t>=11774.01</a:t>
              </a:r>
              <a:endParaRPr lang="en-US" altLang="en-US" sz="1200" b="1">
                <a:solidFill>
                  <a:srgbClr val="C00000"/>
                </a:solidFill>
                <a:latin typeface="Times New Roman" panose="02020603050405020304" pitchFamily="18" charset="0"/>
                <a:cs typeface="Times New Roman" panose="02020603050405020304" pitchFamily="18" charset="0"/>
                <a:sym typeface="Symbol" panose="05050102010706020507" pitchFamily="18" charset="2"/>
              </a:endParaRPr>
            </a:p>
            <a:p>
              <a:pPr>
                <a:lnSpc>
                  <a:spcPct val="100000"/>
                </a:lnSpc>
                <a:spcBef>
                  <a:spcPct val="0"/>
                </a:spcBef>
                <a:buFontTx/>
                <a:buNone/>
              </a:pPr>
              <a:endParaRPr lang="en-US" altLang="en-US" sz="1600" b="1">
                <a:solidFill>
                  <a:schemeClr val="accent1"/>
                </a:solidFill>
                <a:latin typeface="Times New Roman" panose="02020603050405020304" pitchFamily="18" charset="0"/>
                <a:cs typeface="Times New Roman" panose="02020603050405020304" pitchFamily="18" charset="0"/>
                <a:sym typeface="Symbol" panose="05050102010706020507" pitchFamily="18" charset="2"/>
              </a:endParaRPr>
            </a:p>
          </p:txBody>
        </p:sp>
      </p:grpSp>
      <p:graphicFrame>
        <p:nvGraphicFramePr>
          <p:cNvPr id="52273" name="Object 49"/>
          <p:cNvGraphicFramePr>
            <a:graphicFrameLocks noChangeAspect="1"/>
          </p:cNvGraphicFramePr>
          <p:nvPr/>
        </p:nvGraphicFramePr>
        <p:xfrm>
          <a:off x="7772400" y="914400"/>
          <a:ext cx="2570163" cy="836613"/>
        </p:xfrm>
        <a:graphic>
          <a:graphicData uri="http://schemas.openxmlformats.org/presentationml/2006/ole">
            <mc:AlternateContent xmlns:mc="http://schemas.openxmlformats.org/markup-compatibility/2006">
              <mc:Choice xmlns:v="urn:schemas-microsoft-com:vml" Requires="v">
                <p:oleObj spid="_x0000_s23569" name="Equation" r:id="rId3" imgW="1587500" imgH="431800" progId="Equation.3">
                  <p:embed/>
                </p:oleObj>
              </mc:Choice>
              <mc:Fallback>
                <p:oleObj name="Equation" r:id="rId3" imgW="15875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914400"/>
                        <a:ext cx="2570163" cy="836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74" name="Object 50"/>
          <p:cNvGraphicFramePr>
            <a:graphicFrameLocks noChangeAspect="1"/>
          </p:cNvGraphicFramePr>
          <p:nvPr/>
        </p:nvGraphicFramePr>
        <p:xfrm>
          <a:off x="7162800" y="2286000"/>
          <a:ext cx="3505200" cy="728663"/>
        </p:xfrm>
        <a:graphic>
          <a:graphicData uri="http://schemas.openxmlformats.org/presentationml/2006/ole">
            <mc:AlternateContent xmlns:mc="http://schemas.openxmlformats.org/markup-compatibility/2006">
              <mc:Choice xmlns:v="urn:schemas-microsoft-com:vml" Requires="v">
                <p:oleObj spid="_x0000_s23570" r:id="rId5" imgW="2349500" imgH="406400" progId="Equation.2">
                  <p:embed/>
                </p:oleObj>
              </mc:Choice>
              <mc:Fallback>
                <p:oleObj r:id="rId5" imgW="2349500" imgH="406400" progId="Equation.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2286000"/>
                        <a:ext cx="3505200" cy="728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75" name="Object 51"/>
          <p:cNvGraphicFramePr>
            <a:graphicFrameLocks noChangeAspect="1"/>
          </p:cNvGraphicFramePr>
          <p:nvPr/>
        </p:nvGraphicFramePr>
        <p:xfrm>
          <a:off x="7696200" y="3429000"/>
          <a:ext cx="2438400" cy="922338"/>
        </p:xfrm>
        <a:graphic>
          <a:graphicData uri="http://schemas.openxmlformats.org/presentationml/2006/ole">
            <mc:AlternateContent xmlns:mc="http://schemas.openxmlformats.org/markup-compatibility/2006">
              <mc:Choice xmlns:v="urn:schemas-microsoft-com:vml" Requires="v">
                <p:oleObj spid="_x0000_s23571" r:id="rId7" imgW="1536700" imgH="482600" progId="Equation.2">
                  <p:embed/>
                </p:oleObj>
              </mc:Choice>
              <mc:Fallback>
                <p:oleObj r:id="rId7" imgW="1536700" imgH="482600" progId="Equation.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96200" y="3429000"/>
                        <a:ext cx="2438400" cy="9223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1"/>
          <p:cNvSpPr/>
          <p:nvPr/>
        </p:nvSpPr>
        <p:spPr>
          <a:xfrm>
            <a:off x="7543800" y="4953000"/>
            <a:ext cx="4187825" cy="167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i="1" dirty="0">
                <a:solidFill>
                  <a:srgbClr val="C00000"/>
                </a:solidFill>
                <a:latin typeface="Times New Roman" panose="02020603050405020304" pitchFamily="18" charset="0"/>
                <a:cs typeface="Times New Roman" panose="02020603050405020304" pitchFamily="18" charset="0"/>
              </a:rPr>
              <a:t>Standard Deviation (S</a:t>
            </a:r>
            <a:r>
              <a:rPr lang="en-US" i="1" baseline="30000" dirty="0">
                <a:solidFill>
                  <a:srgbClr val="C00000"/>
                </a:solidFill>
                <a:latin typeface="Times New Roman" panose="02020603050405020304" pitchFamily="18" charset="0"/>
                <a:cs typeface="Times New Roman" panose="02020603050405020304" pitchFamily="18" charset="0"/>
              </a:rPr>
              <a:t>2</a:t>
            </a:r>
            <a:r>
              <a:rPr lang="en-US" i="1" dirty="0">
                <a:solidFill>
                  <a:srgbClr val="C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 = 1471.75</a:t>
            </a:r>
          </a:p>
          <a:p>
            <a:pPr algn="ctr" eaLnBrk="1" fontAlgn="auto" hangingPunct="1">
              <a:spcBef>
                <a:spcPts val="0"/>
              </a:spcBef>
              <a:spcAft>
                <a:spcPts val="0"/>
              </a:spcAft>
              <a:defRPr/>
            </a:pPr>
            <a:endParaRPr lang="en-US" dirty="0">
              <a:solidFill>
                <a:srgbClr val="C00000"/>
              </a:solidFill>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US" i="1" dirty="0">
                <a:solidFill>
                  <a:srgbClr val="C00000"/>
                </a:solidFill>
                <a:latin typeface="Times New Roman" panose="02020603050405020304" pitchFamily="18" charset="0"/>
                <a:cs typeface="Times New Roman" panose="02020603050405020304" pitchFamily="18" charset="0"/>
              </a:rPr>
              <a:t>Variance (S) </a:t>
            </a:r>
            <a:r>
              <a:rPr lang="en-US" dirty="0">
                <a:solidFill>
                  <a:srgbClr val="C00000"/>
                </a:solidFill>
                <a:latin typeface="Times New Roman" panose="02020603050405020304" pitchFamily="18" charset="0"/>
                <a:cs typeface="Times New Roman" panose="02020603050405020304" pitchFamily="18" charset="0"/>
              </a:rPr>
              <a:t>= 38.4</a:t>
            </a:r>
          </a:p>
        </p:txBody>
      </p:sp>
    </p:spTree>
    <p:extLst>
      <p:ext uri="{BB962C8B-B14F-4D97-AF65-F5344CB8AC3E}">
        <p14:creationId xmlns:p14="http://schemas.microsoft.com/office/powerpoint/2010/main" val="410241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22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22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2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2"/>
          </p:nvPr>
        </p:nvSpPr>
        <p:spPr bwMode="auto">
          <a:xfrm>
            <a:off x="4038600" y="6356350"/>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0"/>
              </a:spcBef>
              <a:spcAft>
                <a:spcPct val="0"/>
              </a:spcAft>
              <a:buFontTx/>
              <a:buNone/>
            </a:pPr>
            <a:fld id="{CCB35586-B7CC-4E51-A9C5-19D74DF296AB}" type="slidenum">
              <a:rPr lang="en-US" altLang="en-US" sz="1200" smtClean="0">
                <a:latin typeface="Arial" panose="020B0604020202020204" pitchFamily="34" charset="0"/>
                <a:cs typeface="Arial" panose="020B0604020202020204" pitchFamily="34" charset="0"/>
              </a:rPr>
              <a:pPr algn="ctr" fontAlgn="base">
                <a:lnSpc>
                  <a:spcPct val="100000"/>
                </a:lnSpc>
                <a:spcBef>
                  <a:spcPct val="0"/>
                </a:spcBef>
                <a:spcAft>
                  <a:spcPct val="0"/>
                </a:spcAft>
                <a:buFontTx/>
                <a:buNone/>
              </a:pPr>
              <a:t>46</a:t>
            </a:fld>
            <a:endParaRPr lang="en-US" altLang="en-US" sz="1200">
              <a:latin typeface="Arial" panose="020B0604020202020204" pitchFamily="34" charset="0"/>
              <a:cs typeface="Arial" panose="020B0604020202020204" pitchFamily="34" charset="0"/>
            </a:endParaRPr>
          </a:p>
        </p:txBody>
      </p:sp>
      <p:sp>
        <p:nvSpPr>
          <p:cNvPr id="53251" name="Rectangle 2"/>
          <p:cNvSpPr>
            <a:spLocks noGrp="1" noRot="1" noChangeArrowheads="1"/>
          </p:cNvSpPr>
          <p:nvPr>
            <p:ph type="title"/>
          </p:nvPr>
        </p:nvSpPr>
        <p:spPr>
          <a:xfrm>
            <a:off x="838200" y="365125"/>
            <a:ext cx="10515600" cy="740194"/>
          </a:xfrm>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Calculating the Standard Deviation Using SPSS</a:t>
            </a:r>
          </a:p>
        </p:txBody>
      </p:sp>
      <p:sp>
        <p:nvSpPr>
          <p:cNvPr id="53252" name="Rectangle 3"/>
          <p:cNvSpPr>
            <a:spLocks noGrp="1" noChangeArrowheads="1"/>
          </p:cNvSpPr>
          <p:nvPr>
            <p:ph type="body" idx="1"/>
          </p:nvPr>
        </p:nvSpPr>
        <p:spPr/>
        <p:txBody>
          <a:bodyPr/>
          <a:lstStyle/>
          <a:p>
            <a:pPr eaLnBrk="1" hangingPunct="1"/>
            <a:r>
              <a:rPr lang="en-US" altLang="en-US" dirty="0">
                <a:solidFill>
                  <a:srgbClr val="C00000"/>
                </a:solidFill>
                <a:latin typeface="Times New Roman" panose="02020603050405020304" pitchFamily="18" charset="0"/>
                <a:cs typeface="Times New Roman" panose="02020603050405020304" pitchFamily="18" charset="0"/>
              </a:rPr>
              <a:t>Analyze -&gt; Descriptive Statistics -&gt; Frequencies command may be used to determine the standard deviation </a:t>
            </a:r>
            <a:r>
              <a:rPr lang="en-US" altLang="en-US" dirty="0">
                <a:latin typeface="Times New Roman" panose="02020603050405020304" pitchFamily="18" charset="0"/>
                <a:cs typeface="Times New Roman" panose="02020603050405020304" pitchFamily="18" charset="0"/>
              </a:rPr>
              <a:t>(you will need to select the “Statistics…” button to choose the “Std. deviation”</a:t>
            </a:r>
          </a:p>
        </p:txBody>
      </p:sp>
      <p:pic>
        <p:nvPicPr>
          <p:cNvPr id="5325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4092575"/>
            <a:ext cx="510540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55262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2"/>
          </p:nvPr>
        </p:nvSpPr>
        <p:spPr bwMode="auto">
          <a:xfrm>
            <a:off x="4038600" y="6356350"/>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0"/>
              </a:spcBef>
              <a:spcAft>
                <a:spcPct val="0"/>
              </a:spcAft>
              <a:buFontTx/>
              <a:buNone/>
            </a:pPr>
            <a:fld id="{1C94B285-989B-4ECB-946C-6AC1709FE169}" type="slidenum">
              <a:rPr lang="en-US" altLang="en-US" sz="1200" smtClean="0">
                <a:latin typeface="Arial" panose="020B0604020202020204" pitchFamily="34" charset="0"/>
                <a:cs typeface="Arial" panose="020B0604020202020204" pitchFamily="34" charset="0"/>
              </a:rPr>
              <a:pPr algn="ctr" fontAlgn="base">
                <a:lnSpc>
                  <a:spcPct val="100000"/>
                </a:lnSpc>
                <a:spcBef>
                  <a:spcPct val="0"/>
                </a:spcBef>
                <a:spcAft>
                  <a:spcPct val="0"/>
                </a:spcAft>
                <a:buFontTx/>
                <a:buNone/>
              </a:pPr>
              <a:t>47</a:t>
            </a:fld>
            <a:endParaRPr lang="en-US" altLang="en-US" sz="1200">
              <a:latin typeface="Arial" panose="020B0604020202020204" pitchFamily="34" charset="0"/>
              <a:cs typeface="Arial" panose="020B0604020202020204" pitchFamily="34" charset="0"/>
            </a:endParaRPr>
          </a:p>
        </p:txBody>
      </p:sp>
      <p:sp>
        <p:nvSpPr>
          <p:cNvPr id="54275" name="Rectangle 2"/>
          <p:cNvSpPr>
            <a:spLocks noGrp="1" noRot="1" noChangeArrowheads="1"/>
          </p:cNvSpPr>
          <p:nvPr>
            <p:ph type="title"/>
          </p:nvPr>
        </p:nvSpPr>
        <p:spPr/>
        <p:txBody>
          <a:bodyPr/>
          <a:lstStyle/>
          <a:p>
            <a:pPr eaLnBrk="1" hangingPunct="1"/>
            <a:r>
              <a:rPr lang="en-US" altLang="en-US" dirty="0">
                <a:latin typeface="Times New Roman" panose="02020603050405020304" pitchFamily="18" charset="0"/>
                <a:cs typeface="Times New Roman" panose="02020603050405020304" pitchFamily="18" charset="0"/>
              </a:rPr>
              <a:t>Variance</a:t>
            </a:r>
          </a:p>
        </p:txBody>
      </p:sp>
      <p:sp>
        <p:nvSpPr>
          <p:cNvPr id="54276" name="Rectangle 3"/>
          <p:cNvSpPr>
            <a:spLocks noGrp="1" noChangeArrowheads="1"/>
          </p:cNvSpPr>
          <p:nvPr>
            <p:ph type="body" idx="1"/>
          </p:nvPr>
        </p:nvSpPr>
        <p:spPr/>
        <p:txBody>
          <a:bodyPr/>
          <a:lstStyle/>
          <a:p>
            <a:pPr eaLnBrk="1" hangingPunct="1"/>
            <a:r>
              <a:rPr lang="en-US" altLang="en-US" dirty="0">
                <a:latin typeface="Times New Roman" panose="02020603050405020304" pitchFamily="18" charset="0"/>
                <a:cs typeface="Times New Roman" panose="02020603050405020304" pitchFamily="18" charset="0"/>
              </a:rPr>
              <a:t>The variance is the square of the </a:t>
            </a:r>
            <a:r>
              <a:rPr lang="en-US" altLang="en-US" u="sng" dirty="0">
                <a:solidFill>
                  <a:srgbClr val="C00000"/>
                </a:solidFill>
                <a:latin typeface="Times New Roman" panose="02020603050405020304" pitchFamily="18" charset="0"/>
                <a:cs typeface="Times New Roman" panose="02020603050405020304" pitchFamily="18" charset="0"/>
              </a:rPr>
              <a:t>standard deviation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S</a:t>
            </a:r>
            <a:r>
              <a:rPr lang="en-US" altLang="en-US" i="1"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a:t>
            </a: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r>
              <a:rPr lang="en-US" altLang="en-US" dirty="0">
                <a:latin typeface="Times New Roman" panose="02020603050405020304" pitchFamily="18" charset="0"/>
                <a:cs typeface="Times New Roman" panose="02020603050405020304" pitchFamily="18" charset="0"/>
              </a:rPr>
              <a:t>It is used most commonly with more advanced statistical procedures such as </a:t>
            </a:r>
            <a:r>
              <a:rPr lang="en-US" altLang="en-US" dirty="0">
                <a:solidFill>
                  <a:srgbClr val="C00000"/>
                </a:solidFill>
                <a:latin typeface="Times New Roman" panose="02020603050405020304" pitchFamily="18" charset="0"/>
                <a:cs typeface="Times New Roman" panose="02020603050405020304" pitchFamily="18" charset="0"/>
              </a:rPr>
              <a:t>analysis of variance (ANOVA), </a:t>
            </a:r>
            <a:r>
              <a:rPr lang="en-US" altLang="en-US" dirty="0">
                <a:latin typeface="Times New Roman" panose="02020603050405020304" pitchFamily="18" charset="0"/>
                <a:cs typeface="Times New Roman" panose="02020603050405020304" pitchFamily="18" charset="0"/>
              </a:rPr>
              <a:t>regression and the determination of the reliability of a test</a:t>
            </a:r>
          </a:p>
        </p:txBody>
      </p:sp>
    </p:spTree>
    <p:extLst>
      <p:ext uri="{BB962C8B-B14F-4D97-AF65-F5344CB8AC3E}">
        <p14:creationId xmlns:p14="http://schemas.microsoft.com/office/powerpoint/2010/main" val="20950257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2"/>
          </p:nvPr>
        </p:nvSpPr>
        <p:spPr bwMode="auto">
          <a:xfrm>
            <a:off x="4038600" y="6356350"/>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0"/>
              </a:spcBef>
              <a:spcAft>
                <a:spcPct val="0"/>
              </a:spcAft>
              <a:buFontTx/>
              <a:buNone/>
            </a:pPr>
            <a:fld id="{BD62F5D7-6BEA-457A-A279-33E8ECE15E14}" type="slidenum">
              <a:rPr lang="en-US" altLang="en-US" sz="1200" smtClean="0">
                <a:latin typeface="Arial" panose="020B0604020202020204" pitchFamily="34" charset="0"/>
                <a:cs typeface="Arial" panose="020B0604020202020204" pitchFamily="34" charset="0"/>
              </a:rPr>
              <a:pPr algn="ctr" fontAlgn="base">
                <a:lnSpc>
                  <a:spcPct val="100000"/>
                </a:lnSpc>
                <a:spcBef>
                  <a:spcPct val="0"/>
                </a:spcBef>
                <a:spcAft>
                  <a:spcPct val="0"/>
                </a:spcAft>
                <a:buFontTx/>
                <a:buNone/>
              </a:pPr>
              <a:t>48</a:t>
            </a:fld>
            <a:endParaRPr lang="en-US" altLang="en-US" sz="1200">
              <a:latin typeface="Arial" panose="020B0604020202020204" pitchFamily="34" charset="0"/>
              <a:cs typeface="Arial" panose="020B0604020202020204" pitchFamily="34" charset="0"/>
            </a:endParaRPr>
          </a:p>
        </p:txBody>
      </p:sp>
      <p:sp>
        <p:nvSpPr>
          <p:cNvPr id="55299" name="Rectangle 2"/>
          <p:cNvSpPr>
            <a:spLocks noGrp="1" noRot="1" noChangeArrowheads="1"/>
          </p:cNvSpPr>
          <p:nvPr>
            <p:ph type="title"/>
          </p:nvPr>
        </p:nvSpPr>
        <p:spPr/>
        <p:txBody>
          <a:bodyPr>
            <a:normAutofit/>
          </a:bodyPr>
          <a:lstStyle/>
          <a:p>
            <a:pPr eaLnBrk="1" hangingPunct="1"/>
            <a:r>
              <a:rPr lang="en-US" altLang="en-US" sz="3200" dirty="0" err="1">
                <a:latin typeface="Times New Roman" panose="02020603050405020304" pitchFamily="18" charset="0"/>
                <a:cs typeface="Times New Roman" panose="02020603050405020304" pitchFamily="18" charset="0"/>
              </a:rPr>
              <a:t>Contd</a:t>
            </a:r>
            <a:r>
              <a:rPr lang="en-US" altLang="en-US" sz="3200" dirty="0">
                <a:latin typeface="Times New Roman" panose="02020603050405020304" pitchFamily="18" charset="0"/>
                <a:cs typeface="Times New Roman" panose="02020603050405020304" pitchFamily="18" charset="0"/>
              </a:rPr>
              <a:t>…</a:t>
            </a:r>
          </a:p>
        </p:txBody>
      </p:sp>
      <p:sp>
        <p:nvSpPr>
          <p:cNvPr id="55300" name="Rectangle 3"/>
          <p:cNvSpPr>
            <a:spLocks noGrp="1" noChangeArrowheads="1"/>
          </p:cNvSpPr>
          <p:nvPr>
            <p:ph type="body" idx="1"/>
          </p:nvPr>
        </p:nvSpPr>
        <p:spPr/>
        <p:txBody>
          <a:bodyPr/>
          <a:lstStyle/>
          <a:p>
            <a:pPr eaLnBrk="1" hangingPunct="1"/>
            <a:r>
              <a:rPr lang="en-US" altLang="en-US" dirty="0">
                <a:latin typeface="Times New Roman" panose="02020603050405020304" pitchFamily="18" charset="0"/>
                <a:cs typeface="Times New Roman" panose="02020603050405020304" pitchFamily="18" charset="0"/>
              </a:rPr>
              <a:t>The variance is also known as the </a:t>
            </a:r>
            <a:r>
              <a:rPr lang="en-US" altLang="en-US" b="1" dirty="0">
                <a:latin typeface="Times New Roman" panose="02020603050405020304" pitchFamily="18" charset="0"/>
                <a:cs typeface="Times New Roman" panose="02020603050405020304" pitchFamily="18" charset="0"/>
              </a:rPr>
              <a:t>mean square (MS)</a:t>
            </a:r>
            <a:endParaRPr lang="en-US" altLang="en-US" dirty="0">
              <a:latin typeface="Times New Roman" panose="02020603050405020304" pitchFamily="18" charset="0"/>
              <a:cs typeface="Times New Roman" panose="02020603050405020304" pitchFamily="18" charset="0"/>
            </a:endParaRPr>
          </a:p>
          <a:p>
            <a:pPr eaLnBrk="1" hangingPunct="1"/>
            <a:endParaRPr lang="en-US" altLang="en-US" dirty="0">
              <a:latin typeface="Times New Roman" panose="02020603050405020304" pitchFamily="18" charset="0"/>
              <a:cs typeface="Times New Roman" panose="02020603050405020304" pitchFamily="18" charset="0"/>
            </a:endParaRPr>
          </a:p>
        </p:txBody>
      </p:sp>
      <p:sp>
        <p:nvSpPr>
          <p:cNvPr id="55301" name="Rectangle 4"/>
          <p:cNvSpPr>
            <a:spLocks noChangeArrowheads="1"/>
          </p:cNvSpPr>
          <p:nvPr/>
        </p:nvSpPr>
        <p:spPr bwMode="auto">
          <a:xfrm>
            <a:off x="1524000" y="30019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cs typeface="Arial" panose="020B0604020202020204" pitchFamily="34" charset="0"/>
            </a:endParaRPr>
          </a:p>
        </p:txBody>
      </p:sp>
      <p:graphicFrame>
        <p:nvGraphicFramePr>
          <p:cNvPr id="55302" name="Object 5"/>
          <p:cNvGraphicFramePr>
            <a:graphicFrameLocks noChangeAspect="1"/>
          </p:cNvGraphicFramePr>
          <p:nvPr/>
        </p:nvGraphicFramePr>
        <p:xfrm>
          <a:off x="4287838" y="3413125"/>
          <a:ext cx="3333750" cy="1414463"/>
        </p:xfrm>
        <a:graphic>
          <a:graphicData uri="http://schemas.openxmlformats.org/presentationml/2006/ole">
            <mc:AlternateContent xmlns:mc="http://schemas.openxmlformats.org/markup-compatibility/2006">
              <mc:Choice xmlns:v="urn:schemas-microsoft-com:vml" Requires="v">
                <p:oleObj spid="_x0000_s24584" name="Equation" r:id="rId3" imgW="1054100" imgH="444500" progId="Equation.3">
                  <p:embed/>
                </p:oleObj>
              </mc:Choice>
              <mc:Fallback>
                <p:oleObj name="Equation" r:id="rId3" imgW="10541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7838" y="3413125"/>
                        <a:ext cx="3333750" cy="141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908214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2"/>
          </p:nvPr>
        </p:nvSpPr>
        <p:spPr bwMode="auto">
          <a:xfrm>
            <a:off x="4038600" y="6356350"/>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0"/>
              </a:spcBef>
              <a:spcAft>
                <a:spcPct val="0"/>
              </a:spcAft>
              <a:buFontTx/>
              <a:buNone/>
            </a:pPr>
            <a:fld id="{E946F12D-3E64-46D6-9072-574EEF9013C4}" type="slidenum">
              <a:rPr lang="en-US" altLang="en-US" sz="1200" smtClean="0">
                <a:latin typeface="Arial" panose="020B0604020202020204" pitchFamily="34" charset="0"/>
                <a:cs typeface="Arial" panose="020B0604020202020204" pitchFamily="34" charset="0"/>
              </a:rPr>
              <a:pPr algn="ctr" fontAlgn="base">
                <a:lnSpc>
                  <a:spcPct val="100000"/>
                </a:lnSpc>
                <a:spcBef>
                  <a:spcPct val="0"/>
                </a:spcBef>
                <a:spcAft>
                  <a:spcPct val="0"/>
                </a:spcAft>
                <a:buFontTx/>
                <a:buNone/>
              </a:pPr>
              <a:t>49</a:t>
            </a:fld>
            <a:endParaRPr lang="en-US" altLang="en-US" sz="1200">
              <a:latin typeface="Arial" panose="020B0604020202020204" pitchFamily="34" charset="0"/>
              <a:cs typeface="Arial" panose="020B0604020202020204" pitchFamily="34" charset="0"/>
            </a:endParaRPr>
          </a:p>
        </p:txBody>
      </p:sp>
      <p:sp>
        <p:nvSpPr>
          <p:cNvPr id="56323" name="Rectangle 2"/>
          <p:cNvSpPr>
            <a:spLocks noGrp="1" noRot="1" noChangeArrowheads="1"/>
          </p:cNvSpPr>
          <p:nvPr>
            <p:ph type="title"/>
          </p:nvPr>
        </p:nvSpPr>
        <p:spPr/>
        <p:txBody>
          <a:bodyPr/>
          <a:lstStyle/>
          <a:p>
            <a:pPr eaLnBrk="1" hangingPunct="1"/>
            <a:r>
              <a:rPr lang="en-US" altLang="en-US" dirty="0">
                <a:latin typeface="Times New Roman" panose="02020603050405020304" pitchFamily="18" charset="0"/>
                <a:cs typeface="Times New Roman" panose="02020603050405020304" pitchFamily="18" charset="0"/>
              </a:rPr>
              <a:t>Range</a:t>
            </a:r>
          </a:p>
        </p:txBody>
      </p:sp>
      <p:sp>
        <p:nvSpPr>
          <p:cNvPr id="56324" name="Rectangle 3"/>
          <p:cNvSpPr>
            <a:spLocks noGrp="1" noChangeArrowheads="1"/>
          </p:cNvSpPr>
          <p:nvPr>
            <p:ph type="body" idx="1"/>
          </p:nvPr>
        </p:nvSpPr>
        <p:spPr/>
        <p:txBody>
          <a:bodyPr/>
          <a:lstStyle/>
          <a:p>
            <a:pPr eaLnBrk="1" hangingPunct="1"/>
            <a:r>
              <a:rPr lang="en-US" altLang="en-US" dirty="0">
                <a:latin typeface="Times New Roman" panose="02020603050405020304" pitchFamily="18" charset="0"/>
                <a:cs typeface="Times New Roman" panose="02020603050405020304" pitchFamily="18" charset="0"/>
              </a:rPr>
              <a:t>The range is equal to the high score minus the low score in a distribution</a:t>
            </a: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r>
              <a:rPr lang="en-US" altLang="en-US" dirty="0">
                <a:latin typeface="Times New Roman" panose="02020603050405020304" pitchFamily="18" charset="0"/>
                <a:cs typeface="Times New Roman" panose="02020603050405020304" pitchFamily="18" charset="0"/>
              </a:rPr>
              <a:t>It is considered an unstable measure of variability, and can change drastically if extreme scores are introduced to the distribution</a:t>
            </a:r>
          </a:p>
        </p:txBody>
      </p:sp>
    </p:spTree>
    <p:extLst>
      <p:ext uri="{BB962C8B-B14F-4D97-AF65-F5344CB8AC3E}">
        <p14:creationId xmlns:p14="http://schemas.microsoft.com/office/powerpoint/2010/main" val="3605011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pPr>
              <a:defRPr/>
            </a:pPr>
            <a:fld id="{992D7EA2-A690-4E6E-9A25-E12E9AADEBB8}" type="slidenum">
              <a:rPr lang="en-US" altLang="en-US"/>
              <a:pPr>
                <a:defRPr/>
              </a:pPr>
              <a:t>5</a:t>
            </a:fld>
            <a:endParaRPr lang="en-US" altLang="en-US"/>
          </a:p>
        </p:txBody>
      </p:sp>
      <p:sp>
        <p:nvSpPr>
          <p:cNvPr id="17411" name="Rectangle 2"/>
          <p:cNvSpPr>
            <a:spLocks noGrp="1" noChangeArrowheads="1"/>
          </p:cNvSpPr>
          <p:nvPr>
            <p:ph type="title"/>
          </p:nvPr>
        </p:nvSpPr>
        <p:spPr>
          <a:xfrm>
            <a:off x="1992313" y="0"/>
            <a:ext cx="8229600" cy="922338"/>
          </a:xfrm>
        </p:spPr>
        <p:txBody>
          <a:bodyPr>
            <a:normAutofit/>
          </a:bodyPr>
          <a:lstStyle/>
          <a:p>
            <a:pPr eaLnBrk="1" hangingPunct="1"/>
            <a:r>
              <a:rPr lang="en-IE" altLang="en-US" sz="3200" dirty="0">
                <a:latin typeface="Times New Roman" panose="02020603050405020304" pitchFamily="18" charset="0"/>
                <a:cs typeface="Times New Roman" panose="02020603050405020304" pitchFamily="18" charset="0"/>
              </a:rPr>
              <a:t>Statistical Inference</a:t>
            </a:r>
          </a:p>
        </p:txBody>
      </p:sp>
      <p:sp>
        <p:nvSpPr>
          <p:cNvPr id="608259" name="Text Box 3"/>
          <p:cNvSpPr txBox="1">
            <a:spLocks noChangeArrowheads="1"/>
          </p:cNvSpPr>
          <p:nvPr/>
        </p:nvSpPr>
        <p:spPr bwMode="auto">
          <a:xfrm>
            <a:off x="4151313" y="1196976"/>
            <a:ext cx="4032250" cy="8937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IE" altLang="en-US" sz="2400" dirty="0">
                <a:latin typeface="Times New Roman" panose="02020603050405020304" pitchFamily="18" charset="0"/>
                <a:cs typeface="Times New Roman" panose="02020603050405020304" pitchFamily="18" charset="0"/>
              </a:rPr>
              <a:t>Population </a:t>
            </a:r>
          </a:p>
          <a:p>
            <a:pPr algn="ctr" eaLnBrk="1" hangingPunct="1"/>
            <a:r>
              <a:rPr lang="en-IE" altLang="en-US" sz="2400" dirty="0">
                <a:latin typeface="Times New Roman" panose="02020603050405020304" pitchFamily="18" charset="0"/>
                <a:cs typeface="Times New Roman" panose="02020603050405020304" pitchFamily="18" charset="0"/>
              </a:rPr>
              <a:t>(parameters, e.g., </a:t>
            </a:r>
            <a:r>
              <a:rPr lang="en-IE" altLang="en-US" sz="2400" dirty="0">
                <a:latin typeface="Times New Roman" panose="02020603050405020304" pitchFamily="18" charset="0"/>
                <a:cs typeface="Times New Roman" panose="02020603050405020304" pitchFamily="18" charset="0"/>
                <a:sym typeface="Symbol" panose="05050102010706020507" pitchFamily="18" charset="2"/>
              </a:rPr>
              <a:t> and )</a:t>
            </a:r>
            <a:r>
              <a:rPr lang="en-IE" altLang="en-US" sz="2800" dirty="0">
                <a:latin typeface="Times New Roman" panose="02020603050405020304" pitchFamily="18" charset="0"/>
                <a:cs typeface="Times New Roman" panose="02020603050405020304" pitchFamily="18" charset="0"/>
              </a:rPr>
              <a:t> </a:t>
            </a:r>
          </a:p>
        </p:txBody>
      </p:sp>
      <p:sp>
        <p:nvSpPr>
          <p:cNvPr id="608260" name="Line 4"/>
          <p:cNvSpPr>
            <a:spLocks noChangeShapeType="1"/>
          </p:cNvSpPr>
          <p:nvPr/>
        </p:nvSpPr>
        <p:spPr bwMode="auto">
          <a:xfrm>
            <a:off x="6167438" y="2133601"/>
            <a:ext cx="0" cy="790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8261" name="Text Box 5"/>
          <p:cNvSpPr txBox="1">
            <a:spLocks noChangeArrowheads="1"/>
          </p:cNvSpPr>
          <p:nvPr/>
        </p:nvSpPr>
        <p:spPr bwMode="auto">
          <a:xfrm>
            <a:off x="6311900" y="2349501"/>
            <a:ext cx="2736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IE" altLang="en-US" dirty="0">
                <a:latin typeface="Times New Roman" panose="02020603050405020304" pitchFamily="18" charset="0"/>
                <a:cs typeface="Times New Roman" panose="02020603050405020304" pitchFamily="18" charset="0"/>
              </a:rPr>
              <a:t>select sample at random</a:t>
            </a:r>
          </a:p>
        </p:txBody>
      </p:sp>
      <p:sp>
        <p:nvSpPr>
          <p:cNvPr id="608262" name="Text Box 6"/>
          <p:cNvSpPr txBox="1">
            <a:spLocks noChangeArrowheads="1"/>
          </p:cNvSpPr>
          <p:nvPr/>
        </p:nvSpPr>
        <p:spPr bwMode="auto">
          <a:xfrm>
            <a:off x="5014913" y="2924176"/>
            <a:ext cx="2233612"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pPr>
            <a:r>
              <a:rPr lang="en-IE" altLang="en-US" sz="2400">
                <a:latin typeface="Times New Roman" panose="02020603050405020304" pitchFamily="18" charset="0"/>
                <a:cs typeface="Times New Roman" panose="02020603050405020304" pitchFamily="18" charset="0"/>
              </a:rPr>
              <a:t>Sample </a:t>
            </a:r>
          </a:p>
        </p:txBody>
      </p:sp>
      <p:sp>
        <p:nvSpPr>
          <p:cNvPr id="608263" name="Text Box 7"/>
          <p:cNvSpPr txBox="1">
            <a:spLocks noChangeArrowheads="1"/>
          </p:cNvSpPr>
          <p:nvPr/>
        </p:nvSpPr>
        <p:spPr bwMode="auto">
          <a:xfrm>
            <a:off x="6311900" y="3573463"/>
            <a:ext cx="25923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IE" altLang="en-US" dirty="0">
                <a:latin typeface="Times New Roman" panose="02020603050405020304" pitchFamily="18" charset="0"/>
                <a:cs typeface="Times New Roman" panose="02020603050405020304" pitchFamily="18" charset="0"/>
              </a:rPr>
              <a:t>collect data from individuals in sample</a:t>
            </a:r>
          </a:p>
        </p:txBody>
      </p:sp>
      <p:sp>
        <p:nvSpPr>
          <p:cNvPr id="608264" name="Line 8"/>
          <p:cNvSpPr>
            <a:spLocks noChangeShapeType="1"/>
          </p:cNvSpPr>
          <p:nvPr/>
        </p:nvSpPr>
        <p:spPr bwMode="auto">
          <a:xfrm>
            <a:off x="6167438" y="3429000"/>
            <a:ext cx="0"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8265" name="Text Box 9"/>
          <p:cNvSpPr txBox="1">
            <a:spLocks noChangeArrowheads="1"/>
          </p:cNvSpPr>
          <p:nvPr/>
        </p:nvSpPr>
        <p:spPr bwMode="auto">
          <a:xfrm>
            <a:off x="5014913" y="4365626"/>
            <a:ext cx="2233612"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pPr>
            <a:r>
              <a:rPr lang="en-IE" altLang="en-US" sz="2400">
                <a:latin typeface="Times New Roman" panose="02020603050405020304" pitchFamily="18" charset="0"/>
                <a:cs typeface="Times New Roman" panose="02020603050405020304" pitchFamily="18" charset="0"/>
              </a:rPr>
              <a:t>Data </a:t>
            </a:r>
          </a:p>
        </p:txBody>
      </p:sp>
      <p:sp>
        <p:nvSpPr>
          <p:cNvPr id="608266" name="Text Box 10"/>
          <p:cNvSpPr txBox="1">
            <a:spLocks noChangeArrowheads="1"/>
          </p:cNvSpPr>
          <p:nvPr/>
        </p:nvSpPr>
        <p:spPr bwMode="auto">
          <a:xfrm>
            <a:off x="4654550" y="5549901"/>
            <a:ext cx="2952750" cy="1196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pPr>
            <a:r>
              <a:rPr lang="en-IE" altLang="en-US" sz="2400">
                <a:latin typeface="Times New Roman" panose="02020603050405020304" pitchFamily="18" charset="0"/>
                <a:cs typeface="Times New Roman" panose="02020603050405020304" pitchFamily="18" charset="0"/>
              </a:rPr>
              <a:t>Analyse data (e.g. estimate       ) to make inferences</a:t>
            </a:r>
          </a:p>
        </p:txBody>
      </p:sp>
      <p:sp>
        <p:nvSpPr>
          <p:cNvPr id="608267" name="Line 11"/>
          <p:cNvSpPr>
            <a:spLocks noChangeShapeType="1"/>
          </p:cNvSpPr>
          <p:nvPr/>
        </p:nvSpPr>
        <p:spPr bwMode="auto">
          <a:xfrm>
            <a:off x="6167438" y="4797425"/>
            <a:ext cx="0" cy="719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608268" name="Object 12"/>
          <p:cNvGraphicFramePr>
            <a:graphicFrameLocks noGrp="1" noChangeAspect="1"/>
          </p:cNvGraphicFramePr>
          <p:nvPr>
            <p:ph idx="1"/>
            <p:extLst>
              <p:ext uri="{D42A27DB-BD31-4B8C-83A1-F6EECF244321}">
                <p14:modId xmlns:p14="http://schemas.microsoft.com/office/powerpoint/2010/main" val="1113518868"/>
              </p:ext>
            </p:extLst>
          </p:nvPr>
        </p:nvGraphicFramePr>
        <p:xfrm>
          <a:off x="5783263" y="5988715"/>
          <a:ext cx="647700" cy="484188"/>
        </p:xfrm>
        <a:graphic>
          <a:graphicData uri="http://schemas.openxmlformats.org/presentationml/2006/ole">
            <mc:AlternateContent xmlns:mc="http://schemas.openxmlformats.org/markup-compatibility/2006">
              <mc:Choice xmlns:v="urn:schemas-microsoft-com:vml" Requires="v">
                <p:oleObj spid="_x0000_s12299" name="Equation" r:id="rId4" imgW="253890" imgH="190417" progId="Equation.3">
                  <p:embed/>
                </p:oleObj>
              </mc:Choice>
              <mc:Fallback>
                <p:oleObj name="Equation" r:id="rId4" imgW="253890" imgH="19041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3263" y="5988715"/>
                        <a:ext cx="647700"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8269" name="Line 13"/>
          <p:cNvSpPr>
            <a:spLocks noChangeShapeType="1"/>
          </p:cNvSpPr>
          <p:nvPr/>
        </p:nvSpPr>
        <p:spPr bwMode="auto">
          <a:xfrm flipH="1">
            <a:off x="3000376" y="6165850"/>
            <a:ext cx="16557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8270" name="Line 14"/>
          <p:cNvSpPr>
            <a:spLocks noChangeShapeType="1"/>
          </p:cNvSpPr>
          <p:nvPr/>
        </p:nvSpPr>
        <p:spPr bwMode="auto">
          <a:xfrm flipV="1">
            <a:off x="3000375" y="1700214"/>
            <a:ext cx="0" cy="4465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8271" name="Line 15"/>
          <p:cNvSpPr>
            <a:spLocks noChangeShapeType="1"/>
          </p:cNvSpPr>
          <p:nvPr/>
        </p:nvSpPr>
        <p:spPr bwMode="auto">
          <a:xfrm>
            <a:off x="3000375" y="1700213"/>
            <a:ext cx="11509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9173201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82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82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82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826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82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826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826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82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826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826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827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827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08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59" grpId="0" animBg="1"/>
      <p:bldP spid="608260" grpId="0" animBg="1"/>
      <p:bldP spid="608261" grpId="0"/>
      <p:bldP spid="608262" grpId="0" animBg="1"/>
      <p:bldP spid="608263" grpId="0"/>
      <p:bldP spid="608264" grpId="0" animBg="1"/>
      <p:bldP spid="608265" grpId="0" animBg="1"/>
      <p:bldP spid="608266" grpId="0" animBg="1"/>
      <p:bldP spid="608267" grpId="0" animBg="1"/>
      <p:bldP spid="608269" grpId="0" animBg="1"/>
      <p:bldP spid="608270" grpId="0" animBg="1"/>
      <p:bldP spid="60827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2"/>
          </p:nvPr>
        </p:nvSpPr>
        <p:spPr bwMode="auto">
          <a:xfrm>
            <a:off x="4038600" y="6356350"/>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0"/>
              </a:spcBef>
              <a:spcAft>
                <a:spcPct val="0"/>
              </a:spcAft>
              <a:buFontTx/>
              <a:buNone/>
            </a:pPr>
            <a:fld id="{5527C723-5F6F-4678-A037-C59D4416E6B5}" type="slidenum">
              <a:rPr lang="en-US" altLang="en-US" sz="1200" smtClean="0">
                <a:latin typeface="Arial" panose="020B0604020202020204" pitchFamily="34" charset="0"/>
                <a:cs typeface="Arial" panose="020B0604020202020204" pitchFamily="34" charset="0"/>
              </a:rPr>
              <a:pPr algn="ctr" fontAlgn="base">
                <a:lnSpc>
                  <a:spcPct val="100000"/>
                </a:lnSpc>
                <a:spcBef>
                  <a:spcPct val="0"/>
                </a:spcBef>
                <a:spcAft>
                  <a:spcPct val="0"/>
                </a:spcAft>
                <a:buFontTx/>
                <a:buNone/>
              </a:pPr>
              <a:t>50</a:t>
            </a:fld>
            <a:endParaRPr lang="en-US" altLang="en-US" sz="1200">
              <a:latin typeface="Arial" panose="020B0604020202020204" pitchFamily="34" charset="0"/>
              <a:cs typeface="Arial" panose="020B0604020202020204" pitchFamily="34" charset="0"/>
            </a:endParaRPr>
          </a:p>
        </p:txBody>
      </p:sp>
      <p:sp>
        <p:nvSpPr>
          <p:cNvPr id="57347" name="Rectangle 2"/>
          <p:cNvSpPr>
            <a:spLocks noGrp="1" noRot="1" noChangeArrowheads="1"/>
          </p:cNvSpPr>
          <p:nvPr>
            <p:ph type="title"/>
          </p:nvPr>
        </p:nvSpPr>
        <p:spPr/>
        <p:txBody>
          <a:bodyPr>
            <a:normAutofit/>
          </a:bodyPr>
          <a:lstStyle/>
          <a:p>
            <a:pPr eaLnBrk="1" hangingPunct="1"/>
            <a:r>
              <a:rPr lang="en-US" altLang="en-US" sz="3200" dirty="0" err="1">
                <a:latin typeface="Times New Roman" panose="02020603050405020304" pitchFamily="18" charset="0"/>
                <a:cs typeface="Times New Roman" panose="02020603050405020304" pitchFamily="18" charset="0"/>
              </a:rPr>
              <a:t>Contd</a:t>
            </a:r>
            <a:r>
              <a:rPr lang="en-US" altLang="en-US" sz="3200" dirty="0">
                <a:latin typeface="Times New Roman" panose="02020603050405020304" pitchFamily="18" charset="0"/>
                <a:cs typeface="Times New Roman" panose="02020603050405020304" pitchFamily="18" charset="0"/>
              </a:rPr>
              <a:t>….</a:t>
            </a:r>
          </a:p>
        </p:txBody>
      </p:sp>
      <p:sp>
        <p:nvSpPr>
          <p:cNvPr id="57348" name="Rectangle 3"/>
          <p:cNvSpPr>
            <a:spLocks noGrp="1" noChangeArrowheads="1"/>
          </p:cNvSpPr>
          <p:nvPr>
            <p:ph type="body" idx="1"/>
          </p:nvPr>
        </p:nvSpPr>
        <p:spPr/>
        <p:txBody>
          <a:bodyPr/>
          <a:lstStyle/>
          <a:p>
            <a:pPr eaLnBrk="1" hangingPunct="1"/>
            <a:r>
              <a:rPr lang="en-US" altLang="en-US" dirty="0">
                <a:latin typeface="Times New Roman" panose="02020603050405020304" pitchFamily="18" charset="0"/>
                <a:cs typeface="Times New Roman" panose="02020603050405020304" pitchFamily="18" charset="0"/>
              </a:rPr>
              <a:t>As a result of gas analysis in a respirometer, an investigator obtains the following four readings of oxygen percentages:</a:t>
            </a:r>
          </a:p>
          <a:p>
            <a:pPr algn="ctr" eaLnBrk="1" hangingPunct="1">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14.9, 10.8, 12.3, and 23.3</a:t>
            </a:r>
          </a:p>
          <a:p>
            <a:pPr algn="ctr" eaLnBrk="1" hangingPunct="1">
              <a:buFont typeface="Wingdings" panose="05000000000000000000" pitchFamily="2" charset="2"/>
              <a:buNone/>
            </a:pPr>
            <a:endParaRPr lang="en-US" altLang="en-US" dirty="0">
              <a:latin typeface="Times New Roman" panose="02020603050405020304" pitchFamily="18" charset="0"/>
              <a:cs typeface="Times New Roman" panose="02020603050405020304" pitchFamily="18" charset="0"/>
            </a:endParaRPr>
          </a:p>
          <a:p>
            <a:pPr eaLnBrk="1" hangingPunct="1"/>
            <a:r>
              <a:rPr lang="en-US" altLang="en-US" dirty="0">
                <a:latin typeface="Times New Roman" panose="02020603050405020304" pitchFamily="18" charset="0"/>
                <a:cs typeface="Times New Roman" panose="02020603050405020304" pitchFamily="18" charset="0"/>
              </a:rPr>
              <a:t>What is the range?</a:t>
            </a:r>
          </a:p>
        </p:txBody>
      </p:sp>
    </p:spTree>
    <p:extLst>
      <p:ext uri="{BB962C8B-B14F-4D97-AF65-F5344CB8AC3E}">
        <p14:creationId xmlns:p14="http://schemas.microsoft.com/office/powerpoint/2010/main" val="24276285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p:cNvSpPr>
            <a:spLocks noGrp="1"/>
          </p:cNvSpPr>
          <p:nvPr>
            <p:ph type="sldNum" sz="quarter" idx="12"/>
          </p:nvPr>
        </p:nvSpPr>
        <p:spPr bwMode="auto">
          <a:xfrm>
            <a:off x="4038600" y="6356350"/>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0"/>
              </a:spcBef>
              <a:spcAft>
                <a:spcPct val="0"/>
              </a:spcAft>
              <a:buFontTx/>
              <a:buNone/>
            </a:pPr>
            <a:fld id="{9314BB9A-DD5B-4674-B79F-2AD0D7B817CB}" type="slidenum">
              <a:rPr lang="en-US" altLang="en-US" sz="1200" smtClean="0">
                <a:latin typeface="Arial" panose="020B0604020202020204" pitchFamily="34" charset="0"/>
                <a:cs typeface="Arial" panose="020B0604020202020204" pitchFamily="34" charset="0"/>
              </a:rPr>
              <a:pPr algn="ctr" fontAlgn="base">
                <a:lnSpc>
                  <a:spcPct val="100000"/>
                </a:lnSpc>
                <a:spcBef>
                  <a:spcPct val="0"/>
                </a:spcBef>
                <a:spcAft>
                  <a:spcPct val="0"/>
                </a:spcAft>
                <a:buFontTx/>
                <a:buNone/>
              </a:pPr>
              <a:t>51</a:t>
            </a:fld>
            <a:endParaRPr lang="en-US" altLang="en-US" sz="1200">
              <a:latin typeface="Arial" panose="020B0604020202020204" pitchFamily="34" charset="0"/>
              <a:cs typeface="Arial" panose="020B0604020202020204" pitchFamily="34" charset="0"/>
            </a:endParaRPr>
          </a:p>
        </p:txBody>
      </p:sp>
      <p:sp>
        <p:nvSpPr>
          <p:cNvPr id="58371" name="Rectangle 2"/>
          <p:cNvSpPr>
            <a:spLocks noGrp="1" noRot="1" noChangeArrowheads="1"/>
          </p:cNvSpPr>
          <p:nvPr>
            <p:ph type="title"/>
          </p:nvPr>
        </p:nvSpPr>
        <p:spPr>
          <a:xfrm>
            <a:off x="838200" y="365125"/>
            <a:ext cx="10515600" cy="820580"/>
          </a:xfrm>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Calculating the Range Using SPSS</a:t>
            </a:r>
          </a:p>
        </p:txBody>
      </p:sp>
      <p:sp>
        <p:nvSpPr>
          <p:cNvPr id="58372" name="Rectangle 3"/>
          <p:cNvSpPr>
            <a:spLocks noGrp="1" noChangeArrowheads="1"/>
          </p:cNvSpPr>
          <p:nvPr>
            <p:ph type="body" idx="1"/>
          </p:nvPr>
        </p:nvSpPr>
        <p:spPr/>
        <p:txBody>
          <a:bodyPr/>
          <a:lstStyle/>
          <a:p>
            <a:pPr eaLnBrk="1" hangingPunct="1"/>
            <a:r>
              <a:rPr lang="en-US" altLang="en-US" dirty="0">
                <a:solidFill>
                  <a:srgbClr val="C00000"/>
                </a:solidFill>
                <a:latin typeface="Times New Roman" panose="02020603050405020304" pitchFamily="18" charset="0"/>
                <a:cs typeface="Times New Roman" panose="02020603050405020304" pitchFamily="18" charset="0"/>
              </a:rPr>
              <a:t>Analyze -&gt; Descriptive Statistics -&gt; Frequencies command may be used to calculate the range </a:t>
            </a:r>
            <a:r>
              <a:rPr lang="en-US" altLang="en-US" dirty="0">
                <a:latin typeface="Times New Roman" panose="02020603050405020304" pitchFamily="18" charset="0"/>
                <a:cs typeface="Times New Roman" panose="02020603050405020304" pitchFamily="18" charset="0"/>
              </a:rPr>
              <a:t>(you will need to select the “Statistics…” button to choose “Minimum,” “Maximum,” and “Range”</a:t>
            </a:r>
          </a:p>
        </p:txBody>
      </p:sp>
      <p:pic>
        <p:nvPicPr>
          <p:cNvPr id="5837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986213"/>
            <a:ext cx="4038600"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94373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noAutofit/>
          </a:bodyPr>
          <a:lstStyle/>
          <a:p>
            <a:r>
              <a:rPr lang="en-US" sz="3200" b="1" dirty="0">
                <a:solidFill>
                  <a:srgbClr val="000099"/>
                </a:solidFill>
                <a:latin typeface="Times New Roman" panose="02020603050405020304" pitchFamily="18" charset="0"/>
                <a:cs typeface="Times New Roman" panose="02020603050405020304" pitchFamily="18" charset="0"/>
              </a:rPr>
              <a:t>[Measures of Symmetry: (Skewness) and </a:t>
            </a:r>
            <a:r>
              <a:rPr lang="en-US" sz="3200" b="1" dirty="0" err="1">
                <a:solidFill>
                  <a:srgbClr val="000099"/>
                </a:solidFill>
                <a:latin typeface="Times New Roman" panose="02020603050405020304" pitchFamily="18" charset="0"/>
                <a:cs typeface="Times New Roman" panose="02020603050405020304" pitchFamily="18" charset="0"/>
              </a:rPr>
              <a:t>Peakedness</a:t>
            </a:r>
            <a:r>
              <a:rPr lang="en-US" sz="3200" b="1" dirty="0">
                <a:solidFill>
                  <a:srgbClr val="000099"/>
                </a:solidFill>
                <a:latin typeface="Times New Roman" panose="02020603050405020304" pitchFamily="18" charset="0"/>
                <a:cs typeface="Times New Roman" panose="02020603050405020304" pitchFamily="18" charset="0"/>
              </a:rPr>
              <a:t> (Kurtosis)]</a:t>
            </a:r>
            <a:br>
              <a:rPr lang="en-US" sz="3200" b="1" dirty="0">
                <a:solidFill>
                  <a:srgbClr val="000099"/>
                </a:solidFill>
                <a:latin typeface="Times New Roman" panose="02020603050405020304" pitchFamily="18" charset="0"/>
                <a:cs typeface="Times New Roman" panose="02020603050405020304" pitchFamily="18" charset="0"/>
              </a:rPr>
            </a:br>
            <a:br>
              <a:rPr lang="en-US" sz="3200" b="1" dirty="0">
                <a:solidFill>
                  <a:srgbClr val="000099"/>
                </a:solidFill>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Skewness</a:t>
            </a:r>
          </a:p>
        </p:txBody>
      </p:sp>
      <p:sp>
        <p:nvSpPr>
          <p:cNvPr id="502787" name="Rectangle 3"/>
          <p:cNvSpPr>
            <a:spLocks noGrp="1" noChangeArrowheads="1"/>
          </p:cNvSpPr>
          <p:nvPr>
            <p:ph idx="1"/>
          </p:nvPr>
        </p:nvSpPr>
        <p:spPr>
          <a:xfrm>
            <a:off x="1366576" y="2100104"/>
            <a:ext cx="10189028" cy="4376895"/>
          </a:xfrm>
        </p:spPr>
        <p:txBody>
          <a:bodyPr>
            <a:normAutofit/>
          </a:bodyPr>
          <a:lstStyle/>
          <a:p>
            <a:pPr>
              <a:lnSpc>
                <a:spcPct val="90000"/>
              </a:lnSpc>
            </a:pPr>
            <a:r>
              <a:rPr lang="en-US" sz="2400" dirty="0">
                <a:latin typeface="Times New Roman" panose="02020603050405020304" pitchFamily="18" charset="0"/>
                <a:cs typeface="Times New Roman" panose="02020603050405020304" pitchFamily="18" charset="0"/>
              </a:rPr>
              <a:t>The term </a:t>
            </a:r>
            <a:r>
              <a:rPr lang="en-US" sz="2400" i="1" dirty="0">
                <a:latin typeface="Times New Roman" panose="02020603050405020304" pitchFamily="18" charset="0"/>
                <a:cs typeface="Times New Roman" panose="02020603050405020304" pitchFamily="18" charset="0"/>
              </a:rPr>
              <a:t>skewness</a:t>
            </a:r>
            <a:r>
              <a:rPr lang="en-US" sz="2400" dirty="0">
                <a:latin typeface="Times New Roman" panose="02020603050405020304" pitchFamily="18" charset="0"/>
                <a:cs typeface="Times New Roman" panose="02020603050405020304" pitchFamily="18" charset="0"/>
              </a:rPr>
              <a:t> refers to the lack of symmetry. The lack of symmetry in a distribution is always determined with reference to a normal or Gaussian distribution. </a:t>
            </a:r>
          </a:p>
          <a:p>
            <a:pPr>
              <a:lnSpc>
                <a:spcPct val="90000"/>
              </a:lnSpc>
            </a:pPr>
            <a:endParaRPr lang="en-US" sz="2400" i="1" dirty="0">
              <a:latin typeface="Times New Roman" panose="02020603050405020304" pitchFamily="18" charset="0"/>
              <a:cs typeface="Times New Roman" panose="02020603050405020304" pitchFamily="18" charset="0"/>
            </a:endParaRPr>
          </a:p>
          <a:p>
            <a:pPr>
              <a:lnSpc>
                <a:spcPct val="90000"/>
              </a:lnSpc>
            </a:pPr>
            <a:r>
              <a:rPr lang="en-US" sz="2400" i="1" dirty="0">
                <a:latin typeface="Times New Roman" panose="02020603050405020304" pitchFamily="18" charset="0"/>
                <a:cs typeface="Times New Roman" panose="02020603050405020304" pitchFamily="18" charset="0"/>
              </a:rPr>
              <a:t>Note that a normal distribution is always symmetrical</a:t>
            </a:r>
            <a:r>
              <a:rPr lang="en-US" sz="2400" dirty="0">
                <a:latin typeface="Times New Roman" panose="02020603050405020304" pitchFamily="18" charset="0"/>
                <a:cs typeface="Times New Roman" panose="02020603050405020304" pitchFamily="18" charset="0"/>
              </a:rPr>
              <a:t>. </a:t>
            </a:r>
          </a:p>
          <a:p>
            <a:pPr>
              <a:lnSpc>
                <a:spcPct val="90000"/>
              </a:lnSpc>
            </a:pPr>
            <a:endParaRPr lang="en-US" sz="2400" dirty="0">
              <a:latin typeface="Times New Roman" panose="02020603050405020304" pitchFamily="18" charset="0"/>
              <a:cs typeface="Times New Roman" panose="02020603050405020304" pitchFamily="18" charset="0"/>
            </a:endParaRPr>
          </a:p>
          <a:p>
            <a:pPr>
              <a:lnSpc>
                <a:spcPct val="90000"/>
              </a:lnSpc>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skewness</a:t>
            </a:r>
            <a:r>
              <a:rPr lang="en-US" sz="2400" dirty="0">
                <a:latin typeface="Times New Roman" panose="02020603050405020304" pitchFamily="18" charset="0"/>
                <a:cs typeface="Times New Roman" panose="02020603050405020304" pitchFamily="18" charset="0"/>
              </a:rPr>
              <a:t> may be either </a:t>
            </a:r>
            <a:r>
              <a:rPr lang="en-US" sz="2400" dirty="0">
                <a:solidFill>
                  <a:srgbClr val="FF0000"/>
                </a:solidFill>
                <a:latin typeface="Times New Roman" panose="02020603050405020304" pitchFamily="18" charset="0"/>
                <a:cs typeface="Times New Roman" panose="02020603050405020304" pitchFamily="18" charset="0"/>
              </a:rPr>
              <a:t>positive or negative</a:t>
            </a:r>
            <a:r>
              <a:rPr lang="en-US" sz="2400" dirty="0">
                <a:latin typeface="Times New Roman" panose="02020603050405020304" pitchFamily="18" charset="0"/>
                <a:cs typeface="Times New Roman" panose="02020603050405020304" pitchFamily="18" charset="0"/>
              </a:rPr>
              <a:t>. </a:t>
            </a:r>
            <a:r>
              <a:rPr lang="en-US" sz="2400" b="1" dirty="0">
                <a:solidFill>
                  <a:srgbClr val="000099"/>
                </a:solidFill>
                <a:latin typeface="Times New Roman" panose="02020603050405020304" pitchFamily="18" charset="0"/>
                <a:cs typeface="Times New Roman" panose="02020603050405020304" pitchFamily="18" charset="0"/>
              </a:rPr>
              <a:t>When the </a:t>
            </a:r>
            <a:r>
              <a:rPr lang="en-US" sz="2400" b="1" dirty="0" err="1">
                <a:solidFill>
                  <a:srgbClr val="000099"/>
                </a:solidFill>
                <a:latin typeface="Times New Roman" panose="02020603050405020304" pitchFamily="18" charset="0"/>
                <a:cs typeface="Times New Roman" panose="02020603050405020304" pitchFamily="18" charset="0"/>
              </a:rPr>
              <a:t>skewness</a:t>
            </a:r>
            <a:r>
              <a:rPr lang="en-US" sz="2400" b="1" dirty="0">
                <a:solidFill>
                  <a:srgbClr val="000099"/>
                </a:solidFill>
                <a:latin typeface="Times New Roman" panose="02020603050405020304" pitchFamily="18" charset="0"/>
                <a:cs typeface="Times New Roman" panose="02020603050405020304" pitchFamily="18" charset="0"/>
              </a:rPr>
              <a:t> of a distribution is positive (negative), the distribution is called a positively (negatively) skewed distribution</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143249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normAutofit/>
          </a:bodyPr>
          <a:lstStyle/>
          <a:p>
            <a:r>
              <a:rPr lang="en-US" sz="3200" dirty="0" err="1">
                <a:latin typeface="Times New Roman" panose="02020603050405020304" pitchFamily="18" charset="0"/>
                <a:cs typeface="Times New Roman" panose="02020603050405020304" pitchFamily="18" charset="0"/>
              </a:rPr>
              <a:t>Contd</a:t>
            </a:r>
            <a:r>
              <a:rPr lang="en-US" sz="3200" dirty="0">
                <a:latin typeface="Times New Roman" panose="02020603050405020304" pitchFamily="18" charset="0"/>
                <a:cs typeface="Times New Roman" panose="02020603050405020304" pitchFamily="18" charset="0"/>
              </a:rPr>
              <a:t>…</a:t>
            </a:r>
          </a:p>
        </p:txBody>
      </p:sp>
      <p:sp>
        <p:nvSpPr>
          <p:cNvPr id="501763" name="Rectangle 3"/>
          <p:cNvSpPr>
            <a:spLocks noGrp="1" noChangeArrowheads="1"/>
          </p:cNvSpPr>
          <p:nvPr>
            <p:ph idx="1"/>
          </p:nvPr>
        </p:nvSpPr>
        <p:spPr/>
        <p:txBody>
          <a:bodyPr>
            <a:normAutofit/>
          </a:bodyPr>
          <a:lstStyle/>
          <a:p>
            <a:r>
              <a:rPr lang="en-US" dirty="0" err="1">
                <a:latin typeface="Times New Roman" panose="02020603050405020304" pitchFamily="18" charset="0"/>
                <a:cs typeface="Times New Roman" panose="02020603050405020304" pitchFamily="18" charset="0"/>
              </a:rPr>
              <a:t>Skewness</a:t>
            </a:r>
            <a:endParaRPr lang="en-US"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Symmetric distribution</a:t>
            </a:r>
          </a:p>
          <a:p>
            <a:pPr lvl="1"/>
            <a:endParaRPr lang="en-US"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Positively skewed distribution</a:t>
            </a:r>
          </a:p>
          <a:p>
            <a:pPr lvl="1"/>
            <a:endParaRPr lang="en-US"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Negatively skewed distribution</a:t>
            </a:r>
          </a:p>
        </p:txBody>
      </p:sp>
    </p:spTree>
    <p:extLst>
      <p:ext uri="{BB962C8B-B14F-4D97-AF65-F5344CB8AC3E}">
        <p14:creationId xmlns:p14="http://schemas.microsoft.com/office/powerpoint/2010/main" val="34439932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Measures of </a:t>
            </a:r>
            <a:r>
              <a:rPr lang="en-US" sz="3200" b="1" dirty="0" err="1">
                <a:latin typeface="Times New Roman" panose="02020603050405020304" pitchFamily="18" charset="0"/>
                <a:cs typeface="Times New Roman" panose="02020603050405020304" pitchFamily="18" charset="0"/>
              </a:rPr>
              <a:t>Skewness</a:t>
            </a:r>
            <a:endParaRPr lang="en-US" sz="3200" b="1" dirty="0">
              <a:latin typeface="Times New Roman" panose="02020603050405020304" pitchFamily="18" charset="0"/>
              <a:cs typeface="Times New Roman" panose="02020603050405020304" pitchFamily="18" charset="0"/>
            </a:endParaRPr>
          </a:p>
        </p:txBody>
      </p:sp>
      <p:sp>
        <p:nvSpPr>
          <p:cNvPr id="512003" name="Rectangle 3"/>
          <p:cNvSpPr>
            <a:spLocks noGrp="1" noChangeArrowheads="1"/>
          </p:cNvSpPr>
          <p:nvPr>
            <p:ph idx="1"/>
          </p:nvPr>
        </p:nvSpPr>
        <p:spPr/>
        <p:txBody>
          <a:bodyPr/>
          <a:lstStyle/>
          <a:p>
            <a:r>
              <a:rPr lang="en-US" b="1" dirty="0">
                <a:solidFill>
                  <a:srgbClr val="000099"/>
                </a:solidFill>
                <a:latin typeface="Times New Roman" panose="02020603050405020304" pitchFamily="18" charset="0"/>
                <a:cs typeface="Times New Roman" panose="02020603050405020304" pitchFamily="18" charset="0"/>
              </a:rPr>
              <a:t>If Mean &gt; Mode, the </a:t>
            </a:r>
            <a:r>
              <a:rPr lang="en-US" b="1" dirty="0" err="1">
                <a:solidFill>
                  <a:srgbClr val="000099"/>
                </a:solidFill>
                <a:latin typeface="Times New Roman" panose="02020603050405020304" pitchFamily="18" charset="0"/>
                <a:cs typeface="Times New Roman" panose="02020603050405020304" pitchFamily="18" charset="0"/>
              </a:rPr>
              <a:t>skewness</a:t>
            </a:r>
            <a:r>
              <a:rPr lang="en-US" b="1" dirty="0">
                <a:solidFill>
                  <a:srgbClr val="000099"/>
                </a:solidFill>
                <a:latin typeface="Times New Roman" panose="02020603050405020304" pitchFamily="18" charset="0"/>
                <a:cs typeface="Times New Roman" panose="02020603050405020304" pitchFamily="18" charset="0"/>
              </a:rPr>
              <a:t> is positive.</a:t>
            </a:r>
          </a:p>
          <a:p>
            <a:r>
              <a:rPr lang="en-US" b="1" dirty="0">
                <a:solidFill>
                  <a:srgbClr val="000099"/>
                </a:solidFill>
                <a:latin typeface="Times New Roman" panose="02020603050405020304" pitchFamily="18" charset="0"/>
                <a:cs typeface="Times New Roman" panose="02020603050405020304" pitchFamily="18" charset="0"/>
              </a:rPr>
              <a:t>If Mean &lt; Mode, the </a:t>
            </a:r>
            <a:r>
              <a:rPr lang="en-US" b="1" dirty="0" err="1">
                <a:solidFill>
                  <a:srgbClr val="000099"/>
                </a:solidFill>
                <a:latin typeface="Times New Roman" panose="02020603050405020304" pitchFamily="18" charset="0"/>
                <a:cs typeface="Times New Roman" panose="02020603050405020304" pitchFamily="18" charset="0"/>
              </a:rPr>
              <a:t>skewness</a:t>
            </a:r>
            <a:r>
              <a:rPr lang="en-US" b="1" dirty="0">
                <a:solidFill>
                  <a:srgbClr val="000099"/>
                </a:solidFill>
                <a:latin typeface="Times New Roman" panose="02020603050405020304" pitchFamily="18" charset="0"/>
                <a:cs typeface="Times New Roman" panose="02020603050405020304" pitchFamily="18" charset="0"/>
              </a:rPr>
              <a:t> is negative.</a:t>
            </a:r>
          </a:p>
          <a:p>
            <a:r>
              <a:rPr lang="en-US" b="1" dirty="0">
                <a:solidFill>
                  <a:srgbClr val="000099"/>
                </a:solidFill>
                <a:latin typeface="Times New Roman" panose="02020603050405020304" pitchFamily="18" charset="0"/>
                <a:cs typeface="Times New Roman" panose="02020603050405020304" pitchFamily="18" charset="0"/>
              </a:rPr>
              <a:t>If Mean = Mode, the </a:t>
            </a:r>
            <a:r>
              <a:rPr lang="en-US" b="1" dirty="0" err="1">
                <a:solidFill>
                  <a:srgbClr val="000099"/>
                </a:solidFill>
                <a:latin typeface="Times New Roman" panose="02020603050405020304" pitchFamily="18" charset="0"/>
                <a:cs typeface="Times New Roman" panose="02020603050405020304" pitchFamily="18" charset="0"/>
              </a:rPr>
              <a:t>skewness</a:t>
            </a:r>
            <a:r>
              <a:rPr lang="en-US" b="1" dirty="0">
                <a:solidFill>
                  <a:srgbClr val="000099"/>
                </a:solidFill>
                <a:latin typeface="Times New Roman" panose="02020603050405020304" pitchFamily="18" charset="0"/>
                <a:cs typeface="Times New Roman" panose="02020603050405020304" pitchFamily="18" charset="0"/>
              </a:rPr>
              <a:t> is zero</a:t>
            </a:r>
            <a:r>
              <a:rPr lang="en-US" dirty="0">
                <a:latin typeface="Times New Roman" panose="02020603050405020304" pitchFamily="18" charset="0"/>
                <a:cs typeface="Times New Roman" panose="02020603050405020304" pitchFamily="18" charset="0"/>
              </a:rPr>
              <a:t>.</a:t>
            </a:r>
          </a:p>
        </p:txBody>
      </p:sp>
      <p:pic>
        <p:nvPicPr>
          <p:cNvPr id="5120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3886201"/>
            <a:ext cx="487680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4038601"/>
            <a:ext cx="2232025"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06" name="Text Box 6"/>
          <p:cNvSpPr txBox="1">
            <a:spLocks noChangeArrowheads="1"/>
          </p:cNvSpPr>
          <p:nvPr/>
        </p:nvSpPr>
        <p:spPr bwMode="auto">
          <a:xfrm>
            <a:off x="2743201" y="6019800"/>
            <a:ext cx="12025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Symmetric</a:t>
            </a:r>
          </a:p>
        </p:txBody>
      </p:sp>
    </p:spTree>
    <p:extLst>
      <p:ext uri="{BB962C8B-B14F-4D97-AF65-F5344CB8AC3E}">
        <p14:creationId xmlns:p14="http://schemas.microsoft.com/office/powerpoint/2010/main" val="18624680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a:xfrm>
            <a:off x="2152650" y="365127"/>
            <a:ext cx="7886700" cy="777874"/>
          </a:xfrm>
        </p:spPr>
        <p:txBody>
          <a:bodyPr>
            <a:normAutofit/>
          </a:bodyPr>
          <a:lstStyle/>
          <a:p>
            <a:r>
              <a:rPr lang="en-US" sz="3200" b="1" dirty="0" err="1">
                <a:latin typeface="Times New Roman" panose="02020603050405020304" pitchFamily="18" charset="0"/>
                <a:cs typeface="Times New Roman" panose="02020603050405020304" pitchFamily="18" charset="0"/>
              </a:rPr>
              <a:t>Contd</a:t>
            </a:r>
            <a:r>
              <a:rPr lang="en-US" sz="3200" b="1" dirty="0">
                <a:latin typeface="Times New Roman" panose="02020603050405020304" pitchFamily="18" charset="0"/>
                <a:cs typeface="Times New Roman" panose="02020603050405020304" pitchFamily="18" charset="0"/>
              </a:rPr>
              <a:t>….</a:t>
            </a:r>
          </a:p>
        </p:txBody>
      </p:sp>
      <p:sp>
        <p:nvSpPr>
          <p:cNvPr id="503811" name="Rectangle 3"/>
          <p:cNvSpPr>
            <a:spLocks noGrp="1" noChangeArrowheads="1"/>
          </p:cNvSpPr>
          <p:nvPr>
            <p:ph idx="1"/>
          </p:nvPr>
        </p:nvSpPr>
        <p:spPr>
          <a:xfrm>
            <a:off x="2160356" y="1371600"/>
            <a:ext cx="7886700" cy="4351338"/>
          </a:xfrm>
        </p:spPr>
        <p:txBody>
          <a:bodyPr/>
          <a:lstStyle/>
          <a:p>
            <a:pPr>
              <a:lnSpc>
                <a:spcPct val="90000"/>
              </a:lnSpc>
            </a:pPr>
            <a:r>
              <a:rPr lang="en-US" sz="2400" dirty="0">
                <a:latin typeface="Times New Roman" panose="02020603050405020304" pitchFamily="18" charset="0"/>
                <a:cs typeface="Times New Roman" panose="02020603050405020304" pitchFamily="18" charset="0"/>
              </a:rPr>
              <a:t>Many distribution are not symmetrical and they may be tail off to right or to the left and as such said to be skewed. </a:t>
            </a:r>
          </a:p>
          <a:p>
            <a:pPr>
              <a:lnSpc>
                <a:spcPct val="90000"/>
              </a:lnSpc>
            </a:pPr>
            <a:endParaRPr lang="en-US" sz="2400" dirty="0">
              <a:latin typeface="Times New Roman" panose="02020603050405020304" pitchFamily="18" charset="0"/>
              <a:cs typeface="Times New Roman" panose="02020603050405020304" pitchFamily="18" charset="0"/>
            </a:endParaRPr>
          </a:p>
          <a:p>
            <a:pPr>
              <a:lnSpc>
                <a:spcPct val="90000"/>
              </a:lnSpc>
            </a:pPr>
            <a:r>
              <a:rPr lang="en-US" sz="2400" dirty="0">
                <a:latin typeface="Times New Roman" panose="02020603050405020304" pitchFamily="18" charset="0"/>
                <a:cs typeface="Times New Roman" panose="02020603050405020304" pitchFamily="18" charset="0"/>
              </a:rPr>
              <a:t>One measure of absolute </a:t>
            </a:r>
            <a:r>
              <a:rPr lang="en-US" sz="2400" dirty="0" err="1">
                <a:latin typeface="Times New Roman" panose="02020603050405020304" pitchFamily="18" charset="0"/>
                <a:cs typeface="Times New Roman" panose="02020603050405020304" pitchFamily="18" charset="0"/>
              </a:rPr>
              <a:t>skewness</a:t>
            </a:r>
            <a:r>
              <a:rPr lang="en-US" sz="2400" dirty="0">
                <a:latin typeface="Times New Roman" panose="02020603050405020304" pitchFamily="18" charset="0"/>
                <a:cs typeface="Times New Roman" panose="02020603050405020304" pitchFamily="18" charset="0"/>
              </a:rPr>
              <a:t> is </a:t>
            </a:r>
            <a:r>
              <a:rPr lang="en-US" sz="2400" b="1" dirty="0">
                <a:solidFill>
                  <a:srgbClr val="000099"/>
                </a:solidFill>
                <a:latin typeface="Times New Roman" panose="02020603050405020304" pitchFamily="18" charset="0"/>
                <a:cs typeface="Times New Roman" panose="02020603050405020304" pitchFamily="18" charset="0"/>
              </a:rPr>
              <a:t>difference between mean and mode</a:t>
            </a:r>
            <a:r>
              <a:rPr lang="en-US" sz="2400" dirty="0">
                <a:latin typeface="Times New Roman" panose="02020603050405020304" pitchFamily="18" charset="0"/>
                <a:cs typeface="Times New Roman" panose="02020603050405020304" pitchFamily="18" charset="0"/>
              </a:rPr>
              <a:t>. A measure of such would not be true meaningful because it depends of the units of measurement. </a:t>
            </a:r>
          </a:p>
          <a:p>
            <a:pPr>
              <a:lnSpc>
                <a:spcPct val="90000"/>
              </a:lnSpc>
            </a:pPr>
            <a:endParaRPr lang="en-US" sz="2400" dirty="0">
              <a:latin typeface="Times New Roman" panose="02020603050405020304" pitchFamily="18" charset="0"/>
              <a:cs typeface="Times New Roman" panose="02020603050405020304" pitchFamily="18" charset="0"/>
            </a:endParaRPr>
          </a:p>
          <a:p>
            <a:pPr>
              <a:lnSpc>
                <a:spcPct val="90000"/>
              </a:lnSpc>
            </a:pPr>
            <a:r>
              <a:rPr lang="en-US" sz="2400" dirty="0">
                <a:latin typeface="Times New Roman" panose="02020603050405020304" pitchFamily="18" charset="0"/>
                <a:cs typeface="Times New Roman" panose="02020603050405020304" pitchFamily="18" charset="0"/>
              </a:rPr>
              <a:t>The simplest measure of </a:t>
            </a:r>
            <a:r>
              <a:rPr lang="en-US" sz="2400" dirty="0" err="1">
                <a:latin typeface="Times New Roman" panose="02020603050405020304" pitchFamily="18" charset="0"/>
                <a:cs typeface="Times New Roman" panose="02020603050405020304" pitchFamily="18" charset="0"/>
              </a:rPr>
              <a:t>skewness</a:t>
            </a:r>
            <a:r>
              <a:rPr lang="en-US" sz="2400" dirty="0">
                <a:latin typeface="Times New Roman" panose="02020603050405020304" pitchFamily="18" charset="0"/>
                <a:cs typeface="Times New Roman" panose="02020603050405020304" pitchFamily="18" charset="0"/>
              </a:rPr>
              <a:t> is the Pearson’s coefficient of </a:t>
            </a:r>
            <a:r>
              <a:rPr lang="en-US" sz="2400" dirty="0" err="1">
                <a:latin typeface="Times New Roman" panose="02020603050405020304" pitchFamily="18" charset="0"/>
                <a:cs typeface="Times New Roman" panose="02020603050405020304" pitchFamily="18" charset="0"/>
              </a:rPr>
              <a:t>skewness</a:t>
            </a:r>
            <a:r>
              <a:rPr lang="en-US" sz="2400" dirty="0">
                <a:latin typeface="Times New Roman" panose="02020603050405020304" pitchFamily="18" charset="0"/>
                <a:cs typeface="Times New Roman" panose="02020603050405020304" pitchFamily="18" charset="0"/>
              </a:rPr>
              <a:t>:</a:t>
            </a:r>
          </a:p>
        </p:txBody>
      </p:sp>
      <p:sp>
        <p:nvSpPr>
          <p:cNvPr id="503812" name="Rectangle 4"/>
          <p:cNvSpPr>
            <a:spLocks noChangeArrowheads="1"/>
          </p:cNvSpPr>
          <p:nvPr/>
        </p:nvSpPr>
        <p:spPr bwMode="auto">
          <a:xfrm>
            <a:off x="1524001" y="30490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503813" name="Object 5"/>
          <p:cNvGraphicFramePr>
            <a:graphicFrameLocks noChangeAspect="1"/>
          </p:cNvGraphicFramePr>
          <p:nvPr/>
        </p:nvGraphicFramePr>
        <p:xfrm>
          <a:off x="1981200" y="5410201"/>
          <a:ext cx="8153400" cy="936625"/>
        </p:xfrm>
        <a:graphic>
          <a:graphicData uri="http://schemas.openxmlformats.org/presentationml/2006/ole">
            <mc:AlternateContent xmlns:mc="http://schemas.openxmlformats.org/markup-compatibility/2006">
              <mc:Choice xmlns:v="urn:schemas-microsoft-com:vml" Requires="v">
                <p:oleObj spid="_x0000_s59397" name="Equation" r:id="rId3" imgW="3403600" imgH="393700" progId="Equation.3">
                  <p:embed/>
                </p:oleObj>
              </mc:Choice>
              <mc:Fallback>
                <p:oleObj name="Equation" r:id="rId3" imgW="34036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5410201"/>
                        <a:ext cx="8153400" cy="936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535803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a:xfrm>
            <a:off x="1981200" y="685800"/>
            <a:ext cx="8229600" cy="1371600"/>
          </a:xfrm>
        </p:spPr>
        <p:txBody>
          <a:bodyPr>
            <a:normAutofit/>
          </a:bodyPr>
          <a:lstStyle/>
          <a:p>
            <a:r>
              <a:rPr lang="en-US" sz="3200" dirty="0">
                <a:latin typeface="Times New Roman" panose="02020603050405020304" pitchFamily="18" charset="0"/>
                <a:cs typeface="Times New Roman" panose="02020603050405020304" pitchFamily="18" charset="0"/>
              </a:rPr>
              <a:t>Exercise-1: Find coefficient of </a:t>
            </a:r>
            <a:r>
              <a:rPr lang="en-US" sz="3200" dirty="0" err="1">
                <a:latin typeface="Times New Roman" panose="02020603050405020304" pitchFamily="18" charset="0"/>
                <a:cs typeface="Times New Roman" panose="02020603050405020304" pitchFamily="18" charset="0"/>
              </a:rPr>
              <a:t>Skewness</a:t>
            </a:r>
            <a:r>
              <a:rPr lang="en-US" sz="3200" dirty="0">
                <a:latin typeface="Times New Roman" panose="02020603050405020304" pitchFamily="18" charset="0"/>
                <a:cs typeface="Times New Roman" panose="02020603050405020304" pitchFamily="18" charset="0"/>
              </a:rPr>
              <a:t> using Pearson’s formula </a:t>
            </a:r>
          </a:p>
        </p:txBody>
      </p:sp>
      <p:graphicFrame>
        <p:nvGraphicFramePr>
          <p:cNvPr id="525315" name="Group 3"/>
          <p:cNvGraphicFramePr>
            <a:graphicFrameLocks noGrp="1"/>
          </p:cNvGraphicFramePr>
          <p:nvPr>
            <p:ph type="tbl" idx="1"/>
          </p:nvPr>
        </p:nvGraphicFramePr>
        <p:xfrm>
          <a:off x="1981200" y="2667000"/>
          <a:ext cx="8229600" cy="3931604"/>
        </p:xfrm>
        <a:graphic>
          <a:graphicData uri="http://schemas.openxmlformats.org/drawingml/2006/table">
            <a:tbl>
              <a:tblPr/>
              <a:tblGrid>
                <a:gridCol w="2227263">
                  <a:extLst>
                    <a:ext uri="{9D8B030D-6E8A-4147-A177-3AD203B41FA5}">
                      <a16:colId xmlns:a16="http://schemas.microsoft.com/office/drawing/2014/main" val="20000"/>
                    </a:ext>
                  </a:extLst>
                </a:gridCol>
                <a:gridCol w="3000375">
                  <a:extLst>
                    <a:ext uri="{9D8B030D-6E8A-4147-A177-3AD203B41FA5}">
                      <a16:colId xmlns:a16="http://schemas.microsoft.com/office/drawing/2014/main" val="20001"/>
                    </a:ext>
                  </a:extLst>
                </a:gridCol>
                <a:gridCol w="3001962">
                  <a:extLst>
                    <a:ext uri="{9D8B030D-6E8A-4147-A177-3AD203B41FA5}">
                      <a16:colId xmlns:a16="http://schemas.microsoft.com/office/drawing/2014/main" val="20002"/>
                    </a:ext>
                  </a:extLst>
                </a:gridCol>
              </a:tblGrid>
              <a:tr h="431800">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Income of daily </a:t>
                      </a:r>
                      <a:r>
                        <a:rPr kumimoji="0" 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Labour</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Frequency</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(x)</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10000"/>
                  </a:ext>
                </a:extLst>
              </a:tr>
              <a:tr h="40322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40-50</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45</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0322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50-60</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55</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04813">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60-70</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65</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0322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70-80</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8</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75</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04813">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80-90</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85</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0322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90-100</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95</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04813">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100-110</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105</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40322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Sum</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N=35</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536400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68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200401"/>
            <a:ext cx="64008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6883" name="Rectangle 3"/>
          <p:cNvSpPr>
            <a:spLocks noGrp="1" noChangeArrowheads="1"/>
          </p:cNvSpPr>
          <p:nvPr>
            <p:ph type="title"/>
          </p:nvPr>
        </p:nvSpPr>
        <p:spPr/>
        <p:txBody>
          <a:bodyPr/>
          <a:lstStyle/>
          <a:p>
            <a:r>
              <a:rPr lang="en-US" dirty="0">
                <a:latin typeface="Times New Roman" panose="02020603050405020304" pitchFamily="18" charset="0"/>
                <a:cs typeface="Times New Roman" panose="02020603050405020304" pitchFamily="18" charset="0"/>
              </a:rPr>
              <a:t>Measures of </a:t>
            </a:r>
            <a:r>
              <a:rPr lang="en-US" dirty="0" err="1">
                <a:latin typeface="Times New Roman" panose="02020603050405020304" pitchFamily="18" charset="0"/>
                <a:cs typeface="Times New Roman" panose="02020603050405020304" pitchFamily="18" charset="0"/>
              </a:rPr>
              <a:t>Peakedness</a:t>
            </a:r>
            <a:endParaRPr lang="en-US" dirty="0">
              <a:latin typeface="Times New Roman" panose="02020603050405020304" pitchFamily="18" charset="0"/>
              <a:cs typeface="Times New Roman" panose="02020603050405020304" pitchFamily="18" charset="0"/>
            </a:endParaRPr>
          </a:p>
        </p:txBody>
      </p:sp>
      <p:sp>
        <p:nvSpPr>
          <p:cNvPr id="506884" name="Rectangle 4"/>
          <p:cNvSpPr>
            <a:spLocks noGrp="1" noChangeArrowheads="1"/>
          </p:cNvSpPr>
          <p:nvPr>
            <p:ph idx="1"/>
          </p:nvPr>
        </p:nvSpPr>
        <p:spPr/>
        <p:txBody>
          <a:bodyPr>
            <a:normAutofit/>
          </a:bodyPr>
          <a:lstStyle/>
          <a:p>
            <a:pPr>
              <a:lnSpc>
                <a:spcPct val="90000"/>
              </a:lnSpc>
            </a:pPr>
            <a:r>
              <a:rPr lang="en-US" b="1" dirty="0">
                <a:latin typeface="Times New Roman" panose="02020603050405020304" pitchFamily="18" charset="0"/>
                <a:cs typeface="Times New Roman" panose="02020603050405020304" pitchFamily="18" charset="0"/>
              </a:rPr>
              <a:t>Kurtosis</a:t>
            </a:r>
            <a:r>
              <a:rPr lang="en-US" dirty="0">
                <a:latin typeface="Times New Roman" panose="02020603050405020304" pitchFamily="18" charset="0"/>
                <a:cs typeface="Times New Roman" panose="02020603050405020304" pitchFamily="18" charset="0"/>
              </a:rPr>
              <a:t>: </a:t>
            </a:r>
          </a:p>
          <a:p>
            <a:pPr lvl="1">
              <a:lnSpc>
                <a:spcPct val="90000"/>
              </a:lnSpc>
            </a:pPr>
            <a:r>
              <a:rPr lang="en-US" sz="2800" dirty="0">
                <a:latin typeface="Times New Roman" panose="02020603050405020304" pitchFamily="18" charset="0"/>
                <a:cs typeface="Times New Roman" panose="02020603050405020304" pitchFamily="18" charset="0"/>
              </a:rPr>
              <a:t>is the degree of </a:t>
            </a:r>
            <a:r>
              <a:rPr lang="en-US" sz="2800" dirty="0" err="1">
                <a:latin typeface="Times New Roman" panose="02020603050405020304" pitchFamily="18" charset="0"/>
                <a:cs typeface="Times New Roman" panose="02020603050405020304" pitchFamily="18" charset="0"/>
              </a:rPr>
              <a:t>peakedness</a:t>
            </a:r>
            <a:r>
              <a:rPr lang="en-US" sz="2800" dirty="0">
                <a:latin typeface="Times New Roman" panose="02020603050405020304" pitchFamily="18" charset="0"/>
                <a:cs typeface="Times New Roman" panose="02020603050405020304" pitchFamily="18" charset="0"/>
              </a:rPr>
              <a:t> of a distribution, usually taken in relation to a normal distribution. </a:t>
            </a:r>
          </a:p>
          <a:p>
            <a:pPr>
              <a:lnSpc>
                <a:spcPct val="90000"/>
              </a:lnSpc>
            </a:pPr>
            <a:endParaRPr lang="en-US" dirty="0">
              <a:latin typeface="Times New Roman" panose="02020603050405020304" pitchFamily="18" charset="0"/>
              <a:cs typeface="Times New Roman" panose="02020603050405020304" pitchFamily="18" charset="0"/>
            </a:endParaRPr>
          </a:p>
          <a:p>
            <a:pPr lvl="1">
              <a:lnSpc>
                <a:spcPct val="90000"/>
              </a:lnSpc>
            </a:pPr>
            <a:r>
              <a:rPr lang="en-US" sz="2800" dirty="0">
                <a:latin typeface="Times New Roman" panose="02020603050405020304" pitchFamily="18" charset="0"/>
                <a:cs typeface="Times New Roman" panose="02020603050405020304" pitchFamily="18" charset="0"/>
              </a:rPr>
              <a:t>Leptokurtic </a:t>
            </a:r>
          </a:p>
          <a:p>
            <a:pPr lvl="1">
              <a:lnSpc>
                <a:spcPct val="90000"/>
              </a:lnSpc>
            </a:pPr>
            <a:r>
              <a:rPr lang="en-US" sz="2800" dirty="0" err="1">
                <a:latin typeface="Times New Roman" panose="02020603050405020304" pitchFamily="18" charset="0"/>
                <a:cs typeface="Times New Roman" panose="02020603050405020304" pitchFamily="18" charset="0"/>
              </a:rPr>
              <a:t>Platykurtic</a:t>
            </a:r>
            <a:r>
              <a:rPr lang="en-US" sz="2800" dirty="0">
                <a:latin typeface="Times New Roman" panose="02020603050405020304" pitchFamily="18" charset="0"/>
                <a:cs typeface="Times New Roman" panose="02020603050405020304" pitchFamily="18" charset="0"/>
              </a:rPr>
              <a:t> </a:t>
            </a:r>
          </a:p>
          <a:p>
            <a:pPr lvl="1">
              <a:lnSpc>
                <a:spcPct val="90000"/>
              </a:lnSpc>
            </a:pPr>
            <a:r>
              <a:rPr lang="en-US" sz="2800" dirty="0" err="1">
                <a:latin typeface="Times New Roman" panose="02020603050405020304" pitchFamily="18" charset="0"/>
                <a:cs typeface="Times New Roman" panose="02020603050405020304" pitchFamily="18" charset="0"/>
              </a:rPr>
              <a:t>Mesokurtic</a:t>
            </a:r>
            <a:r>
              <a:rPr lang="en-US" sz="2800" dirty="0">
                <a:latin typeface="Times New Roman" panose="02020603050405020304" pitchFamily="18" charset="0"/>
                <a:cs typeface="Times New Roman" panose="02020603050405020304" pitchFamily="18" charset="0"/>
              </a:rPr>
              <a:t>/Normal </a:t>
            </a:r>
          </a:p>
        </p:txBody>
      </p:sp>
    </p:spTree>
    <p:extLst>
      <p:ext uri="{BB962C8B-B14F-4D97-AF65-F5344CB8AC3E}">
        <p14:creationId xmlns:p14="http://schemas.microsoft.com/office/powerpoint/2010/main" val="27315917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a:xfrm>
            <a:off x="2152650" y="365127"/>
            <a:ext cx="7886700" cy="777874"/>
          </a:xfrm>
        </p:spPr>
        <p:txBody>
          <a:bodyPr/>
          <a:lstStyle/>
          <a:p>
            <a:r>
              <a:rPr lang="en-US" b="1" dirty="0">
                <a:latin typeface="Times New Roman" panose="02020603050405020304" pitchFamily="18" charset="0"/>
                <a:cs typeface="Times New Roman" panose="02020603050405020304" pitchFamily="18" charset="0"/>
              </a:rPr>
              <a:t>Kurtosis</a:t>
            </a:r>
          </a:p>
        </p:txBody>
      </p:sp>
      <p:sp>
        <p:nvSpPr>
          <p:cNvPr id="507907" name="Rectangle 3"/>
          <p:cNvSpPr>
            <a:spLocks noGrp="1" noChangeArrowheads="1"/>
          </p:cNvSpPr>
          <p:nvPr>
            <p:ph idx="1"/>
          </p:nvPr>
        </p:nvSpPr>
        <p:spPr>
          <a:xfrm>
            <a:off x="1981200" y="1676400"/>
            <a:ext cx="8229600" cy="4724400"/>
          </a:xfrm>
        </p:spPr>
        <p:txBody>
          <a:bodyPr>
            <a:normAutofit/>
          </a:bodyPr>
          <a:lstStyle/>
          <a:p>
            <a:r>
              <a:rPr lang="en-US" sz="2400" dirty="0">
                <a:latin typeface="Times New Roman" panose="02020603050405020304" pitchFamily="18" charset="0"/>
                <a:cs typeface="Times New Roman" panose="02020603050405020304" pitchFamily="18" charset="0"/>
              </a:rPr>
              <a:t>A curve having relatively higher peak than the normal curve, is known as </a:t>
            </a:r>
            <a:r>
              <a:rPr lang="en-US" sz="2400" dirty="0">
                <a:solidFill>
                  <a:srgbClr val="CC3300"/>
                </a:solidFill>
                <a:latin typeface="Times New Roman" panose="02020603050405020304" pitchFamily="18" charset="0"/>
                <a:cs typeface="Times New Roman" panose="02020603050405020304" pitchFamily="18" charset="0"/>
              </a:rPr>
              <a:t>Leptokurtic</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On the other hand, if the curve is more flat-topped than the normal curve, it is called </a:t>
            </a:r>
            <a:r>
              <a:rPr lang="en-US" sz="2400" dirty="0" err="1">
                <a:solidFill>
                  <a:srgbClr val="CC3300"/>
                </a:solidFill>
                <a:latin typeface="Times New Roman" panose="02020603050405020304" pitchFamily="18" charset="0"/>
                <a:cs typeface="Times New Roman" panose="02020603050405020304" pitchFamily="18" charset="0"/>
              </a:rPr>
              <a:t>Platykurtic</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a:t>
            </a:r>
            <a:r>
              <a:rPr lang="en-US" sz="2400" dirty="0">
                <a:solidFill>
                  <a:srgbClr val="C00000"/>
                </a:solidFill>
                <a:latin typeface="Times New Roman" panose="02020603050405020304" pitchFamily="18" charset="0"/>
                <a:cs typeface="Times New Roman" panose="02020603050405020304" pitchFamily="18" charset="0"/>
              </a:rPr>
              <a:t>normal</a:t>
            </a:r>
            <a:r>
              <a:rPr lang="en-US" sz="2400" dirty="0">
                <a:latin typeface="Times New Roman" panose="02020603050405020304" pitchFamily="18" charset="0"/>
                <a:cs typeface="Times New Roman" panose="02020603050405020304" pitchFamily="18" charset="0"/>
              </a:rPr>
              <a:t> curve itself is called </a:t>
            </a:r>
            <a:r>
              <a:rPr lang="en-US" sz="2400" dirty="0" err="1">
                <a:solidFill>
                  <a:srgbClr val="CC3300"/>
                </a:solidFill>
                <a:latin typeface="Times New Roman" panose="02020603050405020304" pitchFamily="18" charset="0"/>
                <a:cs typeface="Times New Roman" panose="02020603050405020304" pitchFamily="18" charset="0"/>
              </a:rPr>
              <a:t>Mesokurtic</a:t>
            </a:r>
            <a:r>
              <a:rPr lang="en-US" sz="2400" dirty="0">
                <a:latin typeface="Times New Roman" panose="02020603050405020304" pitchFamily="18" charset="0"/>
                <a:cs typeface="Times New Roman" panose="02020603050405020304" pitchFamily="18" charset="0"/>
              </a:rPr>
              <a:t>, which is neither too peaked nor too flat-topped.</a:t>
            </a:r>
          </a:p>
        </p:txBody>
      </p:sp>
    </p:spTree>
    <p:extLst>
      <p:ext uri="{BB962C8B-B14F-4D97-AF65-F5344CB8AC3E}">
        <p14:creationId xmlns:p14="http://schemas.microsoft.com/office/powerpoint/2010/main" val="41488638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9819" y="189058"/>
            <a:ext cx="3036476" cy="2780828"/>
          </a:xfrm>
          <a:prstGeom prst="rect">
            <a:avLst/>
          </a:prstGeom>
        </p:spPr>
      </p:pic>
      <p:pic>
        <p:nvPicPr>
          <p:cNvPr id="5" name="Picture 4"/>
          <p:cNvPicPr>
            <a:picLocks noChangeAspect="1"/>
          </p:cNvPicPr>
          <p:nvPr/>
        </p:nvPicPr>
        <p:blipFill>
          <a:blip r:embed="rId3"/>
          <a:stretch>
            <a:fillRect/>
          </a:stretch>
        </p:blipFill>
        <p:spPr>
          <a:xfrm>
            <a:off x="3021186" y="1336431"/>
            <a:ext cx="8578802" cy="5275071"/>
          </a:xfrm>
          <a:prstGeom prst="rect">
            <a:avLst/>
          </a:prstGeom>
        </p:spPr>
      </p:pic>
    </p:spTree>
    <p:extLst>
      <p:ext uri="{BB962C8B-B14F-4D97-AF65-F5344CB8AC3E}">
        <p14:creationId xmlns:p14="http://schemas.microsoft.com/office/powerpoint/2010/main" val="2697313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ChangeArrowheads="1"/>
          </p:cNvSpPr>
          <p:nvPr/>
        </p:nvSpPr>
        <p:spPr bwMode="auto">
          <a:xfrm>
            <a:off x="2514600" y="457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nchor="ctr"/>
          <a:lstStyle>
            <a:lvl1pPr>
              <a:spcBef>
                <a:spcPct val="20000"/>
              </a:spcBef>
              <a:buChar char="•"/>
              <a:defRPr kumimoji="1" sz="2200">
                <a:solidFill>
                  <a:schemeClr val="tx1"/>
                </a:solidFill>
                <a:latin typeface="Tahoma" panose="020B0604030504040204" pitchFamily="34" charset="0"/>
              </a:defRPr>
            </a:lvl1pPr>
            <a:lvl2pPr marL="742950" indent="-285750">
              <a:spcBef>
                <a:spcPct val="20000"/>
              </a:spcBef>
              <a:buChar char="•"/>
              <a:defRPr kumimoji="1" sz="2200">
                <a:solidFill>
                  <a:schemeClr val="tx1"/>
                </a:solidFill>
                <a:latin typeface="Tahoma" panose="020B0604030504040204" pitchFamily="34" charset="0"/>
              </a:defRPr>
            </a:lvl2pPr>
            <a:lvl3pPr marL="1143000" indent="-228600">
              <a:spcBef>
                <a:spcPct val="20000"/>
              </a:spcBef>
              <a:buChar char="•"/>
              <a:defRPr kumimoji="1" sz="2200">
                <a:solidFill>
                  <a:schemeClr val="tx1"/>
                </a:solidFill>
                <a:latin typeface="Tahoma" panose="020B0604030504040204" pitchFamily="34" charset="0"/>
              </a:defRPr>
            </a:lvl3pPr>
            <a:lvl4pPr marL="1600200" indent="-228600">
              <a:spcBef>
                <a:spcPct val="20000"/>
              </a:spcBef>
              <a:buChar char="•"/>
              <a:defRPr kumimoji="1" sz="2200">
                <a:solidFill>
                  <a:schemeClr val="tx1"/>
                </a:solidFill>
                <a:latin typeface="Tahoma" panose="020B0604030504040204" pitchFamily="34" charset="0"/>
              </a:defRPr>
            </a:lvl4pPr>
            <a:lvl5pPr marL="2057400" indent="-228600">
              <a:spcBef>
                <a:spcPct val="20000"/>
              </a:spcBef>
              <a:buChar char="•"/>
              <a:defRPr kumimoji="1" sz="22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sz="22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sz="22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sz="22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sz="2200">
                <a:solidFill>
                  <a:schemeClr val="tx1"/>
                </a:solidFill>
                <a:latin typeface="Tahoma" panose="020B0604030504040204" pitchFamily="34" charset="0"/>
              </a:defRPr>
            </a:lvl9pPr>
          </a:lstStyle>
          <a:p>
            <a:pPr>
              <a:spcBef>
                <a:spcPct val="0"/>
              </a:spcBef>
              <a:buFontTx/>
              <a:buNone/>
            </a:pPr>
            <a:r>
              <a:rPr lang="en-US" altLang="en-US" sz="3200" dirty="0">
                <a:latin typeface="Times New Roman" panose="02020603050405020304" pitchFamily="18" charset="0"/>
                <a:cs typeface="Times New Roman" panose="02020603050405020304" pitchFamily="18" charset="0"/>
              </a:rPr>
              <a:t>Statistical estimation</a:t>
            </a:r>
            <a:endParaRPr lang="en-US" altLang="en-US" sz="3400" dirty="0">
              <a:latin typeface="Times New Roman" panose="02020603050405020304" pitchFamily="18" charset="0"/>
              <a:cs typeface="Times New Roman" panose="02020603050405020304" pitchFamily="18" charset="0"/>
            </a:endParaRPr>
          </a:p>
        </p:txBody>
      </p:sp>
      <p:sp>
        <p:nvSpPr>
          <p:cNvPr id="6147" name="Oval 4"/>
          <p:cNvSpPr>
            <a:spLocks noChangeArrowheads="1"/>
          </p:cNvSpPr>
          <p:nvPr/>
        </p:nvSpPr>
        <p:spPr bwMode="auto">
          <a:xfrm>
            <a:off x="2743200" y="1905000"/>
            <a:ext cx="2514600" cy="2438400"/>
          </a:xfrm>
          <a:prstGeom prst="ellipse">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200">
                <a:solidFill>
                  <a:schemeClr val="tx1"/>
                </a:solidFill>
                <a:latin typeface="Tahoma" panose="020B0604030504040204" pitchFamily="34" charset="0"/>
              </a:defRPr>
            </a:lvl1pPr>
            <a:lvl2pPr marL="742950" indent="-285750">
              <a:spcBef>
                <a:spcPct val="20000"/>
              </a:spcBef>
              <a:buChar char="•"/>
              <a:defRPr kumimoji="1" sz="2200">
                <a:solidFill>
                  <a:schemeClr val="tx1"/>
                </a:solidFill>
                <a:latin typeface="Tahoma" panose="020B0604030504040204" pitchFamily="34" charset="0"/>
              </a:defRPr>
            </a:lvl2pPr>
            <a:lvl3pPr marL="1143000" indent="-228600">
              <a:spcBef>
                <a:spcPct val="20000"/>
              </a:spcBef>
              <a:buChar char="•"/>
              <a:defRPr kumimoji="1" sz="2200">
                <a:solidFill>
                  <a:schemeClr val="tx1"/>
                </a:solidFill>
                <a:latin typeface="Tahoma" panose="020B0604030504040204" pitchFamily="34" charset="0"/>
              </a:defRPr>
            </a:lvl3pPr>
            <a:lvl4pPr marL="1600200" indent="-228600">
              <a:spcBef>
                <a:spcPct val="20000"/>
              </a:spcBef>
              <a:buChar char="•"/>
              <a:defRPr kumimoji="1" sz="2200">
                <a:solidFill>
                  <a:schemeClr val="tx1"/>
                </a:solidFill>
                <a:latin typeface="Tahoma" panose="020B0604030504040204" pitchFamily="34" charset="0"/>
              </a:defRPr>
            </a:lvl4pPr>
            <a:lvl5pPr marL="2057400" indent="-228600">
              <a:spcBef>
                <a:spcPct val="20000"/>
              </a:spcBef>
              <a:buChar char="•"/>
              <a:defRPr kumimoji="1" sz="22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sz="22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sz="22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sz="22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sz="2200">
                <a:solidFill>
                  <a:schemeClr val="tx1"/>
                </a:solidFill>
                <a:latin typeface="Tahoma" panose="020B0604030504040204" pitchFamily="34" charset="0"/>
              </a:defRPr>
            </a:lvl9pPr>
          </a:lstStyle>
          <a:p>
            <a:pPr algn="ctr">
              <a:buFontTx/>
              <a:buNone/>
            </a:pPr>
            <a:r>
              <a:rPr kumimoji="0" lang="en-US" altLang="en-US" sz="2000" dirty="0">
                <a:latin typeface="Times New Roman" panose="02020603050405020304" pitchFamily="18" charset="0"/>
                <a:cs typeface="Times New Roman" panose="02020603050405020304" pitchFamily="18" charset="0"/>
              </a:rPr>
              <a:t>Population</a:t>
            </a:r>
          </a:p>
        </p:txBody>
      </p:sp>
      <p:sp>
        <p:nvSpPr>
          <p:cNvPr id="6148" name="Freeform 5"/>
          <p:cNvSpPr>
            <a:spLocks/>
          </p:cNvSpPr>
          <p:nvPr/>
        </p:nvSpPr>
        <p:spPr bwMode="auto">
          <a:xfrm>
            <a:off x="5181600" y="2667000"/>
            <a:ext cx="2895600" cy="2286000"/>
          </a:xfrm>
          <a:custGeom>
            <a:avLst/>
            <a:gdLst>
              <a:gd name="T0" fmla="*/ 0 w 1824"/>
              <a:gd name="T1" fmla="*/ 0 h 1440"/>
              <a:gd name="T2" fmla="*/ 1447800 w 1824"/>
              <a:gd name="T3" fmla="*/ 533400 h 1440"/>
              <a:gd name="T4" fmla="*/ 2895600 w 1824"/>
              <a:gd name="T5" fmla="*/ 2286000 h 1440"/>
              <a:gd name="T6" fmla="*/ 0 60000 65536"/>
              <a:gd name="T7" fmla="*/ 0 60000 65536"/>
              <a:gd name="T8" fmla="*/ 0 60000 65536"/>
            </a:gdLst>
            <a:ahLst/>
            <a:cxnLst>
              <a:cxn ang="T6">
                <a:pos x="T0" y="T1"/>
              </a:cxn>
              <a:cxn ang="T7">
                <a:pos x="T2" y="T3"/>
              </a:cxn>
              <a:cxn ang="T8">
                <a:pos x="T4" y="T5"/>
              </a:cxn>
            </a:cxnLst>
            <a:rect l="0" t="0" r="r" b="b"/>
            <a:pathLst>
              <a:path w="1824" h="1440">
                <a:moveTo>
                  <a:pt x="0" y="0"/>
                </a:moveTo>
                <a:cubicBezTo>
                  <a:pt x="304" y="48"/>
                  <a:pt x="608" y="96"/>
                  <a:pt x="912" y="336"/>
                </a:cubicBezTo>
                <a:cubicBezTo>
                  <a:pt x="1216" y="576"/>
                  <a:pt x="1672" y="1256"/>
                  <a:pt x="1824" y="1440"/>
                </a:cubicBezTo>
              </a:path>
            </a:pathLst>
          </a:custGeom>
          <a:noFill/>
          <a:ln w="2857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Oval 6"/>
          <p:cNvSpPr>
            <a:spLocks noChangeArrowheads="1"/>
          </p:cNvSpPr>
          <p:nvPr/>
        </p:nvSpPr>
        <p:spPr bwMode="auto">
          <a:xfrm>
            <a:off x="6934200" y="4953000"/>
            <a:ext cx="2438400" cy="7620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200">
                <a:solidFill>
                  <a:schemeClr val="tx1"/>
                </a:solidFill>
                <a:latin typeface="Tahoma" panose="020B0604030504040204" pitchFamily="34" charset="0"/>
              </a:defRPr>
            </a:lvl1pPr>
            <a:lvl2pPr marL="742950" indent="-285750">
              <a:spcBef>
                <a:spcPct val="20000"/>
              </a:spcBef>
              <a:buChar char="•"/>
              <a:defRPr kumimoji="1" sz="2200">
                <a:solidFill>
                  <a:schemeClr val="tx1"/>
                </a:solidFill>
                <a:latin typeface="Tahoma" panose="020B0604030504040204" pitchFamily="34" charset="0"/>
              </a:defRPr>
            </a:lvl2pPr>
            <a:lvl3pPr marL="1143000" indent="-228600">
              <a:spcBef>
                <a:spcPct val="20000"/>
              </a:spcBef>
              <a:buChar char="•"/>
              <a:defRPr kumimoji="1" sz="2200">
                <a:solidFill>
                  <a:schemeClr val="tx1"/>
                </a:solidFill>
                <a:latin typeface="Tahoma" panose="020B0604030504040204" pitchFamily="34" charset="0"/>
              </a:defRPr>
            </a:lvl3pPr>
            <a:lvl4pPr marL="1600200" indent="-228600">
              <a:spcBef>
                <a:spcPct val="20000"/>
              </a:spcBef>
              <a:buChar char="•"/>
              <a:defRPr kumimoji="1" sz="2200">
                <a:solidFill>
                  <a:schemeClr val="tx1"/>
                </a:solidFill>
                <a:latin typeface="Tahoma" panose="020B0604030504040204" pitchFamily="34" charset="0"/>
              </a:defRPr>
            </a:lvl4pPr>
            <a:lvl5pPr marL="2057400" indent="-228600">
              <a:spcBef>
                <a:spcPct val="20000"/>
              </a:spcBef>
              <a:buChar char="•"/>
              <a:defRPr kumimoji="1" sz="22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sz="22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sz="22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sz="22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sz="2200">
                <a:solidFill>
                  <a:schemeClr val="tx1"/>
                </a:solidFill>
                <a:latin typeface="Tahoma" panose="020B0604030504040204" pitchFamily="34" charset="0"/>
              </a:defRPr>
            </a:lvl9pPr>
          </a:lstStyle>
          <a:p>
            <a:pPr algn="ctr">
              <a:buFontTx/>
              <a:buNone/>
            </a:pPr>
            <a:r>
              <a:rPr kumimoji="0" lang="en-US" altLang="en-US" sz="2000" dirty="0">
                <a:latin typeface="Times New Roman" panose="02020603050405020304" pitchFamily="18" charset="0"/>
                <a:cs typeface="Times New Roman" panose="02020603050405020304" pitchFamily="18" charset="0"/>
              </a:rPr>
              <a:t>Random sample</a:t>
            </a:r>
          </a:p>
        </p:txBody>
      </p:sp>
      <p:sp>
        <p:nvSpPr>
          <p:cNvPr id="6150" name="Text Box 7"/>
          <p:cNvSpPr txBox="1">
            <a:spLocks noChangeArrowheads="1"/>
          </p:cNvSpPr>
          <p:nvPr/>
        </p:nvSpPr>
        <p:spPr bwMode="auto">
          <a:xfrm>
            <a:off x="2743200" y="4495800"/>
            <a:ext cx="157927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200">
                <a:solidFill>
                  <a:schemeClr val="tx1"/>
                </a:solidFill>
                <a:latin typeface="Tahoma" panose="020B0604030504040204" pitchFamily="34" charset="0"/>
              </a:defRPr>
            </a:lvl1pPr>
            <a:lvl2pPr marL="742950" indent="-285750">
              <a:spcBef>
                <a:spcPct val="20000"/>
              </a:spcBef>
              <a:buChar char="•"/>
              <a:defRPr kumimoji="1" sz="2200">
                <a:solidFill>
                  <a:schemeClr val="tx1"/>
                </a:solidFill>
                <a:latin typeface="Tahoma" panose="020B0604030504040204" pitchFamily="34" charset="0"/>
              </a:defRPr>
            </a:lvl2pPr>
            <a:lvl3pPr marL="1143000" indent="-228600">
              <a:spcBef>
                <a:spcPct val="20000"/>
              </a:spcBef>
              <a:buChar char="•"/>
              <a:defRPr kumimoji="1" sz="2200">
                <a:solidFill>
                  <a:schemeClr val="tx1"/>
                </a:solidFill>
                <a:latin typeface="Tahoma" panose="020B0604030504040204" pitchFamily="34" charset="0"/>
              </a:defRPr>
            </a:lvl3pPr>
            <a:lvl4pPr marL="1600200" indent="-228600">
              <a:spcBef>
                <a:spcPct val="20000"/>
              </a:spcBef>
              <a:buChar char="•"/>
              <a:defRPr kumimoji="1" sz="2200">
                <a:solidFill>
                  <a:schemeClr val="tx1"/>
                </a:solidFill>
                <a:latin typeface="Tahoma" panose="020B0604030504040204" pitchFamily="34" charset="0"/>
              </a:defRPr>
            </a:lvl4pPr>
            <a:lvl5pPr marL="2057400" indent="-228600">
              <a:spcBef>
                <a:spcPct val="20000"/>
              </a:spcBef>
              <a:buChar char="•"/>
              <a:defRPr kumimoji="1" sz="22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sz="22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sz="22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sz="22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sz="2200">
                <a:solidFill>
                  <a:schemeClr val="tx1"/>
                </a:solidFill>
                <a:latin typeface="Tahoma" panose="020B0604030504040204" pitchFamily="34" charset="0"/>
              </a:defRPr>
            </a:lvl9pPr>
          </a:lstStyle>
          <a:p>
            <a:pPr>
              <a:buFontTx/>
              <a:buNone/>
            </a:pPr>
            <a:r>
              <a:rPr kumimoji="0" lang="en-US" altLang="en-US" b="1" dirty="0">
                <a:solidFill>
                  <a:srgbClr val="0511F9"/>
                </a:solidFill>
                <a:latin typeface="Times New Roman" panose="02020603050405020304" pitchFamily="18" charset="0"/>
                <a:cs typeface="Times New Roman" panose="02020603050405020304" pitchFamily="18" charset="0"/>
              </a:rPr>
              <a:t>Parameters</a:t>
            </a:r>
          </a:p>
        </p:txBody>
      </p:sp>
      <p:sp>
        <p:nvSpPr>
          <p:cNvPr id="6151" name="Text Box 8"/>
          <p:cNvSpPr txBox="1">
            <a:spLocks noChangeArrowheads="1"/>
          </p:cNvSpPr>
          <p:nvPr/>
        </p:nvSpPr>
        <p:spPr bwMode="auto">
          <a:xfrm>
            <a:off x="7696200" y="5943600"/>
            <a:ext cx="126669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200">
                <a:solidFill>
                  <a:schemeClr val="tx1"/>
                </a:solidFill>
                <a:latin typeface="Tahoma" panose="020B0604030504040204" pitchFamily="34" charset="0"/>
              </a:defRPr>
            </a:lvl1pPr>
            <a:lvl2pPr marL="742950" indent="-285750">
              <a:spcBef>
                <a:spcPct val="20000"/>
              </a:spcBef>
              <a:buChar char="•"/>
              <a:defRPr kumimoji="1" sz="2200">
                <a:solidFill>
                  <a:schemeClr val="tx1"/>
                </a:solidFill>
                <a:latin typeface="Tahoma" panose="020B0604030504040204" pitchFamily="34" charset="0"/>
              </a:defRPr>
            </a:lvl2pPr>
            <a:lvl3pPr marL="1143000" indent="-228600">
              <a:spcBef>
                <a:spcPct val="20000"/>
              </a:spcBef>
              <a:buChar char="•"/>
              <a:defRPr kumimoji="1" sz="2200">
                <a:solidFill>
                  <a:schemeClr val="tx1"/>
                </a:solidFill>
                <a:latin typeface="Tahoma" panose="020B0604030504040204" pitchFamily="34" charset="0"/>
              </a:defRPr>
            </a:lvl3pPr>
            <a:lvl4pPr marL="1600200" indent="-228600">
              <a:spcBef>
                <a:spcPct val="20000"/>
              </a:spcBef>
              <a:buChar char="•"/>
              <a:defRPr kumimoji="1" sz="2200">
                <a:solidFill>
                  <a:schemeClr val="tx1"/>
                </a:solidFill>
                <a:latin typeface="Tahoma" panose="020B0604030504040204" pitchFamily="34" charset="0"/>
              </a:defRPr>
            </a:lvl4pPr>
            <a:lvl5pPr marL="2057400" indent="-228600">
              <a:spcBef>
                <a:spcPct val="20000"/>
              </a:spcBef>
              <a:buChar char="•"/>
              <a:defRPr kumimoji="1" sz="22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sz="22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sz="22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sz="22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sz="2200">
                <a:solidFill>
                  <a:schemeClr val="tx1"/>
                </a:solidFill>
                <a:latin typeface="Tahoma" panose="020B0604030504040204" pitchFamily="34" charset="0"/>
              </a:defRPr>
            </a:lvl9pPr>
          </a:lstStyle>
          <a:p>
            <a:pPr>
              <a:buFontTx/>
              <a:buNone/>
            </a:pPr>
            <a:r>
              <a:rPr kumimoji="0" lang="en-US" altLang="en-US" b="1" dirty="0">
                <a:solidFill>
                  <a:srgbClr val="0511F9"/>
                </a:solidFill>
                <a:latin typeface="Times New Roman" panose="02020603050405020304" pitchFamily="18" charset="0"/>
                <a:cs typeface="Times New Roman" panose="02020603050405020304" pitchFamily="18" charset="0"/>
              </a:rPr>
              <a:t>Statistics</a:t>
            </a:r>
          </a:p>
        </p:txBody>
      </p:sp>
      <p:sp>
        <p:nvSpPr>
          <p:cNvPr id="433163" name="Line 11"/>
          <p:cNvSpPr>
            <a:spLocks noChangeShapeType="1"/>
          </p:cNvSpPr>
          <p:nvPr/>
        </p:nvSpPr>
        <p:spPr bwMode="auto">
          <a:xfrm flipH="1">
            <a:off x="6781800" y="2667000"/>
            <a:ext cx="609600" cy="685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3164" name="Text Box 12"/>
          <p:cNvSpPr txBox="1">
            <a:spLocks noChangeArrowheads="1"/>
          </p:cNvSpPr>
          <p:nvPr/>
        </p:nvSpPr>
        <p:spPr bwMode="auto">
          <a:xfrm>
            <a:off x="7391400" y="1676401"/>
            <a:ext cx="297180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200">
                <a:solidFill>
                  <a:schemeClr val="tx1"/>
                </a:solidFill>
                <a:latin typeface="Tahoma" panose="020B0604030504040204" pitchFamily="34" charset="0"/>
              </a:defRPr>
            </a:lvl1pPr>
            <a:lvl2pPr marL="742950" indent="-285750">
              <a:spcBef>
                <a:spcPct val="20000"/>
              </a:spcBef>
              <a:buChar char="•"/>
              <a:defRPr kumimoji="1" sz="2200">
                <a:solidFill>
                  <a:schemeClr val="tx1"/>
                </a:solidFill>
                <a:latin typeface="Tahoma" panose="020B0604030504040204" pitchFamily="34" charset="0"/>
              </a:defRPr>
            </a:lvl2pPr>
            <a:lvl3pPr marL="1143000" indent="-228600">
              <a:spcBef>
                <a:spcPct val="20000"/>
              </a:spcBef>
              <a:buChar char="•"/>
              <a:defRPr kumimoji="1" sz="2200">
                <a:solidFill>
                  <a:schemeClr val="tx1"/>
                </a:solidFill>
                <a:latin typeface="Tahoma" panose="020B0604030504040204" pitchFamily="34" charset="0"/>
              </a:defRPr>
            </a:lvl3pPr>
            <a:lvl4pPr marL="1600200" indent="-228600">
              <a:spcBef>
                <a:spcPct val="20000"/>
              </a:spcBef>
              <a:buChar char="•"/>
              <a:defRPr kumimoji="1" sz="2200">
                <a:solidFill>
                  <a:schemeClr val="tx1"/>
                </a:solidFill>
                <a:latin typeface="Tahoma" panose="020B0604030504040204" pitchFamily="34" charset="0"/>
              </a:defRPr>
            </a:lvl4pPr>
            <a:lvl5pPr marL="2057400" indent="-228600">
              <a:spcBef>
                <a:spcPct val="20000"/>
              </a:spcBef>
              <a:buChar char="•"/>
              <a:defRPr kumimoji="1" sz="22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sz="22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sz="22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sz="22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sz="2200">
                <a:solidFill>
                  <a:schemeClr val="tx1"/>
                </a:solidFill>
                <a:latin typeface="Tahoma" panose="020B0604030504040204" pitchFamily="34" charset="0"/>
              </a:defRPr>
            </a:lvl9pPr>
          </a:lstStyle>
          <a:p>
            <a:pPr>
              <a:buFontTx/>
              <a:buNone/>
            </a:pPr>
            <a:r>
              <a:rPr kumimoji="0" lang="en-US" altLang="en-US" sz="2000" dirty="0">
                <a:latin typeface="Times New Roman" panose="02020603050405020304" pitchFamily="18" charset="0"/>
                <a:cs typeface="Times New Roman" panose="02020603050405020304" pitchFamily="18" charset="0"/>
              </a:rPr>
              <a:t>Every member of the </a:t>
            </a:r>
          </a:p>
          <a:p>
            <a:pPr>
              <a:buFontTx/>
              <a:buNone/>
            </a:pPr>
            <a:r>
              <a:rPr kumimoji="0" lang="en-US" altLang="en-US" sz="2000" dirty="0">
                <a:latin typeface="Times New Roman" panose="02020603050405020304" pitchFamily="18" charset="0"/>
                <a:cs typeface="Times New Roman" panose="02020603050405020304" pitchFamily="18" charset="0"/>
              </a:rPr>
              <a:t>population has the </a:t>
            </a:r>
          </a:p>
          <a:p>
            <a:pPr>
              <a:buFontTx/>
              <a:buNone/>
            </a:pPr>
            <a:r>
              <a:rPr kumimoji="0" lang="en-US" altLang="en-US" sz="2000" dirty="0">
                <a:latin typeface="Times New Roman" panose="02020603050405020304" pitchFamily="18" charset="0"/>
                <a:cs typeface="Times New Roman" panose="02020603050405020304" pitchFamily="18" charset="0"/>
              </a:rPr>
              <a:t>same chance of being</a:t>
            </a:r>
          </a:p>
          <a:p>
            <a:pPr>
              <a:buFontTx/>
              <a:buNone/>
            </a:pPr>
            <a:r>
              <a:rPr kumimoji="0" lang="en-US" altLang="en-US" sz="2000" dirty="0">
                <a:latin typeface="Times New Roman" panose="02020603050405020304" pitchFamily="18" charset="0"/>
                <a:cs typeface="Times New Roman" panose="02020603050405020304" pitchFamily="18" charset="0"/>
              </a:rPr>
              <a:t>selected in the sample</a:t>
            </a:r>
            <a:endParaRPr kumimoji="0" lang="en-US" altLang="en-US" dirty="0">
              <a:latin typeface="Times New Roman" panose="02020603050405020304" pitchFamily="18" charset="0"/>
              <a:cs typeface="Times New Roman" panose="02020603050405020304" pitchFamily="18" charset="0"/>
            </a:endParaRPr>
          </a:p>
        </p:txBody>
      </p:sp>
      <p:sp>
        <p:nvSpPr>
          <p:cNvPr id="433165" name="Line 13"/>
          <p:cNvSpPr>
            <a:spLocks noChangeShapeType="1"/>
          </p:cNvSpPr>
          <p:nvPr/>
        </p:nvSpPr>
        <p:spPr bwMode="auto">
          <a:xfrm flipH="1" flipV="1">
            <a:off x="4419600" y="5029200"/>
            <a:ext cx="3200400" cy="1219200"/>
          </a:xfrm>
          <a:prstGeom prst="line">
            <a:avLst/>
          </a:prstGeom>
          <a:noFill/>
          <a:ln w="38100">
            <a:solidFill>
              <a:schemeClr val="bg1">
                <a:lumMod val="65000"/>
              </a:schemeClr>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3167" name="Text Box 15"/>
          <p:cNvSpPr txBox="1">
            <a:spLocks noChangeArrowheads="1"/>
          </p:cNvSpPr>
          <p:nvPr/>
        </p:nvSpPr>
        <p:spPr bwMode="auto">
          <a:xfrm>
            <a:off x="5257800" y="5410200"/>
            <a:ext cx="135966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200">
                <a:solidFill>
                  <a:schemeClr val="tx1"/>
                </a:solidFill>
                <a:latin typeface="Tahoma" panose="020B0604030504040204" pitchFamily="34" charset="0"/>
              </a:defRPr>
            </a:lvl1pPr>
            <a:lvl2pPr marL="742950" indent="-285750">
              <a:spcBef>
                <a:spcPct val="20000"/>
              </a:spcBef>
              <a:buChar char="•"/>
              <a:defRPr kumimoji="1" sz="2200">
                <a:solidFill>
                  <a:schemeClr val="tx1"/>
                </a:solidFill>
                <a:latin typeface="Tahoma" panose="020B0604030504040204" pitchFamily="34" charset="0"/>
              </a:defRPr>
            </a:lvl2pPr>
            <a:lvl3pPr marL="1143000" indent="-228600">
              <a:spcBef>
                <a:spcPct val="20000"/>
              </a:spcBef>
              <a:buChar char="•"/>
              <a:defRPr kumimoji="1" sz="2200">
                <a:solidFill>
                  <a:schemeClr val="tx1"/>
                </a:solidFill>
                <a:latin typeface="Tahoma" panose="020B0604030504040204" pitchFamily="34" charset="0"/>
              </a:defRPr>
            </a:lvl3pPr>
            <a:lvl4pPr marL="1600200" indent="-228600">
              <a:spcBef>
                <a:spcPct val="20000"/>
              </a:spcBef>
              <a:buChar char="•"/>
              <a:defRPr kumimoji="1" sz="2200">
                <a:solidFill>
                  <a:schemeClr val="tx1"/>
                </a:solidFill>
                <a:latin typeface="Tahoma" panose="020B0604030504040204" pitchFamily="34" charset="0"/>
              </a:defRPr>
            </a:lvl4pPr>
            <a:lvl5pPr marL="2057400" indent="-228600">
              <a:spcBef>
                <a:spcPct val="20000"/>
              </a:spcBef>
              <a:buChar char="•"/>
              <a:defRPr kumimoji="1" sz="22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sz="22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sz="22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sz="22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sz="2200">
                <a:solidFill>
                  <a:schemeClr val="tx1"/>
                </a:solidFill>
                <a:latin typeface="Tahoma" panose="020B0604030504040204" pitchFamily="34" charset="0"/>
              </a:defRPr>
            </a:lvl9pPr>
          </a:lstStyle>
          <a:p>
            <a:pPr>
              <a:buFontTx/>
              <a:buNone/>
            </a:pPr>
            <a:r>
              <a:rPr kumimoji="0" lang="en-US" altLang="en-US" dirty="0">
                <a:latin typeface="Times New Roman" panose="02020603050405020304" pitchFamily="18" charset="0"/>
                <a:cs typeface="Times New Roman" panose="02020603050405020304" pitchFamily="18" charset="0"/>
              </a:rPr>
              <a:t>estimation</a:t>
            </a:r>
          </a:p>
        </p:txBody>
      </p:sp>
    </p:spTree>
    <p:extLst>
      <p:ext uri="{BB962C8B-B14F-4D97-AF65-F5344CB8AC3E}">
        <p14:creationId xmlns:p14="http://schemas.microsoft.com/office/powerpoint/2010/main" val="41294197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433164"/>
                                        </p:tgtEl>
                                        <p:attrNameLst>
                                          <p:attrName>style.visibility</p:attrName>
                                        </p:attrNameLst>
                                      </p:cBhvr>
                                      <p:to>
                                        <p:strVal val="visible"/>
                                      </p:to>
                                    </p:set>
                                    <p:animEffect transition="in" filter="slide(fromRight)">
                                      <p:cBhvr>
                                        <p:cTn id="7" dur="500"/>
                                        <p:tgtEl>
                                          <p:spTgt spid="433164"/>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4331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31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3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63" grpId="0" animBg="1"/>
      <p:bldP spid="433164" grpId="0" autoUpdateAnimBg="0"/>
      <p:bldP spid="433165" grpId="0" animBg="1"/>
      <p:bldP spid="433167"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47057" y="732387"/>
            <a:ext cx="9526573" cy="5444576"/>
          </a:xfrm>
          <a:prstGeom prst="rect">
            <a:avLst/>
          </a:prstGeom>
        </p:spPr>
      </p:pic>
    </p:spTree>
    <p:extLst>
      <p:ext uri="{BB962C8B-B14F-4D97-AF65-F5344CB8AC3E}">
        <p14:creationId xmlns:p14="http://schemas.microsoft.com/office/powerpoint/2010/main" val="42359522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86687" y="996043"/>
            <a:ext cx="11390347" cy="4995976"/>
          </a:xfrm>
          <a:prstGeom prst="rect">
            <a:avLst/>
          </a:prstGeom>
        </p:spPr>
      </p:pic>
      <p:pic>
        <p:nvPicPr>
          <p:cNvPr id="5" name="Picture 4"/>
          <p:cNvPicPr>
            <a:picLocks noChangeAspect="1"/>
          </p:cNvPicPr>
          <p:nvPr/>
        </p:nvPicPr>
        <p:blipFill>
          <a:blip r:embed="rId3"/>
          <a:stretch>
            <a:fillRect/>
          </a:stretch>
        </p:blipFill>
        <p:spPr>
          <a:xfrm>
            <a:off x="2871787" y="6058580"/>
            <a:ext cx="6448425" cy="276225"/>
          </a:xfrm>
          <a:prstGeom prst="rect">
            <a:avLst/>
          </a:prstGeom>
        </p:spPr>
      </p:pic>
    </p:spTree>
    <p:extLst>
      <p:ext uri="{BB962C8B-B14F-4D97-AF65-F5344CB8AC3E}">
        <p14:creationId xmlns:p14="http://schemas.microsoft.com/office/powerpoint/2010/main" val="851423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353"/>
            <a:ext cx="10515600" cy="840220"/>
          </a:xfrm>
        </p:spPr>
        <p:txBody>
          <a:bodyPr>
            <a:noAutofit/>
          </a:bodyPr>
          <a:lstStyle/>
          <a:p>
            <a:pPr algn="ctr"/>
            <a:r>
              <a:rPr lang="en-US" sz="3600" b="1" dirty="0">
                <a:latin typeface="Times New Roman" panose="02020603050405020304" pitchFamily="18" charset="0"/>
                <a:cs typeface="Times New Roman" panose="02020603050405020304" pitchFamily="18" charset="0"/>
              </a:rPr>
              <a:t>Types of statistical analysis: Descriptive and Inferential statistics</a:t>
            </a:r>
          </a:p>
        </p:txBody>
      </p:sp>
      <p:sp>
        <p:nvSpPr>
          <p:cNvPr id="3" name="Content Placeholder 2"/>
          <p:cNvSpPr>
            <a:spLocks noGrp="1"/>
          </p:cNvSpPr>
          <p:nvPr>
            <p:ph sz="half" idx="1"/>
          </p:nvPr>
        </p:nvSpPr>
        <p:spPr>
          <a:xfrm>
            <a:off x="838200" y="1205346"/>
            <a:ext cx="5181600" cy="5382490"/>
          </a:xfrm>
          <a:ln>
            <a:solidFill>
              <a:schemeClr val="accent1"/>
            </a:solidFill>
          </a:ln>
        </p:spPr>
        <p:txBody>
          <a:bodyPr>
            <a:normAutofit lnSpcReduction="10000"/>
          </a:bodyPr>
          <a:lstStyle/>
          <a:p>
            <a:r>
              <a:rPr lang="en-US" i="1" u="sng" dirty="0">
                <a:latin typeface="Times New Roman" panose="02020603050405020304" pitchFamily="18" charset="0"/>
                <a:cs typeface="Times New Roman" panose="02020603050405020304" pitchFamily="18" charset="0"/>
              </a:rPr>
              <a:t>Descriptive statistics</a:t>
            </a:r>
          </a:p>
          <a:p>
            <a:endParaRPr lang="en-US" i="1" u="sng"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Summarizes the data in terms of center point, dispersion, and distribution.</a:t>
            </a:r>
          </a:p>
          <a:p>
            <a:r>
              <a:rPr lang="en-US" dirty="0">
                <a:latin typeface="Times New Roman" panose="02020603050405020304" pitchFamily="18" charset="0"/>
                <a:cs typeface="Times New Roman" panose="02020603050405020304" pitchFamily="18" charset="0"/>
              </a:rPr>
              <a:t>Central tendency: Locating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point (mean, mode, median)</a:t>
            </a:r>
          </a:p>
          <a:p>
            <a:r>
              <a:rPr lang="en-US" dirty="0">
                <a:latin typeface="Times New Roman" panose="02020603050405020304" pitchFamily="18" charset="0"/>
                <a:cs typeface="Times New Roman" panose="02020603050405020304" pitchFamily="18" charset="0"/>
              </a:rPr>
              <a:t>Dispersion: The spread in terms of smallest values to the largest (variability).</a:t>
            </a:r>
          </a:p>
          <a:p>
            <a:r>
              <a:rPr lang="en-US" dirty="0">
                <a:latin typeface="Times New Roman" panose="02020603050405020304" pitchFamily="18" charset="0"/>
                <a:cs typeface="Times New Roman" panose="02020603050405020304" pitchFamily="18" charset="0"/>
              </a:rPr>
              <a:t>Distribution: the spread of the data in terms of symmetry, skewed, peaked, flat, etc.</a:t>
            </a:r>
          </a:p>
        </p:txBody>
      </p:sp>
      <p:sp>
        <p:nvSpPr>
          <p:cNvPr id="4" name="Content Placeholder 3"/>
          <p:cNvSpPr>
            <a:spLocks noGrp="1"/>
          </p:cNvSpPr>
          <p:nvPr>
            <p:ph sz="half" idx="2"/>
          </p:nvPr>
        </p:nvSpPr>
        <p:spPr>
          <a:xfrm>
            <a:off x="6172200" y="1205346"/>
            <a:ext cx="5181600" cy="5382490"/>
          </a:xfrm>
          <a:ln>
            <a:solidFill>
              <a:schemeClr val="accent1"/>
            </a:solidFill>
          </a:ln>
        </p:spPr>
        <p:txBody>
          <a:bodyPr>
            <a:normAutofit lnSpcReduction="10000"/>
          </a:bodyPr>
          <a:lstStyle/>
          <a:p>
            <a:r>
              <a:rPr lang="en-US" i="1" u="sng" dirty="0">
                <a:latin typeface="Times New Roman" panose="02020603050405020304" pitchFamily="18" charset="0"/>
                <a:cs typeface="Times New Roman" panose="02020603050405020304" pitchFamily="18" charset="0"/>
              </a:rPr>
              <a:t>Inferential statistics</a:t>
            </a:r>
          </a:p>
          <a:p>
            <a:endParaRPr lang="en-US" i="1" u="sng"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Estimate population parameters.</a:t>
            </a:r>
          </a:p>
          <a:p>
            <a:r>
              <a:rPr lang="en-US" dirty="0">
                <a:latin typeface="Times New Roman" panose="02020603050405020304" pitchFamily="18" charset="0"/>
                <a:cs typeface="Times New Roman" panose="02020603050405020304" pitchFamily="18" charset="0"/>
              </a:rPr>
              <a:t>Compare significant difference between two or more population.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Tests for relationship between variables to make prediction.</a:t>
            </a:r>
          </a:p>
        </p:txBody>
      </p:sp>
    </p:spTree>
    <p:extLst>
      <p:ext uri="{BB962C8B-B14F-4D97-AF65-F5344CB8AC3E}">
        <p14:creationId xmlns:p14="http://schemas.microsoft.com/office/powerpoint/2010/main" val="1825601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5585"/>
          </a:xfrm>
        </p:spPr>
        <p:txBody>
          <a:bodyPr>
            <a:normAutofit/>
          </a:bodyPr>
          <a:lstStyle/>
          <a:p>
            <a:r>
              <a:rPr lang="en-US" sz="3600" b="1" dirty="0">
                <a:latin typeface="Times New Roman" panose="02020603050405020304" pitchFamily="18" charset="0"/>
                <a:cs typeface="Times New Roman" panose="02020603050405020304" pitchFamily="18" charset="0"/>
              </a:rPr>
              <a:t>Descriptive statistics</a:t>
            </a:r>
          </a:p>
        </p:txBody>
      </p:sp>
      <p:sp>
        <p:nvSpPr>
          <p:cNvPr id="4" name="Content Placeholder 2"/>
          <p:cNvSpPr>
            <a:spLocks noGrp="1"/>
          </p:cNvSpPr>
          <p:nvPr>
            <p:ph idx="1"/>
          </p:nvPr>
        </p:nvSpPr>
        <p:spPr>
          <a:xfrm>
            <a:off x="838200" y="1336675"/>
            <a:ext cx="10515600" cy="5083790"/>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Descriptive statistics can be used to </a:t>
            </a:r>
            <a:r>
              <a:rPr lang="en-US" dirty="0">
                <a:solidFill>
                  <a:srgbClr val="FF0000"/>
                </a:solidFill>
                <a:latin typeface="Times New Roman" panose="02020603050405020304" pitchFamily="18" charset="0"/>
                <a:cs typeface="Times New Roman" panose="02020603050405020304" pitchFamily="18" charset="0"/>
              </a:rPr>
              <a:t>summarize</a:t>
            </a:r>
            <a:r>
              <a:rPr lang="en-US" dirty="0">
                <a:latin typeface="Times New Roman" panose="02020603050405020304" pitchFamily="18" charset="0"/>
                <a:cs typeface="Times New Roman" panose="02020603050405020304" pitchFamily="18" charset="0"/>
              </a:rPr>
              <a:t> and quantitatively </a:t>
            </a:r>
            <a:r>
              <a:rPr lang="en-US" dirty="0">
                <a:solidFill>
                  <a:srgbClr val="FF0000"/>
                </a:solidFill>
                <a:latin typeface="Times New Roman" panose="02020603050405020304" pitchFamily="18" charset="0"/>
                <a:cs typeface="Times New Roman" panose="02020603050405020304" pitchFamily="18" charset="0"/>
              </a:rPr>
              <a:t>describing</a:t>
            </a:r>
            <a:r>
              <a:rPr lang="en-US" dirty="0">
                <a:latin typeface="Times New Roman" panose="02020603050405020304" pitchFamily="18" charset="0"/>
                <a:cs typeface="Times New Roman" panose="02020603050405020304" pitchFamily="18" charset="0"/>
              </a:rPr>
              <a:t> the main features of a collection of information. Descriptive statistics aim to summarize the </a:t>
            </a:r>
            <a:r>
              <a:rPr lang="en-US" i="1" dirty="0">
                <a:solidFill>
                  <a:srgbClr val="FF0000"/>
                </a:solidFill>
                <a:latin typeface="Times New Roman" panose="02020603050405020304" pitchFamily="18" charset="0"/>
                <a:cs typeface="Times New Roman" panose="02020603050405020304" pitchFamily="18" charset="0"/>
              </a:rPr>
              <a:t>sample</a:t>
            </a:r>
            <a:r>
              <a:rPr lang="en-US" dirty="0">
                <a:latin typeface="Times New Roman" panose="02020603050405020304" pitchFamily="18" charset="0"/>
                <a:cs typeface="Times New Roman" panose="02020603050405020304" pitchFamily="18" charset="0"/>
              </a:rPr>
              <a:t> rather than use the data to learn about the population.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Descriptive statistics is commonly used to describe a data set about: </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Measures of central tendency: </a:t>
            </a:r>
            <a:r>
              <a:rPr lang="en-US" i="1" dirty="0">
                <a:solidFill>
                  <a:srgbClr val="FF0000"/>
                </a:solidFill>
                <a:latin typeface="Times New Roman" panose="02020603050405020304" pitchFamily="18" charset="0"/>
                <a:cs typeface="Times New Roman" panose="02020603050405020304" pitchFamily="18" charset="0"/>
              </a:rPr>
              <a:t>Mean, Mode, Median</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Measures of variability (dispersion): </a:t>
            </a:r>
            <a:r>
              <a:rPr lang="en-US" i="1" dirty="0">
                <a:solidFill>
                  <a:srgbClr val="FF0000"/>
                </a:solidFill>
                <a:latin typeface="Times New Roman" panose="02020603050405020304" pitchFamily="18" charset="0"/>
                <a:cs typeface="Times New Roman" panose="02020603050405020304" pitchFamily="18" charset="0"/>
              </a:rPr>
              <a:t>Standard deviation, Variance, Coefficient of variation, Range</a:t>
            </a:r>
            <a:r>
              <a:rPr lang="en-US" dirty="0">
                <a:latin typeface="Times New Roman" panose="02020603050405020304" pitchFamily="18" charset="0"/>
                <a:cs typeface="Times New Roman" panose="02020603050405020304" pitchFamily="18" charset="0"/>
              </a:rPr>
              <a:t> etc.</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Measures of shapes of distribution: </a:t>
            </a:r>
            <a:r>
              <a:rPr lang="en-US" i="1" dirty="0">
                <a:solidFill>
                  <a:srgbClr val="FF0000"/>
                </a:solidFill>
                <a:latin typeface="Times New Roman" panose="02020603050405020304" pitchFamily="18" charset="0"/>
                <a:cs typeface="Times New Roman" panose="02020603050405020304" pitchFamily="18" charset="0"/>
              </a:rPr>
              <a:t>Skewness (Positively skewed and Negatively skewed) and </a:t>
            </a:r>
            <a:r>
              <a:rPr lang="en-US" i="1" dirty="0" err="1">
                <a:solidFill>
                  <a:srgbClr val="FF0000"/>
                </a:solidFill>
                <a:latin typeface="Times New Roman" panose="02020603050405020304" pitchFamily="18" charset="0"/>
                <a:cs typeface="Times New Roman" panose="02020603050405020304" pitchFamily="18" charset="0"/>
              </a:rPr>
              <a:t>Kutosis</a:t>
            </a:r>
            <a:r>
              <a:rPr lang="en-US" i="1" dirty="0">
                <a:solidFill>
                  <a:srgbClr val="FF0000"/>
                </a:solidFill>
                <a:latin typeface="Times New Roman" panose="02020603050405020304" pitchFamily="18" charset="0"/>
                <a:cs typeface="Times New Roman" panose="02020603050405020304" pitchFamily="18" charset="0"/>
              </a:rPr>
              <a:t> (Leptokurtic and </a:t>
            </a:r>
            <a:r>
              <a:rPr lang="en-US" i="1" dirty="0" err="1">
                <a:solidFill>
                  <a:srgbClr val="FF0000"/>
                </a:solidFill>
                <a:latin typeface="Times New Roman" panose="02020603050405020304" pitchFamily="18" charset="0"/>
                <a:cs typeface="Times New Roman" panose="02020603050405020304" pitchFamily="18" charset="0"/>
              </a:rPr>
              <a:t>platykurtic</a:t>
            </a:r>
            <a:r>
              <a:rPr lang="en-US" i="1" dirty="0">
                <a:solidFill>
                  <a:srgbClr val="FF0000"/>
                </a:solidFill>
                <a:latin typeface="Times New Roman" panose="02020603050405020304" pitchFamily="18" charset="0"/>
                <a:cs typeface="Times New Roman" panose="02020603050405020304" pitchFamily="18" charset="0"/>
              </a:rPr>
              <a:t> distribution)</a:t>
            </a:r>
          </a:p>
        </p:txBody>
      </p:sp>
    </p:spTree>
    <p:extLst>
      <p:ext uri="{BB962C8B-B14F-4D97-AF65-F5344CB8AC3E}">
        <p14:creationId xmlns:p14="http://schemas.microsoft.com/office/powerpoint/2010/main" val="1351688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5585"/>
          </a:xfrm>
        </p:spPr>
        <p:txBody>
          <a:bodyPr>
            <a:normAutofit/>
          </a:bodyPr>
          <a:lstStyle/>
          <a:p>
            <a:r>
              <a:rPr lang="en-US" sz="3600" b="1" dirty="0">
                <a:latin typeface="Times New Roman" panose="02020603050405020304" pitchFamily="18" charset="0"/>
                <a:cs typeface="Times New Roman" panose="02020603050405020304" pitchFamily="18" charset="0"/>
              </a:rPr>
              <a:t>Inferential statistics</a:t>
            </a:r>
          </a:p>
        </p:txBody>
      </p:sp>
      <p:sp>
        <p:nvSpPr>
          <p:cNvPr id="3" name="Content Placeholder 2"/>
          <p:cNvSpPr>
            <a:spLocks noGrp="1"/>
          </p:cNvSpPr>
          <p:nvPr>
            <p:ph idx="1"/>
          </p:nvPr>
        </p:nvSpPr>
        <p:spPr>
          <a:xfrm>
            <a:off x="838200" y="1317523"/>
            <a:ext cx="10515600" cy="4859440"/>
          </a:xfrm>
        </p:spPr>
        <p:txBody>
          <a:bodyPr>
            <a:normAutofit/>
          </a:bodyPr>
          <a:lstStyle/>
          <a:p>
            <a:r>
              <a:rPr lang="en-US" dirty="0">
                <a:latin typeface="Times New Roman" panose="02020603050405020304" pitchFamily="18" charset="0"/>
                <a:cs typeface="Times New Roman" panose="02020603050405020304" pitchFamily="18" charset="0"/>
              </a:rPr>
              <a:t>Inferential statistics can be used to prove or disprove theories, determine associations between variables, and determine if findings are significant and whether or not we can generalize from our sample to the entire population.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Some of the examples of inferential statistical tools are as follows:</a:t>
            </a:r>
          </a:p>
          <a:p>
            <a:pPr lvl="1"/>
            <a:r>
              <a:rPr lang="en-US" dirty="0">
                <a:latin typeface="Times New Roman" panose="02020603050405020304" pitchFamily="18" charset="0"/>
                <a:cs typeface="Times New Roman" panose="02020603050405020304" pitchFamily="18" charset="0"/>
              </a:rPr>
              <a:t>T-tests/ANOVA</a:t>
            </a:r>
          </a:p>
          <a:p>
            <a:pPr lvl="1"/>
            <a:r>
              <a:rPr lang="en-US" dirty="0">
                <a:latin typeface="Times New Roman" panose="02020603050405020304" pitchFamily="18" charset="0"/>
                <a:cs typeface="Times New Roman" panose="02020603050405020304" pitchFamily="18" charset="0"/>
              </a:rPr>
              <a:t>Correlation</a:t>
            </a:r>
          </a:p>
          <a:p>
            <a:pPr lvl="1"/>
            <a:r>
              <a:rPr lang="en-US" dirty="0">
                <a:latin typeface="Times New Roman" panose="02020603050405020304" pitchFamily="18" charset="0"/>
                <a:cs typeface="Times New Roman" panose="02020603050405020304" pitchFamily="18" charset="0"/>
              </a:rPr>
              <a:t>Regression </a:t>
            </a:r>
          </a:p>
          <a:p>
            <a:pPr lvl="1"/>
            <a:r>
              <a:rPr lang="en-US" dirty="0">
                <a:latin typeface="Times New Roman" panose="02020603050405020304" pitchFamily="18" charset="0"/>
                <a:cs typeface="Times New Roman" panose="02020603050405020304" pitchFamily="18" charset="0"/>
              </a:rPr>
              <a:t>Chi-square and etc.</a:t>
            </a:r>
          </a:p>
        </p:txBody>
      </p:sp>
    </p:spTree>
    <p:extLst>
      <p:ext uri="{BB962C8B-B14F-4D97-AF65-F5344CB8AC3E}">
        <p14:creationId xmlns:p14="http://schemas.microsoft.com/office/powerpoint/2010/main" val="1258011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3244</Words>
  <Application>Microsoft Office PowerPoint</Application>
  <PresentationFormat>Widescreen</PresentationFormat>
  <Paragraphs>514</Paragraphs>
  <Slides>61</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61</vt:i4>
      </vt:variant>
    </vt:vector>
  </HeadingPairs>
  <TitlesOfParts>
    <vt:vector size="69" baseType="lpstr">
      <vt:lpstr>Arial</vt:lpstr>
      <vt:lpstr>Calibri</vt:lpstr>
      <vt:lpstr>Calibri Light</vt:lpstr>
      <vt:lpstr>Times New Roman</vt:lpstr>
      <vt:lpstr>Wingdings</vt:lpstr>
      <vt:lpstr>Office Theme</vt:lpstr>
      <vt:lpstr>Equation</vt:lpstr>
      <vt:lpstr>Equation.2</vt:lpstr>
      <vt:lpstr>Introduction to Statistics</vt:lpstr>
      <vt:lpstr>Content </vt:lpstr>
      <vt:lpstr>What is a statistics?</vt:lpstr>
      <vt:lpstr>Describing a population</vt:lpstr>
      <vt:lpstr>Statistical Inference</vt:lpstr>
      <vt:lpstr>PowerPoint Presentation</vt:lpstr>
      <vt:lpstr>Types of statistical analysis: Descriptive and Inferential statistics</vt:lpstr>
      <vt:lpstr>Descriptive statistics</vt:lpstr>
      <vt:lpstr>Inferential statistics</vt:lpstr>
      <vt:lpstr>Descriptive Statistics: Frequency</vt:lpstr>
      <vt:lpstr>Descriptive Statistics: Central Tendency</vt:lpstr>
      <vt:lpstr>Mean</vt:lpstr>
      <vt:lpstr>Mean</vt:lpstr>
      <vt:lpstr>Mean</vt:lpstr>
      <vt:lpstr>PowerPoint Presentation</vt:lpstr>
      <vt:lpstr>Example:</vt:lpstr>
      <vt:lpstr>Weighted Mean </vt:lpstr>
      <vt:lpstr>Weighted Mean </vt:lpstr>
      <vt:lpstr>Calculating the Mean Using SPSS</vt:lpstr>
      <vt:lpstr>PowerPoint Presentation</vt:lpstr>
      <vt:lpstr>Contd..</vt:lpstr>
      <vt:lpstr>Contd..</vt:lpstr>
      <vt:lpstr>Contd…</vt:lpstr>
      <vt:lpstr>Contd..</vt:lpstr>
      <vt:lpstr>The Median is Unaffected by Extreme Scores</vt:lpstr>
      <vt:lpstr>Example:</vt:lpstr>
      <vt:lpstr>PowerPoint Presentation</vt:lpstr>
      <vt:lpstr>Median in a Frequency Distribution</vt:lpstr>
      <vt:lpstr>Mode</vt:lpstr>
      <vt:lpstr>PowerPoint Presentation</vt:lpstr>
      <vt:lpstr>Mode in a Frequency Distribution</vt:lpstr>
      <vt:lpstr>PowerPoint Presentation</vt:lpstr>
      <vt:lpstr>PowerPoint Presentation</vt:lpstr>
      <vt:lpstr>PowerPoint Presentation</vt:lpstr>
      <vt:lpstr>PowerPoint Presentation</vt:lpstr>
      <vt:lpstr>PowerPoint Presentation</vt:lpstr>
      <vt:lpstr>Calculating the Mode Using SPSS</vt:lpstr>
      <vt:lpstr>Measures of Variability (dispersion)</vt:lpstr>
      <vt:lpstr>Standard Deviation (SD)</vt:lpstr>
      <vt:lpstr>Contd…</vt:lpstr>
      <vt:lpstr>Contd…</vt:lpstr>
      <vt:lpstr>Contd…</vt:lpstr>
      <vt:lpstr>Contd…</vt:lpstr>
      <vt:lpstr>Contd…</vt:lpstr>
      <vt:lpstr>PowerPoint Presentation</vt:lpstr>
      <vt:lpstr>Calculating the Standard Deviation Using SPSS</vt:lpstr>
      <vt:lpstr>Variance</vt:lpstr>
      <vt:lpstr>Contd…</vt:lpstr>
      <vt:lpstr>Range</vt:lpstr>
      <vt:lpstr>Contd….</vt:lpstr>
      <vt:lpstr>Calculating the Range Using SPSS</vt:lpstr>
      <vt:lpstr>[Measures of Symmetry: (Skewness) and Peakedness (Kurtosis)]  Skewness</vt:lpstr>
      <vt:lpstr>Contd…</vt:lpstr>
      <vt:lpstr>Measures of Skewness</vt:lpstr>
      <vt:lpstr>Contd….</vt:lpstr>
      <vt:lpstr>Exercise-1: Find coefficient of Skewness using Pearson’s formula </vt:lpstr>
      <vt:lpstr>Measures of Peakedness</vt:lpstr>
      <vt:lpstr>Kurtosis</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 Katel</dc:creator>
  <cp:lastModifiedBy>Jigme Tenzin</cp:lastModifiedBy>
  <cp:revision>29</cp:revision>
  <dcterms:created xsi:type="dcterms:W3CDTF">2015-02-08T11:31:43Z</dcterms:created>
  <dcterms:modified xsi:type="dcterms:W3CDTF">2020-10-04T06:36:01Z</dcterms:modified>
</cp:coreProperties>
</file>