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7" r:id="rId4"/>
    <p:sldId id="258" r:id="rId5"/>
    <p:sldId id="262" r:id="rId6"/>
    <p:sldId id="259" r:id="rId7"/>
    <p:sldId id="260" r:id="rId8"/>
    <p:sldId id="275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74" r:id="rId17"/>
    <p:sldId id="269" r:id="rId18"/>
    <p:sldId id="270" r:id="rId19"/>
    <p:sldId id="278" r:id="rId20"/>
    <p:sldId id="271" r:id="rId21"/>
    <p:sldId id="272" r:id="rId22"/>
    <p:sldId id="273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92F1-E724-4C3D-AFE6-902FB5AF2B5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3FDB-566E-46AF-8FEE-A54DFF3B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Point Estimates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Sampling distribution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Standard error of the Mean (SEM)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Influence of Sample size on Standard error of the mean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Plot the samples (9) </a:t>
            </a:r>
            <a:endParaRPr lang="en-US" dirty="0"/>
          </a:p>
        </p:txBody>
      </p:sp>
      <p:pic>
        <p:nvPicPr>
          <p:cNvPr id="3074" name="Picture 2" descr="C:\Users\User\Desktop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take multiple samples</a:t>
            </a:r>
            <a:endParaRPr lang="en-US" dirty="0"/>
          </a:p>
        </p:txBody>
      </p:sp>
      <p:pic>
        <p:nvPicPr>
          <p:cNvPr id="5122" name="Picture 2" descr="C:\Users\User\Desktop\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4599340" cy="44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46669"/>
            <a:ext cx="4401312" cy="33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2860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distribution: </a:t>
            </a:r>
            <a:r>
              <a:rPr lang="en-US" sz="2300" dirty="0" smtClean="0"/>
              <a:t>the distribution of samples in the frequency class. </a:t>
            </a:r>
            <a:endParaRPr lang="en-US" sz="2300" dirty="0"/>
          </a:p>
        </p:txBody>
      </p:sp>
      <p:pic>
        <p:nvPicPr>
          <p:cNvPr id="6149" name="Picture 5" descr="C:\Users\User\Desktop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2948414"/>
            <a:ext cx="6984473" cy="37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"/>
            <a:ext cx="4008120" cy="30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sample mean be used as substitute for population mean?</a:t>
            </a:r>
            <a:endParaRPr lang="en-US" i="1" dirty="0"/>
          </a:p>
        </p:txBody>
      </p:sp>
      <p:pic>
        <p:nvPicPr>
          <p:cNvPr id="7170" name="Picture 2" descr="C:\Users\User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39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" y="5257800"/>
            <a:ext cx="90487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Juice Packaging population parameters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say that we know the total number of packets of apple Juice produced by the company (</a:t>
            </a:r>
            <a:r>
              <a:rPr lang="en-US" dirty="0" err="1" smtClean="0"/>
              <a:t>Zimdra</a:t>
            </a:r>
            <a:r>
              <a:rPr lang="en-US" dirty="0" smtClean="0"/>
              <a:t> for example).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Lets say the population mean (µ) = 3200 ml, and the population Standard Deviation (</a:t>
            </a:r>
            <a:r>
              <a:rPr lang="el-GR" dirty="0" smtClean="0"/>
              <a:t>σ</a:t>
            </a:r>
            <a:r>
              <a:rPr lang="en-US" dirty="0" smtClean="0"/>
              <a:t>) = 150.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(see frequency below)</a:t>
            </a:r>
            <a:endParaRPr lang="en-US" dirty="0"/>
          </a:p>
        </p:txBody>
      </p:sp>
      <p:pic>
        <p:nvPicPr>
          <p:cNvPr id="8194" name="Picture 2" descr="C:\Users\User\Desktop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5123"/>
            <a:ext cx="8188325" cy="474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/>
          <a:lstStyle/>
          <a:p>
            <a:r>
              <a:rPr lang="en-US" dirty="0" smtClean="0"/>
              <a:t>SEM (Standard error of the Mean)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Standard Error of the Mean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Standard Deviation of the mean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 descr="C:\Users\User\Desktop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7488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sample size changes standard error of the mean?</a:t>
            </a:r>
            <a:endParaRPr lang="en-US" dirty="0"/>
          </a:p>
        </p:txBody>
      </p:sp>
      <p:pic>
        <p:nvPicPr>
          <p:cNvPr id="10242" name="Picture 2" descr="C:\Users\User\Desktop\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4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Influence of Sample Size on the Standard Error of the Mean (SEM)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Point estimates (Point Estimates)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Larger sample size reduces the Standard Error of the Mean (see below in red highlighted texts)</a:t>
            </a:r>
            <a:endParaRPr lang="en-US" dirty="0"/>
          </a:p>
        </p:txBody>
      </p:sp>
      <p:pic>
        <p:nvPicPr>
          <p:cNvPr id="11266" name="Picture 2" descr="C:\Users\User\Desktop\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3081"/>
            <a:ext cx="8915400" cy="40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sample size means decreasing standard error</a:t>
            </a:r>
            <a:endParaRPr lang="en-US" dirty="0"/>
          </a:p>
        </p:txBody>
      </p:sp>
      <p:pic>
        <p:nvPicPr>
          <p:cNvPr id="12290" name="Picture 2" descr="C:\Users\User\Desktop\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" y="1600200"/>
            <a:ext cx="9018936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the Mean (SEM)</a:t>
            </a:r>
            <a:endParaRPr lang="en-US" dirty="0"/>
          </a:p>
        </p:txBody>
      </p:sp>
      <p:pic>
        <p:nvPicPr>
          <p:cNvPr id="13314" name="Picture 2" descr="C:\Users\User\Desktop\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9263"/>
            <a:ext cx="8229600" cy="33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 is smaller than Standard deviation? </a:t>
            </a:r>
            <a:endParaRPr lang="en-US" dirty="0"/>
          </a:p>
        </p:txBody>
      </p:sp>
      <p:pic>
        <p:nvPicPr>
          <p:cNvPr id="1026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3" y="1600200"/>
            <a:ext cx="81654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6400800"/>
            <a:ext cx="8229600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SEM can be completely different in two samples if the population is different.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0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Nomenclature(s) and Symbol(s)</a:t>
            </a:r>
            <a:endParaRPr lang="en-US" dirty="0"/>
          </a:p>
        </p:txBody>
      </p:sp>
      <p:pic>
        <p:nvPicPr>
          <p:cNvPr id="1026" name="Picture 2" descr="C:\Users\User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36362" cy="394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9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</a:t>
            </a:r>
            <a:r>
              <a:rPr lang="en-US" sz="2800" b="1" dirty="0" smtClean="0">
                <a:solidFill>
                  <a:srgbClr val="FF0000"/>
                </a:solidFill>
              </a:rPr>
              <a:t>Manufacture of apple juice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During the manufacture of each packet of juice, the quality control takes 15 samples to see whether the sample packet contain the required amount of juice. 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u="sng" dirty="0" smtClean="0"/>
              <a:t>goal</a:t>
            </a:r>
            <a:r>
              <a:rPr lang="en-US" sz="2800" dirty="0" smtClean="0"/>
              <a:t> of the company is to always maintain mean content in the package to be </a:t>
            </a:r>
            <a:r>
              <a:rPr lang="en-US" sz="2800" b="1" dirty="0" smtClean="0"/>
              <a:t>3200</a:t>
            </a:r>
            <a:r>
              <a:rPr lang="en-US" sz="2800" dirty="0" smtClean="0"/>
              <a:t> ml.</a:t>
            </a:r>
          </a:p>
          <a:p>
            <a:endParaRPr lang="en-US" sz="2800" dirty="0"/>
          </a:p>
          <a:p>
            <a:r>
              <a:rPr lang="en-US" sz="2800" dirty="0" smtClean="0"/>
              <a:t>The samples taken will be tested and will be used to make inference for the entire population (all the packages that is manufactured).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3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324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 of packaged apple juice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77286"/>
              </p:ext>
            </p:extLst>
          </p:nvPr>
        </p:nvGraphicFramePr>
        <p:xfrm>
          <a:off x="228600" y="152405"/>
          <a:ext cx="23622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1574800"/>
              </a:tblGrid>
              <a:tr h="4043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ambria" panose="02040503050406030204" pitchFamily="18" charset="0"/>
                        </a:rPr>
                        <a:t>Sl</a:t>
                      </a:r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 no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Sample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3193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3124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3153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3145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3093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3466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3355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2979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3182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3227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3256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3332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3204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3282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0992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15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3170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0" y="762001"/>
            <a:ext cx="59436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mean of the sample? </a:t>
            </a:r>
            <a:endParaRPr lang="en-US" sz="2800" dirty="0"/>
          </a:p>
        </p:txBody>
      </p:sp>
      <p:pic>
        <p:nvPicPr>
          <p:cNvPr id="1028" name="Picture 4" descr="C:\Users\Use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81163"/>
            <a:ext cx="3284537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8"/>
          <p:cNvSpPr txBox="1">
            <a:spLocks/>
          </p:cNvSpPr>
          <p:nvPr/>
        </p:nvSpPr>
        <p:spPr>
          <a:xfrm>
            <a:off x="2514600" y="3352800"/>
            <a:ext cx="6553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What is the Standard deviation of the sample? </a:t>
            </a:r>
            <a:endParaRPr lang="en-US" sz="2400" dirty="0"/>
          </a:p>
        </p:txBody>
      </p:sp>
      <p:pic>
        <p:nvPicPr>
          <p:cNvPr id="1029" name="Picture 5" descr="C:\Users\User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0"/>
            <a:ext cx="4237037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Plotting distribution of observation (size 15) in sample 1 </a:t>
            </a:r>
            <a:endParaRPr lang="en-US" sz="2800" dirty="0"/>
          </a:p>
        </p:txBody>
      </p:sp>
      <p:pic>
        <p:nvPicPr>
          <p:cNvPr id="4098" name="Picture 2" descr="C:\Users\User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9012"/>
            <a:ext cx="8643461" cy="55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Did the packages products achieved the company’s goal? </a:t>
            </a:r>
          </a:p>
          <a:p>
            <a:endParaRPr lang="en-US" dirty="0"/>
          </a:p>
          <a:p>
            <a:pPr lvl="1"/>
            <a:r>
              <a:rPr lang="en-US" dirty="0" smtClean="0"/>
              <a:t>Company’s goal = 3200 ml.</a:t>
            </a:r>
          </a:p>
          <a:p>
            <a:pPr lvl="1"/>
            <a:r>
              <a:rPr lang="en-US" dirty="0" smtClean="0"/>
              <a:t>Sample mean = 3210.73</a:t>
            </a:r>
          </a:p>
          <a:p>
            <a:pPr lvl="1"/>
            <a:r>
              <a:rPr lang="en-US" dirty="0" smtClean="0"/>
              <a:t>Yes, the packaged product achieved the company’s goal as the sample mean is close enough. </a:t>
            </a:r>
          </a:p>
          <a:p>
            <a:endParaRPr lang="en-US" dirty="0"/>
          </a:p>
          <a:p>
            <a:r>
              <a:rPr lang="en-US" dirty="0" smtClean="0"/>
              <a:t>Does this sample accurately reflect the volume of apple juice in the packet? Or does the sample mean reflect the accurate result which can be representative of population?</a:t>
            </a:r>
          </a:p>
          <a:p>
            <a:endParaRPr lang="en-US" dirty="0"/>
          </a:p>
          <a:p>
            <a:r>
              <a:rPr lang="en-US" dirty="0" smtClean="0"/>
              <a:t>Do you think the sample result can be concluded for population? </a:t>
            </a:r>
          </a:p>
          <a:p>
            <a:endParaRPr lang="en-US" dirty="0"/>
          </a:p>
          <a:p>
            <a:pPr lvl="1"/>
            <a:r>
              <a:rPr lang="en-US" dirty="0" smtClean="0"/>
              <a:t>Yes, the result can now be used for </a:t>
            </a:r>
            <a:r>
              <a:rPr lang="en-US" b="1" dirty="0" smtClean="0">
                <a:solidFill>
                  <a:srgbClr val="FF0000"/>
                </a:solidFill>
              </a:rPr>
              <a:t>parameters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statistics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0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parameters and Statistics are Known as point estimators (Point Estimates)</a:t>
            </a:r>
            <a:endParaRPr lang="en-US" dirty="0"/>
          </a:p>
        </p:txBody>
      </p:sp>
      <p:pic>
        <p:nvPicPr>
          <p:cNvPr id="2050" name="Picture 2" descr="C:\Users\User\Desktop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7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Lets take multiple samples (e.g. 15 packages X 9 samples)</a:t>
            </a:r>
            <a:endParaRPr lang="en-US" sz="2400" dirty="0"/>
          </a:p>
        </p:txBody>
      </p:sp>
      <p:pic>
        <p:nvPicPr>
          <p:cNvPr id="5122" name="Picture 2" descr="C:\Users\User\Desktop\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019800" cy="58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486</Words>
  <Application>Microsoft Office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Point estimates (Point Estimates)</vt:lpstr>
      <vt:lpstr>Example: Manufacture of apple juice </vt:lpstr>
      <vt:lpstr>Sample of packaged apple juice</vt:lpstr>
      <vt:lpstr>Plotting distribution of observation (size 15) in sample 1 </vt:lpstr>
      <vt:lpstr>PowerPoint Presentation</vt:lpstr>
      <vt:lpstr>The parameters and Statistics are Known as point estimators (Point Estimates)</vt:lpstr>
      <vt:lpstr>Sampling distribution</vt:lpstr>
      <vt:lpstr>Lets take multiple samples (e.g. 15 packages X 9 samples)</vt:lpstr>
      <vt:lpstr>Plot the samples (9) </vt:lpstr>
      <vt:lpstr>Lets take multiple samples</vt:lpstr>
      <vt:lpstr>Sampling distribution: the distribution of samples in the frequency class. </vt:lpstr>
      <vt:lpstr>Can sample mean be used as substitute for population mean?</vt:lpstr>
      <vt:lpstr>Apple Juice Packaging population parameters</vt:lpstr>
      <vt:lpstr>Sampling distribution (see frequency below)</vt:lpstr>
      <vt:lpstr>SEM (Standard error of the Mean)</vt:lpstr>
      <vt:lpstr>Standard Error of the Mean  (Standard Deviation of the mean)</vt:lpstr>
      <vt:lpstr>How sample size changes standard error of the mean?</vt:lpstr>
      <vt:lpstr>Influence of Sample Size on the Standard Error of the Mean (SEM)</vt:lpstr>
      <vt:lpstr>Larger sample size reduces the Standard Error of the Mean (see below in red highlighted texts)</vt:lpstr>
      <vt:lpstr>Larger sample size means decreasing standard error</vt:lpstr>
      <vt:lpstr>Standard error of the Mean (SEM)</vt:lpstr>
      <vt:lpstr>Why SEM is smaller than Standard deviation? </vt:lpstr>
      <vt:lpstr>Nomenclature(s) and Symbol(s)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estimates</dc:title>
  <dc:creator>User</dc:creator>
  <cp:lastModifiedBy>User</cp:lastModifiedBy>
  <cp:revision>12</cp:revision>
  <dcterms:created xsi:type="dcterms:W3CDTF">2017-03-20T02:58:50Z</dcterms:created>
  <dcterms:modified xsi:type="dcterms:W3CDTF">2017-03-20T05:06:05Z</dcterms:modified>
</cp:coreProperties>
</file>