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89" r:id="rId3"/>
    <p:sldId id="288" r:id="rId4"/>
    <p:sldId id="282" r:id="rId5"/>
    <p:sldId id="283" r:id="rId6"/>
    <p:sldId id="28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9" autoAdjust="0"/>
  </p:normalViewPr>
  <p:slideViewPr>
    <p:cSldViewPr>
      <p:cViewPr varScale="1">
        <p:scale>
          <a:sx n="74" d="100"/>
          <a:sy n="74" d="100"/>
        </p:scale>
        <p:origin x="161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656539-9844-41A2-A4F8-A9C85B2802E5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D65A80B-31D7-4BF8-AB80-E95108AEA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7997BB-FAE3-4F82-846F-D28FF48A3543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434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8BA378-4259-45F2-9924-DDAF6CD1CB3E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60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916E-CE78-437E-80E2-1832048AFE38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727B0-7282-4EA6-894E-F8D8B832E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0DF43-F8BF-45A6-A56B-2C1174A040BD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2FFA0-D019-4A7B-9C81-4628FA2B3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AD74-CDCE-4D5C-99BB-634E22CA45C5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3338-3105-4E4A-A26D-1FAA34CE4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50C0D-F42E-4F61-9A06-02D1E4990300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E54C-63E0-43B7-9C8F-EDDBE0DC6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FF793-31F8-4198-8DBE-5211BDC8AFA9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45D4C-124D-4EDF-8FFB-CD639BA78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D43F5-B6DF-4BF1-865F-C52E30586652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3815D-800B-45AA-B84B-A07616E3F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6EC6D-63E8-4C77-B492-DD15BF322567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3A860-F609-4A3C-BE0E-E51E7C57C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F622F-0859-4AF3-A8FF-9BA4824167A4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099F5-DE14-4212-BF84-074BBC7A3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4CE2-F472-4099-94BF-67E03E09F393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C3977-46A3-4E1B-A6CE-93F5CF194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13F60-C8BB-45F7-BBC1-9FA5C21E2CD1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7FD46-FD88-429D-9723-2DE11DBA3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0A4D6-DD6C-4CFF-A66E-9F0C702C1F2E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97A39-895A-4532-B376-FA854D46F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876EC27-6F66-45E7-ADDC-6BE891D06E97}" type="datetimeFigureOut">
              <a:rPr lang="en-US"/>
              <a:pPr>
                <a:defRPr/>
              </a:pPr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03872E-37E2-4B93-8A21-4A35D7A7B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533400" y="228600"/>
            <a:ext cx="594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>
                <a:latin typeface="Calibri" pitchFamily="34" charset="0"/>
              </a:rPr>
              <a:t>– Sampling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43200" y="990600"/>
            <a:ext cx="281940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Population</a:t>
            </a:r>
          </a:p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(</a:t>
            </a:r>
            <a:r>
              <a:rPr lang="en-US" sz="2800" b="1" i="1" dirty="0">
                <a:solidFill>
                  <a:schemeClr val="tx1"/>
                </a:solidFill>
              </a:rPr>
              <a:t>µ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133600" y="2562225"/>
            <a:ext cx="946150" cy="714375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  <a:alpha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140075" y="2955925"/>
            <a:ext cx="685800" cy="412750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  <a:alpha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924301" y="3270250"/>
            <a:ext cx="685800" cy="3175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  <a:alpha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625975" y="2873375"/>
            <a:ext cx="609600" cy="501650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  <a:alpha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65750" y="2514600"/>
            <a:ext cx="958850" cy="457200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  <a:alpha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1000" y="2971800"/>
            <a:ext cx="1676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Sample 1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   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6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2975" y="3429000"/>
            <a:ext cx="304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1" name="Rectangle 8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48400" y="2819400"/>
            <a:ext cx="1676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Sample 5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   </a:t>
            </a:r>
            <a:r>
              <a:rPr lang="en-US" sz="2000" b="1" baseline="-25000" dirty="0">
                <a:solidFill>
                  <a:schemeClr val="tx1"/>
                </a:solidFill>
              </a:rPr>
              <a:t>5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63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0375" y="3276600"/>
            <a:ext cx="304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Oval 34"/>
          <p:cNvSpPr/>
          <p:nvPr/>
        </p:nvSpPr>
        <p:spPr>
          <a:xfrm>
            <a:off x="3352800" y="4114800"/>
            <a:ext cx="1676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Sample 3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   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6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14775" y="4572000"/>
            <a:ext cx="304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Oval 36"/>
          <p:cNvSpPr/>
          <p:nvPr/>
        </p:nvSpPr>
        <p:spPr>
          <a:xfrm>
            <a:off x="1524000" y="3962400"/>
            <a:ext cx="1676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Sample 2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   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6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5975" y="4419600"/>
            <a:ext cx="304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Oval 38"/>
          <p:cNvSpPr/>
          <p:nvPr/>
        </p:nvSpPr>
        <p:spPr>
          <a:xfrm>
            <a:off x="5257800" y="3810000"/>
            <a:ext cx="1676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Sample 4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   </a:t>
            </a:r>
            <a:r>
              <a:rPr lang="en-US" sz="2000" b="1" baseline="-25000" dirty="0">
                <a:solidFill>
                  <a:schemeClr val="tx1"/>
                </a:solidFill>
              </a:rPr>
              <a:t>4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69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19775" y="4267200"/>
            <a:ext cx="304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609600" y="5486400"/>
            <a:ext cx="7543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Statistics from samples are useful to estimate population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0600" y="1074738"/>
            <a:ext cx="7696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Sampling is a procedure or method of drawing samples from a population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533400" y="228600"/>
            <a:ext cx="594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</a:t>
            </a:r>
            <a:r>
              <a:rPr lang="en-US" sz="2800" b="1" dirty="0" smtClean="0">
                <a:latin typeface="Calibri" pitchFamily="34" charset="0"/>
              </a:rPr>
              <a:t>Sampling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023938" y="2066925"/>
            <a:ext cx="7696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Probability sampling		non-probability sampling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023938" y="2590800"/>
            <a:ext cx="7696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Simple random sampling	Convenience sampling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Systematic sampling		Quota sampling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Stratified sampling		Snowball sampling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Multistage sampling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Cluster sampling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9600" y="2514600"/>
            <a:ext cx="792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019175" y="4619625"/>
            <a:ext cx="8124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Such sampling types are useful mainly in designing surveys 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993775" y="5199063"/>
            <a:ext cx="81502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Such survey samplings require understanding of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sampling frame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(small homogeneous units or groups of target population)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 i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838200" y="990600"/>
            <a:ext cx="815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simple random sampling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each individuals in the population has equal chance of being selected (assumptions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randomness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independence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not violated)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533400" y="228600"/>
            <a:ext cx="594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Statistics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914400" y="2293938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systematic sampling,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population of interest is divided into subpopulations and representative samples are drawn from each units</a:t>
            </a: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860425" y="4143375"/>
            <a:ext cx="815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Multistage sampling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procedure draws samples in more than one stage: populations are divided into primary units and samples are drawn from these primary units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90600" y="5562600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stratified sampling,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every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observations or records are taken for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4" name="Rectangle 24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 b="1">
                <a:latin typeface="Calibri" pitchFamily="34" charset="0"/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5125" name="Rectangle 1"/>
          <p:cNvSpPr>
            <a:spLocks noChangeArrowheads="1"/>
          </p:cNvSpPr>
          <p:nvPr/>
        </p:nvSpPr>
        <p:spPr bwMode="auto">
          <a:xfrm>
            <a:off x="533400" y="228600"/>
            <a:ext cx="594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</a:t>
            </a:r>
            <a:r>
              <a:rPr lang="en-US" sz="2800" b="1" dirty="0" smtClean="0">
                <a:latin typeface="Calibri" pitchFamily="34" charset="0"/>
              </a:rPr>
              <a:t>Non probability Sampling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838200" y="2176798"/>
            <a:ext cx="815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Quota sampling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involves drawing fixed number of samples from each subgroups of population (e.g., if the population is 100 people, sampling could be 20 female and 20 male) 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33425" y="3495675"/>
            <a:ext cx="815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Samples based on recommendations, e.g., one interviewee recommending others to be interviewed, generating samples like in a chain, is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snowball sampling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33425" y="4695825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of these sampling techniques are not convenient for generating data or samples from experiments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59665" y="1003300"/>
            <a:ext cx="8153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Samples are drawn based on convenience, like access &amp; cost, in case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convenience 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914400" y="106680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Apart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survey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experimental research engages slightly a different approach  </a:t>
            </a:r>
          </a:p>
        </p:txBody>
      </p:sp>
      <p:sp>
        <p:nvSpPr>
          <p:cNvPr id="6149" name="Rectangle 1"/>
          <p:cNvSpPr>
            <a:spLocks noChangeArrowheads="1"/>
          </p:cNvSpPr>
          <p:nvPr/>
        </p:nvSpPr>
        <p:spPr bwMode="auto">
          <a:xfrm>
            <a:off x="533400" y="228600"/>
            <a:ext cx="594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</a:t>
            </a:r>
            <a:r>
              <a:rPr lang="en-US" sz="2800" b="1" dirty="0" smtClean="0">
                <a:latin typeface="Calibri" pitchFamily="34" charset="0"/>
              </a:rPr>
              <a:t>Sampling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14400" y="2024063"/>
            <a:ext cx="80010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Completely Randomized Design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(CRD)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Randomized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(complete)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Block Design (RBD)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useful mostly in agriculture experiments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14400" y="342900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CRD uses random sampling principles and is suitable for experiments with small number of treatments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67154" y="4519246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CRD - determine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plots number required [treatments (varieties) x replications] and assign the plots at random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942975" y="5638800"/>
            <a:ext cx="7391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RBD plots are blocked as per the site variation and treatments randomized in the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90800" y="814437"/>
            <a:ext cx="3124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 thumb rules for determination of sampling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the statistics intended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533400" y="228600"/>
            <a:ext cx="594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alibri" pitchFamily="34" charset="0"/>
              </a:rPr>
              <a:t>Statistics </a:t>
            </a:r>
            <a:r>
              <a:rPr lang="en-US" sz="2800" b="1" dirty="0">
                <a:latin typeface="Calibri" pitchFamily="34" charset="0"/>
              </a:rPr>
              <a:t>– </a:t>
            </a:r>
            <a:r>
              <a:rPr lang="en-US" sz="2800" b="1" dirty="0" smtClean="0">
                <a:latin typeface="Calibri" pitchFamily="34" charset="0"/>
              </a:rPr>
              <a:t>Sampling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2215" y="3173610"/>
            <a:ext cx="6781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thumb rules: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Census (100%)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taken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target population is small, 50% is good,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be 30% can be taken in rare cases.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2215" y="4850776"/>
            <a:ext cx="6781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internet-based sample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calculator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Yamane formula (see paper in the folder)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430</Words>
  <Application>Microsoft Office PowerPoint</Application>
  <PresentationFormat>On-screen Show (4:3)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cnr</dc:creator>
  <cp:lastModifiedBy>windo mscon</cp:lastModifiedBy>
  <cp:revision>180</cp:revision>
  <dcterms:created xsi:type="dcterms:W3CDTF">2010-02-01T08:10:58Z</dcterms:created>
  <dcterms:modified xsi:type="dcterms:W3CDTF">2015-03-23T23:36:33Z</dcterms:modified>
</cp:coreProperties>
</file>