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D52D-26EC-4D9D-AB7A-3BDC335EC26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049F-6E54-4A49-9DD4-92C85895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6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D52D-26EC-4D9D-AB7A-3BDC335EC26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049F-6E54-4A49-9DD4-92C85895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8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D52D-26EC-4D9D-AB7A-3BDC335EC26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049F-6E54-4A49-9DD4-92C85895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D52D-26EC-4D9D-AB7A-3BDC335EC26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049F-6E54-4A49-9DD4-92C85895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3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D52D-26EC-4D9D-AB7A-3BDC335EC26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049F-6E54-4A49-9DD4-92C85895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4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D52D-26EC-4D9D-AB7A-3BDC335EC26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049F-6E54-4A49-9DD4-92C85895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5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D52D-26EC-4D9D-AB7A-3BDC335EC26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049F-6E54-4A49-9DD4-92C85895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1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D52D-26EC-4D9D-AB7A-3BDC335EC26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049F-6E54-4A49-9DD4-92C85895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D52D-26EC-4D9D-AB7A-3BDC335EC26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049F-6E54-4A49-9DD4-92C85895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6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D52D-26EC-4D9D-AB7A-3BDC335EC26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049F-6E54-4A49-9DD4-92C85895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7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D52D-26EC-4D9D-AB7A-3BDC335EC26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049F-6E54-4A49-9DD4-92C85895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8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3D52D-26EC-4D9D-AB7A-3BDC335EC26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049F-6E54-4A49-9DD4-92C858954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2178844" y="1849439"/>
            <a:ext cx="4763691" cy="7191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smtClean="0">
                <a:latin typeface="Cambria" pitchFamily="18" charset="0"/>
              </a:rPr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43312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2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Testing for Skewness and Kurtosis</a:t>
            </a:r>
            <a:endParaRPr lang="en-US" dirty="0"/>
          </a:p>
        </p:txBody>
      </p:sp>
      <p:pic>
        <p:nvPicPr>
          <p:cNvPr id="1536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78" y="866775"/>
            <a:ext cx="8004572" cy="574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09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365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b="1" dirty="0" smtClean="0"/>
              <a:t>Checking the data: Skewness and Kurtosis</a:t>
            </a:r>
          </a:p>
        </p:txBody>
      </p:sp>
      <p:pic>
        <p:nvPicPr>
          <p:cNvPr id="16387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9" y="1001713"/>
            <a:ext cx="4135041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810" y="2079625"/>
            <a:ext cx="4643438" cy="362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8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458788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b="1" dirty="0" smtClean="0"/>
              <a:t>Checking the data: </a:t>
            </a:r>
            <a:r>
              <a:rPr lang="en-US" b="1" dirty="0"/>
              <a:t>Skewness and </a:t>
            </a:r>
            <a:r>
              <a:rPr lang="en-US" b="1" dirty="0" smtClean="0"/>
              <a:t>Kurtosis</a:t>
            </a:r>
            <a:endParaRPr lang="en-US" b="1" dirty="0"/>
          </a:p>
        </p:txBody>
      </p:sp>
      <p:pic>
        <p:nvPicPr>
          <p:cNvPr id="17411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1" y="1177926"/>
            <a:ext cx="7535466" cy="548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02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41" y="844550"/>
            <a:ext cx="6893719" cy="592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942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b="1" dirty="0" smtClean="0"/>
              <a:t>Checking the data: </a:t>
            </a:r>
            <a:r>
              <a:rPr lang="en-US" b="1" dirty="0"/>
              <a:t>Skewness and </a:t>
            </a:r>
            <a:r>
              <a:rPr lang="en-US" b="1" dirty="0" smtClean="0"/>
              <a:t>Kurtosis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86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3022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b="1" u="sng" dirty="0"/>
              <a:t>Checking the </a:t>
            </a:r>
            <a:r>
              <a:rPr lang="en-US" b="1" u="sng" dirty="0" smtClean="0"/>
              <a:t>data: </a:t>
            </a:r>
            <a:r>
              <a:rPr lang="en-US" b="1" dirty="0"/>
              <a:t>Kolmogorov–Smirnov test and Shapiro–</a:t>
            </a:r>
            <a:r>
              <a:rPr lang="en-US" b="1" dirty="0" err="1"/>
              <a:t>Wilk</a:t>
            </a:r>
            <a:r>
              <a:rPr lang="en-US" b="1" dirty="0"/>
              <a:t> test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33363" y="1011239"/>
            <a:ext cx="8667750" cy="5165725"/>
          </a:xfrm>
        </p:spPr>
        <p:txBody>
          <a:bodyPr>
            <a:normAutofit fontScale="77500" lnSpcReduction="20000"/>
          </a:bodyPr>
          <a:lstStyle/>
          <a:p>
            <a:pPr eaLnBrk="1" hangingPunct="1"/>
            <a:endParaRPr lang="en-US" altLang="en-US" b="1" smtClean="0"/>
          </a:p>
          <a:p>
            <a:pPr eaLnBrk="1" hangingPunct="1"/>
            <a:r>
              <a:rPr lang="en-US" altLang="en-US" b="1" smtClean="0"/>
              <a:t>Kolmogorov–Smirnov test </a:t>
            </a:r>
            <a:r>
              <a:rPr lang="en-US" altLang="en-US" smtClean="0"/>
              <a:t>and </a:t>
            </a:r>
            <a:r>
              <a:rPr lang="en-US" altLang="en-US" b="1" smtClean="0"/>
              <a:t>Shapiro–Wilk test</a:t>
            </a:r>
            <a:r>
              <a:rPr lang="en-US" altLang="en-US" smtClean="0"/>
              <a:t>: Compare the scores in the sample to a normally distributed set of scores with</a:t>
            </a:r>
            <a:br>
              <a:rPr lang="en-US" altLang="en-US" smtClean="0"/>
            </a:br>
            <a:r>
              <a:rPr lang="en-US" altLang="en-US" smtClean="0"/>
              <a:t>the same mean and standard deviation.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If the test is non-significant (</a:t>
            </a:r>
            <a:r>
              <a:rPr lang="en-US" altLang="en-US" i="1" smtClean="0"/>
              <a:t>p</a:t>
            </a:r>
            <a:r>
              <a:rPr lang="en-US" altLang="en-US" smtClean="0"/>
              <a:t>&gt;.05) then it tells us that the distribution of the sample is not significantly different from the normal distribution (i.e. it is probably normal).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If the test is significant (</a:t>
            </a:r>
            <a:r>
              <a:rPr lang="en-US" altLang="en-US" i="1" smtClean="0"/>
              <a:t>p </a:t>
            </a:r>
            <a:r>
              <a:rPr lang="en-US" altLang="en-US" smtClean="0"/>
              <a:t>&lt; .05) then the distribution is significantly different from a normal distribution.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423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Content Placeholder 2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650" y="2705100"/>
            <a:ext cx="7886700" cy="2592388"/>
          </a:xfrm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313135" y="365126"/>
            <a:ext cx="8202215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u="sng" smtClean="0"/>
              <a:t>Tests of normality: Kolmogorov-Smirnov and Shapiro-Wilk tests</a:t>
            </a:r>
          </a:p>
        </p:txBody>
      </p:sp>
      <p:sp>
        <p:nvSpPr>
          <p:cNvPr id="5" name="Oval 4"/>
          <p:cNvSpPr/>
          <p:nvPr/>
        </p:nvSpPr>
        <p:spPr>
          <a:xfrm>
            <a:off x="4757738" y="3724276"/>
            <a:ext cx="773906" cy="3984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11654" y="3663951"/>
            <a:ext cx="773906" cy="3984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65057" y="1690689"/>
            <a:ext cx="2350294" cy="777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i="1" dirty="0">
                <a:solidFill>
                  <a:srgbClr val="FF0000"/>
                </a:solidFill>
              </a:rPr>
              <a:t>p</a:t>
            </a:r>
            <a:r>
              <a:rPr lang="en-US" sz="2400" dirty="0">
                <a:solidFill>
                  <a:srgbClr val="FF0000"/>
                </a:solidFill>
              </a:rPr>
              <a:t>-values</a:t>
            </a:r>
          </a:p>
        </p:txBody>
      </p:sp>
      <p:cxnSp>
        <p:nvCxnSpPr>
          <p:cNvPr id="9" name="Straight Arrow Connector 8"/>
          <p:cNvCxnSpPr>
            <a:stCxn id="5" idx="0"/>
            <a:endCxn id="7" idx="2"/>
          </p:cNvCxnSpPr>
          <p:nvPr/>
        </p:nvCxnSpPr>
        <p:spPr>
          <a:xfrm flipV="1">
            <a:off x="5144691" y="2468563"/>
            <a:ext cx="2195513" cy="12557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7" idx="2"/>
          </p:cNvCxnSpPr>
          <p:nvPr/>
        </p:nvCxnSpPr>
        <p:spPr>
          <a:xfrm flipH="1" flipV="1">
            <a:off x="7340204" y="2468564"/>
            <a:ext cx="558403" cy="11953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668817" y="4040189"/>
            <a:ext cx="772715" cy="13414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87529" y="4041775"/>
            <a:ext cx="773906" cy="12446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2000" y="5719764"/>
            <a:ext cx="3768329" cy="777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i="1" dirty="0">
                <a:solidFill>
                  <a:srgbClr val="FF0000"/>
                </a:solidFill>
              </a:rPr>
              <a:t>Check whether the p</a:t>
            </a:r>
            <a:r>
              <a:rPr lang="en-US" sz="2400" dirty="0">
                <a:solidFill>
                  <a:srgbClr val="FF0000"/>
                </a:solidFill>
              </a:rPr>
              <a:t>-value </a:t>
            </a:r>
            <a:r>
              <a:rPr lang="en-US" sz="2400" i="1" dirty="0">
                <a:solidFill>
                  <a:srgbClr val="FF0000"/>
                </a:solidFill>
              </a:rPr>
              <a:t>&lt;</a:t>
            </a:r>
            <a:r>
              <a:rPr lang="en-US" sz="2400" dirty="0">
                <a:solidFill>
                  <a:srgbClr val="FF0000"/>
                </a:solidFill>
              </a:rPr>
              <a:t> or </a:t>
            </a:r>
            <a:r>
              <a:rPr lang="en-US" sz="2400" i="1" dirty="0">
                <a:solidFill>
                  <a:srgbClr val="FF0000"/>
                </a:solidFill>
              </a:rPr>
              <a:t>&gt;</a:t>
            </a:r>
            <a:r>
              <a:rPr lang="en-US" sz="2400" dirty="0">
                <a:solidFill>
                  <a:srgbClr val="FF0000"/>
                </a:solidFill>
              </a:rPr>
              <a:t> .05</a:t>
            </a:r>
          </a:p>
        </p:txBody>
      </p:sp>
      <p:cxnSp>
        <p:nvCxnSpPr>
          <p:cNvPr id="21" name="Straight Arrow Connector 20"/>
          <p:cNvCxnSpPr>
            <a:stCxn id="18" idx="4"/>
            <a:endCxn id="19" idx="0"/>
          </p:cNvCxnSpPr>
          <p:nvPr/>
        </p:nvCxnSpPr>
        <p:spPr>
          <a:xfrm>
            <a:off x="5374481" y="5286375"/>
            <a:ext cx="1081088" cy="4333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  <a:endCxn id="19" idx="0"/>
          </p:cNvCxnSpPr>
          <p:nvPr/>
        </p:nvCxnSpPr>
        <p:spPr>
          <a:xfrm flipH="1">
            <a:off x="6455569" y="5381625"/>
            <a:ext cx="1600200" cy="3381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080148" y="4122739"/>
            <a:ext cx="773906" cy="84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26269" y="5754689"/>
            <a:ext cx="3768329" cy="777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i="1" dirty="0">
                <a:solidFill>
                  <a:srgbClr val="FF0000"/>
                </a:solidFill>
              </a:rPr>
              <a:t>While reporting, also report these statistics in two decimal places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4" idx="4"/>
            <a:endCxn id="35" idx="0"/>
          </p:cNvCxnSpPr>
          <p:nvPr/>
        </p:nvCxnSpPr>
        <p:spPr>
          <a:xfrm flipH="1">
            <a:off x="2509837" y="4964114"/>
            <a:ext cx="957263" cy="7905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Reporting K-S test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test statistic for the K–S test is denoted by </a:t>
            </a:r>
            <a:r>
              <a:rPr lang="en-US" altLang="en-US" i="1" smtClean="0"/>
              <a:t>D </a:t>
            </a:r>
            <a:r>
              <a:rPr lang="en-US" altLang="en-US" smtClean="0"/>
              <a:t>and you must also report the degrees of freedom (</a:t>
            </a:r>
            <a:r>
              <a:rPr lang="en-US" altLang="en-US" i="1" smtClean="0"/>
              <a:t>df</a:t>
            </a:r>
            <a:r>
              <a:rPr lang="en-US" altLang="en-US" smtClean="0"/>
              <a:t>) from the table in brackets after the </a:t>
            </a:r>
            <a:r>
              <a:rPr lang="en-US" altLang="en-US" i="1" smtClean="0"/>
              <a:t>D</a:t>
            </a:r>
            <a:r>
              <a:rPr lang="en-US" altLang="en-US" smtClean="0"/>
              <a:t>. </a:t>
            </a:r>
            <a:br>
              <a:rPr lang="en-US" altLang="en-US" smtClean="0"/>
            </a:br>
            <a:r>
              <a:rPr lang="en-US" altLang="en-US" smtClean="0"/>
              <a:t>See below on how to report: 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60" y="4089401"/>
            <a:ext cx="82296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8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311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b="1" smtClean="0"/>
              <a:t>Using Q-Q plot to check normality of data</a:t>
            </a:r>
          </a:p>
        </p:txBody>
      </p:sp>
      <p:pic>
        <p:nvPicPr>
          <p:cNvPr id="2253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9" y="1798638"/>
            <a:ext cx="8254604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4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Levene’s test to check normality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mtClean="0"/>
              <a:t>if Levene’s test is significant at </a:t>
            </a:r>
            <a:r>
              <a:rPr lang="en-US" altLang="en-US" i="1" smtClean="0"/>
              <a:t>p </a:t>
            </a:r>
            <a:r>
              <a:rPr lang="en-US" altLang="en-US" smtClean="0"/>
              <a:t>≤ .05 then we can conclude that</a:t>
            </a:r>
            <a:br>
              <a:rPr lang="en-US" altLang="en-US" smtClean="0"/>
            </a:br>
            <a:r>
              <a:rPr lang="en-US" altLang="en-US" smtClean="0"/>
              <a:t>the homogeneity of variances has been violated (which means the data you have is not normal) and that the variances are significantly different.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If, however, Levene’s test is non-significant (i.e. </a:t>
            </a:r>
            <a:r>
              <a:rPr lang="en-US" altLang="en-US" i="1" smtClean="0"/>
              <a:t>p </a:t>
            </a:r>
            <a:r>
              <a:rPr lang="en-US" altLang="en-US" smtClean="0"/>
              <a:t>&gt; .05) then the variances of your data are roughly equal to the model so the data are not different from the model (which means data are normally distributed).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99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35050"/>
            <a:ext cx="883324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9816" y="271464"/>
            <a:ext cx="8229600" cy="90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 err="1">
                <a:solidFill>
                  <a:schemeClr val="tx1"/>
                </a:solidFill>
              </a:rPr>
              <a:t>Levene’s</a:t>
            </a:r>
            <a:r>
              <a:rPr lang="en-US" sz="3200" dirty="0">
                <a:solidFill>
                  <a:schemeClr val="tx1"/>
                </a:solidFill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19324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97681" y="2765426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sz="4000" b="1" smtClean="0"/>
              <a:t>Data Collection: What to measure?</a:t>
            </a:r>
          </a:p>
        </p:txBody>
      </p:sp>
    </p:spTree>
    <p:extLst>
      <p:ext uri="{BB962C8B-B14F-4D97-AF65-F5344CB8AC3E}">
        <p14:creationId xmlns:p14="http://schemas.microsoft.com/office/powerpoint/2010/main" val="276599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138"/>
            <a:ext cx="7886700" cy="48895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b="1" dirty="0" smtClean="0"/>
              <a:t>How to report </a:t>
            </a:r>
            <a:r>
              <a:rPr lang="en-US" b="1" dirty="0" err="1" smtClean="0"/>
              <a:t>Levene’s</a:t>
            </a:r>
            <a:r>
              <a:rPr lang="en-US" b="1" dirty="0" smtClean="0"/>
              <a:t> test?</a:t>
            </a:r>
            <a:endParaRPr lang="en-US" b="1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28650" y="1135063"/>
            <a:ext cx="7886700" cy="50419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Levene’s test can be denoted with the letter </a:t>
            </a:r>
            <a:r>
              <a:rPr lang="en-US" altLang="en-US" i="1" smtClean="0"/>
              <a:t>F </a:t>
            </a:r>
            <a:r>
              <a:rPr lang="en-US" altLang="en-US" smtClean="0"/>
              <a:t>and there are two different degrees of freedom. So you report in general form, as </a:t>
            </a:r>
            <a:r>
              <a:rPr lang="en-US" altLang="en-US" i="1" smtClean="0"/>
              <a:t>F</a:t>
            </a:r>
            <a:r>
              <a:rPr lang="en-US" altLang="en-US" smtClean="0"/>
              <a:t>(df1, df2) = value, </a:t>
            </a:r>
            <a:r>
              <a:rPr lang="en-US" altLang="en-US" i="1" smtClean="0"/>
              <a:t>sig</a:t>
            </a:r>
            <a:r>
              <a:rPr lang="en-US" altLang="en-US" smtClean="0"/>
              <a:t>. </a:t>
            </a:r>
          </a:p>
          <a:p>
            <a:pPr eaLnBrk="1" hangingPunct="1"/>
            <a:r>
              <a:rPr lang="en-US" altLang="en-US" smtClean="0"/>
              <a:t>Report like this: “</a:t>
            </a:r>
            <a:r>
              <a:rPr lang="en-US" altLang="en-US" smtClean="0">
                <a:solidFill>
                  <a:srgbClr val="FF0000"/>
                </a:solidFill>
              </a:rPr>
              <a:t>For the percentage on the SPSS exam, the variances were equal for Duncetown and Sussex University students, </a:t>
            </a:r>
            <a:r>
              <a:rPr lang="en-US" altLang="en-US" i="1" smtClean="0">
                <a:solidFill>
                  <a:srgbClr val="FF0000"/>
                </a:solidFill>
              </a:rPr>
              <a:t>F</a:t>
            </a:r>
            <a:r>
              <a:rPr lang="en-US" altLang="en-US" smtClean="0">
                <a:solidFill>
                  <a:srgbClr val="FF0000"/>
                </a:solidFill>
              </a:rPr>
              <a:t>(1, 98) = 2.58, </a:t>
            </a:r>
            <a:r>
              <a:rPr lang="en-US" altLang="en-US" i="1" smtClean="0">
                <a:solidFill>
                  <a:srgbClr val="FF0000"/>
                </a:solidFill>
              </a:rPr>
              <a:t>ns</a:t>
            </a:r>
            <a:r>
              <a:rPr lang="en-US" altLang="en-US" smtClean="0">
                <a:solidFill>
                  <a:srgbClr val="FF0000"/>
                </a:solidFill>
              </a:rPr>
              <a:t>, but for numeracy scores the variances were significantly different in the two groups, </a:t>
            </a:r>
            <a:r>
              <a:rPr lang="en-US" altLang="en-US" i="1" smtClean="0">
                <a:solidFill>
                  <a:srgbClr val="FF0000"/>
                </a:solidFill>
              </a:rPr>
              <a:t>F</a:t>
            </a:r>
            <a:r>
              <a:rPr lang="en-US" altLang="en-US" smtClean="0">
                <a:solidFill>
                  <a:srgbClr val="FF0000"/>
                </a:solidFill>
              </a:rPr>
              <a:t>(1, 98) = 7.37, </a:t>
            </a:r>
            <a:r>
              <a:rPr lang="en-US" altLang="en-US" i="1" smtClean="0">
                <a:solidFill>
                  <a:srgbClr val="FF0000"/>
                </a:solidFill>
              </a:rPr>
              <a:t>p </a:t>
            </a:r>
            <a:r>
              <a:rPr lang="en-US" altLang="en-US" smtClean="0">
                <a:solidFill>
                  <a:srgbClr val="FF0000"/>
                </a:solidFill>
              </a:rPr>
              <a:t>&lt; .01</a:t>
            </a:r>
            <a:r>
              <a:rPr lang="en-US" altLang="en-US" smtClean="0"/>
              <a:t>.”</a:t>
            </a:r>
            <a:br>
              <a:rPr lang="en-US" altLang="en-US" smtClean="0"/>
            </a:br>
            <a:endParaRPr lang="en-US" altLang="en-US" smtClean="0"/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23" y="573089"/>
            <a:ext cx="7650956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7514035" y="965200"/>
            <a:ext cx="632222" cy="4508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stCxn id="5" idx="4"/>
          </p:cNvCxnSpPr>
          <p:nvPr/>
        </p:nvCxnSpPr>
        <p:spPr>
          <a:xfrm flipH="1">
            <a:off x="5728098" y="1416051"/>
            <a:ext cx="2102644" cy="485457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7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C00000"/>
                </a:solidFill>
              </a:rPr>
              <a:t>Variables: </a:t>
            </a:r>
            <a:r>
              <a:rPr lang="en-US" b="1" u="sng" dirty="0" smtClean="0"/>
              <a:t>What to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36614"/>
            <a:ext cx="7886700" cy="5837237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Independent variable: </a:t>
            </a:r>
            <a:r>
              <a:rPr lang="en-US" dirty="0" smtClean="0"/>
              <a:t>A variable thought to be the cause of some effect. This term is usually used in experimental research to denote a variable that the experimenter has manipulated (e.g. Fertilizer for plant growth).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Dependent variable: </a:t>
            </a:r>
            <a:r>
              <a:rPr lang="en-US" dirty="0" smtClean="0"/>
              <a:t>A variable thought to be affected by changes in an independent variable. You can think of this variable as an outcome (e.g. Plant growth)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Predictor variable (also called Independent variable): </a:t>
            </a:r>
            <a:r>
              <a:rPr lang="en-US" dirty="0" smtClean="0"/>
              <a:t>A variable thought to predict an outcome variable (e.g. Fertilizer).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Outcome variable (also called dependent variable): </a:t>
            </a:r>
            <a:r>
              <a:rPr lang="en-US" dirty="0" smtClean="0"/>
              <a:t>A variable thought to change as a function of changes in a predictor variable (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smtClean="0"/>
              <a:t>Plant </a:t>
            </a:r>
            <a:r>
              <a:rPr lang="en-US" dirty="0"/>
              <a:t>growth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32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3496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C00000"/>
                </a:solidFill>
              </a:rPr>
              <a:t>Validity and reliability: is the data valid and reliable?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28650" y="1031875"/>
            <a:ext cx="7886700" cy="5145088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mtClean="0"/>
              <a:t>One way to try to ensure that measurement error is kept to a minimum is to determine properties of the measure that give us confidence that it is doing its job properly.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first property is </a:t>
            </a:r>
            <a:r>
              <a:rPr lang="en-US" altLang="en-US" b="1" smtClean="0"/>
              <a:t>validity</a:t>
            </a:r>
            <a:r>
              <a:rPr lang="en-US" altLang="en-US" smtClean="0"/>
              <a:t>, which is whether an instrument actually measures what it sets out to measure.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second is </a:t>
            </a:r>
            <a:r>
              <a:rPr lang="en-US" altLang="en-US" b="1" smtClean="0"/>
              <a:t>reliability</a:t>
            </a:r>
            <a:r>
              <a:rPr lang="en-US" altLang="en-US" smtClean="0"/>
              <a:t>, which is whether an instrument can be interpreted consistently across different situations.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31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03225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C00000"/>
                </a:solidFill>
              </a:rPr>
              <a:t>Data collection: </a:t>
            </a:r>
            <a:r>
              <a:rPr lang="en-US" b="1" dirty="0" smtClean="0"/>
              <a:t>What to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560" y="1196975"/>
            <a:ext cx="8585597" cy="5340350"/>
          </a:xfrm>
        </p:spPr>
        <p:txBody>
          <a:bodyPr rtlCol="0">
            <a:normAutofit fontScale="8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u="sng" dirty="0" smtClean="0"/>
              <a:t>Two methods of measurement</a:t>
            </a:r>
            <a:r>
              <a:rPr lang="en-US" dirty="0" smtClean="0"/>
              <a:t> (A research design determine what type of data should be collected):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(1) Manipulate the independent variable using </a:t>
            </a:r>
            <a:r>
              <a:rPr lang="en-US" u="sng" dirty="0" smtClean="0">
                <a:solidFill>
                  <a:srgbClr val="C00000"/>
                </a:solidFill>
              </a:rPr>
              <a:t>different participants</a:t>
            </a:r>
            <a:r>
              <a:rPr lang="en-US" dirty="0" smtClean="0"/>
              <a:t>. In this method </a:t>
            </a:r>
            <a:r>
              <a:rPr lang="en-US" u="sng" dirty="0" smtClean="0"/>
              <a:t>different groups of people take part in each experimental condition </a:t>
            </a:r>
            <a:r>
              <a:rPr lang="en-US" dirty="0" smtClean="0"/>
              <a:t>(This design is called </a:t>
            </a:r>
            <a:r>
              <a:rPr lang="en-US" b="1" dirty="0" smtClean="0">
                <a:solidFill>
                  <a:srgbClr val="FF0000"/>
                </a:solidFill>
              </a:rPr>
              <a:t>between-groups</a:t>
            </a:r>
            <a:r>
              <a:rPr lang="en-US" dirty="0" smtClean="0"/>
              <a:t>, or </a:t>
            </a:r>
            <a:r>
              <a:rPr lang="en-US" b="1" dirty="0" smtClean="0">
                <a:solidFill>
                  <a:srgbClr val="FF0000"/>
                </a:solidFill>
              </a:rPr>
              <a:t>between-subjects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u="sng" dirty="0" smtClean="0">
                <a:solidFill>
                  <a:srgbClr val="FF0000"/>
                </a:solidFill>
              </a:rPr>
              <a:t>independent design</a:t>
            </a:r>
            <a:r>
              <a:rPr lang="en-US" dirty="0" smtClean="0"/>
              <a:t>). For example, </a:t>
            </a:r>
            <a:r>
              <a:rPr lang="en-US" i="1" dirty="0" smtClean="0"/>
              <a:t>different group of students are asked about their happiness after eating certain kind of food</a:t>
            </a:r>
            <a:r>
              <a:rPr lang="en-US" dirty="0" smtClean="0"/>
              <a:t>. 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(2) Manipulate the independent variable using the </a:t>
            </a:r>
            <a:r>
              <a:rPr lang="en-US" u="sng" dirty="0" smtClean="0">
                <a:solidFill>
                  <a:srgbClr val="C00000"/>
                </a:solidFill>
              </a:rPr>
              <a:t>same participants</a:t>
            </a:r>
            <a:r>
              <a:rPr lang="en-US" dirty="0" smtClean="0"/>
              <a:t>. For example ask students about their happiness before food and ask same thing after food (This design is called </a:t>
            </a:r>
            <a:r>
              <a:rPr lang="en-US" b="1" dirty="0" smtClean="0">
                <a:solidFill>
                  <a:srgbClr val="FF0000"/>
                </a:solidFill>
              </a:rPr>
              <a:t>within-subject</a:t>
            </a:r>
            <a:r>
              <a:rPr lang="en-US" b="1" dirty="0" smtClean="0"/>
              <a:t> </a:t>
            </a:r>
            <a:r>
              <a:rPr lang="en-US" dirty="0" smtClean="0"/>
              <a:t>or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within groups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FF0000"/>
                </a:solidFill>
              </a:rPr>
              <a:t>repeated measures design</a:t>
            </a:r>
            <a:r>
              <a:rPr lang="en-US" dirty="0" smtClean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758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923925"/>
            <a:ext cx="8301038" cy="5594350"/>
          </a:xfrm>
        </p:spPr>
        <p:txBody>
          <a:bodyPr rtlCol="0">
            <a:normAutofit fontScale="850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There are two types of variation in the data sets. These are called: </a:t>
            </a:r>
            <a:r>
              <a:rPr lang="en-US" b="1" dirty="0" smtClean="0">
                <a:solidFill>
                  <a:srgbClr val="FF0000"/>
                </a:solidFill>
              </a:rPr>
              <a:t>Unsystematic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systematic variation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Unsystematic variation</a:t>
            </a:r>
            <a:r>
              <a:rPr lang="en-US" b="1" dirty="0" smtClean="0"/>
              <a:t>: </a:t>
            </a:r>
            <a:r>
              <a:rPr lang="en-US" dirty="0" smtClean="0"/>
              <a:t>Difference in performance created by unknown factors.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For example, different </a:t>
            </a:r>
            <a:r>
              <a:rPr lang="en-US" dirty="0"/>
              <a:t>ability of individual football </a:t>
            </a:r>
            <a:r>
              <a:rPr lang="en-US" dirty="0" smtClean="0"/>
              <a:t>players).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Systematic variation</a:t>
            </a:r>
            <a:r>
              <a:rPr lang="en-US" b="1" dirty="0" smtClean="0"/>
              <a:t>: </a:t>
            </a:r>
            <a:r>
              <a:rPr lang="en-US" dirty="0" smtClean="0"/>
              <a:t>Differences in performance created by a specific experimental manipulation.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For example, providing good diet before the training session would increase the performance of a football player to some extent.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131764"/>
            <a:ext cx="7886700" cy="344487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C00000"/>
                </a:solidFill>
              </a:rPr>
              <a:t>Data collection: </a:t>
            </a:r>
            <a:r>
              <a:rPr lang="en-US" b="1" dirty="0" smtClean="0"/>
              <a:t>how to measure? variation</a:t>
            </a:r>
          </a:p>
        </p:txBody>
      </p:sp>
    </p:spTree>
    <p:extLst>
      <p:ext uri="{BB962C8B-B14F-4D97-AF65-F5344CB8AC3E}">
        <p14:creationId xmlns:p14="http://schemas.microsoft.com/office/powerpoint/2010/main" val="34636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6681" y="365126"/>
            <a:ext cx="8915400" cy="7334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b="1" u="sng" smtClean="0"/>
              <a:t>Parametric and non-parametric data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5991" y="1439863"/>
            <a:ext cx="8572500" cy="47371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mtClean="0"/>
              <a:t>Data you collected exhibits two types of characteristics: </a:t>
            </a:r>
            <a:r>
              <a:rPr lang="en-US" altLang="en-US" b="1" smtClean="0">
                <a:solidFill>
                  <a:srgbClr val="FF0000"/>
                </a:solidFill>
              </a:rPr>
              <a:t>Parametric</a:t>
            </a:r>
            <a:r>
              <a:rPr lang="en-US" altLang="en-US" smtClean="0"/>
              <a:t> and </a:t>
            </a:r>
            <a:r>
              <a:rPr lang="en-US" altLang="en-US" b="1" smtClean="0">
                <a:solidFill>
                  <a:srgbClr val="FF0000"/>
                </a:solidFill>
              </a:rPr>
              <a:t>Non-parametric</a:t>
            </a:r>
          </a:p>
          <a:p>
            <a:pPr eaLnBrk="1" hangingPunct="1"/>
            <a:endParaRPr lang="en-US" altLang="en-US" b="1" smtClean="0"/>
          </a:p>
          <a:p>
            <a:pPr eaLnBrk="1" hangingPunct="1"/>
            <a:r>
              <a:rPr lang="en-US" altLang="en-US" b="1" smtClean="0">
                <a:solidFill>
                  <a:srgbClr val="FF0000"/>
                </a:solidFill>
              </a:rPr>
              <a:t>Parametric data</a:t>
            </a:r>
            <a:r>
              <a:rPr lang="en-US" altLang="en-US" smtClean="0"/>
              <a:t>: Data with normal distribution (showing bell shaped curve).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b="1" smtClean="0">
                <a:solidFill>
                  <a:srgbClr val="FF0000"/>
                </a:solidFill>
              </a:rPr>
              <a:t>Non-parametric data</a:t>
            </a:r>
            <a:r>
              <a:rPr lang="en-US" altLang="en-US" smtClean="0"/>
              <a:t>: When data are not distributed normally.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If you use parametric tests when data are non-parametric, then the results you obtained are likely to be inaccurate. </a:t>
            </a:r>
          </a:p>
        </p:txBody>
      </p:sp>
    </p:spTree>
    <p:extLst>
      <p:ext uri="{BB962C8B-B14F-4D97-AF65-F5344CB8AC3E}">
        <p14:creationId xmlns:p14="http://schemas.microsoft.com/office/powerpoint/2010/main" val="19103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61989"/>
            <a:ext cx="7886700" cy="5514975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dirty="0" smtClean="0"/>
              <a:t>Following numerical values and visual outputs must be investigated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For the data to be parametric following assumptions must be met</a:t>
            </a:r>
            <a:r>
              <a:rPr lang="en-US" dirty="0" smtClean="0"/>
              <a:t>):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Skewness and Kurtosis z values 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The values should be within the range of -1.96 and +1.96 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Kolmogorov-Smirnov test and Shapiro-</a:t>
            </a:r>
            <a:r>
              <a:rPr lang="en-US" dirty="0" err="1" smtClean="0"/>
              <a:t>Wilk</a:t>
            </a:r>
            <a:r>
              <a:rPr lang="en-US" dirty="0" smtClean="0"/>
              <a:t> test p values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Value should be above 0.05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Levene’s</a:t>
            </a:r>
            <a:r>
              <a:rPr lang="en-US" dirty="0" smtClean="0"/>
              <a:t> test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Value should be above 0.05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Histogram, Normal Q-Q plots, and Box plots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The plots should indicate that the data are normally distributed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169864"/>
            <a:ext cx="7886700" cy="49212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000" b="1" u="sng" dirty="0" smtClean="0"/>
              <a:t>How to Check Normality of the data</a:t>
            </a:r>
          </a:p>
        </p:txBody>
      </p:sp>
    </p:spTree>
    <p:extLst>
      <p:ext uri="{BB962C8B-B14F-4D97-AF65-F5344CB8AC3E}">
        <p14:creationId xmlns:p14="http://schemas.microsoft.com/office/powerpoint/2010/main" val="24298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b="1" smtClean="0"/>
              <a:t>Testing for Skewness and Kurtosis</a:t>
            </a: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23" y="1050926"/>
            <a:ext cx="7088981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13772" y="4260851"/>
            <a:ext cx="3632597" cy="1274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Skewness</a:t>
            </a:r>
            <a:r>
              <a:rPr lang="en-US" dirty="0">
                <a:solidFill>
                  <a:schemeClr val="tx1"/>
                </a:solidFill>
              </a:rPr>
              <a:t> is a measure of symmetry, or the lack of symmetry. A distribution, or data set, is symmetric if it looks the same to the left and right of the center point.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4653" y="5583238"/>
            <a:ext cx="4299347" cy="1274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Kurtosis </a:t>
            </a:r>
            <a:r>
              <a:rPr lang="en-US" dirty="0">
                <a:solidFill>
                  <a:schemeClr val="tx1"/>
                </a:solidFill>
              </a:rPr>
              <a:t>is a measure of whether the data are peaked or flat relative to a normal distribution. Data sets with high kurtosis tend to have a distinct peak near the mean whereas low kurtosis tend to have a flat top near the mean.</a:t>
            </a:r>
          </a:p>
        </p:txBody>
      </p:sp>
    </p:spTree>
    <p:extLst>
      <p:ext uri="{BB962C8B-B14F-4D97-AF65-F5344CB8AC3E}">
        <p14:creationId xmlns:p14="http://schemas.microsoft.com/office/powerpoint/2010/main" val="10290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</Words>
  <Application>Microsoft Office PowerPoint</Application>
  <PresentationFormat>On-screen Show (4:3)</PresentationFormat>
  <Paragraphs>87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Data Collection</vt:lpstr>
      <vt:lpstr>Data Collection: What to measure?</vt:lpstr>
      <vt:lpstr>Variables: What to measure?</vt:lpstr>
      <vt:lpstr>Validity and reliability: is the data valid and reliable?</vt:lpstr>
      <vt:lpstr>Data collection: What to measure?</vt:lpstr>
      <vt:lpstr>Data collection: how to measure? variation</vt:lpstr>
      <vt:lpstr>Parametric and non-parametric data</vt:lpstr>
      <vt:lpstr>How to Check Normality of the data</vt:lpstr>
      <vt:lpstr>Testing for Skewness and Kurtosis</vt:lpstr>
      <vt:lpstr>Testing for Skewness and Kurtosis</vt:lpstr>
      <vt:lpstr>Checking the data: Skewness and Kurtosis</vt:lpstr>
      <vt:lpstr>Checking the data: Skewness and Kurtosis</vt:lpstr>
      <vt:lpstr>Checking the data: Skewness and Kurtosis</vt:lpstr>
      <vt:lpstr>Checking the data: Kolmogorov–Smirnov test and Shapiro–Wilk test</vt:lpstr>
      <vt:lpstr>Tests of normality: Kolmogorov-Smirnov and Shapiro-Wilk tests</vt:lpstr>
      <vt:lpstr>Reporting K-S test</vt:lpstr>
      <vt:lpstr>Using Q-Q plot to check normality of data</vt:lpstr>
      <vt:lpstr>Levene’s test to check normality</vt:lpstr>
      <vt:lpstr>PowerPoint Presentation</vt:lpstr>
      <vt:lpstr>How to report Levene’s test?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</dc:title>
  <dc:creator>User</dc:creator>
  <cp:lastModifiedBy>User</cp:lastModifiedBy>
  <cp:revision>2</cp:revision>
  <dcterms:created xsi:type="dcterms:W3CDTF">2017-03-20T05:17:22Z</dcterms:created>
  <dcterms:modified xsi:type="dcterms:W3CDTF">2017-03-20T16:17:53Z</dcterms:modified>
</cp:coreProperties>
</file>