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5" r:id="rId4"/>
    <p:sldId id="288" r:id="rId5"/>
    <p:sldId id="276" r:id="rId6"/>
    <p:sldId id="269" r:id="rId7"/>
    <p:sldId id="279" r:id="rId8"/>
    <p:sldId id="280" r:id="rId9"/>
    <p:sldId id="277" r:id="rId10"/>
    <p:sldId id="283" r:id="rId11"/>
    <p:sldId id="285" r:id="rId12"/>
    <p:sldId id="286" r:id="rId13"/>
    <p:sldId id="28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7A551-544A-40D3-A0D8-35338D10699D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EA834-E3C3-4BB9-B034-F8F1EEDF15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9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817C4-D496-4205-9A56-AFDA6BBF7DB3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2824B-971E-401C-8E97-E484FACAC071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57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B932F3-5362-45D3-BED9-A425AEC415BD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83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1BFA1-E3F2-4E69-A12B-DE6158E40E9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263" y="685800"/>
            <a:ext cx="6240462" cy="351155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25950"/>
            <a:ext cx="5067300" cy="419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bIns="0"/>
          <a:lstStyle/>
          <a:p>
            <a:r>
              <a:rPr lang="en-US" altLang="en-US"/>
              <a:t>SAY: within 1 standard deviation either way of the mean</a:t>
            </a:r>
          </a:p>
          <a:p>
            <a:endParaRPr lang="en-US" altLang="en-US"/>
          </a:p>
          <a:p>
            <a:r>
              <a:rPr lang="en-US" altLang="en-US"/>
              <a:t>within 2 standard deviations of the mean</a:t>
            </a:r>
          </a:p>
          <a:p>
            <a:endParaRPr lang="en-US" altLang="en-US"/>
          </a:p>
          <a:p>
            <a:r>
              <a:rPr lang="en-US" altLang="en-US"/>
              <a:t>within 3 standard deviations either way of the mean</a:t>
            </a:r>
          </a:p>
          <a:p>
            <a:endParaRPr lang="en-US" altLang="en-US"/>
          </a:p>
          <a:p>
            <a:r>
              <a:rPr lang="en-US" altLang="en-US"/>
              <a:t>WORKS FOR ALL NORMAL CURVES NO MATTER HOW SKINNY OR FAT</a:t>
            </a:r>
          </a:p>
        </p:txBody>
      </p:sp>
    </p:spTree>
    <p:extLst>
      <p:ext uri="{BB962C8B-B14F-4D97-AF65-F5344CB8AC3E}">
        <p14:creationId xmlns:p14="http://schemas.microsoft.com/office/powerpoint/2010/main" val="2653213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EF1F8-6B06-4D17-A44B-3EAAFBD1BB65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570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1BFA1-E3F2-4E69-A12B-DE6158E40E9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263" y="685800"/>
            <a:ext cx="6240462" cy="351155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25950"/>
            <a:ext cx="5067300" cy="419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bIns="0"/>
          <a:lstStyle/>
          <a:p>
            <a:r>
              <a:rPr lang="en-US" altLang="en-US"/>
              <a:t>SAY: within 1 standard deviation either way of the mean</a:t>
            </a:r>
          </a:p>
          <a:p>
            <a:endParaRPr lang="en-US" altLang="en-US"/>
          </a:p>
          <a:p>
            <a:r>
              <a:rPr lang="en-US" altLang="en-US"/>
              <a:t>within 2 standard deviations of the mean</a:t>
            </a:r>
          </a:p>
          <a:p>
            <a:endParaRPr lang="en-US" altLang="en-US"/>
          </a:p>
          <a:p>
            <a:r>
              <a:rPr lang="en-US" altLang="en-US"/>
              <a:t>within 3 standard deviations either way of the mean</a:t>
            </a:r>
          </a:p>
          <a:p>
            <a:endParaRPr lang="en-US" altLang="en-US"/>
          </a:p>
          <a:p>
            <a:r>
              <a:rPr lang="en-US" altLang="en-US"/>
              <a:t>WORKS FOR ALL NORMAL CURVES NO MATTER HOW SKINNY OR FAT</a:t>
            </a:r>
          </a:p>
        </p:txBody>
      </p:sp>
    </p:spTree>
    <p:extLst>
      <p:ext uri="{BB962C8B-B14F-4D97-AF65-F5344CB8AC3E}">
        <p14:creationId xmlns:p14="http://schemas.microsoft.com/office/powerpoint/2010/main" val="205138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D7C-AF24-4C40-BB87-89C9B862CDB6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DC9-7D0C-4102-87B0-C3E7E5CE9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7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D7C-AF24-4C40-BB87-89C9B862CDB6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DC9-7D0C-4102-87B0-C3E7E5CE9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D7C-AF24-4C40-BB87-89C9B862CDB6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DC9-7D0C-4102-87B0-C3E7E5CE9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3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D7C-AF24-4C40-BB87-89C9B862CDB6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DC9-7D0C-4102-87B0-C3E7E5CE9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3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D7C-AF24-4C40-BB87-89C9B862CDB6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DC9-7D0C-4102-87B0-C3E7E5CE9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9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D7C-AF24-4C40-BB87-89C9B862CDB6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DC9-7D0C-4102-87B0-C3E7E5CE9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0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D7C-AF24-4C40-BB87-89C9B862CDB6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DC9-7D0C-4102-87B0-C3E7E5CE9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5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D7C-AF24-4C40-BB87-89C9B862CDB6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DC9-7D0C-4102-87B0-C3E7E5CE9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5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D7C-AF24-4C40-BB87-89C9B862CDB6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DC9-7D0C-4102-87B0-C3E7E5CE9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D7C-AF24-4C40-BB87-89C9B862CDB6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DC9-7D0C-4102-87B0-C3E7E5CE9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D7C-AF24-4C40-BB87-89C9B862CDB6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7DC9-7D0C-4102-87B0-C3E7E5CE9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DD7C-AF24-4C40-BB87-89C9B862CDB6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7DC9-7D0C-4102-87B0-C3E7E5CE9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9650" y="1196976"/>
            <a:ext cx="7772400" cy="966121"/>
          </a:xfrm>
        </p:spPr>
        <p:txBody>
          <a:bodyPr>
            <a:normAutofit/>
          </a:bodyPr>
          <a:lstStyle/>
          <a:p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z - score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31069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weight of 1 year old girl in your village is normally distributed with a mean of 9.5 kg with a standard deviation of 1.1 kg. Estimate the percentage of 1 year old children that fall within the given criteria: 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8.4 kg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7.3 kg and 11.7 kg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12.8 kg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65807" y="2836604"/>
            <a:ext cx="3077497" cy="146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16%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95%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.15%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4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306"/>
            <a:ext cx="10515600" cy="5689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066"/>
            <a:ext cx="10515600" cy="31069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statistics exam of CNR students for the year 2015 were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distributed with µ = 2.80 and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1.34. What is the approximate z score (given below) that corresponds to an exam score of 5.  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0.786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1.46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1.64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2.20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65807" y="2836604"/>
            <a:ext cx="2408903" cy="59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1.64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7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306"/>
            <a:ext cx="10515600" cy="5689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4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066"/>
            <a:ext cx="10515600" cy="31069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height of SD boys in statistics class is normally distributed with a mean height of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143.5 cm and a standard deviation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of about 7.1 cm. What is the probability that a randomly selected boy from SD class would be taller than 157.7 cm?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65807" y="2836604"/>
            <a:ext cx="2408903" cy="59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2.5%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306"/>
            <a:ext cx="10515600" cy="5689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5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066"/>
            <a:ext cx="10515600" cy="3106994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normal population of 1000 body weights has a mean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of 70 kg, standard deviation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10, what proportion of the population is greater than 85 kg?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54" y="835741"/>
            <a:ext cx="11029491" cy="56633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1045" y="157316"/>
            <a:ext cx="10353368" cy="403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Table for reference</a:t>
            </a:r>
            <a:endParaRPr 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>
            <a:normAutofit/>
          </a:bodyPr>
          <a:lstStyle/>
          <a:p>
            <a:r>
              <a:rPr lang="en-GB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REMEMBER? box and whisker plot </a:t>
            </a:r>
            <a:endParaRPr lang="en-GB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440239" y="2924175"/>
            <a:ext cx="2016125" cy="865188"/>
          </a:xfrm>
          <a:prstGeom prst="rect">
            <a:avLst/>
          </a:prstGeom>
          <a:solidFill>
            <a:schemeClr val="folHlink">
              <a:alpha val="42999"/>
            </a:schemeClr>
          </a:solidFill>
          <a:ln w="539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5375275" y="2924175"/>
            <a:ext cx="0" cy="865188"/>
          </a:xfrm>
          <a:prstGeom prst="line">
            <a:avLst/>
          </a:prstGeom>
          <a:noFill/>
          <a:ln w="508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456364" y="3357563"/>
            <a:ext cx="1944687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>
            <a:off x="3216276" y="3357563"/>
            <a:ext cx="1223963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224338" y="3933826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LQ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6167438" y="3933826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UQ</a:t>
            </a:r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>
            <a:off x="4440238" y="2133601"/>
            <a:ext cx="2087562" cy="574675"/>
          </a:xfrm>
          <a:prstGeom prst="leftRightArrow">
            <a:avLst>
              <a:gd name="adj1" fmla="val 50000"/>
              <a:gd name="adj2" fmla="val 72652"/>
            </a:avLst>
          </a:prstGeom>
          <a:solidFill>
            <a:schemeClr val="bg1">
              <a:alpha val="67000"/>
            </a:schemeClr>
          </a:solidFill>
          <a:ln w="635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latin typeface="Arial" panose="020B0604020202020204" pitchFamily="34" charset="0"/>
              </a:rPr>
              <a:t>Middle 50%</a:t>
            </a:r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3071814" y="4221164"/>
            <a:ext cx="5400675" cy="574675"/>
          </a:xfrm>
          <a:prstGeom prst="leftRightArrow">
            <a:avLst>
              <a:gd name="adj1" fmla="val 50000"/>
              <a:gd name="adj2" fmla="val 187956"/>
            </a:avLst>
          </a:prstGeom>
          <a:solidFill>
            <a:schemeClr val="bg1">
              <a:alpha val="67000"/>
            </a:schemeClr>
          </a:solidFill>
          <a:ln w="635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latin typeface="Arial" panose="020B0604020202020204" pitchFamily="34" charset="0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27912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34410"/>
          </a:xfrm>
        </p:spPr>
        <p:txBody>
          <a:bodyPr>
            <a:normAutofit/>
          </a:bodyPr>
          <a:lstStyle/>
          <a:p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tandard 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deviations from the mean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604301983"/>
              </p:ext>
            </p:extLst>
          </p:nvPr>
        </p:nvGraphicFramePr>
        <p:xfrm>
          <a:off x="135631" y="1347019"/>
          <a:ext cx="11555612" cy="499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Chart" r:id="rId5" imgW="9715500" imgH="4238549" progId="Excel.Chart.8">
                  <p:embed/>
                </p:oleObj>
              </mc:Choice>
              <mc:Fallback>
                <p:oleObj name="Chart" r:id="rId5" imgW="9715500" imgH="4238549" progId="Excel.Chart.8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31" y="1347019"/>
                        <a:ext cx="11555612" cy="4994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0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" y="448402"/>
            <a:ext cx="5916684" cy="50444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66" y="1419951"/>
            <a:ext cx="5995534" cy="35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5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12801"/>
          </a:xfrm>
        </p:spPr>
        <p:txBody>
          <a:bodyPr>
            <a:normAutofit/>
          </a:bodyPr>
          <a:lstStyle/>
          <a:p>
            <a:pPr algn="ctr" defTabSz="852488"/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68-95-99.7 Rule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pic>
        <p:nvPicPr>
          <p:cNvPr id="249859" name="Picture 3" descr="norm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1"/>
            <a:ext cx="8229600" cy="502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9860" name="Group 4"/>
          <p:cNvGrpSpPr>
            <a:grpSpLocks/>
          </p:cNvGrpSpPr>
          <p:nvPr/>
        </p:nvGrpSpPr>
        <p:grpSpPr bwMode="auto">
          <a:xfrm>
            <a:off x="5410200" y="3124200"/>
            <a:ext cx="1447800" cy="990600"/>
            <a:chOff x="2448" y="1968"/>
            <a:chExt cx="912" cy="624"/>
          </a:xfrm>
        </p:grpSpPr>
        <p:sp>
          <p:nvSpPr>
            <p:cNvPr id="249861" name="Line 5"/>
            <p:cNvSpPr>
              <a:spLocks noChangeShapeType="1"/>
            </p:cNvSpPr>
            <p:nvPr/>
          </p:nvSpPr>
          <p:spPr bwMode="auto">
            <a:xfrm flipH="1">
              <a:off x="2496" y="2592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62" name="Line 6"/>
            <p:cNvSpPr>
              <a:spLocks noChangeShapeType="1"/>
            </p:cNvSpPr>
            <p:nvPr/>
          </p:nvSpPr>
          <p:spPr bwMode="auto">
            <a:xfrm>
              <a:off x="2928" y="2592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63" name="Text Box 7"/>
            <p:cNvSpPr txBox="1">
              <a:spLocks noChangeArrowheads="1"/>
            </p:cNvSpPr>
            <p:nvPr/>
          </p:nvSpPr>
          <p:spPr bwMode="auto">
            <a:xfrm>
              <a:off x="2448" y="1968"/>
              <a:ext cx="912" cy="49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68.3% 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of the data</a:t>
              </a:r>
            </a:p>
          </p:txBody>
        </p:sp>
      </p:grp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1905000" y="5943600"/>
            <a:ext cx="84582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2057400" y="1600200"/>
            <a:ext cx="5334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grpSp>
        <p:nvGrpSpPr>
          <p:cNvPr id="249866" name="Group 10"/>
          <p:cNvGrpSpPr>
            <a:grpSpLocks/>
          </p:cNvGrpSpPr>
          <p:nvPr/>
        </p:nvGrpSpPr>
        <p:grpSpPr bwMode="auto">
          <a:xfrm>
            <a:off x="4648200" y="4572006"/>
            <a:ext cx="3035300" cy="784227"/>
            <a:chOff x="1968" y="2880"/>
            <a:chExt cx="1912" cy="494"/>
          </a:xfrm>
        </p:grpSpPr>
        <p:sp>
          <p:nvSpPr>
            <p:cNvPr id="249867" name="Line 11"/>
            <p:cNvSpPr>
              <a:spLocks noChangeShapeType="1"/>
            </p:cNvSpPr>
            <p:nvPr/>
          </p:nvSpPr>
          <p:spPr bwMode="auto">
            <a:xfrm flipH="1">
              <a:off x="1968" y="3120"/>
              <a:ext cx="10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68" name="Line 12"/>
            <p:cNvSpPr>
              <a:spLocks noChangeShapeType="1"/>
            </p:cNvSpPr>
            <p:nvPr/>
          </p:nvSpPr>
          <p:spPr bwMode="auto">
            <a:xfrm>
              <a:off x="3024" y="3120"/>
              <a:ext cx="8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69" name="Text Box 13"/>
            <p:cNvSpPr txBox="1">
              <a:spLocks noChangeArrowheads="1"/>
            </p:cNvSpPr>
            <p:nvPr/>
          </p:nvSpPr>
          <p:spPr bwMode="auto">
            <a:xfrm>
              <a:off x="2236" y="2880"/>
              <a:ext cx="1429" cy="49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95.4% 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of the data</a:t>
              </a:r>
            </a:p>
          </p:txBody>
        </p:sp>
      </p:grpSp>
      <p:grpSp>
        <p:nvGrpSpPr>
          <p:cNvPr id="249870" name="Group 14"/>
          <p:cNvGrpSpPr>
            <a:grpSpLocks/>
          </p:cNvGrpSpPr>
          <p:nvPr/>
        </p:nvGrpSpPr>
        <p:grpSpPr bwMode="auto">
          <a:xfrm>
            <a:off x="3505200" y="5334006"/>
            <a:ext cx="5105400" cy="415926"/>
            <a:chOff x="1248" y="3360"/>
            <a:chExt cx="3216" cy="262"/>
          </a:xfrm>
        </p:grpSpPr>
        <p:sp>
          <p:nvSpPr>
            <p:cNvPr id="249871" name="Line 15"/>
            <p:cNvSpPr>
              <a:spLocks noChangeShapeType="1"/>
            </p:cNvSpPr>
            <p:nvPr/>
          </p:nvSpPr>
          <p:spPr bwMode="auto">
            <a:xfrm flipH="1">
              <a:off x="1248" y="3600"/>
              <a:ext cx="18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72" name="Line 16"/>
            <p:cNvSpPr>
              <a:spLocks noChangeShapeType="1"/>
            </p:cNvSpPr>
            <p:nvPr/>
          </p:nvSpPr>
          <p:spPr bwMode="auto">
            <a:xfrm>
              <a:off x="3072" y="3600"/>
              <a:ext cx="13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73" name="Text Box 17"/>
            <p:cNvSpPr txBox="1">
              <a:spLocks noChangeArrowheads="1"/>
            </p:cNvSpPr>
            <p:nvPr/>
          </p:nvSpPr>
          <p:spPr bwMode="auto">
            <a:xfrm>
              <a:off x="1968" y="3360"/>
              <a:ext cx="1920" cy="26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99.7% of the data</a:t>
              </a:r>
            </a:p>
          </p:txBody>
        </p:sp>
      </p:grpSp>
      <p:sp>
        <p:nvSpPr>
          <p:cNvPr id="249874" name="Rectangle 18"/>
          <p:cNvSpPr>
            <a:spLocks noChangeArrowheads="1"/>
          </p:cNvSpPr>
          <p:nvPr/>
        </p:nvSpPr>
        <p:spPr bwMode="auto">
          <a:xfrm>
            <a:off x="2057400" y="5791200"/>
            <a:ext cx="5334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4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144000" cy="659427"/>
          </a:xfrm>
        </p:spPr>
        <p:txBody>
          <a:bodyPr/>
          <a:lstStyle/>
          <a:p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problems </a:t>
            </a:r>
            <a:r>
              <a:rPr lang="en-GB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solved 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imperial rule  </a:t>
            </a:r>
          </a:p>
        </p:txBody>
      </p:sp>
      <p:graphicFrame>
        <p:nvGraphicFramePr>
          <p:cNvPr id="287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7041"/>
              </p:ext>
            </p:extLst>
          </p:nvPr>
        </p:nvGraphicFramePr>
        <p:xfrm>
          <a:off x="1992314" y="1557338"/>
          <a:ext cx="8207375" cy="1023938"/>
        </p:xfrm>
        <a:graphic>
          <a:graphicData uri="http://schemas.openxmlformats.org/drawingml/2006/table">
            <a:tbl>
              <a:tblPr/>
              <a:tblGrid>
                <a:gridCol w="1025525"/>
                <a:gridCol w="1027112"/>
                <a:gridCol w="1025525"/>
                <a:gridCol w="1025525"/>
                <a:gridCol w="1025525"/>
                <a:gridCol w="1027113"/>
                <a:gridCol w="1025525"/>
                <a:gridCol w="1025525"/>
              </a:tblGrid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 to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 to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 to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to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1847849" y="2781301"/>
            <a:ext cx="8351839" cy="707886"/>
          </a:xfrm>
          <a:prstGeom prst="rect">
            <a:avLst/>
          </a:prstGeom>
          <a:solidFill>
            <a:srgbClr val="FFCC00">
              <a:alpha val="6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heights of students at a college were found to follow a bell-shaped distribution with </a:t>
            </a:r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165cm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8 cm.</a:t>
            </a:r>
            <a:endParaRPr lang="el-G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1992313" y="4652963"/>
            <a:ext cx="3167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endParaRPr lang="en-US" altLang="en-US"/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1992313" y="3689212"/>
            <a:ext cx="8181976" cy="40011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proportion of students are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taller than 173 cm?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71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579434"/>
              </p:ext>
            </p:extLst>
          </p:nvPr>
        </p:nvGraphicFramePr>
        <p:xfrm>
          <a:off x="2151857" y="4652963"/>
          <a:ext cx="142398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4" imgW="596880" imgH="393480" progId="Equation.3">
                  <p:embed/>
                </p:oleObj>
              </mc:Choice>
              <mc:Fallback>
                <p:oleObj name="Equation" r:id="rId4" imgW="59688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857" y="4652963"/>
                        <a:ext cx="1423987" cy="9382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949303"/>
              </p:ext>
            </p:extLst>
          </p:nvPr>
        </p:nvGraphicFramePr>
        <p:xfrm>
          <a:off x="5137150" y="4803775"/>
          <a:ext cx="570706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6" imgW="2616120" imgH="393480" progId="Equation.3">
                  <p:embed/>
                </p:oleObj>
              </mc:Choice>
              <mc:Fallback>
                <p:oleObj name="Equation" r:id="rId6" imgW="261612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4803775"/>
                        <a:ext cx="5707063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3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8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8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2" grpId="0" animBg="1"/>
      <p:bldP spid="287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12801"/>
          </a:xfrm>
        </p:spPr>
        <p:txBody>
          <a:bodyPr>
            <a:normAutofit/>
          </a:bodyPr>
          <a:lstStyle/>
          <a:p>
            <a:pPr algn="ctr" defTabSz="852488"/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68-95-99.7 Rule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pic>
        <p:nvPicPr>
          <p:cNvPr id="249859" name="Picture 3" descr="norm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1"/>
            <a:ext cx="8229600" cy="502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9860" name="Group 4"/>
          <p:cNvGrpSpPr>
            <a:grpSpLocks/>
          </p:cNvGrpSpPr>
          <p:nvPr/>
        </p:nvGrpSpPr>
        <p:grpSpPr bwMode="auto">
          <a:xfrm>
            <a:off x="5410200" y="3124200"/>
            <a:ext cx="1447800" cy="990600"/>
            <a:chOff x="2448" y="1968"/>
            <a:chExt cx="912" cy="624"/>
          </a:xfrm>
        </p:grpSpPr>
        <p:sp>
          <p:nvSpPr>
            <p:cNvPr id="249861" name="Line 5"/>
            <p:cNvSpPr>
              <a:spLocks noChangeShapeType="1"/>
            </p:cNvSpPr>
            <p:nvPr/>
          </p:nvSpPr>
          <p:spPr bwMode="auto">
            <a:xfrm flipH="1">
              <a:off x="2496" y="2592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62" name="Line 6"/>
            <p:cNvSpPr>
              <a:spLocks noChangeShapeType="1"/>
            </p:cNvSpPr>
            <p:nvPr/>
          </p:nvSpPr>
          <p:spPr bwMode="auto">
            <a:xfrm>
              <a:off x="2928" y="2592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63" name="Text Box 7"/>
            <p:cNvSpPr txBox="1">
              <a:spLocks noChangeArrowheads="1"/>
            </p:cNvSpPr>
            <p:nvPr/>
          </p:nvSpPr>
          <p:spPr bwMode="auto">
            <a:xfrm>
              <a:off x="2448" y="1968"/>
              <a:ext cx="912" cy="49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68.3% 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of the data</a:t>
              </a:r>
            </a:p>
          </p:txBody>
        </p:sp>
      </p:grp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1905000" y="5943600"/>
            <a:ext cx="84582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2057400" y="1600200"/>
            <a:ext cx="5334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grpSp>
        <p:nvGrpSpPr>
          <p:cNvPr id="249866" name="Group 10"/>
          <p:cNvGrpSpPr>
            <a:grpSpLocks/>
          </p:cNvGrpSpPr>
          <p:nvPr/>
        </p:nvGrpSpPr>
        <p:grpSpPr bwMode="auto">
          <a:xfrm>
            <a:off x="4648200" y="4572005"/>
            <a:ext cx="3035300" cy="415926"/>
            <a:chOff x="1968" y="2880"/>
            <a:chExt cx="1912" cy="262"/>
          </a:xfrm>
        </p:grpSpPr>
        <p:sp>
          <p:nvSpPr>
            <p:cNvPr id="249867" name="Line 11"/>
            <p:cNvSpPr>
              <a:spLocks noChangeShapeType="1"/>
            </p:cNvSpPr>
            <p:nvPr/>
          </p:nvSpPr>
          <p:spPr bwMode="auto">
            <a:xfrm flipH="1">
              <a:off x="1968" y="3120"/>
              <a:ext cx="10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68" name="Line 12"/>
            <p:cNvSpPr>
              <a:spLocks noChangeShapeType="1"/>
            </p:cNvSpPr>
            <p:nvPr/>
          </p:nvSpPr>
          <p:spPr bwMode="auto">
            <a:xfrm>
              <a:off x="3024" y="3120"/>
              <a:ext cx="8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69" name="Text Box 13"/>
            <p:cNvSpPr txBox="1">
              <a:spLocks noChangeArrowheads="1"/>
            </p:cNvSpPr>
            <p:nvPr/>
          </p:nvSpPr>
          <p:spPr bwMode="auto">
            <a:xfrm>
              <a:off x="2050" y="2880"/>
              <a:ext cx="1728" cy="26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95.4% 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of the data</a:t>
              </a:r>
            </a:p>
          </p:txBody>
        </p:sp>
      </p:grpSp>
      <p:grpSp>
        <p:nvGrpSpPr>
          <p:cNvPr id="249870" name="Group 14"/>
          <p:cNvGrpSpPr>
            <a:grpSpLocks/>
          </p:cNvGrpSpPr>
          <p:nvPr/>
        </p:nvGrpSpPr>
        <p:grpSpPr bwMode="auto">
          <a:xfrm>
            <a:off x="3505200" y="5334006"/>
            <a:ext cx="5105400" cy="415926"/>
            <a:chOff x="1248" y="3360"/>
            <a:chExt cx="3216" cy="262"/>
          </a:xfrm>
        </p:grpSpPr>
        <p:sp>
          <p:nvSpPr>
            <p:cNvPr id="249871" name="Line 15"/>
            <p:cNvSpPr>
              <a:spLocks noChangeShapeType="1"/>
            </p:cNvSpPr>
            <p:nvPr/>
          </p:nvSpPr>
          <p:spPr bwMode="auto">
            <a:xfrm flipH="1">
              <a:off x="1248" y="3600"/>
              <a:ext cx="18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72" name="Line 16"/>
            <p:cNvSpPr>
              <a:spLocks noChangeShapeType="1"/>
            </p:cNvSpPr>
            <p:nvPr/>
          </p:nvSpPr>
          <p:spPr bwMode="auto">
            <a:xfrm>
              <a:off x="3072" y="3600"/>
              <a:ext cx="13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9873" name="Text Box 17"/>
            <p:cNvSpPr txBox="1">
              <a:spLocks noChangeArrowheads="1"/>
            </p:cNvSpPr>
            <p:nvPr/>
          </p:nvSpPr>
          <p:spPr bwMode="auto">
            <a:xfrm>
              <a:off x="1530" y="3360"/>
              <a:ext cx="2762" cy="26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99.7% of the data</a:t>
              </a:r>
            </a:p>
          </p:txBody>
        </p:sp>
      </p:grpSp>
      <p:sp>
        <p:nvSpPr>
          <p:cNvPr id="249874" name="Rectangle 18"/>
          <p:cNvSpPr>
            <a:spLocks noChangeArrowheads="1"/>
          </p:cNvSpPr>
          <p:nvPr/>
        </p:nvSpPr>
        <p:spPr bwMode="auto">
          <a:xfrm>
            <a:off x="2057400" y="5791200"/>
            <a:ext cx="5334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5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4" y="88208"/>
            <a:ext cx="10137057" cy="66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31069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grades on statistics final exam for CNR students are normally distributed with µ = 81 and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6.3. Calculate the z score for each of the given grades: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 = 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 = 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 = 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= 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00052" y="2600628"/>
            <a:ext cx="3077497" cy="209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-2.54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0.32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1.9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3.02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494</Words>
  <Application>Microsoft Office PowerPoint</Application>
  <PresentationFormat>Widescreen</PresentationFormat>
  <Paragraphs>88</Paragraphs>
  <Slides>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Chart</vt:lpstr>
      <vt:lpstr>Equation</vt:lpstr>
      <vt:lpstr>Calculating z - score</vt:lpstr>
      <vt:lpstr>REMEMBER? box and whisker plot </vt:lpstr>
      <vt:lpstr>Standard deviations from the mean</vt:lpstr>
      <vt:lpstr>PowerPoint Presentation</vt:lpstr>
      <vt:lpstr>68-95-99.7 Rule</vt:lpstr>
      <vt:lpstr>Simple problems can be solved using the imperial rule  </vt:lpstr>
      <vt:lpstr>68-95-99.7 Rule</vt:lpstr>
      <vt:lpstr>PowerPoint Presentation</vt:lpstr>
      <vt:lpstr>Exercise 1</vt:lpstr>
      <vt:lpstr>Exercise 2</vt:lpstr>
      <vt:lpstr>Exercise 3</vt:lpstr>
      <vt:lpstr>Exercise 4</vt:lpstr>
      <vt:lpstr>Exercise 5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</dc:title>
  <dc:creator>windo mscon</dc:creator>
  <cp:lastModifiedBy>windo mscon</cp:lastModifiedBy>
  <cp:revision>15</cp:revision>
  <dcterms:created xsi:type="dcterms:W3CDTF">2016-02-26T05:25:08Z</dcterms:created>
  <dcterms:modified xsi:type="dcterms:W3CDTF">2016-03-02T06:58:10Z</dcterms:modified>
</cp:coreProperties>
</file>