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91" r:id="rId3"/>
    <p:sldId id="293" r:id="rId4"/>
    <p:sldId id="315" r:id="rId5"/>
    <p:sldId id="295" r:id="rId6"/>
    <p:sldId id="308" r:id="rId7"/>
    <p:sldId id="313" r:id="rId8"/>
    <p:sldId id="316" r:id="rId9"/>
    <p:sldId id="314" r:id="rId10"/>
    <p:sldId id="263" r:id="rId11"/>
    <p:sldId id="288" r:id="rId12"/>
    <p:sldId id="282" r:id="rId13"/>
    <p:sldId id="307" r:id="rId14"/>
    <p:sldId id="310" r:id="rId15"/>
    <p:sldId id="311" r:id="rId16"/>
    <p:sldId id="312"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557" autoAdjust="0"/>
  </p:normalViewPr>
  <p:slideViewPr>
    <p:cSldViewPr>
      <p:cViewPr varScale="1">
        <p:scale>
          <a:sx n="73" d="100"/>
          <a:sy n="73" d="100"/>
        </p:scale>
        <p:origin x="9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CFD1387-AC13-4C48-9C7D-63D184FA6ACE}" type="datetimeFigureOut">
              <a:rPr lang="en-US"/>
              <a:pPr>
                <a:defRPr/>
              </a:pPr>
              <a:t>3/2/2016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F7AA3F9-B5B0-4F9D-9987-A1A761CD4102}" type="slidenum">
              <a:rPr lang="en-US"/>
              <a:pPr>
                <a:defRPr/>
              </a:pPr>
              <a:t>‹#›</a:t>
            </a:fld>
            <a:endParaRPr lang="en-US"/>
          </a:p>
        </p:txBody>
      </p:sp>
    </p:spTree>
    <p:extLst>
      <p:ext uri="{BB962C8B-B14F-4D97-AF65-F5344CB8AC3E}">
        <p14:creationId xmlns:p14="http://schemas.microsoft.com/office/powerpoint/2010/main" val="3633190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FDDE49-C154-423A-99D0-9B54BD598823}" type="slidenum">
              <a:rPr lang="en-US" smtClean="0"/>
              <a:pPr/>
              <a:t>1</a:t>
            </a:fld>
            <a:endParaRPr lang="en-US" smtClean="0"/>
          </a:p>
        </p:txBody>
      </p:sp>
    </p:spTree>
    <p:extLst>
      <p:ext uri="{BB962C8B-B14F-4D97-AF65-F5344CB8AC3E}">
        <p14:creationId xmlns:p14="http://schemas.microsoft.com/office/powerpoint/2010/main" val="2243532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B9CD69-FA2D-4D4E-B387-3ADB060B5250}" type="slidenum">
              <a:rPr lang="en-US" smtClean="0"/>
              <a:pPr/>
              <a:t>10</a:t>
            </a:fld>
            <a:endParaRPr lang="en-US" smtClean="0"/>
          </a:p>
        </p:txBody>
      </p:sp>
    </p:spTree>
    <p:extLst>
      <p:ext uri="{BB962C8B-B14F-4D97-AF65-F5344CB8AC3E}">
        <p14:creationId xmlns:p14="http://schemas.microsoft.com/office/powerpoint/2010/main" val="137112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6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3887675-A674-47A8-A0C4-51E0043AE5BD}"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8120E-BBBA-4212-A961-CD65404CF4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187EC9-1772-401E-9C93-CE976F558C31}"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19F5F9-C33F-490C-B4BC-AF096304C57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6AB517-9B86-46C3-AD03-650C8799B614}"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223CD4-0D65-40FD-A6C8-DF1393235CD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93703D0-E8C7-4B8A-83E4-79D769525964}"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D29DCD-CA79-4BA3-8309-70C8BE8B3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79791FA-9EFA-4059-9E91-D5058D8FDBE9}"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255384-E489-4BDB-888C-9583C5F759D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1C08D25-43AC-417F-AA58-F4337E0BA042}" type="datetimeFigureOut">
              <a:rPr lang="en-US"/>
              <a:pPr>
                <a:defRPr/>
              </a:pPr>
              <a:t>3/2/2016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28E274-93DF-44AF-99CD-DF6D80D08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BA45392-432F-4BF6-9DBA-0CF81870C700}" type="datetimeFigureOut">
              <a:rPr lang="en-US"/>
              <a:pPr>
                <a:defRPr/>
              </a:pPr>
              <a:t>3/2/2016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9DB1718-A91B-4536-A582-536B316777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DED9B46-C8F7-44AB-84E9-21969A5E35B6}" type="datetimeFigureOut">
              <a:rPr lang="en-US"/>
              <a:pPr>
                <a:defRPr/>
              </a:pPr>
              <a:t>3/2/2016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1DD560C-D0EC-4C7A-A037-B5A32E29EE8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0C90DA0-10B3-42E9-A315-B9668358ECA6}" type="datetimeFigureOut">
              <a:rPr lang="en-US"/>
              <a:pPr>
                <a:defRPr/>
              </a:pPr>
              <a:t>3/2/2016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233427E-5543-4E1D-82FF-53F2C273604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5BD0E7-1795-475D-A42F-FFA1054FA3BB}" type="datetimeFigureOut">
              <a:rPr lang="en-US"/>
              <a:pPr>
                <a:defRPr/>
              </a:pPr>
              <a:t>3/2/2016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F1E3AF6-9DC4-4F02-B1D2-62F8A8F6768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DE3650-4866-4177-85E1-75FDF77D2A44}" type="datetimeFigureOut">
              <a:rPr lang="en-US"/>
              <a:pPr>
                <a:defRPr/>
              </a:pPr>
              <a:t>3/2/2016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6217F7-5633-4D62-BF00-560EC77B50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3E3118C-633D-4D5C-9455-22D3684E6B56}" type="datetimeFigureOut">
              <a:rPr lang="en-US"/>
              <a:pPr>
                <a:defRPr/>
              </a:pPr>
              <a:t>3/2/2016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6F9B8B4-737A-4BD8-B089-C2B31EE02C1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www.mathgoodies.com/lessons/vol6/images/spinner-8.gif"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533400" y="228600"/>
            <a:ext cx="8153400" cy="523875"/>
          </a:xfrm>
          <a:prstGeom prst="rect">
            <a:avLst/>
          </a:prstGeom>
          <a:noFill/>
          <a:ln w="9525">
            <a:noFill/>
            <a:miter lim="800000"/>
            <a:headEnd/>
            <a:tailEnd/>
          </a:ln>
        </p:spPr>
        <p:txBody>
          <a:bodyPr>
            <a:spAutoFit/>
          </a:bodyPr>
          <a:lstStyle/>
          <a:p>
            <a:r>
              <a:rPr lang="en-US" sz="2800" b="1" dirty="0" smtClean="0">
                <a:latin typeface="Times New Roman" panose="02020603050405020304" pitchFamily="18" charset="0"/>
                <a:cs typeface="Times New Roman" panose="02020603050405020304" pitchFamily="18" charset="0"/>
              </a:rPr>
              <a:t>Probability </a:t>
            </a:r>
            <a:r>
              <a:rPr lang="en-US" sz="2800" b="1"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Probability Distribution</a:t>
            </a:r>
            <a:endParaRPr lang="en-US" sz="2800" b="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12"/>
          <p:cNvPicPr>
            <a:picLocks noChangeAspect="1" noChangeArrowheads="1"/>
          </p:cNvPicPr>
          <p:nvPr/>
        </p:nvPicPr>
        <p:blipFill>
          <a:blip r:embed="rId3" cstate="print"/>
          <a:srcRect/>
          <a:stretch>
            <a:fillRect/>
          </a:stretch>
        </p:blipFill>
        <p:spPr bwMode="auto">
          <a:xfrm>
            <a:off x="1143000" y="2133600"/>
            <a:ext cx="2946400" cy="4406900"/>
          </a:xfrm>
          <a:prstGeom prst="rect">
            <a:avLst/>
          </a:prstGeom>
          <a:noFill/>
          <a:ln w="9525">
            <a:noFill/>
            <a:miter lim="800000"/>
            <a:headEnd/>
            <a:tailEnd/>
          </a:ln>
        </p:spPr>
      </p:pic>
      <p:pic>
        <p:nvPicPr>
          <p:cNvPr id="2053" name="Picture 6"/>
          <p:cNvPicPr>
            <a:picLocks noChangeAspect="1" noChangeArrowheads="1"/>
          </p:cNvPicPr>
          <p:nvPr/>
        </p:nvPicPr>
        <p:blipFill>
          <a:blip r:embed="rId4" cstate="print"/>
          <a:srcRect/>
          <a:stretch>
            <a:fillRect/>
          </a:stretch>
        </p:blipFill>
        <p:spPr bwMode="auto">
          <a:xfrm>
            <a:off x="4800600" y="1143000"/>
            <a:ext cx="3886200" cy="52172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099" name="Rectangle 8"/>
          <p:cNvSpPr>
            <a:spLocks noChangeArrowheads="1"/>
          </p:cNvSpPr>
          <p:nvPr/>
        </p:nvSpPr>
        <p:spPr bwMode="auto">
          <a:xfrm>
            <a:off x="0" y="676275"/>
            <a:ext cx="9144000" cy="457200"/>
          </a:xfrm>
          <a:prstGeom prst="rect">
            <a:avLst/>
          </a:prstGeom>
          <a:noFill/>
          <a:ln w="9525">
            <a:noFill/>
            <a:miter lim="800000"/>
            <a:headEnd/>
            <a:tailEnd/>
          </a:ln>
        </p:spPr>
        <p:txBody>
          <a:bodyPr wrap="none" anchor="ctr">
            <a:spAutoFit/>
          </a:bodyPr>
          <a:lstStyle/>
          <a:p>
            <a:pPr eaLnBrk="0" hangingPunct="0"/>
            <a:r>
              <a:rPr lang="en-US" sz="1200" i="1">
                <a:latin typeface="Times New Roman" pitchFamily="18"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4100" name="Rectangle 4"/>
          <p:cNvSpPr>
            <a:spLocks noChangeArrowheads="1"/>
          </p:cNvSpPr>
          <p:nvPr/>
        </p:nvSpPr>
        <p:spPr bwMode="auto">
          <a:xfrm>
            <a:off x="838200" y="914400"/>
            <a:ext cx="2057400" cy="461963"/>
          </a:xfrm>
          <a:prstGeom prst="rect">
            <a:avLst/>
          </a:prstGeom>
          <a:noFill/>
          <a:ln w="9525">
            <a:noFill/>
            <a:miter lim="800000"/>
            <a:headEnd/>
            <a:tailEnd/>
          </a:ln>
        </p:spPr>
        <p:txBody>
          <a:bodyPr>
            <a:spAutoFit/>
          </a:bodyPr>
          <a:lstStyle/>
          <a:p>
            <a:r>
              <a:rPr lang="en-US" sz="2400" b="1" dirty="0" smtClean="0">
                <a:latin typeface="Times New Roman" pitchFamily="18" charset="0"/>
                <a:cs typeface="Times New Roman" pitchFamily="18" charset="0"/>
              </a:rPr>
              <a:t>Example</a:t>
            </a:r>
            <a:endParaRPr lang="en-US" sz="2400" b="1" dirty="0">
              <a:latin typeface="Times New Roman" pitchFamily="18" charset="0"/>
              <a:cs typeface="Times New Roman" pitchFamily="18" charset="0"/>
            </a:endParaRPr>
          </a:p>
        </p:txBody>
      </p:sp>
      <p:sp>
        <p:nvSpPr>
          <p:cNvPr id="3078" name="Rectangle 4"/>
          <p:cNvSpPr>
            <a:spLocks noChangeArrowheads="1"/>
          </p:cNvSpPr>
          <p:nvPr/>
        </p:nvSpPr>
        <p:spPr bwMode="auto">
          <a:xfrm>
            <a:off x="838200" y="1524000"/>
            <a:ext cx="7620000" cy="830263"/>
          </a:xfrm>
          <a:prstGeom prst="rect">
            <a:avLst/>
          </a:prstGeom>
          <a:noFill/>
          <a:ln w="9525">
            <a:noFill/>
            <a:miter lim="800000"/>
            <a:headEnd/>
            <a:tailEnd/>
          </a:ln>
        </p:spPr>
        <p:txBody>
          <a:bodyPr>
            <a:spAutoFit/>
          </a:bodyPr>
          <a:lstStyle/>
          <a:p>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coin is tossed in the air, the chances or probability of getting head or tail is equal</a:t>
            </a:r>
          </a:p>
        </p:txBody>
      </p:sp>
      <p:sp>
        <p:nvSpPr>
          <p:cNvPr id="3079" name="Rectangle 4"/>
          <p:cNvSpPr>
            <a:spLocks noChangeArrowheads="1"/>
          </p:cNvSpPr>
          <p:nvPr/>
        </p:nvSpPr>
        <p:spPr bwMode="auto">
          <a:xfrm>
            <a:off x="933450" y="4572000"/>
            <a:ext cx="8164513" cy="1200150"/>
          </a:xfrm>
          <a:prstGeom prst="rect">
            <a:avLst/>
          </a:prstGeom>
          <a:noFill/>
          <a:ln w="9525">
            <a:noFill/>
            <a:miter lim="800000"/>
            <a:headEnd/>
            <a:tailEnd/>
          </a:ln>
        </p:spPr>
        <p:txBody>
          <a:bodyPr>
            <a:spAutoFit/>
          </a:bodyPr>
          <a:lstStyle/>
          <a:p>
            <a:r>
              <a:rPr lang="en-US" sz="2400" dirty="0">
                <a:latin typeface="Times New Roman" pitchFamily="18" charset="0"/>
                <a:cs typeface="Times New Roman" pitchFamily="18" charset="0"/>
              </a:rPr>
              <a:t>Since the number of ways that </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 can be an outcome is just 1 and the number of outcome possible is 2 (</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 or </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 the possibility of </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 occurring is 1 / 2 = 0.5</a:t>
            </a:r>
          </a:p>
        </p:txBody>
      </p:sp>
      <p:sp>
        <p:nvSpPr>
          <p:cNvPr id="3080" name="Rectangle 4"/>
          <p:cNvSpPr>
            <a:spLocks noChangeArrowheads="1"/>
          </p:cNvSpPr>
          <p:nvPr/>
        </p:nvSpPr>
        <p:spPr bwMode="auto">
          <a:xfrm>
            <a:off x="939800" y="5805488"/>
            <a:ext cx="79248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Probability of </a:t>
            </a:r>
            <a:r>
              <a:rPr lang="en-US" sz="2400" i="1">
                <a:latin typeface="Times New Roman" pitchFamily="18" charset="0"/>
                <a:cs typeface="Times New Roman" pitchFamily="18" charset="0"/>
              </a:rPr>
              <a:t>q</a:t>
            </a:r>
            <a:r>
              <a:rPr lang="en-US" sz="2400">
                <a:latin typeface="Times New Roman" pitchFamily="18" charset="0"/>
                <a:cs typeface="Times New Roman" pitchFamily="18" charset="0"/>
              </a:rPr>
              <a:t> as outcome is similarly the same: 1 / 2 = 0.5</a:t>
            </a:r>
          </a:p>
        </p:txBody>
      </p:sp>
      <p:sp>
        <p:nvSpPr>
          <p:cNvPr id="3081" name="Rectangle 4"/>
          <p:cNvSpPr>
            <a:spLocks noChangeArrowheads="1"/>
          </p:cNvSpPr>
          <p:nvPr/>
        </p:nvSpPr>
        <p:spPr bwMode="auto">
          <a:xfrm>
            <a:off x="914400" y="2514600"/>
            <a:ext cx="7467600" cy="830263"/>
          </a:xfrm>
          <a:prstGeom prst="rect">
            <a:avLst/>
          </a:prstGeom>
          <a:noFill/>
          <a:ln w="9525">
            <a:noFill/>
            <a:miter lim="800000"/>
            <a:headEnd/>
            <a:tailEnd/>
          </a:ln>
        </p:spPr>
        <p:txBody>
          <a:bodyPr>
            <a:spAutoFit/>
          </a:bodyPr>
          <a:lstStyle/>
          <a:p>
            <a:r>
              <a:rPr lang="en-US" sz="2400" dirty="0">
                <a:latin typeface="Times New Roman" pitchFamily="18" charset="0"/>
                <a:cs typeface="Times New Roman" pitchFamily="18" charset="0"/>
              </a:rPr>
              <a:t>If </a:t>
            </a:r>
            <a:r>
              <a:rPr lang="en-US" sz="2400" i="1" dirty="0">
                <a:latin typeface="Times New Roman" pitchFamily="18" charset="0"/>
                <a:cs typeface="Times New Roman" pitchFamily="18" charset="0"/>
              </a:rPr>
              <a:t>p </a:t>
            </a:r>
            <a:r>
              <a:rPr lang="en-US" sz="2400" dirty="0">
                <a:latin typeface="Times New Roman" pitchFamily="18" charset="0"/>
                <a:cs typeface="Times New Roman" pitchFamily="18" charset="0"/>
              </a:rPr>
              <a:t>= head and </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 = tail then the probability of obtaining event </a:t>
            </a:r>
            <a:r>
              <a:rPr lang="en-US" sz="2400" i="1" dirty="0">
                <a:latin typeface="Times New Roman" pitchFamily="18" charset="0"/>
                <a:cs typeface="Times New Roman" pitchFamily="18" charset="0"/>
              </a:rPr>
              <a:t>p </a:t>
            </a:r>
            <a:r>
              <a:rPr lang="en-US" sz="2400" dirty="0">
                <a:latin typeface="Times New Roman" pitchFamily="18" charset="0"/>
                <a:cs typeface="Times New Roman" pitchFamily="18" charset="0"/>
              </a:rPr>
              <a:t>is:</a:t>
            </a:r>
          </a:p>
        </p:txBody>
      </p:sp>
      <p:sp>
        <p:nvSpPr>
          <p:cNvPr id="3082" name="Rectangle 4"/>
          <p:cNvSpPr>
            <a:spLocks noChangeArrowheads="1"/>
          </p:cNvSpPr>
          <p:nvPr/>
        </p:nvSpPr>
        <p:spPr bwMode="auto">
          <a:xfrm>
            <a:off x="914400" y="4068763"/>
            <a:ext cx="6626225" cy="461962"/>
          </a:xfrm>
          <a:prstGeom prst="rect">
            <a:avLst/>
          </a:prstGeom>
          <a:noFill/>
          <a:ln w="9525">
            <a:noFill/>
            <a:miter lim="800000"/>
            <a:headEnd/>
            <a:tailEnd/>
          </a:ln>
        </p:spPr>
        <p:txBody>
          <a:bodyPr>
            <a:spAutoFit/>
          </a:bodyPr>
          <a:lstStyle/>
          <a:p>
            <a:r>
              <a:rPr lang="en-US" sz="2400" i="1" dirty="0">
                <a:latin typeface="Times New Roman" pitchFamily="18" charset="0"/>
                <a:cs typeface="Times New Roman" pitchFamily="18" charset="0"/>
              </a:rPr>
              <a:t>P(p)</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 = 1</a:t>
            </a:r>
          </a:p>
        </p:txBody>
      </p:sp>
      <p:sp>
        <p:nvSpPr>
          <p:cNvPr id="3083" name="Rectangle 4"/>
          <p:cNvSpPr>
            <a:spLocks noChangeArrowheads="1"/>
          </p:cNvSpPr>
          <p:nvPr/>
        </p:nvSpPr>
        <p:spPr bwMode="auto">
          <a:xfrm>
            <a:off x="942975" y="6338888"/>
            <a:ext cx="3657600" cy="460375"/>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In our case: 0.5 + 0.5 = 1</a:t>
            </a:r>
          </a:p>
        </p:txBody>
      </p:sp>
      <p:sp>
        <p:nvSpPr>
          <p:cNvPr id="15" name="Rectangle 1"/>
          <p:cNvSpPr>
            <a:spLocks noChangeArrowheads="1"/>
          </p:cNvSpPr>
          <p:nvPr/>
        </p:nvSpPr>
        <p:spPr bwMode="auto">
          <a:xfrm>
            <a:off x="533400" y="228600"/>
            <a:ext cx="8153400" cy="523875"/>
          </a:xfrm>
          <a:prstGeom prst="rect">
            <a:avLst/>
          </a:prstGeom>
          <a:noFill/>
          <a:ln w="9525">
            <a:noFill/>
            <a:miter lim="800000"/>
            <a:headEnd/>
            <a:tailEnd/>
          </a:ln>
        </p:spPr>
        <p:txBody>
          <a:bodyPr>
            <a:spAutoFit/>
          </a:bodyPr>
          <a:lstStyle/>
          <a:p>
            <a:r>
              <a:rPr lang="en-US" sz="2800" b="1" dirty="0" smtClean="0">
                <a:latin typeface="Calibri" pitchFamily="34" charset="0"/>
              </a:rPr>
              <a:t>Probability</a:t>
            </a:r>
            <a:endParaRPr lang="en-US" sz="2800" b="1"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P spid="3079" grpId="0"/>
      <p:bldP spid="3080" grpId="0"/>
      <p:bldP spid="3081" grpId="0"/>
      <p:bldP spid="3082" grpId="0"/>
      <p:bldP spid="30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23" name="Rectangle 8"/>
          <p:cNvSpPr>
            <a:spLocks noChangeArrowheads="1"/>
          </p:cNvSpPr>
          <p:nvPr/>
        </p:nvSpPr>
        <p:spPr bwMode="auto">
          <a:xfrm>
            <a:off x="0" y="676275"/>
            <a:ext cx="9144000" cy="457200"/>
          </a:xfrm>
          <a:prstGeom prst="rect">
            <a:avLst/>
          </a:prstGeom>
          <a:noFill/>
          <a:ln w="9525">
            <a:noFill/>
            <a:miter lim="800000"/>
            <a:headEnd/>
            <a:tailEnd/>
          </a:ln>
        </p:spPr>
        <p:txBody>
          <a:bodyPr wrap="none" anchor="ctr">
            <a:spAutoFit/>
          </a:bodyPr>
          <a:lstStyle/>
          <a:p>
            <a:pPr eaLnBrk="0" hangingPunct="0"/>
            <a:r>
              <a:rPr lang="en-US" sz="1200" i="1">
                <a:latin typeface="Times New Roman" pitchFamily="18"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5124" name="Rectangle 4"/>
          <p:cNvSpPr>
            <a:spLocks noChangeArrowheads="1"/>
          </p:cNvSpPr>
          <p:nvPr/>
        </p:nvSpPr>
        <p:spPr bwMode="auto">
          <a:xfrm>
            <a:off x="685800" y="1143000"/>
            <a:ext cx="5105400" cy="461963"/>
          </a:xfrm>
          <a:prstGeom prst="rect">
            <a:avLst/>
          </a:prstGeom>
          <a:noFill/>
          <a:ln w="9525">
            <a:noFill/>
            <a:miter lim="800000"/>
            <a:headEnd/>
            <a:tailEnd/>
          </a:ln>
        </p:spPr>
        <p:txBody>
          <a:bodyPr wrap="square">
            <a:spAutoFit/>
          </a:bodyPr>
          <a:lstStyle/>
          <a:p>
            <a:r>
              <a:rPr lang="en-US" sz="2400" b="1" dirty="0">
                <a:latin typeface="Times New Roman" pitchFamily="18" charset="0"/>
                <a:cs typeface="Times New Roman" pitchFamily="18" charset="0"/>
              </a:rPr>
              <a:t>Probability distribution?</a:t>
            </a:r>
          </a:p>
        </p:txBody>
      </p:sp>
      <p:sp>
        <p:nvSpPr>
          <p:cNvPr id="4102" name="Rectangle 4"/>
          <p:cNvSpPr>
            <a:spLocks noChangeArrowheads="1"/>
          </p:cNvSpPr>
          <p:nvPr/>
        </p:nvSpPr>
        <p:spPr bwMode="auto">
          <a:xfrm>
            <a:off x="658813" y="1738313"/>
            <a:ext cx="7620000" cy="831850"/>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 probability distribution is a listing of probabilities in a table or graph</a:t>
            </a:r>
          </a:p>
        </p:txBody>
      </p:sp>
      <p:sp>
        <p:nvSpPr>
          <p:cNvPr id="5127" name="Rectangle 4"/>
          <p:cNvSpPr>
            <a:spLocks noChangeArrowheads="1"/>
          </p:cNvSpPr>
          <p:nvPr/>
        </p:nvSpPr>
        <p:spPr bwMode="auto">
          <a:xfrm>
            <a:off x="666750" y="2743200"/>
            <a:ext cx="7620000" cy="1200150"/>
          </a:xfrm>
          <a:prstGeom prst="rect">
            <a:avLst/>
          </a:prstGeom>
          <a:noFill/>
          <a:ln w="9525">
            <a:noFill/>
            <a:miter lim="800000"/>
            <a:headEnd/>
            <a:tailEnd/>
          </a:ln>
        </p:spPr>
        <p:txBody>
          <a:bodyPr>
            <a:spAutoFit/>
          </a:bodyPr>
          <a:lstStyle/>
          <a:p>
            <a:r>
              <a:rPr lang="en-US" sz="2400" dirty="0">
                <a:latin typeface="Times New Roman" pitchFamily="18" charset="0"/>
                <a:cs typeface="Times New Roman" pitchFamily="18" charset="0"/>
              </a:rPr>
              <a:t>Outcome		Probability</a:t>
            </a:r>
          </a:p>
          <a:p>
            <a:r>
              <a:rPr lang="en-US" sz="2400" dirty="0">
                <a:latin typeface="Times New Roman" pitchFamily="18" charset="0"/>
                <a:cs typeface="Times New Roman" pitchFamily="18" charset="0"/>
              </a:rPr>
              <a:t>Head			0.5</a:t>
            </a:r>
          </a:p>
          <a:p>
            <a:r>
              <a:rPr lang="en-US" sz="2400" dirty="0">
                <a:latin typeface="Times New Roman" pitchFamily="18" charset="0"/>
                <a:cs typeface="Times New Roman" pitchFamily="18" charset="0"/>
              </a:rPr>
              <a:t>Tail			0.5</a:t>
            </a:r>
          </a:p>
        </p:txBody>
      </p:sp>
      <p:cxnSp>
        <p:nvCxnSpPr>
          <p:cNvPr id="12" name="Straight Connector 11"/>
          <p:cNvCxnSpPr/>
          <p:nvPr/>
        </p:nvCxnSpPr>
        <p:spPr>
          <a:xfrm>
            <a:off x="685800" y="3124200"/>
            <a:ext cx="43434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105" name="Picture 9"/>
          <p:cNvPicPr>
            <a:picLocks noChangeAspect="1" noChangeArrowheads="1"/>
          </p:cNvPicPr>
          <p:nvPr/>
        </p:nvPicPr>
        <p:blipFill>
          <a:blip r:embed="rId2" cstate="print"/>
          <a:srcRect/>
          <a:stretch>
            <a:fillRect/>
          </a:stretch>
        </p:blipFill>
        <p:spPr bwMode="auto">
          <a:xfrm>
            <a:off x="4419600" y="3657600"/>
            <a:ext cx="3167063" cy="2978150"/>
          </a:xfrm>
          <a:prstGeom prst="rect">
            <a:avLst/>
          </a:prstGeom>
          <a:noFill/>
          <a:ln w="9525">
            <a:noFill/>
            <a:miter lim="800000"/>
            <a:headEnd/>
            <a:tailEnd/>
          </a:ln>
        </p:spPr>
      </p:pic>
      <p:sp>
        <p:nvSpPr>
          <p:cNvPr id="10" name="Rectangle 1"/>
          <p:cNvSpPr>
            <a:spLocks noChangeArrowheads="1"/>
          </p:cNvSpPr>
          <p:nvPr/>
        </p:nvSpPr>
        <p:spPr bwMode="auto">
          <a:xfrm>
            <a:off x="533400" y="228600"/>
            <a:ext cx="8153400" cy="523875"/>
          </a:xfrm>
          <a:prstGeom prst="rect">
            <a:avLst/>
          </a:prstGeom>
          <a:noFill/>
          <a:ln w="9525">
            <a:noFill/>
            <a:miter lim="800000"/>
            <a:headEnd/>
            <a:tailEnd/>
          </a:ln>
        </p:spPr>
        <p:txBody>
          <a:bodyPr>
            <a:spAutoFit/>
          </a:bodyPr>
          <a:lstStyle/>
          <a:p>
            <a:r>
              <a:rPr lang="en-US" sz="2800" b="1" dirty="0" smtClean="0">
                <a:latin typeface="Calibri" pitchFamily="34" charset="0"/>
              </a:rPr>
              <a:t>Probability Distribution</a:t>
            </a:r>
            <a:endParaRPr lang="en-US" sz="2800" b="1"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51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2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47" name="Rectangle 24"/>
          <p:cNvSpPr>
            <a:spLocks noChangeArrowheads="1"/>
          </p:cNvSpPr>
          <p:nvPr/>
        </p:nvSpPr>
        <p:spPr bwMode="auto">
          <a:xfrm>
            <a:off x="0" y="1419225"/>
            <a:ext cx="9144000" cy="457200"/>
          </a:xfrm>
          <a:prstGeom prst="rect">
            <a:avLst/>
          </a:prstGeom>
          <a:noFill/>
          <a:ln w="9525">
            <a:noFill/>
            <a:miter lim="800000"/>
            <a:headEnd/>
            <a:tailEnd/>
          </a:ln>
        </p:spPr>
        <p:txBody>
          <a:bodyPr wrap="none" anchor="ctr">
            <a:spAutoFit/>
          </a:bodyPr>
          <a:lstStyle/>
          <a:p>
            <a:pPr eaLnBrk="0" hangingPunct="0"/>
            <a:r>
              <a:rPr lang="en-US" sz="1200" b="1">
                <a:latin typeface="Calibri" pitchFamily="34" charset="0"/>
                <a:cs typeface="Times New Roman" pitchFamily="18" charset="0"/>
              </a:rPr>
              <a:t> </a:t>
            </a:r>
            <a:endParaRPr lang="en-US"/>
          </a:p>
        </p:txBody>
      </p:sp>
      <p:sp>
        <p:nvSpPr>
          <p:cNvPr id="6148" name="Rectangle 4"/>
          <p:cNvSpPr>
            <a:spLocks noChangeArrowheads="1"/>
          </p:cNvSpPr>
          <p:nvPr/>
        </p:nvSpPr>
        <p:spPr bwMode="auto">
          <a:xfrm>
            <a:off x="838200" y="1143000"/>
            <a:ext cx="2819400" cy="461963"/>
          </a:xfrm>
          <a:prstGeom prst="rect">
            <a:avLst/>
          </a:prstGeom>
          <a:noFill/>
          <a:ln w="9525">
            <a:noFill/>
            <a:miter lim="800000"/>
            <a:headEnd/>
            <a:tailEnd/>
          </a:ln>
        </p:spPr>
        <p:txBody>
          <a:bodyPr>
            <a:spAutoFit/>
          </a:bodyPr>
          <a:lstStyle/>
          <a:p>
            <a:r>
              <a:rPr lang="en-US" sz="2400" b="1" dirty="0" smtClean="0">
                <a:latin typeface="Times New Roman" pitchFamily="18" charset="0"/>
                <a:cs typeface="Times New Roman" pitchFamily="18" charset="0"/>
              </a:rPr>
              <a:t>Example </a:t>
            </a:r>
            <a:endParaRPr lang="en-US" sz="2400" b="1" dirty="0">
              <a:latin typeface="Times New Roman" pitchFamily="18" charset="0"/>
              <a:cs typeface="Times New Roman" pitchFamily="18" charset="0"/>
            </a:endParaRPr>
          </a:p>
        </p:txBody>
      </p:sp>
      <p:sp>
        <p:nvSpPr>
          <p:cNvPr id="5126" name="Rectangle 4"/>
          <p:cNvSpPr>
            <a:spLocks noChangeArrowheads="1"/>
          </p:cNvSpPr>
          <p:nvPr/>
        </p:nvSpPr>
        <p:spPr bwMode="auto">
          <a:xfrm>
            <a:off x="838200" y="1752600"/>
            <a:ext cx="8077200" cy="830997"/>
          </a:xfrm>
          <a:prstGeom prst="rect">
            <a:avLst/>
          </a:prstGeom>
          <a:noFill/>
          <a:ln w="9525">
            <a:noFill/>
            <a:miter lim="800000"/>
            <a:headEnd/>
            <a:tailEnd/>
          </a:ln>
        </p:spPr>
        <p:txBody>
          <a:bodyPr>
            <a:spAutoFit/>
          </a:bodyPr>
          <a:lstStyle/>
          <a:p>
            <a:r>
              <a:rPr lang="en-US" sz="2400" dirty="0">
                <a:latin typeface="Times New Roman" pitchFamily="18" charset="0"/>
                <a:cs typeface="Times New Roman" pitchFamily="18" charset="0"/>
              </a:rPr>
              <a:t>Consider a roll of a dice.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probability of getting an event 1 is 1 / 6 = 0.1666 (6 is the total possible outcomes in dice)</a:t>
            </a:r>
          </a:p>
        </p:txBody>
      </p:sp>
      <p:sp>
        <p:nvSpPr>
          <p:cNvPr id="5127" name="Rectangle 4"/>
          <p:cNvSpPr>
            <a:spLocks noChangeArrowheads="1"/>
          </p:cNvSpPr>
          <p:nvPr/>
        </p:nvSpPr>
        <p:spPr bwMode="auto">
          <a:xfrm>
            <a:off x="835025" y="3157538"/>
            <a:ext cx="3643313" cy="1938337"/>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Probability for other numbers 2, 3, 4, 5, &amp; 6 is similar, i.e., 1 / 6 = 0.1666, as each number has one possible outcome only</a:t>
            </a:r>
          </a:p>
        </p:txBody>
      </p:sp>
      <p:pic>
        <p:nvPicPr>
          <p:cNvPr id="6155" name="Picture 11"/>
          <p:cNvPicPr>
            <a:picLocks noChangeAspect="1" noChangeArrowheads="1"/>
          </p:cNvPicPr>
          <p:nvPr/>
        </p:nvPicPr>
        <p:blipFill>
          <a:blip r:embed="rId2" cstate="print"/>
          <a:srcRect/>
          <a:stretch>
            <a:fillRect/>
          </a:stretch>
        </p:blipFill>
        <p:spPr bwMode="auto">
          <a:xfrm>
            <a:off x="4476750" y="2590800"/>
            <a:ext cx="4438650" cy="4267200"/>
          </a:xfrm>
          <a:prstGeom prst="rect">
            <a:avLst/>
          </a:prstGeom>
          <a:noFill/>
          <a:ln w="9525">
            <a:noFill/>
            <a:miter lim="800000"/>
            <a:headEnd/>
            <a:tailEnd/>
          </a:ln>
        </p:spPr>
      </p:pic>
      <p:sp>
        <p:nvSpPr>
          <p:cNvPr id="9" name="Rectangle 1"/>
          <p:cNvSpPr>
            <a:spLocks noChangeArrowheads="1"/>
          </p:cNvSpPr>
          <p:nvPr/>
        </p:nvSpPr>
        <p:spPr bwMode="auto">
          <a:xfrm>
            <a:off x="533400" y="228600"/>
            <a:ext cx="8153400" cy="523875"/>
          </a:xfrm>
          <a:prstGeom prst="rect">
            <a:avLst/>
          </a:prstGeom>
          <a:noFill/>
          <a:ln w="9525">
            <a:noFill/>
            <a:miter lim="800000"/>
            <a:headEnd/>
            <a:tailEnd/>
          </a:ln>
        </p:spPr>
        <p:txBody>
          <a:bodyPr>
            <a:spAutoFit/>
          </a:bodyPr>
          <a:lstStyle/>
          <a:p>
            <a:r>
              <a:rPr lang="en-US" sz="2800" b="1" dirty="0" smtClean="0">
                <a:latin typeface="Times New Roman" panose="02020603050405020304" pitchFamily="18" charset="0"/>
                <a:cs typeface="Times New Roman" panose="02020603050405020304" pitchFamily="18" charset="0"/>
              </a:rPr>
              <a:t>Probability </a:t>
            </a:r>
            <a:r>
              <a:rPr lang="en-US" sz="2800" b="1"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Probability Distribution</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P spid="51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800" dirty="0" smtClean="0">
                <a:solidFill>
                  <a:srgbClr val="FF0000"/>
                </a:solidFill>
              </a:rPr>
              <a:t>The rules of probability: </a:t>
            </a:r>
            <a:r>
              <a:rPr lang="en-US" sz="2400" dirty="0" smtClean="0">
                <a:solidFill>
                  <a:srgbClr val="FF0000"/>
                </a:solidFill>
              </a:rPr>
              <a:t>The complementary probability rule</a:t>
            </a:r>
            <a:endParaRPr lang="en-US" sz="2400" dirty="0">
              <a:solidFill>
                <a:srgbClr val="FF0000"/>
              </a:solidFill>
            </a:endParaRPr>
          </a:p>
        </p:txBody>
      </p:sp>
      <p:sp>
        <p:nvSpPr>
          <p:cNvPr id="3" name="Content Placeholder 2"/>
          <p:cNvSpPr>
            <a:spLocks noGrp="1"/>
          </p:cNvSpPr>
          <p:nvPr>
            <p:ph idx="1"/>
          </p:nvPr>
        </p:nvSpPr>
        <p:spPr>
          <a:xfrm>
            <a:off x="457200" y="685800"/>
            <a:ext cx="8229600" cy="5287963"/>
          </a:xfrm>
        </p:spPr>
        <p:txBody>
          <a:bodyPr/>
          <a:lstStyle/>
          <a:p>
            <a:endParaRPr lang="en-US" sz="2400" dirty="0" smtClean="0">
              <a:solidFill>
                <a:srgbClr val="FF0000"/>
              </a:solidFill>
            </a:endParaRPr>
          </a:p>
          <a:p>
            <a:r>
              <a:rPr lang="en-US" sz="2400" dirty="0" smtClean="0">
                <a:solidFill>
                  <a:srgbClr val="FF0000"/>
                </a:solidFill>
              </a:rPr>
              <a:t>Complementary probability</a:t>
            </a:r>
            <a:r>
              <a:rPr lang="en-US" sz="2400" dirty="0" smtClean="0"/>
              <a:t>: is the probability of an outcome not occurring. </a:t>
            </a:r>
            <a:endParaRPr lang="en-US" sz="2400" dirty="0"/>
          </a:p>
          <a:p>
            <a:pPr lvl="1"/>
            <a:r>
              <a:rPr lang="en-US" sz="2400" dirty="0" smtClean="0"/>
              <a:t>If </a:t>
            </a:r>
            <a:r>
              <a:rPr lang="en-US" sz="2400" i="1" dirty="0"/>
              <a:t>p</a:t>
            </a:r>
            <a:r>
              <a:rPr lang="en-US" sz="2400" i="1" dirty="0" smtClean="0"/>
              <a:t>(A) </a:t>
            </a:r>
            <a:r>
              <a:rPr lang="en-US" sz="2400" dirty="0" smtClean="0"/>
              <a:t>is the probability of outcome A occurring, then </a:t>
            </a:r>
            <a:r>
              <a:rPr lang="en-US" sz="2400" i="1" dirty="0" smtClean="0"/>
              <a:t>p(Ǡ) </a:t>
            </a:r>
            <a:r>
              <a:rPr lang="en-US" sz="2400" dirty="0" smtClean="0"/>
              <a:t>is the complementary probability of any outcome other than A occurring.</a:t>
            </a:r>
          </a:p>
          <a:p>
            <a:pPr lvl="1"/>
            <a:r>
              <a:rPr lang="en-US" sz="2400" dirty="0" smtClean="0"/>
              <a:t>For example; if two coins are tossed, what is the probability of something other than two heads turning up? </a:t>
            </a:r>
          </a:p>
          <a:p>
            <a:pPr lvl="1"/>
            <a:r>
              <a:rPr lang="en-US" sz="2400" dirty="0" smtClean="0"/>
              <a:t>Outcomes: </a:t>
            </a:r>
          </a:p>
          <a:p>
            <a:pPr marL="1371600" lvl="2" indent="-457200">
              <a:buFont typeface="+mj-lt"/>
              <a:buAutoNum type="arabicPeriod"/>
            </a:pPr>
            <a:r>
              <a:rPr lang="en-US" sz="2000" dirty="0" smtClean="0"/>
              <a:t>The first ‘head’ and the </a:t>
            </a:r>
            <a:r>
              <a:rPr lang="en-US" sz="2000" dirty="0"/>
              <a:t>s</a:t>
            </a:r>
            <a:r>
              <a:rPr lang="en-US" sz="2000" dirty="0" smtClean="0"/>
              <a:t>econd ‘head’ (HH).</a:t>
            </a:r>
          </a:p>
          <a:p>
            <a:pPr marL="1371600" lvl="2" indent="-457200">
              <a:buFont typeface="+mj-lt"/>
              <a:buAutoNum type="arabicPeriod"/>
            </a:pPr>
            <a:r>
              <a:rPr lang="en-US" sz="2000" dirty="0" smtClean="0"/>
              <a:t>The first ‘head’ and the second ‘tail’ (HT).</a:t>
            </a:r>
          </a:p>
          <a:p>
            <a:pPr marL="1371600" lvl="2" indent="-457200">
              <a:buFont typeface="+mj-lt"/>
              <a:buAutoNum type="arabicPeriod"/>
            </a:pPr>
            <a:r>
              <a:rPr lang="en-US" sz="2000" dirty="0" smtClean="0"/>
              <a:t>The first is ‘tail’ and the second ‘head’ (TH).</a:t>
            </a:r>
          </a:p>
          <a:p>
            <a:pPr marL="1371600" lvl="2" indent="-457200">
              <a:buFont typeface="+mj-lt"/>
              <a:buAutoNum type="arabicPeriod"/>
            </a:pPr>
            <a:r>
              <a:rPr lang="en-US" sz="2000" dirty="0" smtClean="0"/>
              <a:t>The first is ‘tail’ and the second ‘tail’ (TT).</a:t>
            </a:r>
          </a:p>
          <a:p>
            <a:pPr marL="914400" lvl="2" indent="-514350">
              <a:buNone/>
            </a:pPr>
            <a:endParaRPr lang="en-US" sz="2000" dirty="0" smtClean="0"/>
          </a:p>
          <a:p>
            <a:pPr marL="914400" lvl="2" indent="-514350">
              <a:buNone/>
            </a:pPr>
            <a:r>
              <a:rPr lang="en-US" sz="2000" dirty="0" smtClean="0"/>
              <a:t>The total number of possible outcome = 4; if HH is expected, then the probability = ¼. </a:t>
            </a:r>
          </a:p>
          <a:p>
            <a:pPr lvl="1"/>
            <a:endParaRPr lang="en-US" dirty="0" smtClean="0"/>
          </a:p>
        </p:txBody>
      </p:sp>
    </p:spTree>
    <p:extLst>
      <p:ext uri="{BB962C8B-B14F-4D97-AF65-F5344CB8AC3E}">
        <p14:creationId xmlns:p14="http://schemas.microsoft.com/office/powerpoint/2010/main" val="424668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Contd.. (</a:t>
            </a:r>
            <a:r>
              <a:rPr lang="en-US" dirty="0" smtClean="0">
                <a:solidFill>
                  <a:srgbClr val="FF0000"/>
                </a:solidFill>
              </a:rPr>
              <a:t>complimentary probability</a:t>
            </a:r>
            <a:r>
              <a:rPr lang="en-US" dirty="0" smtClean="0"/>
              <a:t>)</a:t>
            </a:r>
            <a:endParaRPr lang="en-US" dirty="0"/>
          </a:p>
        </p:txBody>
      </p:sp>
      <p:sp>
        <p:nvSpPr>
          <p:cNvPr id="3" name="Content Placeholder 2"/>
          <p:cNvSpPr>
            <a:spLocks noGrp="1"/>
          </p:cNvSpPr>
          <p:nvPr>
            <p:ph idx="1"/>
          </p:nvPr>
        </p:nvSpPr>
        <p:spPr>
          <a:xfrm>
            <a:off x="457200" y="914400"/>
            <a:ext cx="8229600" cy="990600"/>
          </a:xfrm>
        </p:spPr>
        <p:txBody>
          <a:bodyPr/>
          <a:lstStyle/>
          <a:p>
            <a:r>
              <a:rPr lang="en-US" sz="2800" dirty="0" smtClean="0"/>
              <a:t>The </a:t>
            </a:r>
            <a:r>
              <a:rPr lang="en-US" sz="2800" dirty="0"/>
              <a:t>probability of something other than two heads turning </a:t>
            </a:r>
            <a:r>
              <a:rPr lang="en-US" sz="2800" dirty="0" smtClean="0"/>
              <a:t>up; </a:t>
            </a:r>
            <a:r>
              <a:rPr lang="en-US" sz="2800" i="1" dirty="0" smtClean="0"/>
              <a:t>p(Ǡ) = </a:t>
            </a:r>
            <a:r>
              <a:rPr lang="en-US" sz="2800" dirty="0" smtClean="0"/>
              <a:t>1.00 - .25 = .75</a:t>
            </a:r>
          </a:p>
        </p:txBody>
      </p:sp>
      <p:sp>
        <p:nvSpPr>
          <p:cNvPr id="4" name="Rectangle 3"/>
          <p:cNvSpPr/>
          <p:nvPr/>
        </p:nvSpPr>
        <p:spPr>
          <a:xfrm>
            <a:off x="457200" y="2015359"/>
            <a:ext cx="8382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latin typeface="Times New Roman" panose="02020603050405020304" pitchFamily="18" charset="0"/>
                <a:cs typeface="Times New Roman" panose="02020603050405020304" pitchFamily="18" charset="0"/>
              </a:rPr>
              <a:t>The addition rule I: </a:t>
            </a:r>
            <a:r>
              <a:rPr lang="en-US" sz="2400" dirty="0" smtClean="0">
                <a:solidFill>
                  <a:srgbClr val="FF0000"/>
                </a:solidFill>
                <a:latin typeface="Times New Roman" panose="02020603050405020304" pitchFamily="18" charset="0"/>
                <a:cs typeface="Times New Roman" panose="02020603050405020304" pitchFamily="18" charset="0"/>
              </a:rPr>
              <a:t>the probability of two outcomes occurring when outcomes are mutually exclusive.</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10206" y="3429000"/>
            <a:ext cx="8933793" cy="32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If two coins are tossed, what is the probability of getting two heads or two tails? This can be calculated by adding together two separate probabilities (the probability of two heads and two tails):</a:t>
            </a:r>
          </a:p>
          <a:p>
            <a:pPr algn="ctr"/>
            <a:r>
              <a:rPr lang="en-US" sz="2400" i="1" dirty="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(A or B) = </a:t>
            </a:r>
            <a:r>
              <a:rPr lang="en-US" sz="2400" i="1" dirty="0" smtClean="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(A) + </a:t>
            </a:r>
            <a:r>
              <a:rPr lang="en-US" sz="2400" i="1" dirty="0" smtClean="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(B)</a:t>
            </a:r>
          </a:p>
          <a:p>
            <a:pPr algn="ctr"/>
            <a:endParaRPr lang="en-US" sz="2400" dirty="0" smtClean="0">
              <a:solidFill>
                <a:schemeClr val="tx1"/>
              </a:solidFill>
              <a:latin typeface="Times New Roman" panose="02020603050405020304" pitchFamily="18" charset="0"/>
              <a:cs typeface="Times New Roman" panose="02020603050405020304" pitchFamily="18" charset="0"/>
            </a:endParaRPr>
          </a:p>
          <a:p>
            <a:pPr algn="ctr"/>
            <a:r>
              <a:rPr lang="en-US" sz="2400" i="1" dirty="0" smtClean="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(two heads or two tails) = .25+.25 = .50</a:t>
            </a:r>
          </a:p>
          <a:p>
            <a:pPr algn="ctr"/>
            <a:endParaRPr lang="en-US" sz="2400" i="1"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where </a:t>
            </a:r>
            <a:r>
              <a:rPr lang="en-US" i="1" dirty="0">
                <a:solidFill>
                  <a:schemeClr val="tx1"/>
                </a:solidFill>
                <a:latin typeface="Times New Roman" panose="02020603050405020304" pitchFamily="18" charset="0"/>
                <a:cs typeface="Times New Roman" panose="02020603050405020304" pitchFamily="18" charset="0"/>
              </a:rPr>
              <a:t>p</a:t>
            </a:r>
            <a:r>
              <a:rPr lang="en-US" dirty="0">
                <a:solidFill>
                  <a:schemeClr val="tx1"/>
                </a:solidFill>
                <a:latin typeface="Times New Roman" panose="02020603050405020304" pitchFamily="18" charset="0"/>
                <a:cs typeface="Times New Roman" panose="02020603050405020304" pitchFamily="18" charset="0"/>
              </a:rPr>
              <a:t>(A or B</a:t>
            </a:r>
            <a:r>
              <a:rPr lang="en-US" dirty="0" smtClean="0">
                <a:solidFill>
                  <a:schemeClr val="tx1"/>
                </a:solidFill>
                <a:latin typeface="Times New Roman" panose="02020603050405020304" pitchFamily="18" charset="0"/>
                <a:cs typeface="Times New Roman" panose="02020603050405020304" pitchFamily="18" charset="0"/>
              </a:rPr>
              <a:t>) = probability of either of two mutually exclusive outcomes occurring, </a:t>
            </a:r>
            <a:r>
              <a:rPr lang="en-US" i="1" dirty="0">
                <a:solidFill>
                  <a:schemeClr val="tx1"/>
                </a:solidFill>
                <a:latin typeface="Times New Roman" panose="02020603050405020304" pitchFamily="18" charset="0"/>
                <a:cs typeface="Times New Roman" panose="02020603050405020304" pitchFamily="18" charset="0"/>
              </a:rPr>
              <a:t>p</a:t>
            </a:r>
            <a:r>
              <a:rPr lang="en-US" dirty="0">
                <a:solidFill>
                  <a:schemeClr val="tx1"/>
                </a:solidFill>
                <a:latin typeface="Times New Roman" panose="02020603050405020304" pitchFamily="18" charset="0"/>
                <a:cs typeface="Times New Roman" panose="02020603050405020304" pitchFamily="18" charset="0"/>
              </a:rPr>
              <a:t>(A) </a:t>
            </a:r>
            <a:r>
              <a:rPr lang="en-US" dirty="0" smtClean="0">
                <a:solidFill>
                  <a:schemeClr val="tx1"/>
                </a:solidFill>
                <a:latin typeface="Times New Roman" panose="02020603050405020304" pitchFamily="18" charset="0"/>
                <a:cs typeface="Times New Roman" panose="02020603050405020304" pitchFamily="18" charset="0"/>
              </a:rPr>
              <a:t>the probability of outcome A occurring and, </a:t>
            </a:r>
            <a:r>
              <a:rPr lang="en-US" i="1" dirty="0" smtClean="0">
                <a:solidFill>
                  <a:schemeClr val="tx1"/>
                </a:solidFill>
                <a:latin typeface="Times New Roman" panose="02020603050405020304" pitchFamily="18" charset="0"/>
                <a:cs typeface="Times New Roman" panose="02020603050405020304" pitchFamily="18" charset="0"/>
              </a:rPr>
              <a:t>p</a:t>
            </a:r>
            <a:r>
              <a:rPr lang="en-US" dirty="0" smtClean="0">
                <a:solidFill>
                  <a:schemeClr val="tx1"/>
                </a:solidFill>
                <a:latin typeface="Times New Roman" panose="02020603050405020304" pitchFamily="18" charset="0"/>
                <a:cs typeface="Times New Roman" panose="02020603050405020304" pitchFamily="18" charset="0"/>
              </a:rPr>
              <a:t>(B) the probability of outcome B occurring</a:t>
            </a:r>
            <a:r>
              <a:rPr lang="en-US" sz="2400" dirty="0" smtClean="0">
                <a:solidFill>
                  <a:schemeClr val="tx1"/>
                </a:solidFill>
                <a:latin typeface="Times New Roman" panose="02020603050405020304" pitchFamily="18" charset="0"/>
                <a:cs typeface="Times New Roman" panose="02020603050405020304" pitchFamily="18" charset="0"/>
              </a:rPr>
              <a:t>. </a:t>
            </a: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6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0206" y="1417638"/>
            <a:ext cx="8933793" cy="944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anose="02020603050405020304" pitchFamily="18" charset="0"/>
                <a:cs typeface="Times New Roman" panose="02020603050405020304" pitchFamily="18" charset="0"/>
              </a:rPr>
              <a:t>Imagine a deck of cards, what is the probability if a person selects a card at random, of the card being </a:t>
            </a:r>
            <a:r>
              <a:rPr lang="en-US" sz="2400" i="1" dirty="0" smtClean="0">
                <a:solidFill>
                  <a:schemeClr val="tx1"/>
                </a:solidFill>
                <a:latin typeface="Times New Roman" panose="02020603050405020304" pitchFamily="18" charset="0"/>
                <a:cs typeface="Times New Roman" panose="02020603050405020304" pitchFamily="18" charset="0"/>
              </a:rPr>
              <a:t>ace </a:t>
            </a:r>
            <a:r>
              <a:rPr lang="en-US" sz="2400" dirty="0" smtClean="0">
                <a:solidFill>
                  <a:schemeClr val="tx1"/>
                </a:solidFill>
                <a:latin typeface="Times New Roman" panose="02020603050405020304" pitchFamily="18" charset="0"/>
                <a:cs typeface="Times New Roman" panose="02020603050405020304" pitchFamily="18" charset="0"/>
              </a:rPr>
              <a:t>or </a:t>
            </a:r>
            <a:r>
              <a:rPr lang="en-US" sz="2400" i="1" dirty="0" smtClean="0">
                <a:solidFill>
                  <a:schemeClr val="tx1"/>
                </a:solidFill>
                <a:latin typeface="Times New Roman" panose="02020603050405020304" pitchFamily="18" charset="0"/>
                <a:cs typeface="Times New Roman" panose="02020603050405020304" pitchFamily="18" charset="0"/>
              </a:rPr>
              <a:t>a heart</a:t>
            </a:r>
            <a:r>
              <a:rPr lang="en-US" sz="2400" dirty="0" smtClean="0">
                <a:solidFill>
                  <a:schemeClr val="tx1"/>
                </a:solidFill>
                <a:latin typeface="Times New Roman" panose="02020603050405020304" pitchFamily="18" charset="0"/>
                <a:cs typeface="Times New Roman" panose="02020603050405020304" pitchFamily="18" charset="0"/>
              </a:rPr>
              <a:t>?</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p:txBody>
          <a:bodyPr/>
          <a:lstStyle/>
          <a:p>
            <a:r>
              <a:rPr lang="en-US" sz="2800" dirty="0">
                <a:solidFill>
                  <a:srgbClr val="FF0000"/>
                </a:solidFill>
              </a:rPr>
              <a:t>The addition rule </a:t>
            </a:r>
            <a:r>
              <a:rPr lang="en-US" sz="2800" dirty="0" smtClean="0">
                <a:solidFill>
                  <a:srgbClr val="FF0000"/>
                </a:solidFill>
              </a:rPr>
              <a:t>II: </a:t>
            </a:r>
            <a:r>
              <a:rPr lang="en-US" sz="2800" dirty="0">
                <a:solidFill>
                  <a:srgbClr val="FF0000"/>
                </a:solidFill>
              </a:rPr>
              <a:t>the probability of two outcomes occurring when outcomes are </a:t>
            </a:r>
            <a:r>
              <a:rPr lang="en-US" sz="2800" b="1" i="1" dirty="0" smtClean="0">
                <a:solidFill>
                  <a:srgbClr val="FF0000"/>
                </a:solidFill>
              </a:rPr>
              <a:t>not</a:t>
            </a:r>
            <a:r>
              <a:rPr lang="en-US" sz="2800" dirty="0" smtClean="0">
                <a:solidFill>
                  <a:srgbClr val="FF0000"/>
                </a:solidFill>
              </a:rPr>
              <a:t> mutually </a:t>
            </a:r>
            <a:r>
              <a:rPr lang="en-US" sz="2800" dirty="0">
                <a:solidFill>
                  <a:srgbClr val="FF0000"/>
                </a:solidFill>
              </a:rPr>
              <a:t>exclusive.</a:t>
            </a:r>
            <a:br>
              <a:rPr lang="en-US" sz="2800" dirty="0">
                <a:solidFill>
                  <a:srgbClr val="FF0000"/>
                </a:solidFill>
              </a:rPr>
            </a:br>
            <a:endParaRPr lang="en-US" sz="2800" dirty="0"/>
          </a:p>
        </p:txBody>
      </p:sp>
      <p:sp>
        <p:nvSpPr>
          <p:cNvPr id="8" name="Rectangle 7"/>
          <p:cNvSpPr/>
          <p:nvPr/>
        </p:nvSpPr>
        <p:spPr>
          <a:xfrm>
            <a:off x="95905" y="2636838"/>
            <a:ext cx="8819495" cy="944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anose="02020603050405020304" pitchFamily="18" charset="0"/>
                <a:cs typeface="Times New Roman" panose="02020603050405020304" pitchFamily="18" charset="0"/>
              </a:rPr>
              <a:t>There are 52 cards in a deck and 4 out of them are aces, so the probability of selecting the ace is 4/52 = ? There are 13 hearts in a deck so the probability of selecting a heart is 13/52 = ? </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95905" y="3856038"/>
            <a:ext cx="8895695" cy="944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anose="02020603050405020304" pitchFamily="18" charset="0"/>
                <a:cs typeface="Times New Roman" panose="02020603050405020304" pitchFamily="18" charset="0"/>
              </a:rPr>
              <a:t>But these events are not mutually exclusive as an ace an a heart can jointly occur and the probability of selecting the ace of heart is 1/52 = ? </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00705" y="5151438"/>
            <a:ext cx="8514695" cy="944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latin typeface="Times New Roman" panose="02020603050405020304" pitchFamily="18" charset="0"/>
                <a:cs typeface="Times New Roman" panose="02020603050405020304" pitchFamily="18" charset="0"/>
              </a:rPr>
              <a:t>Add together the mutually exclusive and then subtract the joint occurrence:  </a:t>
            </a:r>
          </a:p>
          <a:p>
            <a:r>
              <a:rPr lang="en-US" sz="2400" i="1" dirty="0" smtClean="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(an ace or a heart) = 4/52+13/52-1/52 = .31 or 31% probability</a:t>
            </a:r>
            <a:endParaRPr lang="en-US" sz="2400" i="1" dirty="0" smtClean="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99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solidFill>
                  <a:srgbClr val="FF0000"/>
                </a:solidFill>
              </a:rPr>
              <a:t>The Multiplication rule: </a:t>
            </a:r>
            <a:r>
              <a:rPr lang="en-US" sz="2400" dirty="0" smtClean="0">
                <a:solidFill>
                  <a:srgbClr val="FF0000"/>
                </a:solidFill>
              </a:rPr>
              <a:t>Calculate the probability of two independent events</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752600"/>
                <a:ext cx="8229600" cy="1676400"/>
              </a:xfrm>
            </p:spPr>
            <p:txBody>
              <a:bodyPr/>
              <a:lstStyle/>
              <a:p>
                <a:r>
                  <a:rPr lang="en-US" dirty="0" smtClean="0"/>
                  <a:t>For example selecting a card that is ace and a heart; </a:t>
                </a:r>
                <a:r>
                  <a:rPr lang="en-US" i="1" dirty="0" smtClean="0"/>
                  <a:t>p</a:t>
                </a:r>
                <a:r>
                  <a:rPr lang="en-US" dirty="0" smtClean="0"/>
                  <a:t>(</a:t>
                </a:r>
                <a:r>
                  <a:rPr lang="en-US" i="1" dirty="0" smtClean="0"/>
                  <a:t>Ace and heart</a:t>
                </a:r>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52</m:t>
                        </m:r>
                      </m:den>
                    </m:f>
                    <m:r>
                      <a:rPr lang="en-US" b="0" i="1" smtClean="0">
                        <a:latin typeface="Cambria Math" panose="02040503050406030204" pitchFamily="18" charset="0"/>
                      </a:rPr>
                      <m:t>𝑋</m:t>
                    </m:r>
                    <m:f>
                      <m:fPr>
                        <m:ctrlPr>
                          <a:rPr lang="en-US" i="1" smtClean="0">
                            <a:latin typeface="Cambria Math" panose="02040503050406030204" pitchFamily="18" charset="0"/>
                          </a:rPr>
                        </m:ctrlPr>
                      </m:fPr>
                      <m:num>
                        <m:r>
                          <a:rPr lang="en-US" b="0" i="1" smtClean="0">
                            <a:latin typeface="Cambria Math" panose="02040503050406030204" pitchFamily="18" charset="0"/>
                          </a:rPr>
                          <m:t>13</m:t>
                        </m:r>
                      </m:num>
                      <m:den>
                        <m:r>
                          <a:rPr lang="en-US" b="0" i="1" smtClean="0">
                            <a:latin typeface="Cambria Math" panose="02040503050406030204" pitchFamily="18" charset="0"/>
                          </a:rPr>
                          <m:t>52</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752600"/>
                <a:ext cx="8229600" cy="1676400"/>
              </a:xfrm>
              <a:blipFill rotWithShape="0">
                <a:blip r:embed="rId2"/>
                <a:stretch>
                  <a:fillRect l="-1704" t="-5091"/>
                </a:stretch>
              </a:blipFill>
            </p:spPr>
            <p:txBody>
              <a:bodyPr/>
              <a:lstStyle/>
              <a:p>
                <a:r>
                  <a:rPr lang="en-US">
                    <a:noFill/>
                  </a:rPr>
                  <a:t> </a:t>
                </a:r>
              </a:p>
            </p:txBody>
          </p:sp>
        </mc:Fallback>
      </mc:AlternateContent>
      <p:sp>
        <p:nvSpPr>
          <p:cNvPr id="4" name="Content Placeholder 2"/>
          <p:cNvSpPr txBox="1">
            <a:spLocks/>
          </p:cNvSpPr>
          <p:nvPr/>
        </p:nvSpPr>
        <p:spPr bwMode="auto">
          <a:xfrm>
            <a:off x="609600" y="3810000"/>
            <a:ext cx="82296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t>= .02</a:t>
            </a:r>
            <a:endParaRPr lang="en-US" sz="2800" dirty="0"/>
          </a:p>
        </p:txBody>
      </p:sp>
    </p:spTree>
    <p:extLst>
      <p:ext uri="{BB962C8B-B14F-4D97-AF65-F5344CB8AC3E}">
        <p14:creationId xmlns:p14="http://schemas.microsoft.com/office/powerpoint/2010/main" val="98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487362"/>
          </a:xfrm>
        </p:spPr>
        <p:txBody>
          <a:bodyPr/>
          <a:lstStyle/>
          <a:p>
            <a:pPr eaLnBrk="1" fontAlgn="auto" hangingPunct="1">
              <a:spcAft>
                <a:spcPts val="0"/>
              </a:spcAft>
              <a:defRPr/>
            </a:pPr>
            <a:r>
              <a:rPr lang="en-US" b="1" dirty="0">
                <a:solidFill>
                  <a:schemeClr val="accent1">
                    <a:lumMod val="75000"/>
                  </a:schemeClr>
                </a:solidFill>
              </a:rPr>
              <a:t>Probability</a:t>
            </a:r>
          </a:p>
        </p:txBody>
      </p:sp>
      <p:sp>
        <p:nvSpPr>
          <p:cNvPr id="31747" name="Rectangle 3"/>
          <p:cNvSpPr>
            <a:spLocks noGrp="1" noChangeArrowheads="1"/>
          </p:cNvSpPr>
          <p:nvPr>
            <p:ph sz="quarter" idx="1"/>
          </p:nvPr>
        </p:nvSpPr>
        <p:spPr>
          <a:xfrm>
            <a:off x="304800" y="1066800"/>
            <a:ext cx="8610600" cy="5559425"/>
          </a:xfrm>
        </p:spPr>
        <p:txBody>
          <a:bodyPr/>
          <a:lstStyle/>
          <a:p>
            <a:pPr eaLnBrk="1" hangingPunct="1">
              <a:lnSpc>
                <a:spcPct val="90000"/>
              </a:lnSpc>
            </a:pPr>
            <a:r>
              <a:rPr lang="en-US" altLang="en-US" sz="2800" dirty="0" smtClean="0"/>
              <a:t>Probability is a measure of how likely an event is to occur.</a:t>
            </a:r>
          </a:p>
          <a:p>
            <a:pPr eaLnBrk="1" hangingPunct="1">
              <a:lnSpc>
                <a:spcPct val="90000"/>
              </a:lnSpc>
            </a:pPr>
            <a:endParaRPr lang="en-US" altLang="en-US" sz="2800" dirty="0" smtClean="0"/>
          </a:p>
          <a:p>
            <a:pPr eaLnBrk="1" hangingPunct="1">
              <a:lnSpc>
                <a:spcPct val="90000"/>
              </a:lnSpc>
            </a:pPr>
            <a:r>
              <a:rPr lang="en-US" altLang="en-US" sz="2800" dirty="0" smtClean="0"/>
              <a:t>For example – </a:t>
            </a:r>
          </a:p>
          <a:p>
            <a:pPr eaLnBrk="1" hangingPunct="1">
              <a:lnSpc>
                <a:spcPct val="90000"/>
              </a:lnSpc>
            </a:pPr>
            <a:endParaRPr lang="en-US" altLang="en-US" sz="2800" dirty="0" smtClean="0"/>
          </a:p>
          <a:p>
            <a:pPr lvl="1" eaLnBrk="1" hangingPunct="1">
              <a:lnSpc>
                <a:spcPct val="90000"/>
              </a:lnSpc>
            </a:pPr>
            <a:r>
              <a:rPr lang="en-US" altLang="en-US" sz="2800" dirty="0" smtClean="0"/>
              <a:t>Today there is a 30% chance of rain.</a:t>
            </a:r>
          </a:p>
          <a:p>
            <a:pPr marL="457200" lvl="1" indent="0" eaLnBrk="1" hangingPunct="1">
              <a:lnSpc>
                <a:spcPct val="90000"/>
              </a:lnSpc>
              <a:buNone/>
            </a:pPr>
            <a:endParaRPr lang="en-US" altLang="en-US" sz="2800" dirty="0" smtClean="0"/>
          </a:p>
          <a:p>
            <a:pPr eaLnBrk="1" hangingPunct="1">
              <a:lnSpc>
                <a:spcPct val="90000"/>
              </a:lnSpc>
            </a:pPr>
            <a:r>
              <a:rPr lang="en-US" altLang="en-US" sz="2800" dirty="0"/>
              <a:t>Probabilities are written as</a:t>
            </a:r>
            <a:r>
              <a:rPr lang="en-US" altLang="en-US" sz="2800" dirty="0" smtClean="0"/>
              <a:t>:</a:t>
            </a:r>
            <a:endParaRPr lang="en-US" altLang="en-US" dirty="0"/>
          </a:p>
          <a:p>
            <a:pPr lvl="1" eaLnBrk="1" hangingPunct="1">
              <a:lnSpc>
                <a:spcPct val="90000"/>
              </a:lnSpc>
            </a:pPr>
            <a:r>
              <a:rPr lang="en-US" altLang="en-US" dirty="0" smtClean="0"/>
              <a:t>Decimals </a:t>
            </a:r>
            <a:r>
              <a:rPr lang="en-US" altLang="en-US" dirty="0"/>
              <a:t>from 0 to 1</a:t>
            </a:r>
          </a:p>
          <a:p>
            <a:pPr lvl="1" eaLnBrk="1" hangingPunct="1">
              <a:lnSpc>
                <a:spcPct val="90000"/>
              </a:lnSpc>
            </a:pPr>
            <a:r>
              <a:rPr lang="en-US" altLang="en-US" dirty="0" smtClean="0"/>
              <a:t>Percent </a:t>
            </a:r>
            <a:r>
              <a:rPr lang="en-US" altLang="en-US" dirty="0"/>
              <a:t>from 0% to 100%</a:t>
            </a:r>
          </a:p>
          <a:p>
            <a:pPr marL="457200" lvl="1" indent="0" eaLnBrk="1" hangingPunct="1">
              <a:lnSpc>
                <a:spcPct val="90000"/>
              </a:lnSpc>
              <a:buNone/>
            </a:pPr>
            <a:endParaRPr lang="en-US" altLang="en-US" sz="2800" dirty="0" smtClean="0"/>
          </a:p>
        </p:txBody>
      </p:sp>
    </p:spTree>
    <p:extLst>
      <p:ext uri="{BB962C8B-B14F-4D97-AF65-F5344CB8AC3E}">
        <p14:creationId xmlns:p14="http://schemas.microsoft.com/office/powerpoint/2010/main" val="3770270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5000" fill="hold"/>
                                        <p:tgtEl>
                                          <p:spTgt spid="31746"/>
                                        </p:tgtEl>
                                        <p:attrNameLst>
                                          <p:attrName>ppt_w</p:attrName>
                                        </p:attrNameLst>
                                      </p:cBhvr>
                                      <p:tavLst>
                                        <p:tav tm="0" fmla="#ppt_w*sin(2.5*pi*$)">
                                          <p:val>
                                            <p:fltVal val="0"/>
                                          </p:val>
                                        </p:tav>
                                        <p:tav tm="100000">
                                          <p:val>
                                            <p:fltVal val="1"/>
                                          </p:val>
                                        </p:tav>
                                      </p:tavLst>
                                    </p:anim>
                                    <p:anim calcmode="lin" valueType="num">
                                      <p:cBhvr>
                                        <p:cTn id="8" dur="5000" fill="hold"/>
                                        <p:tgtEl>
                                          <p:spTgt spid="3174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1747">
                                            <p:txEl>
                                              <p:pRg st="0" end="0"/>
                                            </p:txEl>
                                          </p:spTgt>
                                        </p:tgtEl>
                                        <p:attrNameLst>
                                          <p:attrName>style.visibility</p:attrName>
                                        </p:attrNameLst>
                                      </p:cBhvr>
                                      <p:to>
                                        <p:strVal val="visible"/>
                                      </p:to>
                                    </p:set>
                                    <p:animEffect transition="in" filter="wipe(down)">
                                      <p:cBhvr>
                                        <p:cTn id="13" dur="500"/>
                                        <p:tgtEl>
                                          <p:spTgt spid="3174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31747">
                                            <p:txEl>
                                              <p:pRg st="2" end="2"/>
                                            </p:txEl>
                                          </p:spTgt>
                                        </p:tgtEl>
                                        <p:attrNameLst>
                                          <p:attrName>style.visibility</p:attrName>
                                        </p:attrNameLst>
                                      </p:cBhvr>
                                      <p:to>
                                        <p:strVal val="visible"/>
                                      </p:to>
                                    </p:set>
                                    <p:animEffect transition="in" filter="wipe(down)">
                                      <p:cBhvr>
                                        <p:cTn id="18" dur="500"/>
                                        <p:tgtEl>
                                          <p:spTgt spid="3174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wipe(down)">
                                      <p:cBhvr>
                                        <p:cTn id="23" dur="5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1747">
                                            <p:txEl>
                                              <p:pRg st="6" end="6"/>
                                            </p:txEl>
                                          </p:spTgt>
                                        </p:tgtEl>
                                        <p:attrNameLst>
                                          <p:attrName>style.visibility</p:attrName>
                                        </p:attrNameLst>
                                      </p:cBhvr>
                                      <p:to>
                                        <p:strVal val="visible"/>
                                      </p:to>
                                    </p:set>
                                    <p:animEffect transition="in" filter="wipe(down)">
                                      <p:cBhvr>
                                        <p:cTn id="28" dur="500"/>
                                        <p:tgtEl>
                                          <p:spTgt spid="3174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1747">
                                            <p:txEl>
                                              <p:pRg st="7" end="7"/>
                                            </p:txEl>
                                          </p:spTgt>
                                        </p:tgtEl>
                                        <p:attrNameLst>
                                          <p:attrName>style.visibility</p:attrName>
                                        </p:attrNameLst>
                                      </p:cBhvr>
                                      <p:to>
                                        <p:strVal val="visible"/>
                                      </p:to>
                                    </p:set>
                                    <p:animEffect transition="in" filter="wipe(down)">
                                      <p:cBhvr>
                                        <p:cTn id="33" dur="500"/>
                                        <p:tgtEl>
                                          <p:spTgt spid="3174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1747">
                                            <p:txEl>
                                              <p:pRg st="8" end="8"/>
                                            </p:txEl>
                                          </p:spTgt>
                                        </p:tgtEl>
                                        <p:attrNameLst>
                                          <p:attrName>style.visibility</p:attrName>
                                        </p:attrNameLst>
                                      </p:cBhvr>
                                      <p:to>
                                        <p:strVal val="visible"/>
                                      </p:to>
                                    </p:set>
                                    <p:animEffect transition="in" filter="wipe(down)">
                                      <p:cBhvr>
                                        <p:cTn id="38"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381000"/>
            <a:ext cx="8229600" cy="411162"/>
          </a:xfrm>
        </p:spPr>
        <p:txBody>
          <a:bodyPr/>
          <a:lstStyle/>
          <a:p>
            <a:pPr eaLnBrk="1" fontAlgn="auto" hangingPunct="1">
              <a:spcAft>
                <a:spcPts val="0"/>
              </a:spcAft>
              <a:defRPr/>
            </a:pPr>
            <a:r>
              <a:rPr lang="en-US" b="1" dirty="0">
                <a:solidFill>
                  <a:schemeClr val="accent1">
                    <a:lumMod val="75000"/>
                  </a:schemeClr>
                </a:solidFill>
              </a:rPr>
              <a:t>Probability</a:t>
            </a:r>
          </a:p>
        </p:txBody>
      </p:sp>
      <p:sp>
        <p:nvSpPr>
          <p:cNvPr id="31747" name="Rectangle 3"/>
          <p:cNvSpPr>
            <a:spLocks noGrp="1" noChangeArrowheads="1"/>
          </p:cNvSpPr>
          <p:nvPr>
            <p:ph sz="quarter" idx="1"/>
          </p:nvPr>
        </p:nvSpPr>
        <p:spPr>
          <a:xfrm>
            <a:off x="457200" y="868316"/>
            <a:ext cx="8305800" cy="5605509"/>
          </a:xfrm>
        </p:spPr>
        <p:txBody>
          <a:bodyPr/>
          <a:lstStyle/>
          <a:p>
            <a:pPr eaLnBrk="1" hangingPunct="1">
              <a:lnSpc>
                <a:spcPct val="90000"/>
              </a:lnSpc>
            </a:pPr>
            <a:r>
              <a:rPr lang="en-US" altLang="en-US" sz="2800" dirty="0" smtClean="0"/>
              <a:t>If an event is certain to happen, then the probability of the event is </a:t>
            </a:r>
            <a:r>
              <a:rPr lang="en-US" altLang="en-US" sz="2800" dirty="0" smtClean="0">
                <a:solidFill>
                  <a:srgbClr val="FF0000"/>
                </a:solidFill>
              </a:rPr>
              <a:t>1 or 100%.</a:t>
            </a:r>
          </a:p>
          <a:p>
            <a:pPr eaLnBrk="1" hangingPunct="1">
              <a:lnSpc>
                <a:spcPct val="90000"/>
              </a:lnSpc>
            </a:pPr>
            <a:endParaRPr lang="en-US" altLang="en-US" sz="2800" dirty="0" smtClean="0"/>
          </a:p>
          <a:p>
            <a:pPr eaLnBrk="1" hangingPunct="1">
              <a:lnSpc>
                <a:spcPct val="90000"/>
              </a:lnSpc>
            </a:pPr>
            <a:r>
              <a:rPr lang="en-US" altLang="en-US" sz="2800" dirty="0" smtClean="0"/>
              <a:t>If an event will NEVER happen, then the probability of the event is </a:t>
            </a:r>
            <a:r>
              <a:rPr lang="en-US" altLang="en-US" sz="2800" dirty="0" smtClean="0">
                <a:solidFill>
                  <a:srgbClr val="FF0000"/>
                </a:solidFill>
              </a:rPr>
              <a:t>0 or 0%.</a:t>
            </a:r>
          </a:p>
          <a:p>
            <a:pPr eaLnBrk="1" hangingPunct="1">
              <a:lnSpc>
                <a:spcPct val="90000"/>
              </a:lnSpc>
            </a:pPr>
            <a:endParaRPr lang="en-US" altLang="en-US" sz="2800" dirty="0" smtClean="0"/>
          </a:p>
          <a:p>
            <a:pPr eaLnBrk="1" hangingPunct="1">
              <a:lnSpc>
                <a:spcPct val="90000"/>
              </a:lnSpc>
            </a:pPr>
            <a:r>
              <a:rPr lang="en-US" altLang="en-US" sz="2800" dirty="0" smtClean="0"/>
              <a:t>If an event is just as likely to happen as to not happen, then the probability of the event is </a:t>
            </a:r>
            <a:r>
              <a:rPr lang="en-US" altLang="en-US" sz="2800" dirty="0" smtClean="0">
                <a:solidFill>
                  <a:srgbClr val="FF0000"/>
                </a:solidFill>
              </a:rPr>
              <a:t>½, 0.5 or 50%.</a:t>
            </a:r>
          </a:p>
        </p:txBody>
      </p:sp>
      <p:grpSp>
        <p:nvGrpSpPr>
          <p:cNvPr id="5" name="Group 4"/>
          <p:cNvGrpSpPr>
            <a:grpSpLocks/>
          </p:cNvGrpSpPr>
          <p:nvPr/>
        </p:nvGrpSpPr>
        <p:grpSpPr bwMode="auto">
          <a:xfrm>
            <a:off x="380999" y="4571999"/>
            <a:ext cx="8610601" cy="1854776"/>
            <a:chOff x="0" y="3276600"/>
            <a:chExt cx="9144000" cy="1999430"/>
          </a:xfrm>
        </p:grpSpPr>
        <p:sp>
          <p:nvSpPr>
            <p:cNvPr id="6" name="Text Box 11"/>
            <p:cNvSpPr txBox="1">
              <a:spLocks noChangeArrowheads="1"/>
            </p:cNvSpPr>
            <p:nvPr/>
          </p:nvSpPr>
          <p:spPr bwMode="auto">
            <a:xfrm>
              <a:off x="0" y="3276600"/>
              <a:ext cx="9144000" cy="36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sz="1600" b="1" dirty="0" smtClean="0">
                  <a:latin typeface="Verdana" panose="020B0604030504040204" pitchFamily="34" charset="0"/>
                </a:rPr>
                <a:t>	Impossible      </a:t>
              </a:r>
              <a:r>
                <a:rPr lang="en-US" altLang="en-US" sz="1600" b="1" dirty="0">
                  <a:latin typeface="Verdana" panose="020B0604030504040204" pitchFamily="34" charset="0"/>
                </a:rPr>
                <a:t>Unlikely    Equal Chances     Likely         Certain</a:t>
              </a:r>
            </a:p>
          </p:txBody>
        </p:sp>
        <p:sp>
          <p:nvSpPr>
            <p:cNvPr id="7" name="Line 10"/>
            <p:cNvSpPr>
              <a:spLocks noChangeShapeType="1"/>
            </p:cNvSpPr>
            <p:nvPr/>
          </p:nvSpPr>
          <p:spPr bwMode="auto">
            <a:xfrm>
              <a:off x="1149561" y="4098029"/>
              <a:ext cx="7589838" cy="0"/>
            </a:xfrm>
            <a:prstGeom prst="line">
              <a:avLst/>
            </a:prstGeom>
            <a:noFill/>
            <a:ln w="38100">
              <a:solidFill>
                <a:schemeClr val="tx1"/>
              </a:solidFill>
              <a:round/>
              <a:headEnd/>
              <a:tailEnd/>
            </a:ln>
            <a:effectLst/>
          </p:spPr>
          <p:txBody>
            <a:bodyPr/>
            <a:lstStyle/>
            <a:p>
              <a:pPr eaLnBrk="1" hangingPunct="1">
                <a:defRPr/>
              </a:pPr>
              <a:endParaRPr lang="en-US" sz="1600" dirty="0">
                <a:ln w="19050">
                  <a:solidFill>
                    <a:schemeClr val="tx1"/>
                  </a:solidFill>
                </a:ln>
                <a:latin typeface="Times New Roman" charset="0"/>
                <a:cs typeface="+mn-cs"/>
              </a:endParaRPr>
            </a:p>
          </p:txBody>
        </p:sp>
        <p:sp>
          <p:nvSpPr>
            <p:cNvPr id="8" name="Line 13"/>
            <p:cNvSpPr>
              <a:spLocks noChangeShapeType="1"/>
            </p:cNvSpPr>
            <p:nvPr/>
          </p:nvSpPr>
          <p:spPr bwMode="auto">
            <a:xfrm>
              <a:off x="1132886" y="3945630"/>
              <a:ext cx="0" cy="15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 name="Line 14"/>
            <p:cNvSpPr>
              <a:spLocks noChangeShapeType="1"/>
            </p:cNvSpPr>
            <p:nvPr/>
          </p:nvSpPr>
          <p:spPr bwMode="auto">
            <a:xfrm>
              <a:off x="5017062" y="3945630"/>
              <a:ext cx="0" cy="15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0" name="Text Box 17"/>
            <p:cNvSpPr txBox="1">
              <a:spLocks noChangeArrowheads="1"/>
            </p:cNvSpPr>
            <p:nvPr/>
          </p:nvSpPr>
          <p:spPr bwMode="auto">
            <a:xfrm>
              <a:off x="609600" y="4114800"/>
              <a:ext cx="8534400" cy="116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sz="1600" b="1" dirty="0">
                  <a:latin typeface="Verdana" panose="020B0604030504040204" pitchFamily="34" charset="0"/>
                </a:rPr>
                <a:t> 0	 	   	        </a:t>
              </a:r>
              <a:r>
                <a:rPr lang="en-US" altLang="en-US" sz="1600" b="1" dirty="0" smtClean="0">
                  <a:latin typeface="Verdana" panose="020B0604030504040204" pitchFamily="34" charset="0"/>
                </a:rPr>
                <a:t>        0.5    </a:t>
              </a:r>
              <a:r>
                <a:rPr lang="en-US" altLang="en-US" sz="1600" b="1" dirty="0">
                  <a:latin typeface="Verdana" panose="020B0604030504040204" pitchFamily="34" charset="0"/>
                </a:rPr>
                <a:t>			           1</a:t>
              </a:r>
            </a:p>
            <a:p>
              <a:pPr eaLnBrk="1" hangingPunct="1">
                <a:spcBef>
                  <a:spcPct val="50000"/>
                </a:spcBef>
              </a:pPr>
              <a:r>
                <a:rPr lang="en-US" altLang="en-US" sz="1600" b="1" dirty="0">
                  <a:latin typeface="Verdana" panose="020B0604030504040204" pitchFamily="34" charset="0"/>
                </a:rPr>
                <a:t> 0%		                </a:t>
              </a:r>
              <a:r>
                <a:rPr lang="en-US" altLang="en-US" sz="1600" b="1" dirty="0" smtClean="0">
                  <a:latin typeface="Verdana" panose="020B0604030504040204" pitchFamily="34" charset="0"/>
                </a:rPr>
                <a:t>              50</a:t>
              </a:r>
              <a:r>
                <a:rPr lang="en-US" altLang="en-US" sz="1600" b="1" dirty="0">
                  <a:latin typeface="Verdana" panose="020B0604030504040204" pitchFamily="34" charset="0"/>
                </a:rPr>
                <a:t>%	        	            </a:t>
              </a:r>
              <a:r>
                <a:rPr lang="en-US" altLang="en-US" sz="1600" b="1" dirty="0" smtClean="0">
                  <a:latin typeface="Verdana" panose="020B0604030504040204" pitchFamily="34" charset="0"/>
                </a:rPr>
                <a:t>100</a:t>
              </a:r>
              <a:r>
                <a:rPr lang="en-US" altLang="en-US" sz="1600" b="1" dirty="0">
                  <a:latin typeface="Verdana" panose="020B0604030504040204" pitchFamily="34" charset="0"/>
                </a:rPr>
                <a:t>%</a:t>
              </a:r>
            </a:p>
            <a:p>
              <a:pPr eaLnBrk="1" hangingPunct="1">
                <a:spcBef>
                  <a:spcPct val="50000"/>
                </a:spcBef>
              </a:pPr>
              <a:r>
                <a:rPr lang="en-US" altLang="en-US" sz="1600" b="1" dirty="0">
                  <a:latin typeface="Verdana" panose="020B0604030504040204" pitchFamily="34" charset="0"/>
                </a:rPr>
                <a:t>				</a:t>
              </a:r>
              <a:r>
                <a:rPr lang="en-US" altLang="en-US" sz="1600" b="1" dirty="0" smtClean="0">
                  <a:latin typeface="Verdana" panose="020B0604030504040204" pitchFamily="34" charset="0"/>
                </a:rPr>
                <a:t>     ½</a:t>
              </a:r>
              <a:r>
                <a:rPr lang="en-US" altLang="en-US" sz="1600" dirty="0">
                  <a:latin typeface="Verdana" panose="020B0604030504040204" pitchFamily="34" charset="0"/>
                </a:rPr>
                <a:t>	</a:t>
              </a:r>
            </a:p>
          </p:txBody>
        </p:sp>
        <p:sp>
          <p:nvSpPr>
            <p:cNvPr id="11" name="Line 13"/>
            <p:cNvSpPr>
              <a:spLocks noChangeShapeType="1"/>
            </p:cNvSpPr>
            <p:nvPr/>
          </p:nvSpPr>
          <p:spPr bwMode="auto">
            <a:xfrm>
              <a:off x="8739398" y="3945630"/>
              <a:ext cx="0" cy="15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2" name="Line 13"/>
            <p:cNvSpPr>
              <a:spLocks noChangeShapeType="1"/>
            </p:cNvSpPr>
            <p:nvPr/>
          </p:nvSpPr>
          <p:spPr bwMode="auto">
            <a:xfrm>
              <a:off x="3236815" y="3945630"/>
              <a:ext cx="0" cy="15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3" name="Line 13"/>
            <p:cNvSpPr>
              <a:spLocks noChangeShapeType="1"/>
            </p:cNvSpPr>
            <p:nvPr/>
          </p:nvSpPr>
          <p:spPr bwMode="auto">
            <a:xfrm>
              <a:off x="6716390" y="3962400"/>
              <a:ext cx="0" cy="15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spTree>
    <p:extLst>
      <p:ext uri="{BB962C8B-B14F-4D97-AF65-F5344CB8AC3E}">
        <p14:creationId xmlns:p14="http://schemas.microsoft.com/office/powerpoint/2010/main" val="3808557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5000" fill="hold"/>
                                        <p:tgtEl>
                                          <p:spTgt spid="31746"/>
                                        </p:tgtEl>
                                        <p:attrNameLst>
                                          <p:attrName>ppt_w</p:attrName>
                                        </p:attrNameLst>
                                      </p:cBhvr>
                                      <p:tavLst>
                                        <p:tav tm="0" fmla="#ppt_w*sin(2.5*pi*$)">
                                          <p:val>
                                            <p:fltVal val="0"/>
                                          </p:val>
                                        </p:tav>
                                        <p:tav tm="100000">
                                          <p:val>
                                            <p:fltVal val="1"/>
                                          </p:val>
                                        </p:tav>
                                      </p:tavLst>
                                    </p:anim>
                                    <p:anim calcmode="lin" valueType="num">
                                      <p:cBhvr>
                                        <p:cTn id="8" dur="5000" fill="hold"/>
                                        <p:tgtEl>
                                          <p:spTgt spid="3174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1747">
                                            <p:txEl>
                                              <p:pRg st="0" end="0"/>
                                            </p:txEl>
                                          </p:spTgt>
                                        </p:tgtEl>
                                        <p:attrNameLst>
                                          <p:attrName>style.visibility</p:attrName>
                                        </p:attrNameLst>
                                      </p:cBhvr>
                                      <p:to>
                                        <p:strVal val="visible"/>
                                      </p:to>
                                    </p:set>
                                    <p:animEffect transition="in" filter="wipe(left)">
                                      <p:cBhvr>
                                        <p:cTn id="13" dur="500"/>
                                        <p:tgtEl>
                                          <p:spTgt spid="31747">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driveby.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747">
                                            <p:txEl>
                                              <p:pRg st="2" end="2"/>
                                            </p:txEl>
                                          </p:spTgt>
                                        </p:tgtEl>
                                        <p:attrNameLst>
                                          <p:attrName>style.visibility</p:attrName>
                                        </p:attrNameLst>
                                      </p:cBhvr>
                                      <p:to>
                                        <p:strVal val="visible"/>
                                      </p:to>
                                    </p:set>
                                    <p:animEffect transition="in" filter="wipe(left)">
                                      <p:cBhvr>
                                        <p:cTn id="18" dur="500"/>
                                        <p:tgtEl>
                                          <p:spTgt spid="31747">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driveby.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wipe(left)">
                                      <p:cBhvr>
                                        <p:cTn id="23" dur="500"/>
                                        <p:tgtEl>
                                          <p:spTgt spid="3174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driveby.wav"/>
                                        </p:tgtEl>
                                      </p:cMediaNode>
                                    </p:audio>
                                  </p:sub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xfrm>
            <a:off x="228600" y="609600"/>
            <a:ext cx="8686800" cy="6096000"/>
          </a:xfrm>
        </p:spPr>
        <p:txBody>
          <a:bodyPr/>
          <a:lstStyle/>
          <a:p>
            <a:pPr eaLnBrk="1" hangingPunct="1">
              <a:buFont typeface="Wingdings" panose="05000000000000000000" pitchFamily="2" charset="2"/>
              <a:buNone/>
              <a:defRPr/>
            </a:pPr>
            <a:r>
              <a:rPr lang="en-US" sz="2400" b="1" dirty="0" smtClean="0">
                <a:solidFill>
                  <a:srgbClr val="FFFF00"/>
                </a:solidFill>
              </a:rPr>
              <a:t>  </a:t>
            </a:r>
            <a:r>
              <a:rPr lang="en-US" sz="2400" b="1" dirty="0" smtClean="0">
                <a:solidFill>
                  <a:srgbClr val="002060"/>
                </a:solidFill>
              </a:rPr>
              <a:t>What is a </a:t>
            </a:r>
            <a:r>
              <a:rPr lang="en-US" sz="2400" b="1" u="sng" dirty="0" smtClean="0">
                <a:solidFill>
                  <a:srgbClr val="002060"/>
                </a:solidFill>
              </a:rPr>
              <a:t>PROBABILITY</a:t>
            </a:r>
            <a:r>
              <a:rPr lang="en-US" sz="2400" b="1" dirty="0" smtClean="0">
                <a:solidFill>
                  <a:srgbClr val="002060"/>
                </a:solidFill>
              </a:rPr>
              <a:t>?</a:t>
            </a:r>
          </a:p>
          <a:p>
            <a:pPr eaLnBrk="1" hangingPunct="1">
              <a:buFont typeface="Wingdings" panose="05000000000000000000" pitchFamily="2" charset="2"/>
              <a:buNone/>
              <a:defRPr/>
            </a:pPr>
            <a:endParaRPr lang="en-US" sz="2400" b="1" dirty="0" smtClean="0">
              <a:solidFill>
                <a:srgbClr val="FFFF00"/>
              </a:solidFill>
            </a:endParaRPr>
          </a:p>
          <a:p>
            <a:pPr eaLnBrk="1" hangingPunct="1">
              <a:buFont typeface="Wingdings" panose="05000000000000000000" pitchFamily="2" charset="2"/>
              <a:buNone/>
              <a:defRPr/>
            </a:pPr>
            <a:r>
              <a:rPr lang="en-US" sz="2400" b="1" dirty="0" smtClean="0"/>
              <a:t>  	0%	 	25%	 	50%	 	75%    	100%</a:t>
            </a:r>
          </a:p>
          <a:p>
            <a:pPr eaLnBrk="1" hangingPunct="1">
              <a:buFont typeface="Wingdings" panose="05000000000000000000" pitchFamily="2" charset="2"/>
              <a:buNone/>
              <a:defRPr/>
            </a:pPr>
            <a:endParaRPr lang="en-US" sz="2400" b="1" dirty="0" smtClean="0"/>
          </a:p>
          <a:p>
            <a:pPr eaLnBrk="1" hangingPunct="1">
              <a:buFont typeface="Wingdings" panose="05000000000000000000" pitchFamily="2" charset="2"/>
              <a:buNone/>
              <a:defRPr/>
            </a:pPr>
            <a:endParaRPr lang="en-US" sz="2400" b="1" dirty="0" smtClean="0"/>
          </a:p>
          <a:p>
            <a:pPr eaLnBrk="1" hangingPunct="1">
              <a:buFont typeface="Wingdings" panose="05000000000000000000" pitchFamily="2" charset="2"/>
              <a:buNone/>
              <a:defRPr/>
            </a:pPr>
            <a:endParaRPr lang="en-US" sz="2400" b="1" dirty="0" smtClean="0"/>
          </a:p>
          <a:p>
            <a:pPr eaLnBrk="1" hangingPunct="1">
              <a:buFont typeface="Wingdings" panose="05000000000000000000" pitchFamily="2" charset="2"/>
              <a:buNone/>
              <a:defRPr/>
            </a:pPr>
            <a:r>
              <a:rPr lang="en-US" sz="2400" b="1" dirty="0" smtClean="0"/>
              <a:t>     0		¼ or .25   </a:t>
            </a:r>
            <a:r>
              <a:rPr lang="en-US" sz="2400" b="1" dirty="0" smtClean="0"/>
              <a:t>	 </a:t>
            </a:r>
            <a:r>
              <a:rPr lang="en-US" sz="2400" b="1" dirty="0" smtClean="0"/>
              <a:t>½ 0r .5   </a:t>
            </a:r>
            <a:r>
              <a:rPr lang="en-US" sz="2400" b="1" dirty="0" smtClean="0"/>
              <a:t>	 </a:t>
            </a:r>
            <a:r>
              <a:rPr lang="en-US" sz="2400" b="1" dirty="0" smtClean="0"/>
              <a:t>¾ or .75	   </a:t>
            </a:r>
            <a:r>
              <a:rPr lang="en-US" sz="2400" b="1" dirty="0" smtClean="0"/>
              <a:t>1</a:t>
            </a:r>
            <a:endParaRPr lang="en-US" sz="2400" b="1" dirty="0" smtClean="0"/>
          </a:p>
          <a:p>
            <a:pPr eaLnBrk="1" hangingPunct="1">
              <a:buFont typeface="Wingdings" panose="05000000000000000000" pitchFamily="2" charset="2"/>
              <a:buNone/>
              <a:defRPr/>
            </a:pPr>
            <a:endParaRPr lang="en-US" sz="2400" b="1" dirty="0" smtClean="0"/>
          </a:p>
          <a:p>
            <a:pPr eaLnBrk="1" hangingPunct="1">
              <a:buFont typeface="Wingdings" panose="05000000000000000000" pitchFamily="2" charset="2"/>
              <a:buNone/>
              <a:defRPr/>
            </a:pPr>
            <a:r>
              <a:rPr lang="en-US" sz="2400" b="1" dirty="0" smtClean="0"/>
              <a:t>  </a:t>
            </a:r>
            <a:endParaRPr lang="en-US" sz="2400" b="1" dirty="0" smtClean="0"/>
          </a:p>
          <a:p>
            <a:pPr eaLnBrk="1" hangingPunct="1">
              <a:buFont typeface="Wingdings" panose="05000000000000000000" pitchFamily="2" charset="2"/>
              <a:buNone/>
              <a:defRPr/>
            </a:pPr>
            <a:endParaRPr lang="en-US" sz="2400" b="1" dirty="0"/>
          </a:p>
          <a:p>
            <a:pPr eaLnBrk="1" hangingPunct="1">
              <a:buFont typeface="Wingdings" panose="05000000000000000000" pitchFamily="2" charset="2"/>
              <a:buNone/>
              <a:defRPr/>
            </a:pPr>
            <a:r>
              <a:rPr lang="en-US" sz="1800" b="1" dirty="0" smtClean="0"/>
              <a:t>Impossible</a:t>
            </a:r>
            <a:r>
              <a:rPr lang="en-US" sz="1800" b="1" dirty="0" smtClean="0"/>
              <a:t>	  Not Very     </a:t>
            </a:r>
            <a:r>
              <a:rPr lang="en-US" sz="1800" b="1" dirty="0" smtClean="0"/>
              <a:t>	Equally </a:t>
            </a:r>
            <a:r>
              <a:rPr lang="en-US" sz="1800" b="1" dirty="0" smtClean="0"/>
              <a:t>Likely     </a:t>
            </a:r>
            <a:r>
              <a:rPr lang="en-US" sz="1800" b="1" dirty="0" smtClean="0"/>
              <a:t>Somewhat       	Certain</a:t>
            </a:r>
            <a:endParaRPr lang="en-US" sz="1800" b="1" dirty="0" smtClean="0"/>
          </a:p>
          <a:p>
            <a:pPr eaLnBrk="1" hangingPunct="1">
              <a:buFont typeface="Wingdings" panose="05000000000000000000" pitchFamily="2" charset="2"/>
              <a:buNone/>
              <a:defRPr/>
            </a:pPr>
            <a:r>
              <a:rPr lang="en-US" sz="1800" b="1" dirty="0" smtClean="0"/>
              <a:t>			    Likely			   </a:t>
            </a:r>
            <a:r>
              <a:rPr lang="en-US" sz="1800" b="1" dirty="0" smtClean="0"/>
              <a:t>	Likely</a:t>
            </a:r>
            <a:endParaRPr lang="en-US" sz="1800" b="1" dirty="0" smtClean="0"/>
          </a:p>
        </p:txBody>
      </p:sp>
      <p:sp>
        <p:nvSpPr>
          <p:cNvPr id="12292" name="Line 4"/>
          <p:cNvSpPr>
            <a:spLocks noChangeShapeType="1"/>
          </p:cNvSpPr>
          <p:nvPr/>
        </p:nvSpPr>
        <p:spPr bwMode="auto">
          <a:xfrm>
            <a:off x="914400" y="2362200"/>
            <a:ext cx="7010400" cy="0"/>
          </a:xfrm>
          <a:prstGeom prst="line">
            <a:avLst/>
          </a:prstGeom>
          <a:noFill/>
          <a:ln w="635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2293" name="Line 6"/>
          <p:cNvSpPr>
            <a:spLocks noChangeShapeType="1"/>
          </p:cNvSpPr>
          <p:nvPr/>
        </p:nvSpPr>
        <p:spPr bwMode="auto">
          <a:xfrm>
            <a:off x="6248400" y="2133600"/>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 name="Line 7"/>
          <p:cNvSpPr>
            <a:spLocks noChangeShapeType="1"/>
          </p:cNvSpPr>
          <p:nvPr/>
        </p:nvSpPr>
        <p:spPr bwMode="auto">
          <a:xfrm>
            <a:off x="8001000" y="2133600"/>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8"/>
          <p:cNvSpPr>
            <a:spLocks noChangeShapeType="1"/>
          </p:cNvSpPr>
          <p:nvPr/>
        </p:nvSpPr>
        <p:spPr bwMode="auto">
          <a:xfrm>
            <a:off x="4495800" y="2133600"/>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11"/>
          <p:cNvSpPr>
            <a:spLocks noChangeShapeType="1"/>
          </p:cNvSpPr>
          <p:nvPr/>
        </p:nvSpPr>
        <p:spPr bwMode="auto">
          <a:xfrm>
            <a:off x="2438400" y="2133600"/>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12"/>
          <p:cNvSpPr>
            <a:spLocks noChangeShapeType="1"/>
          </p:cNvSpPr>
          <p:nvPr/>
        </p:nvSpPr>
        <p:spPr bwMode="auto">
          <a:xfrm>
            <a:off x="838200" y="2133600"/>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Rectangle 14"/>
          <p:cNvSpPr>
            <a:spLocks noChangeArrowheads="1"/>
          </p:cNvSpPr>
          <p:nvPr/>
        </p:nvSpPr>
        <p:spPr bwMode="auto">
          <a:xfrm>
            <a:off x="1905000" y="4038600"/>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Arial" panose="020B0604020202020204" pitchFamily="34" charset="0"/>
            </a:endParaRPr>
          </a:p>
        </p:txBody>
      </p:sp>
      <p:sp>
        <p:nvSpPr>
          <p:cNvPr id="12299" name="Rectangle 17"/>
          <p:cNvSpPr>
            <a:spLocks noChangeArrowheads="1"/>
          </p:cNvSpPr>
          <p:nvPr/>
        </p:nvSpPr>
        <p:spPr bwMode="auto">
          <a:xfrm>
            <a:off x="3657600" y="4038600"/>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Arial" panose="020B0604020202020204" pitchFamily="34" charset="0"/>
            </a:endParaRPr>
          </a:p>
        </p:txBody>
      </p:sp>
      <p:sp>
        <p:nvSpPr>
          <p:cNvPr id="12300" name="Rectangle 18"/>
          <p:cNvSpPr>
            <a:spLocks noChangeArrowheads="1"/>
          </p:cNvSpPr>
          <p:nvPr/>
        </p:nvSpPr>
        <p:spPr bwMode="auto">
          <a:xfrm>
            <a:off x="152400" y="4038600"/>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Arial" panose="020B0604020202020204" pitchFamily="34" charset="0"/>
            </a:endParaRPr>
          </a:p>
        </p:txBody>
      </p:sp>
      <p:sp>
        <p:nvSpPr>
          <p:cNvPr id="12301" name="Rectangle 19"/>
          <p:cNvSpPr>
            <a:spLocks noChangeArrowheads="1"/>
          </p:cNvSpPr>
          <p:nvPr/>
        </p:nvSpPr>
        <p:spPr bwMode="auto">
          <a:xfrm>
            <a:off x="5410200" y="4038600"/>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Arial" panose="020B0604020202020204" pitchFamily="34" charset="0"/>
            </a:endParaRPr>
          </a:p>
        </p:txBody>
      </p:sp>
      <p:sp>
        <p:nvSpPr>
          <p:cNvPr id="12302" name="Rectangle 20"/>
          <p:cNvSpPr>
            <a:spLocks noChangeArrowheads="1"/>
          </p:cNvSpPr>
          <p:nvPr/>
        </p:nvSpPr>
        <p:spPr bwMode="auto">
          <a:xfrm>
            <a:off x="7162800" y="4038600"/>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614902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3"/>
          <p:cNvSpPr>
            <a:spLocks noGrp="1" noChangeArrowheads="1"/>
          </p:cNvSpPr>
          <p:nvPr>
            <p:ph sz="quarter" idx="1"/>
          </p:nvPr>
        </p:nvSpPr>
        <p:spPr>
          <a:xfrm>
            <a:off x="152400" y="1828800"/>
            <a:ext cx="8686800" cy="4645025"/>
          </a:xfrm>
        </p:spPr>
        <p:txBody>
          <a:bodyPr/>
          <a:lstStyle/>
          <a:p>
            <a:pPr eaLnBrk="1" hangingPunct="1"/>
            <a:endParaRPr lang="en-US" altLang="en-US" sz="2800" dirty="0" smtClean="0"/>
          </a:p>
          <a:p>
            <a:pPr eaLnBrk="1" hangingPunct="1"/>
            <a:r>
              <a:rPr lang="en-US" altLang="en-US" sz="2800" dirty="0" smtClean="0"/>
              <a:t>When a meteorologist says that the chance of rain is 50%, the meteorologist is predicting that it is equally likely to rain or not to rain.  </a:t>
            </a:r>
          </a:p>
          <a:p>
            <a:pPr eaLnBrk="1" hangingPunct="1"/>
            <a:endParaRPr lang="en-US" altLang="en-US" sz="2800" dirty="0" smtClean="0"/>
          </a:p>
          <a:p>
            <a:pPr eaLnBrk="1" hangingPunct="1"/>
            <a:r>
              <a:rPr lang="en-US" altLang="en-US" sz="2800" dirty="0" smtClean="0"/>
              <a:t>If the chance of rain rises to 80%, it is more likely to rain.  </a:t>
            </a:r>
          </a:p>
          <a:p>
            <a:pPr eaLnBrk="1" hangingPunct="1"/>
            <a:endParaRPr lang="en-US" altLang="en-US" sz="2800" dirty="0" smtClean="0"/>
          </a:p>
          <a:p>
            <a:pPr eaLnBrk="1" hangingPunct="1"/>
            <a:r>
              <a:rPr lang="en-US" altLang="en-US" sz="2800" dirty="0" smtClean="0"/>
              <a:t>If the chance drops to 20%, then it may rain, or it probably will not rain.</a:t>
            </a:r>
          </a:p>
        </p:txBody>
      </p:sp>
      <p:pic>
        <p:nvPicPr>
          <p:cNvPr id="13315" name="Picture 5" descr="C:\WINDOWS\Application Data\Microsoft\Media Catalog\Downloaded Clips\cl0\AG00501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8600"/>
            <a:ext cx="1676400" cy="1512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609600" y="427038"/>
            <a:ext cx="7467600" cy="563562"/>
          </a:xfrm>
          <a:prstGeom prst="rect">
            <a:avLst/>
          </a:prstGeom>
        </p:spPr>
        <p:txBody>
          <a:bodyPr anchor="b">
            <a:noAutofit/>
          </a:bodyPr>
          <a:lstStyle/>
          <a:p>
            <a:pPr eaLnBrk="1" fontAlgn="auto" hangingPunct="1">
              <a:spcAft>
                <a:spcPts val="0"/>
              </a:spcAft>
              <a:defRPr/>
            </a:pPr>
            <a:r>
              <a:rPr lang="en-US" sz="3200" b="1" cap="small" dirty="0">
                <a:solidFill>
                  <a:schemeClr val="accent1">
                    <a:lumMod val="75000"/>
                  </a:schemeClr>
                </a:solidFill>
                <a:latin typeface="Times New Roman" panose="02020603050405020304" pitchFamily="18" charset="0"/>
                <a:ea typeface="+mj-ea"/>
                <a:cs typeface="Times New Roman" panose="02020603050405020304" pitchFamily="18" charset="0"/>
              </a:rPr>
              <a:t>Probability</a:t>
            </a:r>
          </a:p>
        </p:txBody>
      </p:sp>
    </p:spTree>
    <p:extLst>
      <p:ext uri="{BB962C8B-B14F-4D97-AF65-F5344CB8AC3E}">
        <p14:creationId xmlns:p14="http://schemas.microsoft.com/office/powerpoint/2010/main" val="2098833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0" fill="hold"/>
                                        <p:tgtEl>
                                          <p:spTgt spid="6"/>
                                        </p:tgtEl>
                                        <p:attrNameLst>
                                          <p:attrName>ppt_w</p:attrName>
                                        </p:attrNameLst>
                                      </p:cBhvr>
                                      <p:tavLst>
                                        <p:tav tm="0" fmla="#ppt_w*sin(2.5*pi*$)">
                                          <p:val>
                                            <p:fltVal val="0"/>
                                          </p:val>
                                        </p:tav>
                                        <p:tav tm="100000">
                                          <p:val>
                                            <p:fltVal val="1"/>
                                          </p:val>
                                        </p:tav>
                                      </p:tavLst>
                                    </p:anim>
                                    <p:anim calcmode="lin" valueType="num">
                                      <p:cBhvr>
                                        <p:cTn id="8" dur="5000" fill="hold"/>
                                        <p:tgtEl>
                                          <p:spTgt spid="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explode.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Effect transition="in" filter="wipe(up)">
                                      <p:cBhvr>
                                        <p:cTn id="13" dur="500"/>
                                        <p:tgtEl>
                                          <p:spTgt spid="41987">
                                            <p:txEl>
                                              <p:pRg st="1" end="1"/>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explod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1987">
                                            <p:txEl>
                                              <p:pRg st="3" end="3"/>
                                            </p:txEl>
                                          </p:spTgt>
                                        </p:tgtEl>
                                        <p:attrNameLst>
                                          <p:attrName>style.visibility</p:attrName>
                                        </p:attrNameLst>
                                      </p:cBhvr>
                                      <p:to>
                                        <p:strVal val="visible"/>
                                      </p:to>
                                    </p:set>
                                    <p:animEffect transition="in" filter="wipe(up)">
                                      <p:cBhvr>
                                        <p:cTn id="18" dur="500"/>
                                        <p:tgtEl>
                                          <p:spTgt spid="419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explod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animEffect transition="in" filter="wipe(up)">
                                      <p:cBhvr>
                                        <p:cTn id="23" dur="500"/>
                                        <p:tgtEl>
                                          <p:spTgt spid="41987">
                                            <p:txEl>
                                              <p:pRg st="5" end="5"/>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P spid="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calculating probabilities</a:t>
            </a:r>
            <a:endParaRPr lang="en-US"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457200" y="2057400"/>
                <a:ext cx="8229600" cy="4068763"/>
              </a:xfrm>
            </p:spPr>
            <p:txBody>
              <a:bodyPr/>
              <a:lstStyle/>
              <a:p>
                <a:r>
                  <a:rPr lang="en-US" dirty="0" smtClean="0"/>
                  <a:t>Formula for calculating probability:</a:t>
                </a:r>
              </a:p>
              <a:p>
                <a:endParaRPr lang="en-US" dirty="0" smtClean="0"/>
              </a:p>
              <a:p>
                <a:pPr marL="0" indent="0">
                  <a:buNone/>
                </a:pPr>
                <a:r>
                  <a:rPr lang="en-US" dirty="0"/>
                  <a:t>	</a:t>
                </a:r>
                <a:r>
                  <a:rPr lang="en-US" i="1" dirty="0" smtClean="0"/>
                  <a:t>P(A)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𝑤𝑎𝑦𝑠</m:t>
                        </m:r>
                        <m:r>
                          <a:rPr lang="en-US" b="0" i="1" smtClean="0">
                            <a:latin typeface="Cambria Math" panose="02040503050406030204" pitchFamily="18" charset="0"/>
                          </a:rPr>
                          <m:t> </m:t>
                        </m:r>
                        <m:r>
                          <a:rPr lang="en-US" b="0" i="1" smtClean="0">
                            <a:latin typeface="Cambria Math" panose="02040503050406030204" pitchFamily="18" charset="0"/>
                          </a:rPr>
                          <m:t>𝑜𝑢𝑡𝑐𝑜𝑚𝑒</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𝑜𝑐𝑐𝑢𝑟</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𝑜𝑢𝑡𝑐𝑜𝑚𝑒𝑠</m:t>
                        </m:r>
                      </m:den>
                    </m:f>
                  </m:oMath>
                </a14:m>
                <a:endParaRPr lang="en-US"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457200" y="2057400"/>
                <a:ext cx="8229600" cy="4068763"/>
              </a:xfrm>
              <a:blipFill rotWithShape="0">
                <a:blip r:embed="rId2"/>
                <a:stretch>
                  <a:fillRect l="-1704" t="-2099"/>
                </a:stretch>
              </a:blipFill>
            </p:spPr>
            <p:txBody>
              <a:bodyPr/>
              <a:lstStyle/>
              <a:p>
                <a:r>
                  <a:rPr lang="en-US">
                    <a:noFill/>
                  </a:rPr>
                  <a:t> </a:t>
                </a:r>
              </a:p>
            </p:txBody>
          </p:sp>
        </mc:Fallback>
      </mc:AlternateContent>
    </p:spTree>
    <p:extLst>
      <p:ext uri="{BB962C8B-B14F-4D97-AF65-F5344CB8AC3E}">
        <p14:creationId xmlns:p14="http://schemas.microsoft.com/office/powerpoint/2010/main" val="3097637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304800" y="1447800"/>
            <a:ext cx="8610600" cy="5562600"/>
          </a:xfrm>
        </p:spPr>
        <p:txBody>
          <a:bodyPr/>
          <a:lstStyle/>
          <a:p>
            <a:pPr eaLnBrk="1" hangingPunct="1">
              <a:buFont typeface="Wingdings" panose="05000000000000000000" pitchFamily="2" charset="2"/>
              <a:buNone/>
              <a:defRPr/>
            </a:pPr>
            <a:r>
              <a:rPr lang="en-US" sz="2900" dirty="0" smtClean="0">
                <a:solidFill>
                  <a:srgbClr val="002060"/>
                </a:solidFill>
              </a:rPr>
              <a:t>Spinners</a:t>
            </a:r>
            <a:r>
              <a:rPr lang="en-US" sz="2900" dirty="0" smtClean="0">
                <a:solidFill>
                  <a:srgbClr val="002060"/>
                </a:solidFill>
              </a:rPr>
              <a:t>.</a:t>
            </a:r>
          </a:p>
          <a:p>
            <a:pPr eaLnBrk="1" hangingPunct="1">
              <a:buFont typeface="Wingdings" panose="05000000000000000000" pitchFamily="2" charset="2"/>
              <a:buNone/>
              <a:defRPr/>
            </a:pPr>
            <a:r>
              <a:rPr lang="en-US" sz="2900" dirty="0" smtClean="0">
                <a:solidFill>
                  <a:srgbClr val="002060"/>
                </a:solidFill>
              </a:rPr>
              <a:t>What is the probability of spinning green?</a:t>
            </a:r>
          </a:p>
          <a:p>
            <a:pPr eaLnBrk="1" hangingPunct="1">
              <a:buFont typeface="Wingdings" panose="05000000000000000000" pitchFamily="2" charset="2"/>
              <a:buNone/>
              <a:defRPr/>
            </a:pPr>
            <a:endParaRPr lang="en-US" sz="2000" dirty="0" smtClean="0">
              <a:solidFill>
                <a:srgbClr val="002060"/>
              </a:solidFill>
            </a:endParaRPr>
          </a:p>
          <a:p>
            <a:pPr eaLnBrk="1" hangingPunct="1">
              <a:buFont typeface="Wingdings" panose="05000000000000000000" pitchFamily="2" charset="2"/>
              <a:buNone/>
              <a:defRPr/>
            </a:pPr>
            <a:endParaRPr lang="en-US" sz="2000" dirty="0" smtClean="0">
              <a:solidFill>
                <a:srgbClr val="002060"/>
              </a:solidFill>
            </a:endParaRPr>
          </a:p>
          <a:p>
            <a:pPr eaLnBrk="1" hangingPunct="1">
              <a:buFont typeface="Wingdings" panose="05000000000000000000" pitchFamily="2" charset="2"/>
              <a:buNone/>
              <a:defRPr/>
            </a:pPr>
            <a:r>
              <a:rPr lang="en-US" dirty="0" smtClean="0">
                <a:solidFill>
                  <a:srgbClr val="002060"/>
                </a:solidFill>
              </a:rPr>
              <a:t>		       # favorable outcomes</a:t>
            </a:r>
          </a:p>
          <a:p>
            <a:pPr eaLnBrk="1" hangingPunct="1">
              <a:buFont typeface="Wingdings" panose="05000000000000000000" pitchFamily="2" charset="2"/>
              <a:buNone/>
              <a:defRPr/>
            </a:pPr>
            <a:r>
              <a:rPr lang="en-US" dirty="0" smtClean="0">
                <a:solidFill>
                  <a:srgbClr val="002060"/>
                </a:solidFill>
              </a:rPr>
              <a:t>		        # possible outcomes</a:t>
            </a:r>
          </a:p>
          <a:p>
            <a:pPr eaLnBrk="1" hangingPunct="1">
              <a:buFont typeface="Wingdings" panose="05000000000000000000" pitchFamily="2" charset="2"/>
              <a:buNone/>
              <a:defRPr/>
            </a:pPr>
            <a:endParaRPr lang="en-US" sz="1000" dirty="0" smtClean="0">
              <a:solidFill>
                <a:srgbClr val="002060"/>
              </a:solidFill>
            </a:endParaRPr>
          </a:p>
          <a:p>
            <a:pPr eaLnBrk="1" hangingPunct="1">
              <a:buFont typeface="Wingdings" panose="05000000000000000000" pitchFamily="2" charset="2"/>
              <a:buNone/>
              <a:defRPr/>
            </a:pPr>
            <a:r>
              <a:rPr lang="en-US" dirty="0" smtClean="0">
                <a:solidFill>
                  <a:srgbClr val="002060"/>
                </a:solidFill>
              </a:rPr>
              <a:t>				  </a:t>
            </a:r>
            <a:r>
              <a:rPr lang="en-US" sz="1000" dirty="0" smtClean="0">
                <a:solidFill>
                  <a:srgbClr val="002060"/>
                </a:solidFill>
              </a:rPr>
              <a:t> </a:t>
            </a:r>
            <a:r>
              <a:rPr lang="en-US" dirty="0" smtClean="0">
                <a:solidFill>
                  <a:srgbClr val="002060"/>
                </a:solidFill>
              </a:rPr>
              <a:t>1	  </a:t>
            </a:r>
            <a:r>
              <a:rPr lang="en-US" sz="2200" dirty="0" smtClean="0">
                <a:solidFill>
                  <a:srgbClr val="002060"/>
                </a:solidFill>
              </a:rPr>
              <a:t> </a:t>
            </a:r>
            <a:r>
              <a:rPr lang="en-US" dirty="0" smtClean="0">
                <a:solidFill>
                  <a:srgbClr val="002060"/>
                </a:solidFill>
              </a:rPr>
              <a:t>1</a:t>
            </a:r>
          </a:p>
          <a:p>
            <a:pPr eaLnBrk="1" hangingPunct="1">
              <a:buFont typeface="Wingdings" panose="05000000000000000000" pitchFamily="2" charset="2"/>
              <a:buNone/>
              <a:defRPr/>
            </a:pPr>
            <a:r>
              <a:rPr lang="en-US" dirty="0" smtClean="0">
                <a:solidFill>
                  <a:srgbClr val="002060"/>
                </a:solidFill>
              </a:rPr>
              <a:t>				  </a:t>
            </a:r>
            <a:r>
              <a:rPr lang="en-US" sz="1000" dirty="0" smtClean="0">
                <a:solidFill>
                  <a:srgbClr val="002060"/>
                </a:solidFill>
              </a:rPr>
              <a:t> </a:t>
            </a:r>
            <a:r>
              <a:rPr lang="en-US" dirty="0" smtClean="0">
                <a:solidFill>
                  <a:srgbClr val="002060"/>
                </a:solidFill>
              </a:rPr>
              <a:t>4	  </a:t>
            </a:r>
            <a:r>
              <a:rPr lang="en-US" sz="2200" dirty="0" smtClean="0">
                <a:solidFill>
                  <a:srgbClr val="002060"/>
                </a:solidFill>
              </a:rPr>
              <a:t> </a:t>
            </a:r>
            <a:r>
              <a:rPr lang="en-US" dirty="0" smtClean="0">
                <a:solidFill>
                  <a:srgbClr val="002060"/>
                </a:solidFill>
              </a:rPr>
              <a:t>4</a:t>
            </a:r>
          </a:p>
          <a:p>
            <a:pPr eaLnBrk="1" hangingPunct="1">
              <a:buFont typeface="Wingdings" panose="05000000000000000000" pitchFamily="2" charset="2"/>
              <a:buNone/>
              <a:defRPr/>
            </a:pPr>
            <a:endParaRPr lang="en-US" sz="1500" dirty="0" smtClean="0">
              <a:solidFill>
                <a:srgbClr val="002060"/>
              </a:solidFill>
            </a:endParaRPr>
          </a:p>
          <a:p>
            <a:pPr eaLnBrk="1" hangingPunct="1">
              <a:buFont typeface="Wingdings" panose="05000000000000000000" pitchFamily="2" charset="2"/>
              <a:buNone/>
              <a:defRPr/>
            </a:pPr>
            <a:r>
              <a:rPr lang="en-US" sz="2200" dirty="0" smtClean="0">
                <a:solidFill>
                  <a:srgbClr val="002060"/>
                </a:solidFill>
              </a:rPr>
              <a:t>The probability of spinning green is 1 out of 4 or .25 or 25%</a:t>
            </a:r>
          </a:p>
        </p:txBody>
      </p:sp>
      <p:pic>
        <p:nvPicPr>
          <p:cNvPr id="15364" name="spinner" descr="spinne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91400" y="3352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6"/>
          <p:cNvSpPr txBox="1">
            <a:spLocks noChangeArrowheads="1"/>
          </p:cNvSpPr>
          <p:nvPr/>
        </p:nvSpPr>
        <p:spPr bwMode="auto">
          <a:xfrm>
            <a:off x="228600" y="3505200"/>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50000"/>
              </a:spcBef>
              <a:buClrTx/>
              <a:buSzTx/>
              <a:buFontTx/>
              <a:buNone/>
            </a:pPr>
            <a:r>
              <a:rPr lang="en-US" altLang="en-US" b="1">
                <a:latin typeface="Comic Sans MS" panose="030F0702030302020204" pitchFamily="66" charset="0"/>
              </a:rPr>
              <a:t>P(event) =</a:t>
            </a:r>
            <a:r>
              <a:rPr lang="en-US" altLang="en-US">
                <a:latin typeface="Comic Sans MS" panose="030F0702030302020204" pitchFamily="66" charset="0"/>
              </a:rPr>
              <a:t> </a:t>
            </a:r>
          </a:p>
        </p:txBody>
      </p:sp>
      <p:sp>
        <p:nvSpPr>
          <p:cNvPr id="15366" name="Line 7"/>
          <p:cNvSpPr>
            <a:spLocks noChangeShapeType="1"/>
          </p:cNvSpPr>
          <p:nvPr/>
        </p:nvSpPr>
        <p:spPr bwMode="auto">
          <a:xfrm>
            <a:off x="2514600" y="3810000"/>
            <a:ext cx="44196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Text Box 8"/>
          <p:cNvSpPr txBox="1">
            <a:spLocks noChangeArrowheads="1"/>
          </p:cNvSpPr>
          <p:nvPr/>
        </p:nvSpPr>
        <p:spPr bwMode="auto">
          <a:xfrm>
            <a:off x="1219200" y="48768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50000"/>
              </a:spcBef>
              <a:buClrTx/>
              <a:buSzTx/>
              <a:buFontTx/>
              <a:buNone/>
            </a:pPr>
            <a:r>
              <a:rPr lang="en-US" altLang="en-US" b="1">
                <a:latin typeface="Comic Sans MS" panose="030F0702030302020204" pitchFamily="66" charset="0"/>
              </a:rPr>
              <a:t>P(green)</a:t>
            </a:r>
            <a:r>
              <a:rPr lang="en-US" altLang="en-US" sz="2200" b="1">
                <a:latin typeface="Comic Sans MS" panose="030F0702030302020204" pitchFamily="66" charset="0"/>
              </a:rPr>
              <a:t> </a:t>
            </a:r>
            <a:r>
              <a:rPr lang="en-US" altLang="en-US" b="1">
                <a:latin typeface="Comic Sans MS" panose="030F0702030302020204" pitchFamily="66" charset="0"/>
              </a:rPr>
              <a:t>=</a:t>
            </a:r>
            <a:r>
              <a:rPr lang="en-US" altLang="en-US">
                <a:latin typeface="Comic Sans MS" panose="030F0702030302020204" pitchFamily="66" charset="0"/>
              </a:rPr>
              <a:t>     </a:t>
            </a:r>
            <a:r>
              <a:rPr lang="en-US" altLang="en-US" sz="1800">
                <a:latin typeface="Comic Sans MS" panose="030F0702030302020204" pitchFamily="66" charset="0"/>
              </a:rPr>
              <a:t>  </a:t>
            </a:r>
            <a:r>
              <a:rPr lang="en-US" altLang="en-US" b="1">
                <a:latin typeface="Comic Sans MS" panose="030F0702030302020204" pitchFamily="66" charset="0"/>
              </a:rPr>
              <a:t>=</a:t>
            </a:r>
          </a:p>
        </p:txBody>
      </p:sp>
      <p:sp>
        <p:nvSpPr>
          <p:cNvPr id="15368" name="Line 9"/>
          <p:cNvSpPr>
            <a:spLocks noChangeShapeType="1"/>
          </p:cNvSpPr>
          <p:nvPr/>
        </p:nvSpPr>
        <p:spPr bwMode="auto">
          <a:xfrm>
            <a:off x="3429000" y="5181600"/>
            <a:ext cx="4572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10"/>
          <p:cNvSpPr>
            <a:spLocks noChangeShapeType="1"/>
          </p:cNvSpPr>
          <p:nvPr/>
        </p:nvSpPr>
        <p:spPr bwMode="auto">
          <a:xfrm>
            <a:off x="4343400" y="5181600"/>
            <a:ext cx="457200" cy="0"/>
          </a:xfrm>
          <a:prstGeom prst="line">
            <a:avLst/>
          </a:prstGeom>
          <a:noFill/>
          <a:ln w="6350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AutoShape 11"/>
          <p:cNvSpPr>
            <a:spLocks noChangeArrowheads="1"/>
          </p:cNvSpPr>
          <p:nvPr/>
        </p:nvSpPr>
        <p:spPr bwMode="auto">
          <a:xfrm>
            <a:off x="4267200" y="4648200"/>
            <a:ext cx="609600" cy="1066800"/>
          </a:xfrm>
          <a:prstGeom prst="roundRect">
            <a:avLst>
              <a:gd name="adj" fmla="val 16667"/>
            </a:avLst>
          </a:prstGeom>
          <a:noFill/>
          <a:ln w="3810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2399322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deck of cards</a:t>
            </a:r>
            <a:endParaRPr lang="en-US" dirty="0"/>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715261"/>
            <a:ext cx="8991600" cy="422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806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609600" y="1524000"/>
            <a:ext cx="8839200" cy="5638800"/>
          </a:xfrm>
        </p:spPr>
        <p:txBody>
          <a:bodyPr/>
          <a:lstStyle/>
          <a:p>
            <a:pPr eaLnBrk="1" hangingPunct="1">
              <a:buFont typeface="Wingdings" panose="05000000000000000000" pitchFamily="2" charset="2"/>
              <a:buNone/>
              <a:defRPr/>
            </a:pPr>
            <a:r>
              <a:rPr lang="en-US" sz="2900" dirty="0" smtClean="0">
                <a:solidFill>
                  <a:srgbClr val="002060"/>
                </a:solidFill>
              </a:rPr>
              <a:t>Deck </a:t>
            </a:r>
            <a:r>
              <a:rPr lang="en-US" sz="2900" dirty="0" smtClean="0">
                <a:solidFill>
                  <a:srgbClr val="002060"/>
                </a:solidFill>
              </a:rPr>
              <a:t>of Cards.</a:t>
            </a:r>
          </a:p>
          <a:p>
            <a:pPr eaLnBrk="1" hangingPunct="1">
              <a:buFont typeface="Wingdings" panose="05000000000000000000" pitchFamily="2" charset="2"/>
              <a:buNone/>
              <a:defRPr/>
            </a:pPr>
            <a:r>
              <a:rPr lang="en-US" sz="3000" dirty="0" smtClean="0">
                <a:solidFill>
                  <a:srgbClr val="002060"/>
                </a:solidFill>
              </a:rPr>
              <a:t>What is the probability of picking a heart?</a:t>
            </a:r>
          </a:p>
          <a:p>
            <a:pPr eaLnBrk="1" hangingPunct="1">
              <a:buFont typeface="Wingdings" panose="05000000000000000000" pitchFamily="2" charset="2"/>
              <a:buNone/>
              <a:defRPr/>
            </a:pPr>
            <a:endParaRPr lang="en-US" sz="600" dirty="0" smtClean="0">
              <a:solidFill>
                <a:srgbClr val="002060"/>
              </a:solidFill>
            </a:endParaRPr>
          </a:p>
          <a:p>
            <a:pPr eaLnBrk="1" hangingPunct="1">
              <a:buFont typeface="Wingdings" panose="05000000000000000000" pitchFamily="2" charset="2"/>
              <a:buNone/>
              <a:defRPr/>
            </a:pPr>
            <a:r>
              <a:rPr lang="en-US" sz="2200" dirty="0" smtClean="0">
                <a:solidFill>
                  <a:srgbClr val="002060"/>
                </a:solidFill>
              </a:rPr>
              <a:t>		       # favorable outcomes     13     </a:t>
            </a:r>
            <a:r>
              <a:rPr lang="en-US" sz="400" dirty="0" smtClean="0">
                <a:solidFill>
                  <a:srgbClr val="002060"/>
                </a:solidFill>
              </a:rPr>
              <a:t> </a:t>
            </a:r>
            <a:r>
              <a:rPr lang="en-US" sz="2200" dirty="0" smtClean="0">
                <a:solidFill>
                  <a:srgbClr val="002060"/>
                </a:solidFill>
              </a:rPr>
              <a:t>1</a:t>
            </a:r>
          </a:p>
          <a:p>
            <a:pPr eaLnBrk="1" hangingPunct="1">
              <a:buFont typeface="Wingdings" panose="05000000000000000000" pitchFamily="2" charset="2"/>
              <a:buNone/>
              <a:defRPr/>
            </a:pPr>
            <a:endParaRPr lang="en-US" sz="400" dirty="0" smtClean="0">
              <a:solidFill>
                <a:srgbClr val="002060"/>
              </a:solidFill>
            </a:endParaRPr>
          </a:p>
          <a:p>
            <a:pPr eaLnBrk="1" hangingPunct="1">
              <a:buFont typeface="Wingdings" panose="05000000000000000000" pitchFamily="2" charset="2"/>
              <a:buNone/>
              <a:defRPr/>
            </a:pPr>
            <a:r>
              <a:rPr lang="en-US" sz="2200" dirty="0" smtClean="0">
                <a:solidFill>
                  <a:srgbClr val="002060"/>
                </a:solidFill>
              </a:rPr>
              <a:t>		        # possible outcomes      52     4</a:t>
            </a:r>
          </a:p>
          <a:p>
            <a:pPr eaLnBrk="1" hangingPunct="1">
              <a:buFont typeface="Wingdings" panose="05000000000000000000" pitchFamily="2" charset="2"/>
              <a:buNone/>
              <a:defRPr/>
            </a:pPr>
            <a:r>
              <a:rPr lang="en-US" sz="2200" dirty="0" smtClean="0">
                <a:solidFill>
                  <a:srgbClr val="002060"/>
                </a:solidFill>
              </a:rPr>
              <a:t>		The probability of picking a heart is</a:t>
            </a:r>
          </a:p>
          <a:p>
            <a:pPr eaLnBrk="1" hangingPunct="1">
              <a:buFont typeface="Wingdings" panose="05000000000000000000" pitchFamily="2" charset="2"/>
              <a:buNone/>
              <a:defRPr/>
            </a:pPr>
            <a:r>
              <a:rPr lang="en-US" sz="2200" dirty="0" smtClean="0">
                <a:solidFill>
                  <a:srgbClr val="002060"/>
                </a:solidFill>
              </a:rPr>
              <a:t>		1 out of 4 or .25 or 25%</a:t>
            </a:r>
          </a:p>
          <a:p>
            <a:pPr eaLnBrk="1" hangingPunct="1">
              <a:buFont typeface="Wingdings" panose="05000000000000000000" pitchFamily="2" charset="2"/>
              <a:buNone/>
              <a:defRPr/>
            </a:pPr>
            <a:r>
              <a:rPr lang="en-US" sz="2900" dirty="0" smtClean="0">
                <a:solidFill>
                  <a:srgbClr val="002060"/>
                </a:solidFill>
              </a:rPr>
              <a:t>What is the probability of picking a non heart?</a:t>
            </a:r>
          </a:p>
          <a:p>
            <a:pPr eaLnBrk="1" hangingPunct="1">
              <a:buFont typeface="Wingdings" panose="05000000000000000000" pitchFamily="2" charset="2"/>
              <a:buNone/>
              <a:defRPr/>
            </a:pPr>
            <a:endParaRPr lang="en-US" sz="600" dirty="0" smtClean="0">
              <a:solidFill>
                <a:srgbClr val="002060"/>
              </a:solidFill>
            </a:endParaRPr>
          </a:p>
          <a:p>
            <a:pPr eaLnBrk="1" hangingPunct="1">
              <a:buFont typeface="Wingdings" panose="05000000000000000000" pitchFamily="2" charset="2"/>
              <a:buNone/>
              <a:defRPr/>
            </a:pPr>
            <a:r>
              <a:rPr lang="en-US" sz="2200" dirty="0" smtClean="0">
                <a:solidFill>
                  <a:srgbClr val="002060"/>
                </a:solidFill>
              </a:rPr>
              <a:t>		       # favorable outcomes     39     </a:t>
            </a:r>
            <a:r>
              <a:rPr lang="en-US" sz="400" dirty="0" smtClean="0">
                <a:solidFill>
                  <a:srgbClr val="002060"/>
                </a:solidFill>
              </a:rPr>
              <a:t> </a:t>
            </a:r>
            <a:r>
              <a:rPr lang="en-US" sz="2200" dirty="0" smtClean="0">
                <a:solidFill>
                  <a:srgbClr val="002060"/>
                </a:solidFill>
              </a:rPr>
              <a:t>3</a:t>
            </a:r>
          </a:p>
          <a:p>
            <a:pPr eaLnBrk="1" hangingPunct="1">
              <a:buFont typeface="Wingdings" panose="05000000000000000000" pitchFamily="2" charset="2"/>
              <a:buNone/>
              <a:defRPr/>
            </a:pPr>
            <a:endParaRPr lang="en-US" sz="400" dirty="0" smtClean="0">
              <a:solidFill>
                <a:srgbClr val="002060"/>
              </a:solidFill>
            </a:endParaRPr>
          </a:p>
          <a:p>
            <a:pPr eaLnBrk="1" hangingPunct="1">
              <a:buFont typeface="Wingdings" panose="05000000000000000000" pitchFamily="2" charset="2"/>
              <a:buNone/>
              <a:defRPr/>
            </a:pPr>
            <a:r>
              <a:rPr lang="en-US" sz="2200" dirty="0" smtClean="0">
                <a:solidFill>
                  <a:srgbClr val="002060"/>
                </a:solidFill>
              </a:rPr>
              <a:t>		        # possible outcomes      52     4</a:t>
            </a:r>
          </a:p>
          <a:p>
            <a:pPr eaLnBrk="1" hangingPunct="1">
              <a:buFont typeface="Wingdings" panose="05000000000000000000" pitchFamily="2" charset="2"/>
              <a:buNone/>
              <a:defRPr/>
            </a:pPr>
            <a:r>
              <a:rPr lang="en-US" sz="2200" dirty="0" smtClean="0">
                <a:solidFill>
                  <a:srgbClr val="002060"/>
                </a:solidFill>
              </a:rPr>
              <a:t>		The probability of picking a heart is</a:t>
            </a:r>
          </a:p>
          <a:p>
            <a:pPr eaLnBrk="1" hangingPunct="1">
              <a:buFont typeface="Wingdings" panose="05000000000000000000" pitchFamily="2" charset="2"/>
              <a:buNone/>
              <a:defRPr/>
            </a:pPr>
            <a:r>
              <a:rPr lang="en-US" sz="2200" dirty="0" smtClean="0">
                <a:solidFill>
                  <a:srgbClr val="002060"/>
                </a:solidFill>
              </a:rPr>
              <a:t>		3 out of 4 or .75 or 75%</a:t>
            </a:r>
          </a:p>
          <a:p>
            <a:pPr eaLnBrk="1" hangingPunct="1">
              <a:buFont typeface="Wingdings" panose="05000000000000000000" pitchFamily="2" charset="2"/>
              <a:buNone/>
              <a:defRPr/>
            </a:pPr>
            <a:endParaRPr lang="en-US" sz="2200" dirty="0" smtClean="0">
              <a:solidFill>
                <a:srgbClr val="002060"/>
              </a:solidFill>
            </a:endParaRPr>
          </a:p>
        </p:txBody>
      </p:sp>
      <p:sp>
        <p:nvSpPr>
          <p:cNvPr id="17412" name="Text Box 4"/>
          <p:cNvSpPr txBox="1">
            <a:spLocks noChangeArrowheads="1"/>
          </p:cNvSpPr>
          <p:nvPr/>
        </p:nvSpPr>
        <p:spPr bwMode="auto">
          <a:xfrm>
            <a:off x="457200" y="2743200"/>
            <a:ext cx="7239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50000"/>
              </a:spcBef>
              <a:buClrTx/>
              <a:buSzTx/>
              <a:buFontTx/>
              <a:buNone/>
            </a:pPr>
            <a:r>
              <a:rPr lang="en-US" altLang="en-US" sz="2200" b="1" dirty="0">
                <a:latin typeface="Comic Sans MS" panose="030F0702030302020204" pitchFamily="66" charset="0"/>
              </a:rPr>
              <a:t>P(heart) =</a:t>
            </a:r>
            <a:r>
              <a:rPr lang="en-US" altLang="en-US" dirty="0">
                <a:latin typeface="Comic Sans MS" panose="030F0702030302020204" pitchFamily="66" charset="0"/>
              </a:rPr>
              <a:t> 				  </a:t>
            </a:r>
            <a:r>
              <a:rPr lang="en-US" altLang="en-US" sz="1800" b="1" dirty="0" smtClean="0">
                <a:latin typeface="Comic Sans MS" panose="030F0702030302020204" pitchFamily="66" charset="0"/>
              </a:rPr>
              <a:t>=		</a:t>
            </a:r>
            <a:r>
              <a:rPr lang="en-US" altLang="en-US" sz="1800" b="1" dirty="0">
                <a:latin typeface="Comic Sans MS" panose="030F0702030302020204" pitchFamily="66" charset="0"/>
              </a:rPr>
              <a:t>	  </a:t>
            </a:r>
          </a:p>
        </p:txBody>
      </p:sp>
      <p:sp>
        <p:nvSpPr>
          <p:cNvPr id="17413" name="Line 5"/>
          <p:cNvSpPr>
            <a:spLocks noChangeShapeType="1"/>
          </p:cNvSpPr>
          <p:nvPr/>
        </p:nvSpPr>
        <p:spPr bwMode="auto">
          <a:xfrm>
            <a:off x="2057400" y="3048000"/>
            <a:ext cx="3200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AutoShape 36"/>
          <p:cNvSpPr>
            <a:spLocks noChangeArrowheads="1"/>
          </p:cNvSpPr>
          <p:nvPr/>
        </p:nvSpPr>
        <p:spPr bwMode="auto">
          <a:xfrm>
            <a:off x="5410200" y="2667000"/>
            <a:ext cx="457200" cy="914400"/>
          </a:xfrm>
          <a:prstGeom prst="roundRect">
            <a:avLst>
              <a:gd name="adj" fmla="val 16667"/>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endParaRPr lang="en-US" altLang="en-US" sz="1800">
              <a:latin typeface="Arial" panose="020B0604020202020204" pitchFamily="34" charset="0"/>
            </a:endParaRPr>
          </a:p>
        </p:txBody>
      </p:sp>
      <p:pic>
        <p:nvPicPr>
          <p:cNvPr id="17415" name="Picture 37"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667000"/>
            <a:ext cx="12192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Line 39"/>
          <p:cNvSpPr>
            <a:spLocks noChangeShapeType="1"/>
          </p:cNvSpPr>
          <p:nvPr/>
        </p:nvSpPr>
        <p:spPr bwMode="auto">
          <a:xfrm>
            <a:off x="5334000" y="312420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Text Box 41"/>
          <p:cNvSpPr txBox="1">
            <a:spLocks noChangeArrowheads="1"/>
          </p:cNvSpPr>
          <p:nvPr/>
        </p:nvSpPr>
        <p:spPr bwMode="auto">
          <a:xfrm>
            <a:off x="152400" y="510540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50000"/>
              </a:spcBef>
              <a:buClrTx/>
              <a:buSzTx/>
              <a:buFontTx/>
              <a:buNone/>
            </a:pPr>
            <a:r>
              <a:rPr lang="en-US" altLang="en-US" sz="2200" b="1" dirty="0" smtClean="0">
                <a:latin typeface="Comic Sans MS" panose="030F0702030302020204" pitchFamily="66" charset="0"/>
              </a:rPr>
              <a:t>P(non-heart</a:t>
            </a:r>
            <a:r>
              <a:rPr lang="en-US" altLang="en-US" sz="2200" b="1" dirty="0">
                <a:latin typeface="Comic Sans MS" panose="030F0702030302020204" pitchFamily="66" charset="0"/>
              </a:rPr>
              <a:t>)</a:t>
            </a:r>
            <a:r>
              <a:rPr lang="en-US" altLang="en-US" sz="1200" b="1" dirty="0">
                <a:latin typeface="Comic Sans MS" panose="030F0702030302020204" pitchFamily="66" charset="0"/>
              </a:rPr>
              <a:t> </a:t>
            </a:r>
            <a:r>
              <a:rPr lang="en-US" altLang="en-US" sz="2200" b="1" dirty="0">
                <a:latin typeface="Comic Sans MS" panose="030F0702030302020204" pitchFamily="66" charset="0"/>
              </a:rPr>
              <a:t>=</a:t>
            </a:r>
            <a:r>
              <a:rPr lang="en-US" altLang="en-US" dirty="0">
                <a:latin typeface="Comic Sans MS" panose="030F0702030302020204" pitchFamily="66" charset="0"/>
              </a:rPr>
              <a:t> 			   </a:t>
            </a:r>
            <a:r>
              <a:rPr lang="en-US" altLang="en-US" dirty="0" smtClean="0">
                <a:latin typeface="Comic Sans MS" panose="030F0702030302020204" pitchFamily="66" charset="0"/>
              </a:rPr>
              <a:t> </a:t>
            </a:r>
            <a:r>
              <a:rPr lang="en-US" altLang="en-US" sz="1800" b="1" dirty="0">
                <a:latin typeface="Comic Sans MS" panose="030F0702030302020204" pitchFamily="66" charset="0"/>
              </a:rPr>
              <a:t>=	      </a:t>
            </a:r>
          </a:p>
        </p:txBody>
      </p:sp>
      <p:sp>
        <p:nvSpPr>
          <p:cNvPr id="17419" name="Line 42"/>
          <p:cNvSpPr>
            <a:spLocks noChangeShapeType="1"/>
          </p:cNvSpPr>
          <p:nvPr/>
        </p:nvSpPr>
        <p:spPr bwMode="auto">
          <a:xfrm>
            <a:off x="2057400" y="5410200"/>
            <a:ext cx="3200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43"/>
          <p:cNvSpPr>
            <a:spLocks noChangeShapeType="1"/>
          </p:cNvSpPr>
          <p:nvPr/>
        </p:nvSpPr>
        <p:spPr bwMode="auto">
          <a:xfrm>
            <a:off x="5410200" y="541020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00002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2442</TotalTime>
  <Words>900</Words>
  <Application>Microsoft Office PowerPoint</Application>
  <PresentationFormat>On-screen Show (4:3)</PresentationFormat>
  <Paragraphs>128</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Comic Sans MS</vt:lpstr>
      <vt:lpstr>Times New Roman</vt:lpstr>
      <vt:lpstr>Verdana</vt:lpstr>
      <vt:lpstr>Wingdings</vt:lpstr>
      <vt:lpstr>Office Theme</vt:lpstr>
      <vt:lpstr>PowerPoint Presentation</vt:lpstr>
      <vt:lpstr>Probability</vt:lpstr>
      <vt:lpstr>Probability</vt:lpstr>
      <vt:lpstr>PowerPoint Presentation</vt:lpstr>
      <vt:lpstr>PowerPoint Presentation</vt:lpstr>
      <vt:lpstr>Formula for calculating probabilities</vt:lpstr>
      <vt:lpstr>PowerPoint Presentation</vt:lpstr>
      <vt:lpstr>A deck of cards</vt:lpstr>
      <vt:lpstr>PowerPoint Presentation</vt:lpstr>
      <vt:lpstr>PowerPoint Presentation</vt:lpstr>
      <vt:lpstr>PowerPoint Presentation</vt:lpstr>
      <vt:lpstr>PowerPoint Presentation</vt:lpstr>
      <vt:lpstr>The rules of probability: The complementary probability rule</vt:lpstr>
      <vt:lpstr>Contd.. (complimentary probability)</vt:lpstr>
      <vt:lpstr>The addition rule II: the probability of two outcomes occurring when outcomes are not mutually exclusive. </vt:lpstr>
      <vt:lpstr>The Multiplication rule: Calculate the probability of two independent events</vt:lpstr>
    </vt:vector>
  </TitlesOfParts>
  <Company>cnr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cnr</dc:creator>
  <cp:lastModifiedBy>windo mscon</cp:lastModifiedBy>
  <cp:revision>266</cp:revision>
  <dcterms:created xsi:type="dcterms:W3CDTF">2010-02-01T08:10:58Z</dcterms:created>
  <dcterms:modified xsi:type="dcterms:W3CDTF">2016-03-02T06:47:23Z</dcterms:modified>
</cp:coreProperties>
</file>