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0" r:id="rId7"/>
    <p:sldId id="265" r:id="rId8"/>
    <p:sldId id="266" r:id="rId9"/>
    <p:sldId id="263" r:id="rId10"/>
    <p:sldId id="268" r:id="rId11"/>
    <p:sldId id="267" r:id="rId12"/>
    <p:sldId id="270" r:id="rId13"/>
    <p:sldId id="269" r:id="rId14"/>
    <p:sldId id="272" r:id="rId15"/>
    <p:sldId id="273" r:id="rId16"/>
    <p:sldId id="274" r:id="rId17"/>
    <p:sldId id="275" r:id="rId18"/>
    <p:sldId id="277" r:id="rId19"/>
    <p:sldId id="278" r:id="rId20"/>
    <p:sldId id="280" r:id="rId21"/>
    <p:sldId id="289" r:id="rId22"/>
    <p:sldId id="29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67FA2E-7FF1-48C3-B265-5B08AC5F82D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46008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FA2E-7FF1-48C3-B265-5B08AC5F82D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161826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FA2E-7FF1-48C3-B265-5B08AC5F82D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425564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7FA2E-7FF1-48C3-B265-5B08AC5F82D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130662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7FA2E-7FF1-48C3-B265-5B08AC5F82D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373024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67FA2E-7FF1-48C3-B265-5B08AC5F82D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216846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7FA2E-7FF1-48C3-B265-5B08AC5F82D2}"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62233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67FA2E-7FF1-48C3-B265-5B08AC5F82D2}"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102634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7FA2E-7FF1-48C3-B265-5B08AC5F82D2}"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266039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7FA2E-7FF1-48C3-B265-5B08AC5F82D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259509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7FA2E-7FF1-48C3-B265-5B08AC5F82D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208C6-CD80-4D18-8D29-4D1F3C646E80}" type="slidenum">
              <a:rPr lang="en-US" smtClean="0"/>
              <a:t>‹#›</a:t>
            </a:fld>
            <a:endParaRPr lang="en-US"/>
          </a:p>
        </p:txBody>
      </p:sp>
    </p:spTree>
    <p:extLst>
      <p:ext uri="{BB962C8B-B14F-4D97-AF65-F5344CB8AC3E}">
        <p14:creationId xmlns:p14="http://schemas.microsoft.com/office/powerpoint/2010/main" val="291420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7FA2E-7FF1-48C3-B265-5B08AC5F82D2}"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208C6-CD80-4D18-8D29-4D1F3C646E80}" type="slidenum">
              <a:rPr lang="en-US" smtClean="0"/>
              <a:t>‹#›</a:t>
            </a:fld>
            <a:endParaRPr lang="en-US"/>
          </a:p>
        </p:txBody>
      </p:sp>
    </p:spTree>
    <p:extLst>
      <p:ext uri="{BB962C8B-B14F-4D97-AF65-F5344CB8AC3E}">
        <p14:creationId xmlns:p14="http://schemas.microsoft.com/office/powerpoint/2010/main" val="13621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Hypothesis testing</a:t>
            </a:r>
            <a:endParaRPr lang="en-US" sz="4000" b="1" dirty="0"/>
          </a:p>
        </p:txBody>
      </p:sp>
    </p:spTree>
    <p:extLst>
      <p:ext uri="{BB962C8B-B14F-4D97-AF65-F5344CB8AC3E}">
        <p14:creationId xmlns:p14="http://schemas.microsoft.com/office/powerpoint/2010/main" val="324596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9824"/>
            <a:ext cx="10515600" cy="519778"/>
          </a:xfrm>
        </p:spPr>
        <p:txBody>
          <a:bodyPr>
            <a:normAutofit fontScale="90000"/>
          </a:bodyPr>
          <a:lstStyle/>
          <a:p>
            <a:r>
              <a:rPr lang="en-US" b="1" dirty="0" smtClean="0">
                <a:solidFill>
                  <a:srgbClr val="FF0000"/>
                </a:solidFill>
              </a:rPr>
              <a:t>3. </a:t>
            </a:r>
            <a:r>
              <a:rPr lang="en-US" b="1" dirty="0" smtClean="0"/>
              <a:t>List </a:t>
            </a:r>
            <a:r>
              <a:rPr lang="en-US" b="1" dirty="0"/>
              <a:t>the null and alternative </a:t>
            </a:r>
            <a:r>
              <a:rPr lang="en-US" b="1" dirty="0" smtClean="0">
                <a:solidFill>
                  <a:srgbClr val="FF0000"/>
                </a:solidFill>
              </a:rPr>
              <a:t>H</a:t>
            </a:r>
            <a:r>
              <a:rPr lang="en-US" b="1" dirty="0" smtClean="0"/>
              <a:t>ypothesis (</a:t>
            </a:r>
            <a:r>
              <a:rPr lang="en-US" b="1" dirty="0" err="1" smtClean="0"/>
              <a:t>contd</a:t>
            </a:r>
            <a:r>
              <a:rPr lang="en-US" b="1" dirty="0" smtClean="0"/>
              <a:t>…)</a:t>
            </a:r>
            <a:endParaRPr lang="en-US" b="1" dirty="0"/>
          </a:p>
        </p:txBody>
      </p:sp>
      <p:sp>
        <p:nvSpPr>
          <p:cNvPr id="3" name="Content Placeholder 2"/>
          <p:cNvSpPr>
            <a:spLocks noGrp="1"/>
          </p:cNvSpPr>
          <p:nvPr>
            <p:ph idx="1"/>
          </p:nvPr>
        </p:nvSpPr>
        <p:spPr>
          <a:xfrm>
            <a:off x="398206" y="580106"/>
            <a:ext cx="11395587" cy="2359742"/>
          </a:xfrm>
        </p:spPr>
        <p:txBody>
          <a:bodyPr>
            <a:normAutofit fontScale="92500" lnSpcReduction="20000"/>
          </a:bodyPr>
          <a:lstStyle/>
          <a:p>
            <a:pPr>
              <a:lnSpc>
                <a:spcPct val="150000"/>
              </a:lnSpc>
            </a:pPr>
            <a:r>
              <a:rPr lang="en-US" sz="2400" i="1" dirty="0">
                <a:solidFill>
                  <a:srgbClr val="FF0000"/>
                </a:solidFill>
              </a:rPr>
              <a:t>H</a:t>
            </a:r>
            <a:r>
              <a:rPr lang="az-Cyrl-AZ" sz="2400" i="1" dirty="0">
                <a:solidFill>
                  <a:srgbClr val="FF0000"/>
                </a:solidFill>
              </a:rPr>
              <a:t>о</a:t>
            </a:r>
            <a:r>
              <a:rPr lang="en-US" sz="2400" i="1" dirty="0">
                <a:solidFill>
                  <a:srgbClr val="FF0000"/>
                </a:solidFill>
              </a:rPr>
              <a:t>: µ = </a:t>
            </a:r>
            <a:r>
              <a:rPr lang="en-US" sz="2400" i="1" dirty="0" smtClean="0">
                <a:solidFill>
                  <a:srgbClr val="FF0000"/>
                </a:solidFill>
              </a:rPr>
              <a:t>100; (check whether the assumptions of null hypothesis are met)</a:t>
            </a:r>
          </a:p>
          <a:p>
            <a:pPr lvl="1">
              <a:lnSpc>
                <a:spcPct val="150000"/>
              </a:lnSpc>
            </a:pPr>
            <a:r>
              <a:rPr lang="en-US" sz="2000" i="1" dirty="0" smtClean="0"/>
              <a:t>µ is about the population.</a:t>
            </a:r>
            <a:r>
              <a:rPr lang="en-US" sz="2000" i="1" dirty="0" smtClean="0">
                <a:solidFill>
                  <a:srgbClr val="FF0000"/>
                </a:solidFill>
              </a:rPr>
              <a:t> </a:t>
            </a:r>
          </a:p>
          <a:p>
            <a:pPr lvl="1">
              <a:lnSpc>
                <a:spcPct val="150000"/>
              </a:lnSpc>
            </a:pPr>
            <a:r>
              <a:rPr lang="en-US" sz="2000" i="1" dirty="0" smtClean="0"/>
              <a:t>It’s a negative statement as it says “[</a:t>
            </a:r>
            <a:r>
              <a:rPr lang="en-US" sz="2000" i="1" dirty="0">
                <a:solidFill>
                  <a:srgbClr val="FF0000"/>
                </a:solidFill>
              </a:rPr>
              <a:t>H</a:t>
            </a:r>
            <a:r>
              <a:rPr lang="az-Cyrl-AZ" sz="2000" i="1" dirty="0">
                <a:solidFill>
                  <a:srgbClr val="FF0000"/>
                </a:solidFill>
              </a:rPr>
              <a:t>о</a:t>
            </a:r>
            <a:r>
              <a:rPr lang="en-US" sz="2000" i="1" dirty="0">
                <a:solidFill>
                  <a:srgbClr val="FF0000"/>
                </a:solidFill>
              </a:rPr>
              <a:t>: µ = 100 </a:t>
            </a:r>
            <a:r>
              <a:rPr lang="en-US" sz="2000" i="1" dirty="0" smtClean="0"/>
              <a:t>]; the IQ of students from eastern Bhutan is </a:t>
            </a:r>
            <a:r>
              <a:rPr lang="en-US" sz="2000" b="1" i="1" dirty="0" smtClean="0"/>
              <a:t>NOT</a:t>
            </a:r>
            <a:r>
              <a:rPr lang="en-US" sz="2000" i="1" dirty="0" smtClean="0"/>
              <a:t> different from the IQ </a:t>
            </a:r>
            <a:r>
              <a:rPr lang="en-US" sz="2000" i="1" dirty="0" smtClean="0"/>
              <a:t>of </a:t>
            </a:r>
            <a:r>
              <a:rPr lang="en-US" sz="2000" i="1" dirty="0" err="1" smtClean="0"/>
              <a:t>Bhutenese</a:t>
            </a:r>
            <a:r>
              <a:rPr lang="en-US" sz="2000" i="1" dirty="0" smtClean="0"/>
              <a:t> population</a:t>
            </a:r>
            <a:r>
              <a:rPr lang="en-US" sz="2000" i="1" dirty="0" smtClean="0"/>
              <a:t>”. </a:t>
            </a:r>
          </a:p>
          <a:p>
            <a:pPr lvl="1">
              <a:lnSpc>
                <a:spcPct val="150000"/>
              </a:lnSpc>
            </a:pPr>
            <a:r>
              <a:rPr lang="en-US" sz="2000" dirty="0" smtClean="0"/>
              <a:t>It is specific because it says, the population mean (µ) is exactly 100.</a:t>
            </a:r>
            <a:endParaRPr lang="en-US" sz="2000" i="1" dirty="0" smtClean="0"/>
          </a:p>
        </p:txBody>
      </p:sp>
      <p:sp>
        <p:nvSpPr>
          <p:cNvPr id="5" name="Content Placeholder 2"/>
          <p:cNvSpPr txBox="1">
            <a:spLocks/>
          </p:cNvSpPr>
          <p:nvPr/>
        </p:nvSpPr>
        <p:spPr>
          <a:xfrm>
            <a:off x="398206" y="3077494"/>
            <a:ext cx="11395587" cy="3628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i="1" dirty="0" smtClean="0"/>
              <a:t>Alternative</a:t>
            </a:r>
            <a:r>
              <a:rPr lang="en-US" sz="2400" dirty="0" smtClean="0"/>
              <a:t> </a:t>
            </a:r>
            <a:r>
              <a:rPr lang="en-US" sz="2400" i="1" dirty="0" smtClean="0"/>
              <a:t>hypothesis</a:t>
            </a:r>
            <a:r>
              <a:rPr lang="en-US" sz="2400" dirty="0" smtClean="0"/>
              <a:t>: the alternative hypothesis must be mutually exclusive to the </a:t>
            </a:r>
            <a:r>
              <a:rPr lang="en-US" sz="2400" i="1" dirty="0" smtClean="0"/>
              <a:t>null</a:t>
            </a:r>
            <a:r>
              <a:rPr lang="en-US" sz="2400" dirty="0" smtClean="0"/>
              <a:t> </a:t>
            </a:r>
            <a:r>
              <a:rPr lang="en-US" sz="2400" i="1" dirty="0" smtClean="0"/>
              <a:t>hypothesis</a:t>
            </a:r>
            <a:r>
              <a:rPr lang="en-US" sz="2400" dirty="0"/>
              <a:t> </a:t>
            </a:r>
            <a:r>
              <a:rPr lang="en-US" sz="2400" dirty="0" smtClean="0"/>
              <a:t>and the two hypothesis must be all inclusive. The alternative hypothesis must not make a specific prediction and it just states that </a:t>
            </a:r>
            <a:r>
              <a:rPr lang="en-US" sz="2400" i="1" dirty="0" smtClean="0"/>
              <a:t>null hypothesis </a:t>
            </a:r>
            <a:r>
              <a:rPr lang="en-US" sz="2400" dirty="0" smtClean="0"/>
              <a:t>is wrong. Therefore, the </a:t>
            </a:r>
            <a:r>
              <a:rPr lang="en-US" sz="2400" i="1" dirty="0" smtClean="0"/>
              <a:t>alternative hypothesis (Ha) </a:t>
            </a:r>
            <a:r>
              <a:rPr lang="en-US" sz="2400" dirty="0" smtClean="0"/>
              <a:t>says that the population mean (µ) for students from east Bhutan is something other than 100; </a:t>
            </a:r>
            <a:r>
              <a:rPr lang="en-US" sz="2400" i="1" dirty="0" smtClean="0">
                <a:solidFill>
                  <a:srgbClr val="FF0000"/>
                </a:solidFill>
              </a:rPr>
              <a:t>Ha: µ ≠ </a:t>
            </a:r>
            <a:r>
              <a:rPr lang="en-US" sz="2400" dirty="0" smtClean="0">
                <a:solidFill>
                  <a:srgbClr val="FF0000"/>
                </a:solidFill>
              </a:rPr>
              <a:t>100</a:t>
            </a:r>
            <a:r>
              <a:rPr lang="en-US" sz="2400" i="1" dirty="0" smtClean="0"/>
              <a:t>.</a:t>
            </a:r>
            <a:endParaRPr lang="en-US" sz="2400" dirty="0"/>
          </a:p>
        </p:txBody>
      </p:sp>
    </p:spTree>
    <p:extLst>
      <p:ext uri="{BB962C8B-B14F-4D97-AF65-F5344CB8AC3E}">
        <p14:creationId xmlns:p14="http://schemas.microsoft.com/office/powerpoint/2010/main" val="5018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207809"/>
            <a:ext cx="10515600" cy="578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50000"/>
              </a:lnSpc>
            </a:pPr>
            <a:r>
              <a:rPr lang="en-US" sz="2800" b="1" dirty="0">
                <a:solidFill>
                  <a:srgbClr val="FF0000"/>
                </a:solidFill>
              </a:rPr>
              <a:t>4</a:t>
            </a:r>
            <a:r>
              <a:rPr lang="en-US" sz="2800" b="1" dirty="0" smtClean="0">
                <a:solidFill>
                  <a:srgbClr val="FF0000"/>
                </a:solidFill>
              </a:rPr>
              <a:t>. </a:t>
            </a:r>
            <a:r>
              <a:rPr lang="en-US" sz="2800" b="1" dirty="0">
                <a:solidFill>
                  <a:srgbClr val="FF0000"/>
                </a:solidFill>
              </a:rPr>
              <a:t>D</a:t>
            </a:r>
            <a:r>
              <a:rPr lang="en-US" sz="2800" b="1" dirty="0"/>
              <a:t>etermine</a:t>
            </a:r>
            <a:r>
              <a:rPr lang="en-US" sz="2800" b="1" dirty="0">
                <a:solidFill>
                  <a:srgbClr val="FF0000"/>
                </a:solidFill>
              </a:rPr>
              <a:t> </a:t>
            </a:r>
            <a:r>
              <a:rPr lang="en-US" sz="2800" b="1" dirty="0"/>
              <a:t>when to reject the null hypothesis (</a:t>
            </a:r>
            <a:r>
              <a:rPr lang="en-US" sz="1800" b="1" dirty="0"/>
              <a:t>set the critical </a:t>
            </a:r>
            <a:r>
              <a:rPr lang="en-US" sz="1800" b="1" dirty="0" smtClean="0"/>
              <a:t>values or decision rule</a:t>
            </a:r>
            <a:r>
              <a:rPr lang="en-US" sz="2800" b="1" dirty="0" smtClean="0"/>
              <a:t>)</a:t>
            </a:r>
            <a:endParaRPr lang="en-US" sz="2800" b="1" dirty="0"/>
          </a:p>
        </p:txBody>
      </p:sp>
      <mc:AlternateContent xmlns:mc="http://schemas.openxmlformats.org/markup-compatibility/2006" xmlns:a14="http://schemas.microsoft.com/office/drawing/2010/main">
        <mc:Choice Requires="a14">
          <p:sp>
            <p:nvSpPr>
              <p:cNvPr id="5" name="Content Placeholder 2"/>
              <p:cNvSpPr txBox="1">
                <a:spLocks noGrp="1"/>
              </p:cNvSpPr>
              <p:nvPr>
                <p:ph idx="1"/>
              </p:nvPr>
            </p:nvSpPr>
            <p:spPr>
              <a:xfrm>
                <a:off x="462117" y="1002890"/>
                <a:ext cx="11405418" cy="4208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Hypothesis testing always assumes that the </a:t>
                </a:r>
                <a:r>
                  <a:rPr lang="en-US" sz="2400" i="1" dirty="0" smtClean="0"/>
                  <a:t>null hypothesis</a:t>
                </a:r>
                <a:r>
                  <a:rPr lang="en-US" sz="2400" dirty="0" smtClean="0"/>
                  <a:t> is true. Assume that the </a:t>
                </a:r>
                <a:r>
                  <a:rPr lang="en-US" sz="2400" i="1" dirty="0" smtClean="0"/>
                  <a:t>null hypothesis</a:t>
                </a:r>
                <a:r>
                  <a:rPr lang="en-US" sz="2400" dirty="0" smtClean="0"/>
                  <a:t>, µ = 100 and is true and imagine taking hundreds and hundreds of repeated random samples of size 62 students from a population of students from eastern Bhutan. When you calculate mean of all samples and make a sampling distribution the mean of all sample mean would be centered around the mean. </a:t>
                </a:r>
                <a:r>
                  <a:rPr lang="en-US" sz="1800" dirty="0" smtClean="0">
                    <a:solidFill>
                      <a:srgbClr val="FF0000"/>
                    </a:solidFill>
                  </a:rPr>
                  <a:t>The sample mean standard deviation called </a:t>
                </a:r>
                <a:r>
                  <a:rPr lang="en-US" sz="1800" i="1" dirty="0" smtClean="0">
                    <a:solidFill>
                      <a:srgbClr val="FF0000"/>
                    </a:solidFill>
                  </a:rPr>
                  <a:t>Standard Error of the Mean</a:t>
                </a:r>
                <a:r>
                  <a:rPr lang="en-US" sz="1800" dirty="0" smtClean="0">
                    <a:solidFill>
                      <a:srgbClr val="FF0000"/>
                    </a:solidFill>
                  </a:rPr>
                  <a:t> (</a:t>
                </a:r>
                <a:r>
                  <a:rPr lang="en-US" sz="1800" i="1" dirty="0" smtClean="0">
                    <a:solidFill>
                      <a:srgbClr val="FF0000"/>
                    </a:solidFill>
                  </a:rPr>
                  <a:t>SEM</a:t>
                </a:r>
                <a:r>
                  <a:rPr lang="en-US" sz="1800" dirty="0" smtClean="0">
                    <a:solidFill>
                      <a:srgbClr val="FF0000"/>
                    </a:solidFill>
                  </a:rPr>
                  <a:t>) can be calculated</a:t>
                </a:r>
                <a:r>
                  <a:rPr lang="en-US" sz="2400" dirty="0" smtClean="0"/>
                  <a:t>. </a:t>
                </a:r>
              </a:p>
              <a:p>
                <a:pPr marL="457200" lvl="1" indent="0">
                  <a:lnSpc>
                    <a:spcPct val="150000"/>
                  </a:lnSpc>
                  <a:buNone/>
                </a:pPr>
                <a:r>
                  <a:rPr lang="en-US" sz="2000" dirty="0" smtClean="0"/>
                  <a:t> </a:t>
                </a:r>
                <a14:m>
                  <m:oMath xmlns:m="http://schemas.openxmlformats.org/officeDocument/2006/math">
                    <m:r>
                      <a:rPr lang="en-US" sz="2000" b="0" i="1" smtClean="0">
                        <a:latin typeface="Cambria Math" panose="02040503050406030204" pitchFamily="18" charset="0"/>
                      </a:rPr>
                      <m:t>𝑆𝐸𝑀</m:t>
                    </m:r>
                    <m:r>
                      <a:rPr lang="en-US" sz="2000" i="1" smtClean="0">
                        <a:latin typeface="Cambria Math" panose="02040503050406030204" pitchFamily="18" charset="0"/>
                      </a:rPr>
                      <m:t>=</m:t>
                    </m:r>
                    <m:f>
                      <m:fPr>
                        <m:ctrlPr>
                          <a:rPr lang="en-US" sz="2000" i="1" smtClean="0">
                            <a:latin typeface="Cambria Math"/>
                          </a:rPr>
                        </m:ctrlPr>
                      </m:fPr>
                      <m:num>
                        <m:r>
                          <m:rPr>
                            <m:sty m:val="p"/>
                          </m:rPr>
                          <a:rPr lang="el-GR" sz="2000" i="1" smtClean="0">
                            <a:latin typeface="Cambria Math" panose="02040503050406030204" pitchFamily="18" charset="0"/>
                          </a:rPr>
                          <m:t>σ</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62</m:t>
                        </m:r>
                      </m:den>
                    </m:f>
                  </m:oMath>
                </a14:m>
                <a:r>
                  <a:rPr lang="en-US" sz="2000" dirty="0" smtClean="0"/>
                  <a:t>; = </a:t>
                </a:r>
                <a14:m>
                  <m:oMath xmlns:m="http://schemas.openxmlformats.org/officeDocument/2006/math">
                    <m:f>
                      <m:fPr>
                        <m:ctrlPr>
                          <a:rPr lang="en-US" sz="2000" i="1">
                            <a:latin typeface="Cambria Math"/>
                          </a:rPr>
                        </m:ctrlPr>
                      </m:fPr>
                      <m:num>
                        <m:r>
                          <a:rPr lang="en-US" sz="2000" b="0" i="1" smtClean="0">
                            <a:latin typeface="Cambria Math" panose="02040503050406030204" pitchFamily="18" charset="0"/>
                          </a:rPr>
                          <m:t>10</m:t>
                        </m:r>
                      </m:num>
                      <m:den>
                        <m:r>
                          <a:rPr lang="en-US" sz="2000" i="1">
                            <a:latin typeface="Cambria Math" panose="02040503050406030204" pitchFamily="18" charset="0"/>
                            <a:ea typeface="Cambria Math" panose="02040503050406030204" pitchFamily="18" charset="0"/>
                          </a:rPr>
                          <m:t>√62</m:t>
                        </m:r>
                      </m:den>
                    </m:f>
                  </m:oMath>
                </a14:m>
                <a:r>
                  <a:rPr lang="en-US" sz="2000" dirty="0" smtClean="0"/>
                  <a:t>; = </a:t>
                </a:r>
                <a14:m>
                  <m:oMath xmlns:m="http://schemas.openxmlformats.org/officeDocument/2006/math">
                    <m:f>
                      <m:fPr>
                        <m:ctrlPr>
                          <a:rPr lang="en-US" sz="2000" i="1">
                            <a:latin typeface="Cambria Math"/>
                          </a:rPr>
                        </m:ctrlPr>
                      </m:fPr>
                      <m:num>
                        <m:r>
                          <a:rPr lang="en-US" sz="2000" b="0" i="1" smtClean="0">
                            <a:latin typeface="Cambria Math" panose="02040503050406030204" pitchFamily="18" charset="0"/>
                          </a:rPr>
                          <m:t>10</m:t>
                        </m:r>
                      </m:num>
                      <m:den>
                        <m:r>
                          <a:rPr lang="en-US" sz="2000" b="0" i="1" smtClean="0">
                            <a:latin typeface="Cambria Math" panose="02040503050406030204" pitchFamily="18" charset="0"/>
                          </a:rPr>
                          <m:t>7.8740</m:t>
                        </m:r>
                      </m:den>
                    </m:f>
                  </m:oMath>
                </a14:m>
                <a:r>
                  <a:rPr lang="en-US" sz="2000" dirty="0" smtClean="0"/>
                  <a:t>; = 1.27</a:t>
                </a:r>
              </a:p>
            </p:txBody>
          </p:sp>
        </mc:Choice>
        <mc:Fallback xmlns="">
          <p:sp>
            <p:nvSpPr>
              <p:cNvPr id="5" name="Content Placeholder 2"/>
              <p:cNvSpPr txBox="1">
                <a:spLocks noGrp="1" noRot="1" noChangeAspect="1" noMove="1" noResize="1" noEditPoints="1" noAdjustHandles="1" noChangeArrowheads="1" noChangeShapeType="1" noTextEdit="1"/>
              </p:cNvSpPr>
              <p:nvPr>
                <p:ph idx="1"/>
              </p:nvPr>
            </p:nvSpPr>
            <p:spPr>
              <a:xfrm>
                <a:off x="462117" y="1002890"/>
                <a:ext cx="11405418" cy="4208207"/>
              </a:xfrm>
              <a:prstGeom prst="rect">
                <a:avLst/>
              </a:prstGeom>
              <a:blipFill rotWithShape="0">
                <a:blip r:embed="rId2"/>
                <a:stretch>
                  <a:fillRect l="-748" r="-267"/>
                </a:stretch>
              </a:blipFill>
            </p:spPr>
            <p:txBody>
              <a:bodyPr/>
              <a:lstStyle/>
              <a:p>
                <a:r>
                  <a:rPr lang="en-US">
                    <a:noFill/>
                  </a:rPr>
                  <a:t> </a:t>
                </a:r>
              </a:p>
            </p:txBody>
          </p:sp>
        </mc:Fallback>
      </mc:AlternateContent>
      <p:sp>
        <p:nvSpPr>
          <p:cNvPr id="6" name="Rectangle 5"/>
          <p:cNvSpPr/>
          <p:nvPr/>
        </p:nvSpPr>
        <p:spPr>
          <a:xfrm>
            <a:off x="462118" y="5486399"/>
            <a:ext cx="11405418" cy="1091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Mr. Tenzin wants to keep the confidence level as 95% which means he is setting +1.96 and -1.96 z score in the normal curve to make a decision. The confidence Interval can </a:t>
            </a:r>
            <a:r>
              <a:rPr lang="en-US" sz="2400" dirty="0" smtClean="0">
                <a:solidFill>
                  <a:srgbClr val="FF0000"/>
                </a:solidFill>
              </a:rPr>
              <a:t>be </a:t>
            </a:r>
            <a:r>
              <a:rPr lang="en-US" sz="2400" dirty="0" smtClean="0">
                <a:solidFill>
                  <a:srgbClr val="FF0000"/>
                </a:solidFill>
              </a:rPr>
              <a:t>calculated as (CI) = mean (µ) ± 1.96</a:t>
            </a:r>
            <a:r>
              <a:rPr lang="el-GR" sz="2400" dirty="0" smtClean="0">
                <a:solidFill>
                  <a:srgbClr val="FF0000"/>
                </a:solidFill>
              </a:rPr>
              <a:t>σ</a:t>
            </a:r>
            <a:r>
              <a:rPr lang="en-US" sz="2400" dirty="0" smtClean="0">
                <a:solidFill>
                  <a:srgbClr val="FF0000"/>
                </a:solidFill>
              </a:rPr>
              <a:t>(</a:t>
            </a:r>
            <a:r>
              <a:rPr lang="en-US" sz="2400" i="1" dirty="0" smtClean="0">
                <a:solidFill>
                  <a:srgbClr val="FF0000"/>
                </a:solidFill>
              </a:rPr>
              <a:t>SEM</a:t>
            </a:r>
            <a:r>
              <a:rPr lang="en-US" sz="2400" dirty="0" smtClean="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186032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838200" y="365126"/>
            <a:ext cx="10515600" cy="657430"/>
          </a:xfrm>
        </p:spPr>
        <p:txBody>
          <a:bodyPr/>
          <a:lstStyle/>
          <a:p>
            <a:pPr algn="ctr" eaLnBrk="1" hangingPunct="1"/>
            <a:r>
              <a:rPr lang="en-US" altLang="en-US" b="1" dirty="0">
                <a:latin typeface="+mn-lt"/>
              </a:rPr>
              <a:t>Two </a:t>
            </a:r>
            <a:r>
              <a:rPr lang="en-US" altLang="en-US" b="1" dirty="0" smtClean="0">
                <a:latin typeface="+mn-lt"/>
              </a:rPr>
              <a:t>tailed </a:t>
            </a:r>
            <a:r>
              <a:rPr lang="en-US" altLang="en-US" b="1" dirty="0">
                <a:latin typeface="+mn-lt"/>
              </a:rPr>
              <a:t>test with rejection region in both tails</a:t>
            </a:r>
          </a:p>
        </p:txBody>
      </p:sp>
      <p:sp>
        <p:nvSpPr>
          <p:cNvPr id="38916" name="Rectangle 3"/>
          <p:cNvSpPr>
            <a:spLocks noGrp="1" noChangeArrowheads="1"/>
          </p:cNvSpPr>
          <p:nvPr>
            <p:ph type="body" idx="1"/>
          </p:nvPr>
        </p:nvSpPr>
        <p:spPr>
          <a:xfrm>
            <a:off x="838200" y="1297858"/>
            <a:ext cx="10515600" cy="4879105"/>
          </a:xfrm>
        </p:spPr>
        <p:txBody>
          <a:bodyPr/>
          <a:lstStyle/>
          <a:p>
            <a:pPr eaLnBrk="1" hangingPunct="1"/>
            <a:r>
              <a:rPr lang="en-US" altLang="en-US" dirty="0" smtClean="0"/>
              <a:t>The rejection region is split equally between the two tails.</a:t>
            </a:r>
          </a:p>
        </p:txBody>
      </p:sp>
      <p:pic>
        <p:nvPicPr>
          <p:cNvPr id="389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33" y="1986116"/>
            <a:ext cx="7456212" cy="401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8402180" y="2231672"/>
                <a:ext cx="3786614" cy="553998"/>
              </a:xfrm>
              <a:prstGeom prst="rect">
                <a:avLst/>
              </a:prstGeom>
              <a:noFill/>
            </p:spPr>
            <p:txBody>
              <a:bodyPr wrap="none" lIns="0" tIns="0" rIns="0" bIns="0" rtlCol="0">
                <a:spAutoFit/>
              </a:bodyPr>
              <a:lstStyle/>
              <a:p>
                <a:r>
                  <a:rPr lang="pt-BR" dirty="0" smtClean="0">
                    <a:solidFill>
                      <a:srgbClr val="FF0000"/>
                    </a:solidFill>
                  </a:rPr>
                  <a:t>CI = </a:t>
                </a:r>
                <a14:m>
                  <m:oMath xmlns:m="http://schemas.openxmlformats.org/officeDocument/2006/math">
                    <m:sSub>
                      <m:sSubPr>
                        <m:ctrlPr>
                          <a:rPr lang="pt-BR" i="1" smtClean="0">
                            <a:solidFill>
                              <a:srgbClr val="FF0000"/>
                            </a:solidFill>
                            <a:latin typeface="Cambria Math"/>
                          </a:rPr>
                        </m:ctrlPr>
                      </m:sSubPr>
                      <m:e>
                        <m:r>
                          <a:rPr lang="pt-BR" i="1" smtClean="0">
                            <a:solidFill>
                              <a:srgbClr val="FF0000"/>
                            </a:solidFill>
                            <a:latin typeface="Cambria Math" panose="02040503050406030204" pitchFamily="18" charset="0"/>
                          </a:rPr>
                          <m:t>µ</m:t>
                        </m:r>
                      </m:e>
                      <m:sub>
                        <m:r>
                          <a:rPr lang="pt-BR" i="1" smtClean="0">
                            <a:solidFill>
                              <a:srgbClr val="FF0000"/>
                            </a:solidFill>
                            <a:latin typeface="Cambria Math" panose="02040503050406030204" pitchFamily="18" charset="0"/>
                          </a:rPr>
                          <m:t>0</m:t>
                        </m:r>
                      </m:sub>
                    </m:sSub>
                    <m:r>
                      <a:rPr lang="pt-BR"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1.96</m:t>
                    </m:r>
                    <m:r>
                      <m:rPr>
                        <m:sty m:val="p"/>
                      </m:rPr>
                      <a:rPr lang="el-GR" b="0" i="1" smtClean="0">
                        <a:solidFill>
                          <a:srgbClr val="FF0000"/>
                        </a:solidFill>
                        <a:latin typeface="Cambria Math" panose="02040503050406030204" pitchFamily="18" charset="0"/>
                      </a:rPr>
                      <m:t>σ</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𝑆𝐸𝑀</m:t>
                    </m:r>
                    <m:r>
                      <a:rPr lang="en-US" b="0" i="1" smtClean="0">
                        <a:solidFill>
                          <a:srgbClr val="FF0000"/>
                        </a:solidFill>
                        <a:latin typeface="Cambria Math" panose="02040503050406030204" pitchFamily="18" charset="0"/>
                      </a:rPr>
                      <m:t>)</m:t>
                    </m:r>
                  </m:oMath>
                </a14:m>
                <a:r>
                  <a:rPr lang="en-US" dirty="0" smtClean="0">
                    <a:solidFill>
                      <a:srgbClr val="FF0000"/>
                    </a:solidFill>
                  </a:rPr>
                  <a:t> Upper </a:t>
                </a:r>
                <a:r>
                  <a:rPr lang="en-US" dirty="0" smtClean="0">
                    <a:solidFill>
                      <a:srgbClr val="FF0000"/>
                    </a:solidFill>
                  </a:rPr>
                  <a:t>boundary</a:t>
                </a:r>
              </a:p>
              <a:p>
                <a:r>
                  <a:rPr lang="en-US" dirty="0" smtClean="0">
                    <a:solidFill>
                      <a:srgbClr val="FF0000"/>
                    </a:solidFill>
                  </a:rPr>
                  <a:t>(replace </a:t>
                </a:r>
                <a14:m>
                  <m:oMath xmlns:m="http://schemas.openxmlformats.org/officeDocument/2006/math">
                    <m:r>
                      <m:rPr>
                        <m:sty m:val="p"/>
                      </m:rPr>
                      <a:rPr lang="el-GR" i="1">
                        <a:solidFill>
                          <a:srgbClr val="FF0000"/>
                        </a:solidFill>
                        <a:latin typeface="Cambria Math" panose="02040503050406030204" pitchFamily="18" charset="0"/>
                      </a:rPr>
                      <m:t>σ</m:t>
                    </m:r>
                  </m:oMath>
                </a14:m>
                <a:r>
                  <a:rPr lang="en-US" dirty="0" smtClean="0">
                    <a:solidFill>
                      <a:srgbClr val="FF0000"/>
                    </a:solidFill>
                  </a:rPr>
                  <a:t> with SEM)</a:t>
                </a:r>
                <a:endParaRPr lang="en-US" dirty="0">
                  <a:solidFill>
                    <a:srgbClr val="FF000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8402180" y="2231672"/>
                <a:ext cx="3786614" cy="553998"/>
              </a:xfrm>
              <a:prstGeom prst="rect">
                <a:avLst/>
              </a:prstGeom>
              <a:blipFill rotWithShape="1">
                <a:blip r:embed="rId3"/>
                <a:stretch>
                  <a:fillRect l="-3704" t="-13187" r="-3060"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402180" y="3233817"/>
                <a:ext cx="3777252" cy="276999"/>
              </a:xfrm>
              <a:prstGeom prst="rect">
                <a:avLst/>
              </a:prstGeom>
              <a:noFill/>
            </p:spPr>
            <p:txBody>
              <a:bodyPr wrap="none" lIns="0" tIns="0" rIns="0" bIns="0" rtlCol="0">
                <a:spAutoFit/>
              </a:bodyPr>
              <a:lstStyle/>
              <a:p>
                <a:r>
                  <a:rPr lang="pt-BR" dirty="0" smtClean="0">
                    <a:solidFill>
                      <a:srgbClr val="FF0000"/>
                    </a:solidFill>
                  </a:rPr>
                  <a:t>CI = </a:t>
                </a:r>
                <a14:m>
                  <m:oMath xmlns:m="http://schemas.openxmlformats.org/officeDocument/2006/math">
                    <m:sSub>
                      <m:sSubPr>
                        <m:ctrlPr>
                          <a:rPr lang="pt-BR" i="1" smtClean="0">
                            <a:solidFill>
                              <a:srgbClr val="FF0000"/>
                            </a:solidFill>
                            <a:latin typeface="Cambria Math"/>
                          </a:rPr>
                        </m:ctrlPr>
                      </m:sSubPr>
                      <m:e>
                        <m:r>
                          <a:rPr lang="pt-BR" i="1" smtClean="0">
                            <a:solidFill>
                              <a:srgbClr val="FF0000"/>
                            </a:solidFill>
                            <a:latin typeface="Cambria Math" panose="02040503050406030204" pitchFamily="18" charset="0"/>
                          </a:rPr>
                          <m:t>µ</m:t>
                        </m:r>
                      </m:e>
                      <m:sub>
                        <m:r>
                          <a:rPr lang="pt-BR"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−1.96</m:t>
                    </m:r>
                    <m:r>
                      <m:rPr>
                        <m:sty m:val="p"/>
                      </m:rPr>
                      <a:rPr lang="el-GR" b="0" i="1" smtClean="0">
                        <a:solidFill>
                          <a:srgbClr val="FF0000"/>
                        </a:solidFill>
                        <a:latin typeface="Cambria Math" panose="02040503050406030204" pitchFamily="18" charset="0"/>
                      </a:rPr>
                      <m:t>σ</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𝑆𝐸𝑀</m:t>
                    </m:r>
                    <m:r>
                      <a:rPr lang="en-US" b="0" i="1" smtClean="0">
                        <a:solidFill>
                          <a:srgbClr val="FF0000"/>
                        </a:solidFill>
                        <a:latin typeface="Cambria Math" panose="02040503050406030204" pitchFamily="18" charset="0"/>
                      </a:rPr>
                      <m:t>)</m:t>
                    </m:r>
                  </m:oMath>
                </a14:m>
                <a:r>
                  <a:rPr lang="en-US" dirty="0" smtClean="0">
                    <a:solidFill>
                      <a:srgbClr val="FF0000"/>
                    </a:solidFill>
                  </a:rPr>
                  <a:t> Lower boundary</a:t>
                </a:r>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402180" y="3233817"/>
                <a:ext cx="3777252" cy="276999"/>
              </a:xfrm>
              <a:prstGeom prst="rect">
                <a:avLst/>
              </a:prstGeom>
              <a:blipFill rotWithShape="0">
                <a:blip r:embed="rId4"/>
                <a:stretch>
                  <a:fillRect l="-3710" t="-28261" r="-29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13529" y="5933022"/>
                <a:ext cx="5286384" cy="307777"/>
              </a:xfrm>
              <a:prstGeom prst="rect">
                <a:avLst/>
              </a:prstGeom>
              <a:noFill/>
            </p:spPr>
            <p:txBody>
              <a:bodyPr wrap="none" lIns="0" tIns="0" rIns="0" bIns="0" rtlCol="0">
                <a:spAutoFit/>
              </a:bodyPr>
              <a:lstStyle/>
              <a:p>
                <a:r>
                  <a:rPr lang="pt-BR" sz="2000" dirty="0" smtClean="0">
                    <a:solidFill>
                      <a:srgbClr val="FF0000"/>
                    </a:solidFill>
                  </a:rPr>
                  <a:t>CI = 100</a:t>
                </a:r>
                <a14:m>
                  <m:oMath xmlns:m="http://schemas.openxmlformats.org/officeDocument/2006/math">
                    <m:r>
                      <a:rPr lang="pt-BR" sz="200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1.96</m:t>
                    </m:r>
                    <m:r>
                      <m:rPr>
                        <m:sty m:val="p"/>
                      </m:rPr>
                      <a:rPr lang="el-GR" sz="2000" b="0" i="1" smtClean="0">
                        <a:solidFill>
                          <a:srgbClr val="FF0000"/>
                        </a:solidFill>
                        <a:latin typeface="Cambria Math" panose="02040503050406030204" pitchFamily="18" charset="0"/>
                      </a:rPr>
                      <m:t>σ</m:t>
                    </m:r>
                    <m:r>
                      <a:rPr lang="en-US" sz="2000" b="0" i="1" smtClean="0">
                        <a:solidFill>
                          <a:srgbClr val="FF0000"/>
                        </a:solidFill>
                        <a:latin typeface="Cambria Math" panose="02040503050406030204" pitchFamily="18" charset="0"/>
                      </a:rPr>
                      <m:t> (1.27)</m:t>
                    </m:r>
                  </m:oMath>
                </a14:m>
                <a:r>
                  <a:rPr lang="en-US" sz="2000" dirty="0" smtClean="0">
                    <a:solidFill>
                      <a:srgbClr val="FF0000"/>
                    </a:solidFill>
                  </a:rPr>
                  <a:t> = 102.49 (Upper boundary)</a:t>
                </a:r>
                <a:endParaRPr lang="en-US" sz="20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13529" y="5933022"/>
                <a:ext cx="5286384" cy="307777"/>
              </a:xfrm>
              <a:prstGeom prst="rect">
                <a:avLst/>
              </a:prstGeom>
              <a:blipFill rotWithShape="0">
                <a:blip r:embed="rId5"/>
                <a:stretch>
                  <a:fillRect l="-2880" t="-25490" r="-2074"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6347" y="6452265"/>
                <a:ext cx="5036250" cy="307777"/>
              </a:xfrm>
              <a:prstGeom prst="rect">
                <a:avLst/>
              </a:prstGeom>
              <a:noFill/>
            </p:spPr>
            <p:txBody>
              <a:bodyPr wrap="none" lIns="0" tIns="0" rIns="0" bIns="0" rtlCol="0">
                <a:spAutoFit/>
              </a:bodyPr>
              <a:lstStyle/>
              <a:p>
                <a:r>
                  <a:rPr lang="pt-BR" sz="2000" dirty="0" smtClean="0">
                    <a:solidFill>
                      <a:srgbClr val="FF0000"/>
                    </a:solidFill>
                  </a:rPr>
                  <a:t>CI = 100</a:t>
                </a:r>
                <a14:m>
                  <m:oMath xmlns:m="http://schemas.openxmlformats.org/officeDocument/2006/math">
                    <m:r>
                      <a:rPr lang="pt-BR" sz="2000" i="1" dirty="0"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1.96</m:t>
                    </m:r>
                    <m:r>
                      <m:rPr>
                        <m:sty m:val="p"/>
                      </m:rPr>
                      <a:rPr lang="el-GR" sz="2000" b="0" i="1" smtClean="0">
                        <a:solidFill>
                          <a:srgbClr val="FF0000"/>
                        </a:solidFill>
                        <a:latin typeface="Cambria Math" panose="02040503050406030204" pitchFamily="18" charset="0"/>
                      </a:rPr>
                      <m:t>σ</m:t>
                    </m:r>
                    <m:r>
                      <a:rPr lang="en-US" sz="2000" b="0" i="1" smtClean="0">
                        <a:solidFill>
                          <a:srgbClr val="FF0000"/>
                        </a:solidFill>
                        <a:latin typeface="Cambria Math" panose="02040503050406030204" pitchFamily="18" charset="0"/>
                      </a:rPr>
                      <m:t> (1.27)</m:t>
                    </m:r>
                  </m:oMath>
                </a14:m>
                <a:r>
                  <a:rPr lang="en-US" sz="2000" dirty="0" smtClean="0">
                    <a:solidFill>
                      <a:srgbClr val="FF0000"/>
                    </a:solidFill>
                  </a:rPr>
                  <a:t> = 97.51 (Lower boundary)</a:t>
                </a:r>
                <a:endParaRPr lang="en-US" sz="20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6347" y="6452265"/>
                <a:ext cx="5036250" cy="307777"/>
              </a:xfrm>
              <a:prstGeom prst="rect">
                <a:avLst/>
              </a:prstGeom>
              <a:blipFill rotWithShape="0">
                <a:blip r:embed="rId6"/>
                <a:stretch>
                  <a:fillRect l="-3148" t="-25490" r="-2179" b="-49020"/>
                </a:stretch>
              </a:blipFill>
            </p:spPr>
            <p:txBody>
              <a:bodyPr/>
              <a:lstStyle/>
              <a:p>
                <a:r>
                  <a:rPr lang="en-US">
                    <a:noFill/>
                  </a:rPr>
                  <a:t> </a:t>
                </a:r>
              </a:p>
            </p:txBody>
          </p:sp>
        </mc:Fallback>
      </mc:AlternateContent>
      <p:cxnSp>
        <p:nvCxnSpPr>
          <p:cNvPr id="4" name="Straight Arrow Connector 3"/>
          <p:cNvCxnSpPr/>
          <p:nvPr/>
        </p:nvCxnSpPr>
        <p:spPr>
          <a:xfrm>
            <a:off x="2983385" y="5265336"/>
            <a:ext cx="0" cy="1186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8334" y="4955513"/>
            <a:ext cx="697" cy="97750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402180" y="5444266"/>
            <a:ext cx="3685988" cy="1413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smtClean="0">
                <a:solidFill>
                  <a:srgbClr val="FF0000"/>
                </a:solidFill>
              </a:rPr>
              <a:t>Analysis</a:t>
            </a:r>
            <a:r>
              <a:rPr lang="en-US" b="1" dirty="0" smtClean="0">
                <a:solidFill>
                  <a:schemeClr val="tx2"/>
                </a:solidFill>
              </a:rPr>
              <a:t>: Sample mean is 105 which is outside of critical value (102.49). So it is outside the 95% confidence level</a:t>
            </a:r>
            <a:endParaRPr lang="en-US" b="1" dirty="0">
              <a:solidFill>
                <a:schemeClr val="tx2"/>
              </a:solidFill>
            </a:endParaRPr>
          </a:p>
        </p:txBody>
      </p:sp>
    </p:spTree>
    <p:extLst>
      <p:ext uri="{BB962C8B-B14F-4D97-AF65-F5344CB8AC3E}">
        <p14:creationId xmlns:p14="http://schemas.microsoft.com/office/powerpoint/2010/main" val="30904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10" y="108477"/>
            <a:ext cx="10515600" cy="559107"/>
          </a:xfrm>
        </p:spPr>
        <p:txBody>
          <a:bodyPr>
            <a:normAutofit/>
          </a:bodyPr>
          <a:lstStyle/>
          <a:p>
            <a:r>
              <a:rPr lang="en-US" b="1" dirty="0" smtClean="0">
                <a:solidFill>
                  <a:srgbClr val="FF0000"/>
                </a:solidFill>
              </a:rPr>
              <a:t>5. C</a:t>
            </a:r>
            <a:r>
              <a:rPr lang="en-US" b="1" dirty="0" smtClean="0"/>
              <a:t>alculate </a:t>
            </a:r>
            <a:r>
              <a:rPr lang="en-US" b="1" dirty="0"/>
              <a:t>the value of the test </a:t>
            </a:r>
            <a:r>
              <a:rPr lang="en-US" b="1" dirty="0" smtClean="0"/>
              <a:t>statistic</a:t>
            </a:r>
            <a:endParaRPr lang="en-US" b="1" dirty="0"/>
          </a:p>
        </p:txBody>
      </p:sp>
      <p:sp>
        <p:nvSpPr>
          <p:cNvPr id="5" name="Content Placeholder 2"/>
          <p:cNvSpPr>
            <a:spLocks noGrp="1"/>
          </p:cNvSpPr>
          <p:nvPr>
            <p:ph idx="1"/>
          </p:nvPr>
        </p:nvSpPr>
        <p:spPr>
          <a:xfrm>
            <a:off x="245805" y="924232"/>
            <a:ext cx="11695471" cy="1406013"/>
          </a:xfrm>
        </p:spPr>
        <p:txBody>
          <a:bodyPr>
            <a:normAutofit fontScale="62500" lnSpcReduction="20000"/>
          </a:bodyPr>
          <a:lstStyle/>
          <a:p>
            <a:pPr>
              <a:lnSpc>
                <a:spcPct val="160000"/>
              </a:lnSpc>
            </a:pPr>
            <a:r>
              <a:rPr lang="en-US" dirty="0" smtClean="0"/>
              <a:t>The critical value set is -1.96 and +1.96. If the computed z score falls in the rare zone then the null hypothesis is rejected. So mathematically, it can be written as : if z ≤ -1.96 or </a:t>
            </a:r>
            <a:r>
              <a:rPr lang="en-US" dirty="0"/>
              <a:t>z ≥ </a:t>
            </a:r>
            <a:r>
              <a:rPr lang="en-US" dirty="0" smtClean="0"/>
              <a:t>+1.96 </a:t>
            </a:r>
            <a:r>
              <a:rPr lang="en-US" dirty="0" smtClean="0"/>
              <a:t>then reject H</a:t>
            </a:r>
            <a:r>
              <a:rPr lang="az-Cyrl-AZ" dirty="0" smtClean="0"/>
              <a:t>о</a:t>
            </a:r>
            <a:r>
              <a:rPr lang="en-US" dirty="0" smtClean="0"/>
              <a:t> and if the computed z score is greater than -1.96 </a:t>
            </a:r>
            <a:r>
              <a:rPr lang="en-US" dirty="0" smtClean="0"/>
              <a:t>or </a:t>
            </a:r>
            <a:r>
              <a:rPr lang="en-US" dirty="0" smtClean="0"/>
              <a:t>less than +1.96, then the researcher fail to reject the </a:t>
            </a:r>
            <a:r>
              <a:rPr lang="en-US" i="1" dirty="0" smtClean="0"/>
              <a:t>null hypothesis. </a:t>
            </a: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52281" y="2586893"/>
                <a:ext cx="11248106" cy="8421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rgbClr val="FF0000"/>
                    </a:solidFill>
                  </a:rPr>
                  <a:t>Calculate the test statistics: </a:t>
                </a:r>
                <a14:m>
                  <m:oMath xmlns:m="http://schemas.openxmlformats.org/officeDocument/2006/math">
                    <m:r>
                      <m:rPr>
                        <m:sty m:val="p"/>
                      </m:rPr>
                      <a:rPr lang="en-US" sz="2000">
                        <a:solidFill>
                          <a:srgbClr val="FF0000"/>
                        </a:solidFill>
                        <a:latin typeface="Cambria Math" panose="02040503050406030204" pitchFamily="18" charset="0"/>
                      </a:rPr>
                      <m:t>z</m:t>
                    </m:r>
                    <m:r>
                      <a:rPr lang="en-US" sz="2000" i="1">
                        <a:solidFill>
                          <a:srgbClr val="FF0000"/>
                        </a:solidFill>
                        <a:latin typeface="Cambria Math" panose="02040503050406030204" pitchFamily="18" charset="0"/>
                      </a:rPr>
                      <m:t>=</m:t>
                    </m:r>
                    <m:f>
                      <m:fPr>
                        <m:ctrlPr>
                          <a:rPr lang="en-US" sz="2000" i="1">
                            <a:solidFill>
                              <a:srgbClr val="FF0000"/>
                            </a:solidFill>
                            <a:latin typeface="Cambria Math"/>
                          </a:rPr>
                        </m:ctrlPr>
                      </m:fPr>
                      <m:num>
                        <m:r>
                          <a:rPr lang="en-US" sz="2000" i="1">
                            <a:solidFill>
                              <a:srgbClr val="FF0000"/>
                            </a:solidFill>
                            <a:latin typeface="Cambria Math" panose="02040503050406030204" pitchFamily="18" charset="0"/>
                          </a:rPr>
                          <m:t>𝑋</m:t>
                        </m:r>
                        <m:r>
                          <a:rPr lang="en-US" sz="2000" i="1">
                            <a:solidFill>
                              <a:srgbClr val="FF0000"/>
                            </a:solidFill>
                            <a:latin typeface="Cambria Math" panose="02040503050406030204" pitchFamily="18" charset="0"/>
                          </a:rPr>
                          <m:t>−µ</m:t>
                        </m:r>
                      </m:num>
                      <m:den>
                        <m:r>
                          <a:rPr lang="en-US" sz="2000" i="1">
                            <a:solidFill>
                              <a:srgbClr val="FF0000"/>
                            </a:solidFill>
                            <a:latin typeface="Cambria Math" panose="02040503050406030204" pitchFamily="18" charset="0"/>
                          </a:rPr>
                          <m:t>𝑆𝐸𝑀</m:t>
                        </m:r>
                      </m:den>
                    </m:f>
                    <m:r>
                      <a:rPr lang="en-US" sz="2000" b="0" i="1" smtClean="0">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m:t>
                    </m:r>
                    <m:f>
                      <m:fPr>
                        <m:ctrlPr>
                          <a:rPr lang="en-US" sz="2000" i="1">
                            <a:solidFill>
                              <a:srgbClr val="FF0000"/>
                            </a:solidFill>
                            <a:latin typeface="Cambria Math"/>
                          </a:rPr>
                        </m:ctrlPr>
                      </m:fPr>
                      <m:num>
                        <m:r>
                          <a:rPr lang="en-US" sz="2000" b="0" i="1" smtClean="0">
                            <a:solidFill>
                              <a:srgbClr val="FF0000"/>
                            </a:solidFill>
                            <a:latin typeface="Cambria Math" panose="02040503050406030204" pitchFamily="18" charset="0"/>
                          </a:rPr>
                          <m:t>105</m:t>
                        </m:r>
                        <m:r>
                          <a:rPr lang="en-US" sz="2000" i="1">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100</m:t>
                        </m:r>
                      </m:num>
                      <m:den>
                        <m:r>
                          <a:rPr lang="en-US" sz="2000" b="0" i="1" smtClean="0">
                            <a:solidFill>
                              <a:srgbClr val="FF0000"/>
                            </a:solidFill>
                            <a:latin typeface="Cambria Math" panose="02040503050406030204" pitchFamily="18" charset="0"/>
                          </a:rPr>
                          <m:t>1.27</m:t>
                        </m:r>
                      </m:den>
                    </m:f>
                  </m:oMath>
                </a14:m>
                <a:r>
                  <a:rPr lang="en-US" sz="2000" dirty="0" smtClean="0">
                    <a:solidFill>
                      <a:srgbClr val="FF0000"/>
                    </a:solidFill>
                  </a:rPr>
                  <a:t>; </a:t>
                </a:r>
                <a14:m>
                  <m:oMath xmlns:m="http://schemas.openxmlformats.org/officeDocument/2006/math">
                    <m:r>
                      <a:rPr lang="en-US" sz="2000" i="1">
                        <a:solidFill>
                          <a:srgbClr val="FF0000"/>
                        </a:solidFill>
                        <a:latin typeface="Cambria Math" panose="02040503050406030204" pitchFamily="18" charset="0"/>
                      </a:rPr>
                      <m:t>=</m:t>
                    </m:r>
                    <m:f>
                      <m:fPr>
                        <m:ctrlPr>
                          <a:rPr lang="en-US" sz="2000" i="1">
                            <a:solidFill>
                              <a:srgbClr val="FF0000"/>
                            </a:solidFill>
                            <a:latin typeface="Cambria Math"/>
                          </a:rPr>
                        </m:ctrlPr>
                      </m:fPr>
                      <m:num>
                        <m:r>
                          <a:rPr lang="en-US" sz="2000" b="0" i="1" smtClean="0">
                            <a:solidFill>
                              <a:srgbClr val="FF0000"/>
                            </a:solidFill>
                            <a:latin typeface="Cambria Math" panose="02040503050406030204" pitchFamily="18" charset="0"/>
                          </a:rPr>
                          <m:t>5</m:t>
                        </m:r>
                      </m:num>
                      <m:den>
                        <m:r>
                          <a:rPr lang="en-US" sz="2000" b="0" i="1" smtClean="0">
                            <a:solidFill>
                              <a:srgbClr val="FF0000"/>
                            </a:solidFill>
                            <a:latin typeface="Cambria Math" panose="02040503050406030204" pitchFamily="18" charset="0"/>
                          </a:rPr>
                          <m:t>1.27</m:t>
                        </m:r>
                      </m:den>
                    </m:f>
                    <m:r>
                      <a:rPr lang="en-US" sz="2000" b="0" i="1" smtClean="0">
                        <a:solidFill>
                          <a:srgbClr val="FF0000"/>
                        </a:solidFill>
                        <a:latin typeface="Cambria Math" panose="02040503050406030204" pitchFamily="18" charset="0"/>
                      </a:rPr>
                      <m:t>;=3.95</m:t>
                    </m:r>
                  </m:oMath>
                </a14:m>
                <a:endParaRPr lang="en-US" sz="2000" dirty="0" smtClean="0">
                  <a:solidFill>
                    <a:srgbClr val="FF0000"/>
                  </a:solidFill>
                </a:endParaRPr>
              </a:p>
              <a:p>
                <a:pPr marL="0" indent="0" algn="ctr">
                  <a:buNone/>
                </a:pPr>
                <a:r>
                  <a:rPr lang="en-US" sz="2000" b="0" i="0" dirty="0" smtClean="0">
                    <a:solidFill>
                      <a:srgbClr val="FF0000"/>
                    </a:solidFill>
                    <a:latin typeface="Cambria Math" panose="02040503050406030204" pitchFamily="18" charset="0"/>
                  </a:rPr>
                  <a:t> </a:t>
                </a:r>
              </a:p>
              <a:p>
                <a:pPr marL="0" indent="0" algn="ctr">
                  <a:buNone/>
                </a:pPr>
                <a:endParaRPr lang="en-US" sz="2000" b="0" i="0" dirty="0" smtClean="0">
                  <a:solidFill>
                    <a:srgbClr val="FF0000"/>
                  </a:solidFill>
                  <a:latin typeface="Cambria Math" panose="02040503050406030204" pitchFamily="18" charset="0"/>
                </a:endParaRPr>
              </a:p>
              <a:p>
                <a:pPr algn="ctr"/>
                <a:endParaRPr lang="en-US" sz="2000" dirty="0" smtClean="0">
                  <a:solidFill>
                    <a:srgbClr val="FF0000"/>
                  </a:solidFill>
                  <a:latin typeface="Cambria Math" panose="02040503050406030204"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52281" y="2586893"/>
                <a:ext cx="11248106" cy="842107"/>
              </a:xfrm>
              <a:prstGeom prst="rect">
                <a:avLst/>
              </a:prstGeom>
              <a:blipFill rotWithShape="0">
                <a:blip r:embed="rId2"/>
                <a:stretch>
                  <a:fillRect/>
                </a:stretch>
              </a:blipFill>
            </p:spPr>
            <p:txBody>
              <a:bodyPr/>
              <a:lstStyle/>
              <a:p>
                <a:r>
                  <a:rPr lang="en-US">
                    <a:noFill/>
                  </a:rPr>
                  <a:t> </a:t>
                </a:r>
              </a:p>
            </p:txBody>
          </p:sp>
        </mc:Fallback>
      </mc:AlternateContent>
      <p:sp>
        <p:nvSpPr>
          <p:cNvPr id="8" name="Title 1"/>
          <p:cNvSpPr txBox="1">
            <a:spLocks/>
          </p:cNvSpPr>
          <p:nvPr/>
        </p:nvSpPr>
        <p:spPr>
          <a:xfrm>
            <a:off x="838200" y="3393467"/>
            <a:ext cx="10515600" cy="4706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50000"/>
              </a:lnSpc>
            </a:pPr>
            <a:r>
              <a:rPr lang="en-US" sz="2800" b="1" smtClean="0">
                <a:solidFill>
                  <a:srgbClr val="FF0000"/>
                </a:solidFill>
              </a:rPr>
              <a:t>6. I</a:t>
            </a:r>
            <a:r>
              <a:rPr lang="en-US" sz="2800" b="1" smtClean="0"/>
              <a:t>nterpret what the result(s) mean</a:t>
            </a:r>
            <a:endParaRPr lang="en-US" sz="2800" b="1" dirty="0"/>
          </a:p>
        </p:txBody>
      </p:sp>
      <p:sp>
        <p:nvSpPr>
          <p:cNvPr id="9" name="Content Placeholder 5"/>
          <p:cNvSpPr txBox="1">
            <a:spLocks/>
          </p:cNvSpPr>
          <p:nvPr/>
        </p:nvSpPr>
        <p:spPr>
          <a:xfrm>
            <a:off x="678426" y="4258713"/>
            <a:ext cx="11021961" cy="21041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Is the value of 3.95 greater than </a:t>
            </a:r>
            <a:r>
              <a:rPr lang="en-US" dirty="0" smtClean="0"/>
              <a:t>+1.96</a:t>
            </a:r>
            <a:r>
              <a:rPr lang="en-US" dirty="0" smtClean="0"/>
              <a:t>? </a:t>
            </a:r>
          </a:p>
          <a:p>
            <a:r>
              <a:rPr lang="en-US" dirty="0" smtClean="0"/>
              <a:t>Is the value of 3.95 smaller than -1.96?</a:t>
            </a:r>
          </a:p>
          <a:p>
            <a:pPr lvl="1"/>
            <a:endParaRPr lang="en-US" dirty="0" smtClean="0"/>
          </a:p>
          <a:p>
            <a:pPr lvl="1"/>
            <a:r>
              <a:rPr lang="en-US" dirty="0" smtClean="0"/>
              <a:t>The first statement is </a:t>
            </a:r>
            <a:r>
              <a:rPr lang="en-US" b="1" dirty="0" smtClean="0"/>
              <a:t>TRUE</a:t>
            </a:r>
            <a:r>
              <a:rPr lang="en-US" dirty="0" smtClean="0"/>
              <a:t>. This means that result fall in the rare zone and the </a:t>
            </a:r>
            <a:r>
              <a:rPr lang="en-US" i="1" dirty="0" smtClean="0">
                <a:solidFill>
                  <a:srgbClr val="FF0000"/>
                </a:solidFill>
              </a:rPr>
              <a:t>null hypothesis </a:t>
            </a:r>
            <a:r>
              <a:rPr lang="en-US" dirty="0" smtClean="0"/>
              <a:t>is </a:t>
            </a:r>
            <a:r>
              <a:rPr lang="en-US" b="1" dirty="0" smtClean="0"/>
              <a:t>rejected</a:t>
            </a:r>
            <a:r>
              <a:rPr lang="en-US" dirty="0" smtClean="0"/>
              <a:t>. </a:t>
            </a:r>
          </a:p>
        </p:txBody>
      </p:sp>
    </p:spTree>
    <p:extLst>
      <p:ext uri="{BB962C8B-B14F-4D97-AF65-F5344CB8AC3E}">
        <p14:creationId xmlns:p14="http://schemas.microsoft.com/office/powerpoint/2010/main" val="1029924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816"/>
            <a:ext cx="10515600" cy="332964"/>
          </a:xfrm>
        </p:spPr>
        <p:txBody>
          <a:bodyPr>
            <a:normAutofit fontScale="90000"/>
          </a:bodyPr>
          <a:lstStyle/>
          <a:p>
            <a:r>
              <a:rPr lang="en-US" dirty="0" smtClean="0"/>
              <a:t>Example 1</a:t>
            </a:r>
            <a:endParaRPr lang="en-US" dirty="0"/>
          </a:p>
        </p:txBody>
      </p:sp>
      <p:sp>
        <p:nvSpPr>
          <p:cNvPr id="3" name="Content Placeholder 2"/>
          <p:cNvSpPr>
            <a:spLocks noGrp="1"/>
          </p:cNvSpPr>
          <p:nvPr>
            <p:ph idx="1"/>
          </p:nvPr>
        </p:nvSpPr>
        <p:spPr>
          <a:xfrm>
            <a:off x="452284" y="609600"/>
            <a:ext cx="11287432" cy="5948516"/>
          </a:xfrm>
        </p:spPr>
        <p:txBody>
          <a:bodyPr>
            <a:normAutofit/>
          </a:bodyPr>
          <a:lstStyle/>
          <a:p>
            <a:pPr>
              <a:lnSpc>
                <a:spcPct val="150000"/>
              </a:lnSpc>
            </a:pPr>
            <a:r>
              <a:rPr lang="en-US" sz="2400" dirty="0" smtClean="0"/>
              <a:t>A company has been selling bottled water to CNR for a long time. Each bottle is labelled as water containing </a:t>
            </a:r>
            <a:r>
              <a:rPr lang="en-US" sz="2400" dirty="0" smtClean="0"/>
              <a:t>355 </a:t>
            </a:r>
            <a:r>
              <a:rPr lang="en-US" sz="2400" dirty="0" smtClean="0"/>
              <a:t>ml of water. One day one of the students thinks that there is actually less water than what is shown in the label. So </a:t>
            </a:r>
            <a:r>
              <a:rPr lang="en-US" sz="2400" dirty="0" smtClean="0"/>
              <a:t>all the students starts </a:t>
            </a:r>
            <a:r>
              <a:rPr lang="en-US" sz="2400" dirty="0" smtClean="0"/>
              <a:t>asking “Is there, on average, at least 355 ml of water in each bottle?” </a:t>
            </a:r>
          </a:p>
          <a:p>
            <a:pPr lvl="1">
              <a:lnSpc>
                <a:spcPct val="150000"/>
              </a:lnSpc>
            </a:pPr>
            <a:r>
              <a:rPr lang="en-US" sz="2000" dirty="0" smtClean="0"/>
              <a:t>Quantity of water ≥ 355 ml of water. </a:t>
            </a:r>
          </a:p>
          <a:p>
            <a:pPr>
              <a:lnSpc>
                <a:spcPct val="150000"/>
              </a:lnSpc>
            </a:pPr>
            <a:r>
              <a:rPr lang="en-US" sz="2400" dirty="0" smtClean="0"/>
              <a:t>Why customers say ‘at least’ because customers are paying for it?</a:t>
            </a:r>
          </a:p>
          <a:p>
            <a:pPr>
              <a:lnSpc>
                <a:spcPct val="150000"/>
              </a:lnSpc>
            </a:pPr>
            <a:r>
              <a:rPr lang="en-US" sz="2400" dirty="0" smtClean="0"/>
              <a:t>Manufacturer: </a:t>
            </a:r>
            <a:r>
              <a:rPr lang="en-US" sz="2400" dirty="0"/>
              <a:t>“Is there, on average, </a:t>
            </a:r>
            <a:r>
              <a:rPr lang="en-US" sz="2400" dirty="0" smtClean="0"/>
              <a:t>exactly = 355 </a:t>
            </a:r>
            <a:r>
              <a:rPr lang="en-US" sz="2400" dirty="0"/>
              <a:t>ml of </a:t>
            </a:r>
            <a:r>
              <a:rPr lang="en-US" sz="2400" dirty="0" smtClean="0"/>
              <a:t>water in each bottle?”</a:t>
            </a:r>
          </a:p>
          <a:p>
            <a:pPr lvl="1">
              <a:lnSpc>
                <a:spcPct val="150000"/>
              </a:lnSpc>
            </a:pPr>
            <a:r>
              <a:rPr lang="en-US" sz="2000" dirty="0" smtClean="0"/>
              <a:t>Quantity of water = 355 ml of water</a:t>
            </a:r>
            <a:endParaRPr lang="en-US" sz="2000" dirty="0"/>
          </a:p>
        </p:txBody>
      </p:sp>
    </p:spTree>
    <p:extLst>
      <p:ext uri="{BB962C8B-B14F-4D97-AF65-F5344CB8AC3E}">
        <p14:creationId xmlns:p14="http://schemas.microsoft.com/office/powerpoint/2010/main" val="2788294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480"/>
            <a:ext cx="10515600" cy="244475"/>
          </a:xfrm>
        </p:spPr>
        <p:txBody>
          <a:bodyPr>
            <a:normAutofit fontScale="90000"/>
          </a:bodyPr>
          <a:lstStyle/>
          <a:p>
            <a:r>
              <a:rPr lang="en-US" dirty="0" smtClean="0"/>
              <a:t>Example 2</a:t>
            </a:r>
            <a:endParaRPr lang="en-US" dirty="0"/>
          </a:p>
        </p:txBody>
      </p:sp>
      <p:sp>
        <p:nvSpPr>
          <p:cNvPr id="3" name="Content Placeholder 2"/>
          <p:cNvSpPr>
            <a:spLocks noGrp="1"/>
          </p:cNvSpPr>
          <p:nvPr>
            <p:ph idx="1"/>
          </p:nvPr>
        </p:nvSpPr>
        <p:spPr>
          <a:xfrm>
            <a:off x="344129" y="550606"/>
            <a:ext cx="11552903" cy="6056671"/>
          </a:xfrm>
        </p:spPr>
        <p:txBody>
          <a:bodyPr>
            <a:normAutofit fontScale="85000" lnSpcReduction="20000"/>
          </a:bodyPr>
          <a:lstStyle/>
          <a:p>
            <a:pPr>
              <a:lnSpc>
                <a:spcPct val="150000"/>
              </a:lnSpc>
            </a:pPr>
            <a:r>
              <a:rPr lang="en-US" b="1" dirty="0" smtClean="0"/>
              <a:t>Company claim</a:t>
            </a:r>
            <a:r>
              <a:rPr lang="en-US" dirty="0" smtClean="0"/>
              <a:t>: The new car engine manufacture has high fuel efficiency which means it can give more mileage than others for which current engine gives 30 miles per </a:t>
            </a:r>
            <a:r>
              <a:rPr lang="en-US" dirty="0" err="1" smtClean="0"/>
              <a:t>litre</a:t>
            </a:r>
            <a:r>
              <a:rPr lang="en-US" dirty="0" smtClean="0"/>
              <a:t>.</a:t>
            </a:r>
          </a:p>
          <a:p>
            <a:pPr lvl="1">
              <a:lnSpc>
                <a:spcPct val="150000"/>
              </a:lnSpc>
            </a:pPr>
            <a:r>
              <a:rPr lang="en-US" dirty="0" smtClean="0"/>
              <a:t>Fuel efficiency ˃ 30 </a:t>
            </a:r>
            <a:r>
              <a:rPr lang="en-US" dirty="0" err="1" smtClean="0"/>
              <a:t>mpl</a:t>
            </a:r>
            <a:endParaRPr lang="en-US" dirty="0" smtClean="0"/>
          </a:p>
          <a:p>
            <a:pPr lvl="1">
              <a:lnSpc>
                <a:spcPct val="150000"/>
              </a:lnSpc>
            </a:pPr>
            <a:endParaRPr lang="en-US" dirty="0" smtClean="0"/>
          </a:p>
          <a:p>
            <a:pPr>
              <a:lnSpc>
                <a:spcPct val="150000"/>
              </a:lnSpc>
            </a:pPr>
            <a:r>
              <a:rPr lang="en-US" dirty="0" smtClean="0"/>
              <a:t>The manufacturer is making a claim which it wishes to test. It is not testing an assumption that already exist. </a:t>
            </a:r>
          </a:p>
          <a:p>
            <a:pPr>
              <a:lnSpc>
                <a:spcPct val="150000"/>
              </a:lnSpc>
            </a:pPr>
            <a:endParaRPr lang="en-US" dirty="0" smtClean="0"/>
          </a:p>
          <a:p>
            <a:pPr>
              <a:lnSpc>
                <a:spcPct val="150000"/>
              </a:lnSpc>
            </a:pPr>
            <a:r>
              <a:rPr lang="en-US" i="1" dirty="0" smtClean="0">
                <a:solidFill>
                  <a:srgbClr val="FF0000"/>
                </a:solidFill>
              </a:rPr>
              <a:t>Example 1 </a:t>
            </a:r>
            <a:r>
              <a:rPr lang="en-US" dirty="0" smtClean="0"/>
              <a:t>is </a:t>
            </a:r>
            <a:r>
              <a:rPr lang="en-US" b="1" i="1" u="sng" dirty="0" smtClean="0"/>
              <a:t>an assumption </a:t>
            </a:r>
            <a:r>
              <a:rPr lang="en-US" dirty="0" smtClean="0"/>
              <a:t>(which is labelled and assuming based on the position of people with reference to the product while </a:t>
            </a:r>
            <a:r>
              <a:rPr lang="en-US" i="1" dirty="0" smtClean="0">
                <a:solidFill>
                  <a:srgbClr val="FF0000"/>
                </a:solidFill>
              </a:rPr>
              <a:t>Example 2</a:t>
            </a:r>
            <a:r>
              <a:rPr lang="en-US" dirty="0" smtClean="0"/>
              <a:t> is about </a:t>
            </a:r>
            <a:r>
              <a:rPr lang="en-US" b="1" i="1" u="sng" dirty="0" smtClean="0"/>
              <a:t>claim</a:t>
            </a:r>
            <a:r>
              <a:rPr lang="en-US" dirty="0" smtClean="0"/>
              <a:t> which is about the unknown. This is because how much fuel will be consumed by the new car engine is not known and it only says that it is fuel efficient. </a:t>
            </a:r>
          </a:p>
        </p:txBody>
      </p:sp>
    </p:spTree>
    <p:extLst>
      <p:ext uri="{BB962C8B-B14F-4D97-AF65-F5344CB8AC3E}">
        <p14:creationId xmlns:p14="http://schemas.microsoft.com/office/powerpoint/2010/main" val="1812412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0952"/>
          </a:xfrm>
        </p:spPr>
        <p:txBody>
          <a:bodyPr>
            <a:normAutofit fontScale="90000"/>
          </a:bodyPr>
          <a:lstStyle/>
          <a:p>
            <a:r>
              <a:rPr lang="en-US" i="1" dirty="0" smtClean="0"/>
              <a:t>Note: ask these two questions while testing hypothesis </a:t>
            </a:r>
            <a:endParaRPr lang="en-US" i="1" dirty="0"/>
          </a:p>
        </p:txBody>
      </p:sp>
      <p:sp>
        <p:nvSpPr>
          <p:cNvPr id="3" name="Content Placeholder 2"/>
          <p:cNvSpPr>
            <a:spLocks noGrp="1"/>
          </p:cNvSpPr>
          <p:nvPr>
            <p:ph idx="1"/>
          </p:nvPr>
        </p:nvSpPr>
        <p:spPr>
          <a:xfrm>
            <a:off x="838200" y="943898"/>
            <a:ext cx="10515600" cy="5233066"/>
          </a:xfrm>
        </p:spPr>
        <p:txBody>
          <a:bodyPr/>
          <a:lstStyle/>
          <a:p>
            <a:r>
              <a:rPr lang="en-US" dirty="0" smtClean="0"/>
              <a:t>Am I testing an </a:t>
            </a:r>
            <a:r>
              <a:rPr lang="en-US" i="1" dirty="0" smtClean="0">
                <a:solidFill>
                  <a:srgbClr val="FF0000"/>
                </a:solidFill>
              </a:rPr>
              <a:t>assumption</a:t>
            </a:r>
            <a:r>
              <a:rPr lang="en-US" dirty="0" smtClean="0"/>
              <a:t> (</a:t>
            </a:r>
            <a:r>
              <a:rPr lang="en-US" i="1" dirty="0" smtClean="0">
                <a:solidFill>
                  <a:srgbClr val="FF0000"/>
                </a:solidFill>
              </a:rPr>
              <a:t>status quo</a:t>
            </a:r>
            <a:r>
              <a:rPr lang="en-US" dirty="0" smtClean="0"/>
              <a:t>) that already exist (</a:t>
            </a:r>
            <a:r>
              <a:rPr lang="en-US" i="1" dirty="0" smtClean="0"/>
              <a:t>water bottle case</a:t>
            </a:r>
            <a:r>
              <a:rPr lang="en-US" dirty="0" smtClean="0"/>
              <a:t>) or am I testing a </a:t>
            </a:r>
            <a:r>
              <a:rPr lang="en-US" i="1" dirty="0" smtClean="0">
                <a:solidFill>
                  <a:srgbClr val="FF0000"/>
                </a:solidFill>
              </a:rPr>
              <a:t>claim</a:t>
            </a:r>
            <a:r>
              <a:rPr lang="en-US" dirty="0" smtClean="0"/>
              <a:t> or </a:t>
            </a:r>
            <a:r>
              <a:rPr lang="en-US" i="1" dirty="0" smtClean="0">
                <a:solidFill>
                  <a:srgbClr val="FF0000"/>
                </a:solidFill>
              </a:rPr>
              <a:t>assertion</a:t>
            </a:r>
            <a:r>
              <a:rPr lang="en-US" dirty="0" smtClean="0"/>
              <a:t> beyond what I already know or can know </a:t>
            </a:r>
            <a:r>
              <a:rPr lang="en-US" i="1" dirty="0" smtClean="0"/>
              <a:t>(hybrid engine case)?</a:t>
            </a:r>
          </a:p>
          <a:p>
            <a:pPr lvl="1"/>
            <a:r>
              <a:rPr lang="en-US" dirty="0" smtClean="0"/>
              <a:t>But if you want to test the mileage what is already listed on the car document then it becomes an assumption but not a claim.</a:t>
            </a:r>
          </a:p>
          <a:p>
            <a:pPr lvl="1"/>
            <a:endParaRPr lang="en-US" dirty="0"/>
          </a:p>
          <a:p>
            <a:pPr lvl="1"/>
            <a:r>
              <a:rPr lang="en-US" dirty="0" smtClean="0"/>
              <a:t> </a:t>
            </a:r>
          </a:p>
          <a:p>
            <a:endParaRPr lang="en-US" dirty="0"/>
          </a:p>
        </p:txBody>
      </p:sp>
      <p:pic>
        <p:nvPicPr>
          <p:cNvPr id="4" name="Picture 3"/>
          <p:cNvPicPr>
            <a:picLocks noChangeAspect="1"/>
          </p:cNvPicPr>
          <p:nvPr/>
        </p:nvPicPr>
        <p:blipFill>
          <a:blip r:embed="rId2"/>
          <a:stretch>
            <a:fillRect/>
          </a:stretch>
        </p:blipFill>
        <p:spPr>
          <a:xfrm>
            <a:off x="617917" y="2959739"/>
            <a:ext cx="4858651" cy="3768661"/>
          </a:xfrm>
          <a:prstGeom prst="rect">
            <a:avLst/>
          </a:prstGeom>
        </p:spPr>
      </p:pic>
      <p:pic>
        <p:nvPicPr>
          <p:cNvPr id="5" name="Picture 4"/>
          <p:cNvPicPr>
            <a:picLocks noChangeAspect="1"/>
          </p:cNvPicPr>
          <p:nvPr/>
        </p:nvPicPr>
        <p:blipFill>
          <a:blip r:embed="rId3"/>
          <a:stretch>
            <a:fillRect/>
          </a:stretch>
        </p:blipFill>
        <p:spPr>
          <a:xfrm>
            <a:off x="6823164" y="2959739"/>
            <a:ext cx="4750919" cy="3768661"/>
          </a:xfrm>
          <a:prstGeom prst="rect">
            <a:avLst/>
          </a:prstGeom>
        </p:spPr>
      </p:pic>
    </p:spTree>
    <p:extLst>
      <p:ext uri="{BB962C8B-B14F-4D97-AF65-F5344CB8AC3E}">
        <p14:creationId xmlns:p14="http://schemas.microsoft.com/office/powerpoint/2010/main" val="26093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799" y="88483"/>
            <a:ext cx="4390149" cy="2677509"/>
          </a:xfrm>
          <a:prstGeom prst="rect">
            <a:avLst/>
          </a:prstGeom>
        </p:spPr>
      </p:pic>
      <p:pic>
        <p:nvPicPr>
          <p:cNvPr id="5" name="Picture 4"/>
          <p:cNvPicPr>
            <a:picLocks noChangeAspect="1"/>
          </p:cNvPicPr>
          <p:nvPr/>
        </p:nvPicPr>
        <p:blipFill>
          <a:blip r:embed="rId3"/>
          <a:stretch>
            <a:fillRect/>
          </a:stretch>
        </p:blipFill>
        <p:spPr>
          <a:xfrm>
            <a:off x="7983792" y="97723"/>
            <a:ext cx="3854245" cy="2659028"/>
          </a:xfrm>
          <a:prstGeom prst="rect">
            <a:avLst/>
          </a:prstGeom>
        </p:spPr>
      </p:pic>
      <p:pic>
        <p:nvPicPr>
          <p:cNvPr id="6" name="Picture 5"/>
          <p:cNvPicPr>
            <a:picLocks noChangeAspect="1"/>
          </p:cNvPicPr>
          <p:nvPr/>
        </p:nvPicPr>
        <p:blipFill>
          <a:blip r:embed="rId4"/>
          <a:stretch>
            <a:fillRect/>
          </a:stretch>
        </p:blipFill>
        <p:spPr>
          <a:xfrm>
            <a:off x="1209368" y="2893809"/>
            <a:ext cx="9529762" cy="3897666"/>
          </a:xfrm>
          <a:prstGeom prst="rect">
            <a:avLst/>
          </a:prstGeom>
        </p:spPr>
      </p:pic>
    </p:spTree>
    <p:extLst>
      <p:ext uri="{BB962C8B-B14F-4D97-AF65-F5344CB8AC3E}">
        <p14:creationId xmlns:p14="http://schemas.microsoft.com/office/powerpoint/2010/main" val="372903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1456"/>
          </a:xfrm>
        </p:spPr>
        <p:txBody>
          <a:bodyPr>
            <a:normAutofit fontScale="90000"/>
          </a:bodyPr>
          <a:lstStyle/>
          <a:p>
            <a:r>
              <a:rPr lang="en-US" b="1" dirty="0" smtClean="0"/>
              <a:t>Example 1 </a:t>
            </a:r>
            <a:r>
              <a:rPr lang="en-US" b="1" i="1" dirty="0" err="1" smtClean="0">
                <a:solidFill>
                  <a:srgbClr val="FF0000"/>
                </a:solidFill>
              </a:rPr>
              <a:t>contd</a:t>
            </a:r>
            <a:r>
              <a:rPr lang="en-US" b="1" dirty="0" smtClean="0"/>
              <a:t>….</a:t>
            </a:r>
            <a:endParaRPr lang="en-US" b="1" dirty="0"/>
          </a:p>
        </p:txBody>
      </p:sp>
      <p:sp>
        <p:nvSpPr>
          <p:cNvPr id="3" name="Content Placeholder 2"/>
          <p:cNvSpPr>
            <a:spLocks noGrp="1"/>
          </p:cNvSpPr>
          <p:nvPr>
            <p:ph idx="1"/>
          </p:nvPr>
        </p:nvSpPr>
        <p:spPr>
          <a:xfrm>
            <a:off x="838200" y="989883"/>
            <a:ext cx="10515600" cy="4351338"/>
          </a:xfrm>
        </p:spPr>
        <p:txBody>
          <a:bodyPr/>
          <a:lstStyle/>
          <a:p>
            <a:r>
              <a:rPr lang="en-US" dirty="0" smtClean="0"/>
              <a:t>A bottled water manufacturer states on the product label that each bottle contains 355 ml of water. You work for a government agency that protects consumers by testing product volumes. A sample of 50 bottle is tested. </a:t>
            </a:r>
          </a:p>
          <a:p>
            <a:r>
              <a:rPr lang="en-US" dirty="0" smtClean="0"/>
              <a:t>Guess!!! What would be your assumption? </a:t>
            </a:r>
          </a:p>
          <a:p>
            <a:endParaRPr lang="en-US" dirty="0"/>
          </a:p>
          <a:p>
            <a:pPr lvl="1"/>
            <a:r>
              <a:rPr lang="en-US" i="1" dirty="0" err="1" smtClean="0">
                <a:solidFill>
                  <a:srgbClr val="FF0000"/>
                </a:solidFill>
              </a:rPr>
              <a:t>Ans</a:t>
            </a:r>
            <a:r>
              <a:rPr lang="en-US" dirty="0" smtClean="0">
                <a:solidFill>
                  <a:srgbClr val="FF0000"/>
                </a:solidFill>
              </a:rPr>
              <a:t>: the 355 ml on the bottle is assumed to be true. </a:t>
            </a:r>
          </a:p>
          <a:p>
            <a:endParaRPr lang="en-US" dirty="0" smtClean="0"/>
          </a:p>
          <a:p>
            <a:r>
              <a:rPr lang="en-US" dirty="0" smtClean="0"/>
              <a:t>Which hypothesis pair seems to be appropriate? </a:t>
            </a:r>
            <a:endParaRPr lang="en-US" dirty="0"/>
          </a:p>
        </p:txBody>
      </p:sp>
      <p:pic>
        <p:nvPicPr>
          <p:cNvPr id="6" name="Picture 5"/>
          <p:cNvPicPr>
            <a:picLocks noChangeAspect="1"/>
          </p:cNvPicPr>
          <p:nvPr/>
        </p:nvPicPr>
        <p:blipFill>
          <a:blip r:embed="rId2"/>
          <a:stretch>
            <a:fillRect/>
          </a:stretch>
        </p:blipFill>
        <p:spPr>
          <a:xfrm>
            <a:off x="1184480" y="5440926"/>
            <a:ext cx="1504950" cy="990600"/>
          </a:xfrm>
          <a:prstGeom prst="rect">
            <a:avLst/>
          </a:prstGeom>
        </p:spPr>
      </p:pic>
      <p:pic>
        <p:nvPicPr>
          <p:cNvPr id="7" name="Picture 6"/>
          <p:cNvPicPr>
            <a:picLocks noChangeAspect="1"/>
          </p:cNvPicPr>
          <p:nvPr/>
        </p:nvPicPr>
        <p:blipFill>
          <a:blip r:embed="rId3"/>
          <a:stretch>
            <a:fillRect/>
          </a:stretch>
        </p:blipFill>
        <p:spPr>
          <a:xfrm>
            <a:off x="5388538" y="5345676"/>
            <a:ext cx="1552575" cy="1181100"/>
          </a:xfrm>
          <a:prstGeom prst="rect">
            <a:avLst/>
          </a:prstGeom>
        </p:spPr>
      </p:pic>
      <p:pic>
        <p:nvPicPr>
          <p:cNvPr id="8" name="Picture 7"/>
          <p:cNvPicPr>
            <a:picLocks noChangeAspect="1"/>
          </p:cNvPicPr>
          <p:nvPr/>
        </p:nvPicPr>
        <p:blipFill>
          <a:blip r:embed="rId4"/>
          <a:stretch>
            <a:fillRect/>
          </a:stretch>
        </p:blipFill>
        <p:spPr>
          <a:xfrm>
            <a:off x="9356008" y="5341221"/>
            <a:ext cx="1562100" cy="1123950"/>
          </a:xfrm>
          <a:prstGeom prst="rect">
            <a:avLst/>
          </a:prstGeom>
        </p:spPr>
      </p:pic>
      <p:sp>
        <p:nvSpPr>
          <p:cNvPr id="9" name="Rectangle 8"/>
          <p:cNvSpPr/>
          <p:nvPr/>
        </p:nvSpPr>
        <p:spPr>
          <a:xfrm>
            <a:off x="1101214" y="5341220"/>
            <a:ext cx="1661652" cy="1185555"/>
          </a:xfrm>
          <a:prstGeom prst="rect">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3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2630"/>
          </a:xfrm>
        </p:spPr>
        <p:txBody>
          <a:bodyPr>
            <a:normAutofit fontScale="90000"/>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2284" y="894735"/>
            <a:ext cx="9871587" cy="2389239"/>
          </a:xfrm>
        </p:spPr>
        <p:txBody>
          <a:bodyPr/>
          <a:lstStyle/>
          <a:p>
            <a:r>
              <a:rPr lang="en-US" dirty="0" smtClean="0"/>
              <a:t>if the data indicates that the bottles are being filled properly, then we</a:t>
            </a:r>
            <a:r>
              <a:rPr lang="en-US" b="1" u="sng" dirty="0" smtClean="0">
                <a:solidFill>
                  <a:srgbClr val="002060"/>
                </a:solidFill>
              </a:rPr>
              <a:t> fail to reject </a:t>
            </a:r>
            <a:r>
              <a:rPr lang="en-US" dirty="0" smtClean="0"/>
              <a:t>the </a:t>
            </a:r>
            <a:r>
              <a:rPr lang="en-US" i="1" dirty="0" smtClean="0"/>
              <a:t>null hypothesis </a:t>
            </a:r>
            <a:r>
              <a:rPr lang="en-US" dirty="0" smtClean="0"/>
              <a:t>(fail to reject our assumption). </a:t>
            </a:r>
          </a:p>
          <a:p>
            <a:r>
              <a:rPr lang="en-US" dirty="0" smtClean="0">
                <a:solidFill>
                  <a:srgbClr val="FF0000"/>
                </a:solidFill>
              </a:rPr>
              <a:t>What is our assumption?: </a:t>
            </a:r>
            <a:r>
              <a:rPr lang="en-US" dirty="0" smtClean="0"/>
              <a:t>The water contained in each bottle = 355 ml. [</a:t>
            </a:r>
            <a:r>
              <a:rPr lang="en-US" i="1" dirty="0" smtClean="0"/>
              <a:t>H</a:t>
            </a:r>
            <a:r>
              <a:rPr lang="az-Cyrl-AZ" i="1" dirty="0" smtClean="0"/>
              <a:t>о</a:t>
            </a:r>
            <a:r>
              <a:rPr lang="en-US" i="1" dirty="0" smtClean="0"/>
              <a:t> = 355 ml; H</a:t>
            </a:r>
            <a:r>
              <a:rPr lang="el-GR" i="1" dirty="0" smtClean="0"/>
              <a:t>α</a:t>
            </a:r>
            <a:r>
              <a:rPr lang="en-US" i="1" dirty="0" smtClean="0"/>
              <a:t> ≠ 355 ml]. </a:t>
            </a:r>
            <a:endParaRPr lang="en-US" dirty="0"/>
          </a:p>
        </p:txBody>
      </p:sp>
      <p:pic>
        <p:nvPicPr>
          <p:cNvPr id="7" name="Picture 6"/>
          <p:cNvPicPr>
            <a:picLocks noChangeAspect="1"/>
          </p:cNvPicPr>
          <p:nvPr/>
        </p:nvPicPr>
        <p:blipFill>
          <a:blip r:embed="rId2"/>
          <a:stretch>
            <a:fillRect/>
          </a:stretch>
        </p:blipFill>
        <p:spPr>
          <a:xfrm>
            <a:off x="10485831" y="701767"/>
            <a:ext cx="1504950" cy="990600"/>
          </a:xfrm>
          <a:prstGeom prst="rect">
            <a:avLst/>
          </a:prstGeom>
        </p:spPr>
      </p:pic>
      <p:sp>
        <p:nvSpPr>
          <p:cNvPr id="8" name="Rectangle 7"/>
          <p:cNvSpPr/>
          <p:nvPr/>
        </p:nvSpPr>
        <p:spPr>
          <a:xfrm>
            <a:off x="10402565" y="602061"/>
            <a:ext cx="1661652" cy="1185555"/>
          </a:xfrm>
          <a:prstGeom prst="rect">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855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9946"/>
          </a:xfrm>
        </p:spPr>
        <p:txBody>
          <a:bodyPr>
            <a:normAutofit fontScale="90000"/>
          </a:bodyPr>
          <a:lstStyle/>
          <a:p>
            <a:r>
              <a:rPr lang="en-US" dirty="0" smtClean="0">
                <a:solidFill>
                  <a:srgbClr val="FF0000"/>
                </a:solidFill>
              </a:rPr>
              <a:t>Hypothesis testing</a:t>
            </a:r>
            <a:endParaRPr lang="en-US" dirty="0">
              <a:solidFill>
                <a:srgbClr val="FF0000"/>
              </a:solidFill>
            </a:endParaRPr>
          </a:p>
        </p:txBody>
      </p:sp>
      <p:sp>
        <p:nvSpPr>
          <p:cNvPr id="3" name="Content Placeholder 2"/>
          <p:cNvSpPr>
            <a:spLocks noGrp="1"/>
          </p:cNvSpPr>
          <p:nvPr>
            <p:ph idx="1"/>
          </p:nvPr>
        </p:nvSpPr>
        <p:spPr>
          <a:xfrm>
            <a:off x="334297" y="953729"/>
            <a:ext cx="11572568" cy="5904271"/>
          </a:xfrm>
        </p:spPr>
        <p:txBody>
          <a:bodyPr>
            <a:normAutofit/>
          </a:bodyPr>
          <a:lstStyle/>
          <a:p>
            <a:r>
              <a:rPr lang="en-US" dirty="0" smtClean="0"/>
              <a:t>Hypothesis testing is the procedure in which data from a sample are used to evaluate a hypothesis about a population. </a:t>
            </a:r>
          </a:p>
          <a:p>
            <a:endParaRPr lang="en-US" dirty="0"/>
          </a:p>
          <a:p>
            <a:pPr lvl="1">
              <a:lnSpc>
                <a:spcPct val="150000"/>
              </a:lnSpc>
            </a:pPr>
            <a:r>
              <a:rPr lang="en-US" dirty="0" smtClean="0"/>
              <a:t>For example, Pema has a boyfriend, named </a:t>
            </a:r>
            <a:r>
              <a:rPr lang="en-US" dirty="0" err="1" smtClean="0"/>
              <a:t>Dorji</a:t>
            </a:r>
            <a:r>
              <a:rPr lang="en-US" dirty="0" smtClean="0"/>
              <a:t> and she believes (hypothesizes) that </a:t>
            </a:r>
            <a:r>
              <a:rPr lang="en-US" dirty="0" err="1" smtClean="0"/>
              <a:t>Dorji</a:t>
            </a:r>
            <a:r>
              <a:rPr lang="en-US" dirty="0" smtClean="0"/>
              <a:t> loves her, then he should spent time with her, do nice things for her and so on. If </a:t>
            </a:r>
            <a:r>
              <a:rPr lang="en-US" dirty="0" err="1" smtClean="0"/>
              <a:t>Dorji</a:t>
            </a:r>
            <a:r>
              <a:rPr lang="en-US" dirty="0" smtClean="0"/>
              <a:t> does these things, then there is no reason to for Pema to question his love for her. But if </a:t>
            </a:r>
            <a:r>
              <a:rPr lang="en-US" dirty="0" err="1" smtClean="0"/>
              <a:t>Dorji</a:t>
            </a:r>
            <a:r>
              <a:rPr lang="en-US" dirty="0" smtClean="0"/>
              <a:t> does not do these things-if the observed behavior doesn’t match the expected behavior-then she’ll to start wondering if he truly loves her. </a:t>
            </a:r>
          </a:p>
          <a:p>
            <a:pPr lvl="1"/>
            <a:endParaRPr lang="en-US" dirty="0"/>
          </a:p>
          <a:p>
            <a:pPr lvl="3"/>
            <a:r>
              <a:rPr lang="en-US" i="1" dirty="0" smtClean="0">
                <a:solidFill>
                  <a:srgbClr val="FF0000"/>
                </a:solidFill>
              </a:rPr>
              <a:t>(Remember: the love example shows how humans use hypothesis testing intuitively)</a:t>
            </a:r>
            <a:endParaRPr lang="en-US" i="1" dirty="0">
              <a:solidFill>
                <a:srgbClr val="FF0000"/>
              </a:solidFill>
            </a:endParaRPr>
          </a:p>
        </p:txBody>
      </p:sp>
    </p:spTree>
    <p:extLst>
      <p:ext uri="{BB962C8B-B14F-4D97-AF65-F5344CB8AC3E}">
        <p14:creationId xmlns:p14="http://schemas.microsoft.com/office/powerpoint/2010/main" val="2376043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107"/>
          </a:xfrm>
        </p:spPr>
        <p:txBody>
          <a:bodyPr/>
          <a:lstStyle/>
          <a:p>
            <a:pPr algn="ctr"/>
            <a:r>
              <a:rPr lang="en-US" b="1" dirty="0" smtClean="0"/>
              <a:t>Note: words to </a:t>
            </a:r>
            <a:r>
              <a:rPr lang="en-US" b="1" i="1" dirty="0" smtClean="0">
                <a:solidFill>
                  <a:srgbClr val="FF0000"/>
                </a:solidFill>
              </a:rPr>
              <a:t>avoid</a:t>
            </a:r>
            <a:r>
              <a:rPr lang="en-US" b="1" dirty="0" smtClean="0"/>
              <a:t> and </a:t>
            </a:r>
            <a:r>
              <a:rPr lang="en-US" b="1" i="1" dirty="0" smtClean="0">
                <a:solidFill>
                  <a:srgbClr val="FF0000"/>
                </a:solidFill>
              </a:rPr>
              <a:t>use</a:t>
            </a:r>
            <a:endParaRPr lang="en-US" b="1" i="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35581" y="1861778"/>
            <a:ext cx="6067810" cy="4505325"/>
          </a:xfrm>
          <a:prstGeom prst="rect">
            <a:avLst/>
          </a:prstGeom>
        </p:spPr>
      </p:pic>
      <p:pic>
        <p:nvPicPr>
          <p:cNvPr id="5" name="Picture 4"/>
          <p:cNvPicPr>
            <a:picLocks noChangeAspect="1"/>
          </p:cNvPicPr>
          <p:nvPr/>
        </p:nvPicPr>
        <p:blipFill>
          <a:blip r:embed="rId3"/>
          <a:stretch>
            <a:fillRect/>
          </a:stretch>
        </p:blipFill>
        <p:spPr>
          <a:xfrm>
            <a:off x="6096000" y="1861779"/>
            <a:ext cx="5800725" cy="4505325"/>
          </a:xfrm>
          <a:prstGeom prst="rect">
            <a:avLst/>
          </a:prstGeom>
        </p:spPr>
      </p:pic>
    </p:spTree>
    <p:extLst>
      <p:ext uri="{BB962C8B-B14F-4D97-AF65-F5344CB8AC3E}">
        <p14:creationId xmlns:p14="http://schemas.microsoft.com/office/powerpoint/2010/main" val="424245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lstStyle/>
          <a:p>
            <a:pPr algn="ctr"/>
            <a:r>
              <a:rPr lang="en-US" dirty="0" smtClean="0"/>
              <a:t>Two tailed z-test rejection region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739" y="904569"/>
            <a:ext cx="11092932" cy="5761702"/>
          </a:xfrm>
        </p:spPr>
      </p:pic>
    </p:spTree>
    <p:extLst>
      <p:ext uri="{BB962C8B-B14F-4D97-AF65-F5344CB8AC3E}">
        <p14:creationId xmlns:p14="http://schemas.microsoft.com/office/powerpoint/2010/main" val="79636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1959"/>
          </a:xfrm>
        </p:spPr>
        <p:txBody>
          <a:bodyPr>
            <a:normAutofit fontScale="90000"/>
          </a:bodyPr>
          <a:lstStyle/>
          <a:p>
            <a:pPr algn="ctr"/>
            <a:r>
              <a:rPr lang="en-US" dirty="0" smtClean="0"/>
              <a:t>Two t-test rejection region </a:t>
            </a:r>
            <a:endParaRPr lang="en-US" dirty="0"/>
          </a:p>
        </p:txBody>
      </p:sp>
      <p:pic>
        <p:nvPicPr>
          <p:cNvPr id="5" name="Content Placeholder 4"/>
          <p:cNvPicPr>
            <a:picLocks noGrp="1" noChangeAspect="1"/>
          </p:cNvPicPr>
          <p:nvPr>
            <p:ph idx="1"/>
          </p:nvPr>
        </p:nvPicPr>
        <p:blipFill>
          <a:blip r:embed="rId2"/>
          <a:stretch>
            <a:fillRect/>
          </a:stretch>
        </p:blipFill>
        <p:spPr>
          <a:xfrm>
            <a:off x="838201" y="965377"/>
            <a:ext cx="10845458" cy="5484584"/>
          </a:xfrm>
          <a:prstGeom prst="rect">
            <a:avLst/>
          </a:prstGeom>
        </p:spPr>
      </p:pic>
    </p:spTree>
    <p:extLst>
      <p:ext uri="{BB962C8B-B14F-4D97-AF65-F5344CB8AC3E}">
        <p14:creationId xmlns:p14="http://schemas.microsoft.com/office/powerpoint/2010/main" val="4208726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0281"/>
          </a:xfrm>
        </p:spPr>
        <p:txBody>
          <a:bodyPr>
            <a:normAutofit fontScale="90000"/>
          </a:bodyPr>
          <a:lstStyle/>
          <a:p>
            <a:r>
              <a:rPr lang="en-US" dirty="0" smtClean="0"/>
              <a:t>Reference</a:t>
            </a:r>
            <a:endParaRPr lang="en-US" dirty="0"/>
          </a:p>
        </p:txBody>
      </p:sp>
      <p:sp>
        <p:nvSpPr>
          <p:cNvPr id="3" name="Content Placeholder 2"/>
          <p:cNvSpPr>
            <a:spLocks noGrp="1"/>
          </p:cNvSpPr>
          <p:nvPr>
            <p:ph idx="1"/>
          </p:nvPr>
        </p:nvSpPr>
        <p:spPr>
          <a:xfrm>
            <a:off x="838200" y="1219200"/>
            <a:ext cx="10515600" cy="4957763"/>
          </a:xfrm>
        </p:spPr>
        <p:txBody>
          <a:bodyPr>
            <a:normAutofit/>
          </a:bodyPr>
          <a:lstStyle/>
          <a:p>
            <a:r>
              <a:rPr lang="en-US" sz="2000" dirty="0" smtClean="0"/>
              <a:t>Field, A. (2009). Discovering Statistics using SPSS. Sage publication. </a:t>
            </a:r>
          </a:p>
          <a:p>
            <a:endParaRPr lang="en-US" sz="2000" dirty="0"/>
          </a:p>
          <a:p>
            <a:r>
              <a:rPr lang="en-US" sz="2000" dirty="0" smtClean="0"/>
              <a:t>Bryman, A. (2008). Social Research Methods. Oxford University Press. </a:t>
            </a:r>
            <a:endParaRPr lang="en-US" sz="2000" dirty="0"/>
          </a:p>
        </p:txBody>
      </p:sp>
    </p:spTree>
    <p:extLst>
      <p:ext uri="{BB962C8B-B14F-4D97-AF65-F5344CB8AC3E}">
        <p14:creationId xmlns:p14="http://schemas.microsoft.com/office/powerpoint/2010/main" val="1899995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6"/>
            <a:ext cx="10515600" cy="234641"/>
          </a:xfrm>
        </p:spPr>
        <p:txBody>
          <a:bodyPr>
            <a:normAutofit fontScale="90000"/>
          </a:bodyPr>
          <a:lstStyle/>
          <a:p>
            <a:pPr algn="ctr"/>
            <a:r>
              <a:rPr lang="en-US" dirty="0" smtClean="0">
                <a:solidFill>
                  <a:srgbClr val="FF0000"/>
                </a:solidFill>
              </a:rPr>
              <a:t>The </a:t>
            </a:r>
            <a:r>
              <a:rPr lang="en-US" dirty="0" smtClean="0">
                <a:solidFill>
                  <a:srgbClr val="FF0000"/>
                </a:solidFill>
              </a:rPr>
              <a:t>process of hypothesis </a:t>
            </a:r>
            <a:r>
              <a:rPr lang="en-US" dirty="0" smtClean="0">
                <a:solidFill>
                  <a:srgbClr val="FF0000"/>
                </a:solidFill>
              </a:rPr>
              <a:t>testing</a:t>
            </a:r>
            <a:endParaRPr lang="en-US" dirty="0">
              <a:solidFill>
                <a:srgbClr val="FF0000"/>
              </a:solidFill>
            </a:endParaRPr>
          </a:p>
        </p:txBody>
      </p:sp>
      <p:sp>
        <p:nvSpPr>
          <p:cNvPr id="3" name="Content Placeholder 2"/>
          <p:cNvSpPr>
            <a:spLocks noGrp="1"/>
          </p:cNvSpPr>
          <p:nvPr>
            <p:ph idx="1"/>
          </p:nvPr>
        </p:nvSpPr>
        <p:spPr>
          <a:xfrm>
            <a:off x="152400" y="786581"/>
            <a:ext cx="11887200" cy="5840361"/>
          </a:xfrm>
        </p:spPr>
        <p:txBody>
          <a:bodyPr>
            <a:noAutofit/>
          </a:bodyPr>
          <a:lstStyle/>
          <a:p>
            <a:pPr marL="514350" indent="-514350">
              <a:buFont typeface="+mj-lt"/>
              <a:buAutoNum type="arabicPeriod"/>
            </a:pPr>
            <a:r>
              <a:rPr lang="en-US" sz="1800" dirty="0" smtClean="0"/>
              <a:t>A </a:t>
            </a:r>
            <a:r>
              <a:rPr lang="en-US" sz="1800" dirty="0" smtClean="0">
                <a:solidFill>
                  <a:srgbClr val="FF0000"/>
                </a:solidFill>
              </a:rPr>
              <a:t>hypothesis testing </a:t>
            </a:r>
            <a:r>
              <a:rPr lang="en-US" sz="1800" dirty="0" smtClean="0"/>
              <a:t>is about a population but not </a:t>
            </a:r>
            <a:r>
              <a:rPr lang="en-US" sz="1800" dirty="0" smtClean="0"/>
              <a:t>about a </a:t>
            </a:r>
            <a:r>
              <a:rPr lang="en-US" sz="1800" dirty="0" smtClean="0"/>
              <a:t>sample. This is because a researcher wants to make conclusion about a population and not a sample. </a:t>
            </a:r>
            <a:endParaRPr lang="en-US" sz="1800" dirty="0" smtClean="0"/>
          </a:p>
          <a:p>
            <a:pPr marL="514350" indent="-514350">
              <a:buFont typeface="+mj-lt"/>
              <a:buAutoNum type="arabicPeriod"/>
            </a:pPr>
            <a:endParaRPr lang="en-US" sz="1800" dirty="0" smtClean="0"/>
          </a:p>
          <a:p>
            <a:pPr marL="514350" indent="-514350">
              <a:buFont typeface="+mj-lt"/>
              <a:buAutoNum type="arabicPeriod"/>
            </a:pPr>
            <a:r>
              <a:rPr lang="en-US" sz="1800" dirty="0" smtClean="0"/>
              <a:t>There should be two hypothesis:  </a:t>
            </a:r>
            <a:r>
              <a:rPr lang="en-US" sz="1800" i="1" dirty="0" smtClean="0">
                <a:solidFill>
                  <a:srgbClr val="FF0000"/>
                </a:solidFill>
              </a:rPr>
              <a:t>Null </a:t>
            </a:r>
            <a:r>
              <a:rPr lang="en-US" sz="1800" dirty="0" smtClean="0">
                <a:solidFill>
                  <a:srgbClr val="FF0000"/>
                </a:solidFill>
              </a:rPr>
              <a:t>and </a:t>
            </a:r>
            <a:r>
              <a:rPr lang="en-US" sz="1800" i="1" dirty="0" smtClean="0">
                <a:solidFill>
                  <a:srgbClr val="FF0000"/>
                </a:solidFill>
              </a:rPr>
              <a:t>Alternative </a:t>
            </a:r>
            <a:r>
              <a:rPr lang="en-US" sz="1800" dirty="0" smtClean="0">
                <a:solidFill>
                  <a:srgbClr val="FF0000"/>
                </a:solidFill>
              </a:rPr>
              <a:t>hypothesis </a:t>
            </a:r>
            <a:r>
              <a:rPr lang="en-US" sz="1800" dirty="0" smtClean="0"/>
              <a:t>and the two hypothesis must be </a:t>
            </a:r>
            <a:r>
              <a:rPr lang="en-US" sz="1800" i="1" dirty="0" smtClean="0"/>
              <a:t>all-inclusive</a:t>
            </a:r>
            <a:r>
              <a:rPr lang="en-US" sz="1800" dirty="0" smtClean="0"/>
              <a:t> (they should cover all possible outcomes and must be </a:t>
            </a:r>
            <a:r>
              <a:rPr lang="en-US" sz="1800" i="1" dirty="0" smtClean="0"/>
              <a:t>mutually exclusive (o</a:t>
            </a:r>
            <a:r>
              <a:rPr lang="en-US" sz="1800" dirty="0" smtClean="0"/>
              <a:t>nly one hypothesis at one time can be true</a:t>
            </a:r>
            <a:r>
              <a:rPr lang="en-US" sz="1800" dirty="0" smtClean="0"/>
              <a:t>).</a:t>
            </a:r>
          </a:p>
          <a:p>
            <a:pPr marL="514350" indent="-514350">
              <a:buFont typeface="+mj-lt"/>
              <a:buAutoNum type="arabicPeriod"/>
            </a:pPr>
            <a:endParaRPr lang="en-US" sz="1800" dirty="0" smtClean="0"/>
          </a:p>
          <a:p>
            <a:pPr marL="514350" indent="-514350">
              <a:buFont typeface="+mj-lt"/>
              <a:buAutoNum type="arabicPeriod"/>
            </a:pPr>
            <a:r>
              <a:rPr lang="en-US" sz="1800" dirty="0" smtClean="0"/>
              <a:t>The </a:t>
            </a:r>
            <a:r>
              <a:rPr lang="en-US" sz="1800" i="1" dirty="0" smtClean="0">
                <a:solidFill>
                  <a:srgbClr val="FF0000"/>
                </a:solidFill>
              </a:rPr>
              <a:t>null </a:t>
            </a:r>
            <a:r>
              <a:rPr lang="en-US" sz="1800" dirty="0" smtClean="0">
                <a:solidFill>
                  <a:srgbClr val="FF0000"/>
                </a:solidFill>
              </a:rPr>
              <a:t>hypothesis </a:t>
            </a:r>
            <a:r>
              <a:rPr lang="en-US" sz="1800" dirty="0" smtClean="0"/>
              <a:t>is a negative statement and makes a specific prediction. </a:t>
            </a:r>
            <a:endParaRPr lang="en-US" sz="1800" dirty="0" smtClean="0"/>
          </a:p>
          <a:p>
            <a:pPr marL="514350" indent="-514350">
              <a:buFont typeface="+mj-lt"/>
              <a:buAutoNum type="arabicPeriod"/>
            </a:pPr>
            <a:endParaRPr lang="en-US" sz="1800" dirty="0" smtClean="0"/>
          </a:p>
          <a:p>
            <a:pPr marL="514350" indent="-514350">
              <a:buFont typeface="+mj-lt"/>
              <a:buAutoNum type="arabicPeriod"/>
            </a:pPr>
            <a:r>
              <a:rPr lang="en-US" sz="1800" dirty="0" smtClean="0"/>
              <a:t>The </a:t>
            </a:r>
            <a:r>
              <a:rPr lang="en-US" sz="1800" i="1" dirty="0" smtClean="0">
                <a:solidFill>
                  <a:srgbClr val="FF0000"/>
                </a:solidFill>
              </a:rPr>
              <a:t>alternative</a:t>
            </a:r>
            <a:r>
              <a:rPr lang="en-US" sz="1800" dirty="0" smtClean="0">
                <a:solidFill>
                  <a:srgbClr val="FF0000"/>
                </a:solidFill>
              </a:rPr>
              <a:t> hypothesis </a:t>
            </a:r>
            <a:r>
              <a:rPr lang="en-US" sz="1800" dirty="0" smtClean="0"/>
              <a:t>is what the researcher believes is true, is not a specific prediction. </a:t>
            </a:r>
            <a:endParaRPr lang="en-US" sz="1800" dirty="0" smtClean="0"/>
          </a:p>
          <a:p>
            <a:pPr marL="514350" indent="-514350">
              <a:buFont typeface="+mj-lt"/>
              <a:buAutoNum type="arabicPeriod"/>
            </a:pPr>
            <a:endParaRPr lang="en-US" sz="1800" dirty="0" smtClean="0"/>
          </a:p>
          <a:p>
            <a:pPr marL="514350" indent="-514350">
              <a:buFont typeface="+mj-lt"/>
              <a:buAutoNum type="arabicPeriod"/>
            </a:pPr>
            <a:r>
              <a:rPr lang="en-US" sz="1800" dirty="0" smtClean="0"/>
              <a:t>A negative statement cant be proven true BUT </a:t>
            </a:r>
            <a:r>
              <a:rPr lang="en-US" sz="1800" dirty="0" smtClean="0">
                <a:solidFill>
                  <a:srgbClr val="FF0000"/>
                </a:solidFill>
              </a:rPr>
              <a:t>can be disproven</a:t>
            </a:r>
            <a:r>
              <a:rPr lang="en-US" sz="1800" dirty="0" smtClean="0"/>
              <a:t>. </a:t>
            </a:r>
            <a:endParaRPr lang="en-US" sz="1800" dirty="0" smtClean="0"/>
          </a:p>
          <a:p>
            <a:pPr marL="514350" indent="-514350">
              <a:buFont typeface="+mj-lt"/>
              <a:buAutoNum type="arabicPeriod"/>
            </a:pPr>
            <a:endParaRPr lang="en-US" sz="1800" dirty="0" smtClean="0"/>
          </a:p>
          <a:p>
            <a:pPr marL="514350" indent="-514350">
              <a:buFont typeface="+mj-lt"/>
              <a:buAutoNum type="arabicPeriod"/>
            </a:pPr>
            <a:r>
              <a:rPr lang="en-US" sz="1800" dirty="0" smtClean="0"/>
              <a:t>If the </a:t>
            </a:r>
            <a:r>
              <a:rPr lang="en-US" sz="1800" i="1" dirty="0" smtClean="0">
                <a:solidFill>
                  <a:srgbClr val="FF0000"/>
                </a:solidFill>
              </a:rPr>
              <a:t>null </a:t>
            </a:r>
            <a:r>
              <a:rPr lang="en-US" sz="1800" dirty="0" smtClean="0">
                <a:solidFill>
                  <a:srgbClr val="FF0000"/>
                </a:solidFill>
              </a:rPr>
              <a:t>hypothesis is rejected </a:t>
            </a:r>
            <a:r>
              <a:rPr lang="en-US" sz="1800" dirty="0" smtClean="0"/>
              <a:t>then researcher has to accept the mutually exclusive alternative hypothesis</a:t>
            </a:r>
            <a:r>
              <a:rPr lang="en-US" sz="1800" dirty="0" smtClean="0"/>
              <a:t>.</a:t>
            </a:r>
          </a:p>
          <a:p>
            <a:pPr marL="514350" indent="-514350">
              <a:buFont typeface="+mj-lt"/>
              <a:buAutoNum type="arabicPeriod"/>
            </a:pPr>
            <a:endParaRPr lang="en-US" sz="1800" dirty="0" smtClean="0"/>
          </a:p>
          <a:p>
            <a:pPr marL="514350" indent="-514350">
              <a:buFont typeface="+mj-lt"/>
              <a:buAutoNum type="arabicPeriod"/>
            </a:pPr>
            <a:r>
              <a:rPr lang="en-US" sz="1800" dirty="0" smtClean="0"/>
              <a:t>If a researcher fails to disprove the </a:t>
            </a:r>
            <a:r>
              <a:rPr lang="en-US" sz="1800" i="1" dirty="0" smtClean="0"/>
              <a:t>null </a:t>
            </a:r>
            <a:r>
              <a:rPr lang="en-US" sz="1800" dirty="0" smtClean="0"/>
              <a:t>hypothesis then the researcher states that </a:t>
            </a:r>
            <a:r>
              <a:rPr lang="en-US" sz="1800" dirty="0" smtClean="0">
                <a:solidFill>
                  <a:srgbClr val="FF0000"/>
                </a:solidFill>
              </a:rPr>
              <a:t>enough evidence </a:t>
            </a:r>
            <a:r>
              <a:rPr lang="en-US" sz="1800" dirty="0" smtClean="0"/>
              <a:t>is not found to reject the </a:t>
            </a:r>
            <a:r>
              <a:rPr lang="en-US" sz="1800" i="1" dirty="0" smtClean="0"/>
              <a:t>null </a:t>
            </a:r>
            <a:r>
              <a:rPr lang="en-US" sz="1800" dirty="0" smtClean="0"/>
              <a:t> hypothesis.  </a:t>
            </a:r>
          </a:p>
          <a:p>
            <a:pPr marL="514350" indent="-514350">
              <a:buFont typeface="+mj-lt"/>
              <a:buAutoNum type="arabicPeriod"/>
            </a:pPr>
            <a:endParaRPr lang="en-US" sz="1800" dirty="0"/>
          </a:p>
        </p:txBody>
      </p:sp>
    </p:spTree>
    <p:extLst>
      <p:ext uri="{BB962C8B-B14F-4D97-AF65-F5344CB8AC3E}">
        <p14:creationId xmlns:p14="http://schemas.microsoft.com/office/powerpoint/2010/main" val="4291574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6747"/>
          </a:xfrm>
        </p:spPr>
        <p:txBody>
          <a:bodyPr>
            <a:normAutofit fontScale="90000"/>
          </a:bodyPr>
          <a:lstStyle/>
          <a:p>
            <a:r>
              <a:rPr lang="en-US" dirty="0" smtClean="0"/>
              <a:t>Six steps of hypothesis testing</a:t>
            </a:r>
            <a:endParaRPr lang="en-US" dirty="0"/>
          </a:p>
        </p:txBody>
      </p:sp>
      <p:sp>
        <p:nvSpPr>
          <p:cNvPr id="3" name="Content Placeholder 2"/>
          <p:cNvSpPr>
            <a:spLocks noGrp="1"/>
          </p:cNvSpPr>
          <p:nvPr>
            <p:ph idx="1"/>
          </p:nvPr>
        </p:nvSpPr>
        <p:spPr>
          <a:xfrm>
            <a:off x="412955" y="1069675"/>
            <a:ext cx="10940845" cy="5107288"/>
          </a:xfrm>
        </p:spPr>
        <p:txBody>
          <a:bodyPr>
            <a:normAutofit/>
          </a:bodyPr>
          <a:lstStyle/>
          <a:p>
            <a:pPr marL="514350" indent="-514350">
              <a:lnSpc>
                <a:spcPct val="150000"/>
              </a:lnSpc>
              <a:buFont typeface="+mj-lt"/>
              <a:buAutoNum type="arabicPeriod"/>
            </a:pPr>
            <a:r>
              <a:rPr lang="en-US" dirty="0" smtClean="0"/>
              <a:t>Pick the statistical </a:t>
            </a:r>
            <a:r>
              <a:rPr lang="en-US" b="1" dirty="0" smtClean="0">
                <a:solidFill>
                  <a:srgbClr val="FF0000"/>
                </a:solidFill>
              </a:rPr>
              <a:t>T</a:t>
            </a:r>
            <a:r>
              <a:rPr lang="en-US" dirty="0" smtClean="0"/>
              <a:t>ests.</a:t>
            </a:r>
          </a:p>
          <a:p>
            <a:pPr marL="514350" indent="-514350">
              <a:lnSpc>
                <a:spcPct val="150000"/>
              </a:lnSpc>
              <a:buFont typeface="+mj-lt"/>
              <a:buAutoNum type="arabicPeriod"/>
            </a:pPr>
            <a:r>
              <a:rPr lang="en-US" dirty="0" smtClean="0"/>
              <a:t>Check the </a:t>
            </a:r>
            <a:r>
              <a:rPr lang="en-US" b="1" dirty="0" smtClean="0">
                <a:solidFill>
                  <a:srgbClr val="FF0000"/>
                </a:solidFill>
              </a:rPr>
              <a:t>A</a:t>
            </a:r>
            <a:r>
              <a:rPr lang="en-US" dirty="0" smtClean="0"/>
              <a:t>ssumptions to make sure if it is correct to do the test.</a:t>
            </a:r>
          </a:p>
          <a:p>
            <a:pPr marL="514350" indent="-514350">
              <a:lnSpc>
                <a:spcPct val="150000"/>
              </a:lnSpc>
              <a:buFont typeface="+mj-lt"/>
              <a:buAutoNum type="arabicPeriod"/>
            </a:pPr>
            <a:r>
              <a:rPr lang="en-US" dirty="0" smtClean="0"/>
              <a:t>List the null and alternative </a:t>
            </a:r>
            <a:r>
              <a:rPr lang="en-US" b="1" dirty="0" smtClean="0">
                <a:solidFill>
                  <a:srgbClr val="FF0000"/>
                </a:solidFill>
              </a:rPr>
              <a:t>H</a:t>
            </a:r>
            <a:r>
              <a:rPr lang="en-US" dirty="0" smtClean="0"/>
              <a:t>ypothesis.</a:t>
            </a:r>
          </a:p>
          <a:p>
            <a:pPr marL="514350" indent="-514350">
              <a:lnSpc>
                <a:spcPct val="150000"/>
              </a:lnSpc>
              <a:buFont typeface="+mj-lt"/>
              <a:buAutoNum type="arabicPeriod"/>
            </a:pPr>
            <a:r>
              <a:rPr lang="en-US" b="1" dirty="0" smtClean="0">
                <a:solidFill>
                  <a:srgbClr val="FF0000"/>
                </a:solidFill>
              </a:rPr>
              <a:t>D</a:t>
            </a:r>
            <a:r>
              <a:rPr lang="en-US" dirty="0" smtClean="0"/>
              <a:t>etermine</a:t>
            </a:r>
            <a:r>
              <a:rPr lang="en-US" dirty="0" smtClean="0">
                <a:solidFill>
                  <a:srgbClr val="FF0000"/>
                </a:solidFill>
              </a:rPr>
              <a:t> </a:t>
            </a:r>
            <a:r>
              <a:rPr lang="en-US" dirty="0" smtClean="0"/>
              <a:t>when to reject the null hypothesis (set the critical values).</a:t>
            </a:r>
          </a:p>
          <a:p>
            <a:pPr marL="514350" indent="-514350">
              <a:lnSpc>
                <a:spcPct val="150000"/>
              </a:lnSpc>
              <a:buFont typeface="+mj-lt"/>
              <a:buAutoNum type="arabicPeriod"/>
            </a:pPr>
            <a:r>
              <a:rPr lang="en-US" b="1" dirty="0" smtClean="0">
                <a:solidFill>
                  <a:srgbClr val="FF0000"/>
                </a:solidFill>
              </a:rPr>
              <a:t>C</a:t>
            </a:r>
            <a:r>
              <a:rPr lang="en-US" dirty="0" smtClean="0"/>
              <a:t>alculate the value of the test statistic.</a:t>
            </a:r>
          </a:p>
          <a:p>
            <a:pPr marL="514350" indent="-514350">
              <a:lnSpc>
                <a:spcPct val="150000"/>
              </a:lnSpc>
              <a:buFont typeface="+mj-lt"/>
              <a:buAutoNum type="arabicPeriod"/>
            </a:pPr>
            <a:r>
              <a:rPr lang="en-US" b="1" dirty="0" smtClean="0">
                <a:solidFill>
                  <a:srgbClr val="FF0000"/>
                </a:solidFill>
              </a:rPr>
              <a:t>I</a:t>
            </a:r>
            <a:r>
              <a:rPr lang="en-US" dirty="0" smtClean="0"/>
              <a:t>nterpret what the result(s) mean.</a:t>
            </a:r>
            <a:endParaRPr lang="en-US" dirty="0"/>
          </a:p>
        </p:txBody>
      </p:sp>
    </p:spTree>
    <p:extLst>
      <p:ext uri="{BB962C8B-B14F-4D97-AF65-F5344CB8AC3E}">
        <p14:creationId xmlns:p14="http://schemas.microsoft.com/office/powerpoint/2010/main" val="3479692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1959"/>
          </a:xfrm>
        </p:spPr>
        <p:txBody>
          <a:bodyPr>
            <a:normAutofit fontScale="90000"/>
          </a:bodyPr>
          <a:lstStyle/>
          <a:p>
            <a:r>
              <a:rPr lang="en-US" dirty="0" smtClean="0">
                <a:solidFill>
                  <a:srgbClr val="FF0000"/>
                </a:solidFill>
              </a:rPr>
              <a:t>Example 1</a:t>
            </a:r>
            <a:endParaRPr lang="en-US" dirty="0">
              <a:solidFill>
                <a:srgbClr val="FF0000"/>
              </a:solidFill>
            </a:endParaRPr>
          </a:p>
        </p:txBody>
      </p:sp>
      <p:sp>
        <p:nvSpPr>
          <p:cNvPr id="3" name="Content Placeholder 2"/>
          <p:cNvSpPr>
            <a:spLocks noGrp="1"/>
          </p:cNvSpPr>
          <p:nvPr>
            <p:ph idx="1"/>
          </p:nvPr>
        </p:nvSpPr>
        <p:spPr>
          <a:xfrm>
            <a:off x="412955" y="884903"/>
            <a:ext cx="11375922" cy="5633884"/>
          </a:xfrm>
        </p:spPr>
        <p:txBody>
          <a:bodyPr>
            <a:normAutofit/>
          </a:bodyPr>
          <a:lstStyle/>
          <a:p>
            <a:pPr>
              <a:lnSpc>
                <a:spcPct val="150000"/>
              </a:lnSpc>
            </a:pPr>
            <a:r>
              <a:rPr lang="en-US" dirty="0" smtClean="0"/>
              <a:t>For example, Tenzin, </a:t>
            </a:r>
            <a:r>
              <a:rPr lang="en-US" dirty="0" smtClean="0"/>
              <a:t>wonders </a:t>
            </a:r>
            <a:r>
              <a:rPr lang="en-US" dirty="0" smtClean="0"/>
              <a:t>whether student coming from eastern Bhutan differ in intelligence than the students </a:t>
            </a:r>
            <a:r>
              <a:rPr lang="en-US" dirty="0" smtClean="0"/>
              <a:t>from </a:t>
            </a:r>
            <a:r>
              <a:rPr lang="en-US" dirty="0" smtClean="0"/>
              <a:t>other regions. To assess this </a:t>
            </a:r>
            <a:r>
              <a:rPr lang="en-US" dirty="0" smtClean="0"/>
              <a:t>Tenzin </a:t>
            </a:r>
            <a:r>
              <a:rPr lang="en-US" dirty="0" smtClean="0"/>
              <a:t>obtains a </a:t>
            </a:r>
            <a:r>
              <a:rPr lang="en-US" i="1" dirty="0" smtClean="0">
                <a:solidFill>
                  <a:srgbClr val="FF0000"/>
                </a:solidFill>
              </a:rPr>
              <a:t>random sample of </a:t>
            </a:r>
            <a:r>
              <a:rPr lang="en-US" i="1" dirty="0">
                <a:solidFill>
                  <a:srgbClr val="FF0000"/>
                </a:solidFill>
              </a:rPr>
              <a:t>6</a:t>
            </a:r>
            <a:r>
              <a:rPr lang="en-US" i="1" dirty="0" smtClean="0">
                <a:solidFill>
                  <a:srgbClr val="FF0000"/>
                </a:solidFill>
              </a:rPr>
              <a:t>2 </a:t>
            </a:r>
            <a:r>
              <a:rPr lang="en-US" dirty="0" smtClean="0"/>
              <a:t>students from the population and gives each of them a test. He finds that the mean </a:t>
            </a:r>
            <a:r>
              <a:rPr lang="en-US" i="1" dirty="0" smtClean="0">
                <a:solidFill>
                  <a:srgbClr val="FF0000"/>
                </a:solidFill>
              </a:rPr>
              <a:t>IQ of these 62 students are 105</a:t>
            </a:r>
            <a:r>
              <a:rPr lang="en-US" dirty="0" smtClean="0"/>
              <a:t>. The average </a:t>
            </a:r>
            <a:r>
              <a:rPr lang="en-US" i="1" dirty="0" smtClean="0">
                <a:solidFill>
                  <a:srgbClr val="FF0000"/>
                </a:solidFill>
              </a:rPr>
              <a:t>IQ of students recorded </a:t>
            </a:r>
            <a:r>
              <a:rPr lang="en-US" i="1" dirty="0" smtClean="0">
                <a:solidFill>
                  <a:srgbClr val="FF0000"/>
                </a:solidFill>
              </a:rPr>
              <a:t>(found in literature) in </a:t>
            </a:r>
            <a:r>
              <a:rPr lang="en-US" i="1" dirty="0" smtClean="0">
                <a:solidFill>
                  <a:srgbClr val="FF0000"/>
                </a:solidFill>
              </a:rPr>
              <a:t>Bhutan is 100 </a:t>
            </a:r>
            <a:r>
              <a:rPr lang="en-US" dirty="0" smtClean="0"/>
              <a:t>with a </a:t>
            </a:r>
            <a:r>
              <a:rPr lang="en-US" i="1" dirty="0" smtClean="0">
                <a:solidFill>
                  <a:srgbClr val="FF0000"/>
                </a:solidFill>
              </a:rPr>
              <a:t>standard deviation of 10</a:t>
            </a:r>
            <a:r>
              <a:rPr lang="en-US" dirty="0" smtClean="0"/>
              <a:t>. </a:t>
            </a:r>
            <a:r>
              <a:rPr lang="en-US" b="1" i="1" dirty="0">
                <a:solidFill>
                  <a:schemeClr val="accent1"/>
                </a:solidFill>
              </a:rPr>
              <a:t>C</a:t>
            </a:r>
            <a:r>
              <a:rPr lang="en-US" b="1" i="1" dirty="0" smtClean="0">
                <a:solidFill>
                  <a:schemeClr val="accent1"/>
                </a:solidFill>
              </a:rPr>
              <a:t>an he conclude that the students coming from the eastern Bhutan </a:t>
            </a:r>
            <a:r>
              <a:rPr lang="en-US" b="1" i="1" dirty="0" smtClean="0">
                <a:solidFill>
                  <a:schemeClr val="accent1"/>
                </a:solidFill>
              </a:rPr>
              <a:t>differ </a:t>
            </a:r>
            <a:r>
              <a:rPr lang="en-US" b="1" i="1" dirty="0" smtClean="0">
                <a:solidFill>
                  <a:schemeClr val="accent1"/>
                </a:solidFill>
              </a:rPr>
              <a:t>in intelligence than the students from other regions</a:t>
            </a:r>
            <a:r>
              <a:rPr lang="en-US" i="1" dirty="0" smtClean="0"/>
              <a:t>? </a:t>
            </a:r>
            <a:endParaRPr lang="en-US" i="1" dirty="0"/>
          </a:p>
        </p:txBody>
      </p:sp>
    </p:spTree>
    <p:extLst>
      <p:ext uri="{BB962C8B-B14F-4D97-AF65-F5344CB8AC3E}">
        <p14:creationId xmlns:p14="http://schemas.microsoft.com/office/powerpoint/2010/main" val="3405304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5249"/>
          </a:xfrm>
        </p:spPr>
        <p:txBody>
          <a:bodyPr/>
          <a:lstStyle/>
          <a:p>
            <a:r>
              <a:rPr lang="en-US" b="1" dirty="0" smtClean="0">
                <a:solidFill>
                  <a:srgbClr val="FF0000"/>
                </a:solidFill>
              </a:rPr>
              <a:t>1. </a:t>
            </a:r>
            <a:r>
              <a:rPr lang="en-US" b="1" dirty="0" smtClean="0"/>
              <a:t>Pick </a:t>
            </a:r>
            <a:r>
              <a:rPr lang="en-US" b="1" dirty="0"/>
              <a:t>the </a:t>
            </a:r>
            <a:r>
              <a:rPr lang="en-US" b="1" dirty="0" smtClean="0"/>
              <a:t>(right) statistical </a:t>
            </a:r>
            <a:r>
              <a:rPr lang="en-US" b="1" dirty="0">
                <a:solidFill>
                  <a:srgbClr val="FF0000"/>
                </a:solidFill>
              </a:rPr>
              <a:t>T</a:t>
            </a:r>
            <a:r>
              <a:rPr lang="en-US" b="1" dirty="0"/>
              <a:t>ests</a:t>
            </a:r>
            <a:r>
              <a:rPr lang="en-US" b="1" dirty="0" smtClean="0"/>
              <a:t>.</a:t>
            </a:r>
            <a:endParaRPr lang="en-US" b="1" dirty="0"/>
          </a:p>
        </p:txBody>
      </p:sp>
      <p:sp>
        <p:nvSpPr>
          <p:cNvPr id="3" name="Content Placeholder 2"/>
          <p:cNvSpPr>
            <a:spLocks noGrp="1"/>
          </p:cNvSpPr>
          <p:nvPr>
            <p:ph idx="1"/>
          </p:nvPr>
        </p:nvSpPr>
        <p:spPr>
          <a:xfrm>
            <a:off x="838200" y="1307691"/>
            <a:ext cx="10515600" cy="2121310"/>
          </a:xfrm>
        </p:spPr>
        <p:txBody>
          <a:bodyPr/>
          <a:lstStyle/>
          <a:p>
            <a:pPr>
              <a:lnSpc>
                <a:spcPct val="150000"/>
              </a:lnSpc>
            </a:pPr>
            <a:r>
              <a:rPr lang="en-US" dirty="0" smtClean="0"/>
              <a:t>Choosing correct test depends on a variety of factors such as the question being asked, the type of study being done, and the level of measurement of the data</a:t>
            </a:r>
            <a:endParaRPr lang="en-US" dirty="0"/>
          </a:p>
        </p:txBody>
      </p:sp>
      <p:sp>
        <p:nvSpPr>
          <p:cNvPr id="5" name="Content Placeholder 2"/>
          <p:cNvSpPr txBox="1">
            <a:spLocks/>
          </p:cNvSpPr>
          <p:nvPr/>
        </p:nvSpPr>
        <p:spPr>
          <a:xfrm>
            <a:off x="344129" y="3586318"/>
            <a:ext cx="11611897" cy="2086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t>z test can be performed to answer whether </a:t>
            </a:r>
            <a:r>
              <a:rPr lang="en-US" i="1" dirty="0" smtClean="0"/>
              <a:t>the </a:t>
            </a:r>
            <a:r>
              <a:rPr lang="en-US" i="1" dirty="0"/>
              <a:t>students coming from </a:t>
            </a:r>
            <a:r>
              <a:rPr lang="en-US" i="1" dirty="0" smtClean="0"/>
              <a:t>eastern </a:t>
            </a:r>
            <a:r>
              <a:rPr lang="en-US" i="1" dirty="0"/>
              <a:t>Bhutan </a:t>
            </a:r>
            <a:r>
              <a:rPr lang="en-US" i="1" dirty="0" smtClean="0"/>
              <a:t>differ in </a:t>
            </a:r>
            <a:r>
              <a:rPr lang="en-US" i="1" dirty="0"/>
              <a:t>intelligence </a:t>
            </a:r>
            <a:r>
              <a:rPr lang="en-US" dirty="0" smtClean="0"/>
              <a:t>from the general population. z test can be used because population standard deviation is known (</a:t>
            </a:r>
            <a:r>
              <a:rPr lang="el-GR" dirty="0" smtClean="0"/>
              <a:t>σ</a:t>
            </a:r>
            <a:r>
              <a:rPr lang="en-US" dirty="0" smtClean="0"/>
              <a:t> = 10). </a:t>
            </a:r>
            <a:endParaRPr lang="en-US" i="1" dirty="0"/>
          </a:p>
        </p:txBody>
      </p:sp>
    </p:spTree>
    <p:extLst>
      <p:ext uri="{BB962C8B-B14F-4D97-AF65-F5344CB8AC3E}">
        <p14:creationId xmlns:p14="http://schemas.microsoft.com/office/powerpoint/2010/main" val="331869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720213" y="1278194"/>
            <a:ext cx="10515600" cy="46824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t>There are three assumptions: (a) </a:t>
            </a:r>
            <a:r>
              <a:rPr lang="en-US" dirty="0" smtClean="0">
                <a:solidFill>
                  <a:srgbClr val="FF0000"/>
                </a:solidFill>
              </a:rPr>
              <a:t>Random sample</a:t>
            </a:r>
            <a:r>
              <a:rPr lang="en-US" dirty="0" smtClean="0"/>
              <a:t>, (b) </a:t>
            </a:r>
            <a:r>
              <a:rPr lang="en-US" dirty="0" smtClean="0">
                <a:solidFill>
                  <a:srgbClr val="FF0000"/>
                </a:solidFill>
              </a:rPr>
              <a:t>Independence</a:t>
            </a:r>
            <a:r>
              <a:rPr lang="en-US" dirty="0" smtClean="0"/>
              <a:t> and (c) </a:t>
            </a:r>
            <a:r>
              <a:rPr lang="en-US" dirty="0" smtClean="0">
                <a:solidFill>
                  <a:srgbClr val="FF0000"/>
                </a:solidFill>
              </a:rPr>
              <a:t>Normality</a:t>
            </a:r>
            <a:r>
              <a:rPr lang="en-US" dirty="0" smtClean="0"/>
              <a:t>. Before proceeding make sure that assumptions </a:t>
            </a:r>
            <a:r>
              <a:rPr lang="en-US" dirty="0" smtClean="0"/>
              <a:t>are met</a:t>
            </a:r>
            <a:r>
              <a:rPr lang="en-US" dirty="0" smtClean="0"/>
              <a:t>. </a:t>
            </a:r>
          </a:p>
          <a:p>
            <a:pPr lvl="1">
              <a:lnSpc>
                <a:spcPct val="150000"/>
              </a:lnSpc>
            </a:pPr>
            <a:r>
              <a:rPr lang="en-US" dirty="0" smtClean="0"/>
              <a:t>For example,  athletes are tested for for-performance enhancing substance. The tests depends on many assumptions. For the tests to be meaningful: it is assumed that the tests being performed is the athlete’s; that the sample was stored at the right temperature after it has taken and the machine used to test it is correctly calibrated. </a:t>
            </a:r>
            <a:endParaRPr lang="en-US" dirty="0"/>
          </a:p>
        </p:txBody>
      </p:sp>
      <p:sp>
        <p:nvSpPr>
          <p:cNvPr id="5" name="Title 1"/>
          <p:cNvSpPr txBox="1">
            <a:spLocks noGrp="1"/>
          </p:cNvSpPr>
          <p:nvPr>
            <p:ph type="title"/>
          </p:nvPr>
        </p:nvSpPr>
        <p:spPr>
          <a:xfrm>
            <a:off x="838200" y="365125"/>
            <a:ext cx="10515600" cy="91306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smtClean="0">
                <a:solidFill>
                  <a:srgbClr val="FF0000"/>
                </a:solidFill>
              </a:rPr>
              <a:t>2. </a:t>
            </a:r>
            <a:r>
              <a:rPr lang="en-US" b="1" dirty="0" smtClean="0"/>
              <a:t>Check </a:t>
            </a:r>
            <a:r>
              <a:rPr lang="en-US" b="1" dirty="0"/>
              <a:t>the </a:t>
            </a:r>
            <a:r>
              <a:rPr lang="en-US" b="1" dirty="0">
                <a:solidFill>
                  <a:srgbClr val="FF0000"/>
                </a:solidFill>
              </a:rPr>
              <a:t>A</a:t>
            </a:r>
            <a:r>
              <a:rPr lang="en-US" b="1" dirty="0"/>
              <a:t>ssumptions to make sure if it is correct to do the test.</a:t>
            </a:r>
          </a:p>
        </p:txBody>
      </p:sp>
    </p:spTree>
    <p:extLst>
      <p:ext uri="{BB962C8B-B14F-4D97-AF65-F5344CB8AC3E}">
        <p14:creationId xmlns:p14="http://schemas.microsoft.com/office/powerpoint/2010/main" val="2701484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365126"/>
            <a:ext cx="11533239" cy="736088"/>
          </a:xfrm>
        </p:spPr>
        <p:txBody>
          <a:bodyPr>
            <a:normAutofit/>
          </a:bodyPr>
          <a:lstStyle/>
          <a:p>
            <a:r>
              <a:rPr lang="en-US" b="1" dirty="0" smtClean="0">
                <a:solidFill>
                  <a:srgbClr val="FF0000"/>
                </a:solidFill>
              </a:rPr>
              <a:t>2. </a:t>
            </a:r>
            <a:r>
              <a:rPr lang="en-US" b="1" dirty="0" smtClean="0"/>
              <a:t>Check </a:t>
            </a:r>
            <a:r>
              <a:rPr lang="en-US" b="1" dirty="0"/>
              <a:t>the </a:t>
            </a:r>
            <a:r>
              <a:rPr lang="en-US" b="1" dirty="0">
                <a:solidFill>
                  <a:srgbClr val="FF0000"/>
                </a:solidFill>
              </a:rPr>
              <a:t>A</a:t>
            </a:r>
            <a:r>
              <a:rPr lang="en-US" b="1" dirty="0"/>
              <a:t>ssumptions </a:t>
            </a:r>
            <a:r>
              <a:rPr lang="en-US" b="1" dirty="0" smtClean="0"/>
              <a:t>(</a:t>
            </a:r>
            <a:r>
              <a:rPr lang="en-US" b="1" dirty="0" err="1" smtClean="0"/>
              <a:t>contd</a:t>
            </a:r>
            <a:r>
              <a:rPr lang="en-US" b="1" dirty="0" smtClean="0"/>
              <a:t>….)</a:t>
            </a:r>
            <a:endParaRPr lang="en-US" dirty="0"/>
          </a:p>
        </p:txBody>
      </p:sp>
      <p:sp>
        <p:nvSpPr>
          <p:cNvPr id="3" name="Content Placeholder 2"/>
          <p:cNvSpPr>
            <a:spLocks noGrp="1"/>
          </p:cNvSpPr>
          <p:nvPr>
            <p:ph idx="1"/>
          </p:nvPr>
        </p:nvSpPr>
        <p:spPr>
          <a:xfrm>
            <a:off x="1120876" y="1386349"/>
            <a:ext cx="10481190" cy="2418736"/>
          </a:xfrm>
        </p:spPr>
        <p:txBody>
          <a:bodyPr>
            <a:normAutofit/>
          </a:bodyPr>
          <a:lstStyle/>
          <a:p>
            <a:r>
              <a:rPr lang="en-US" sz="2400" i="1" dirty="0" smtClean="0">
                <a:solidFill>
                  <a:srgbClr val="FF0000"/>
                </a:solidFill>
              </a:rPr>
              <a:t>Random sample</a:t>
            </a:r>
            <a:r>
              <a:rPr lang="en-US" sz="2400" dirty="0" smtClean="0"/>
              <a:t>: </a:t>
            </a:r>
            <a:r>
              <a:rPr lang="en-US" sz="2400" dirty="0" smtClean="0">
                <a:solidFill>
                  <a:schemeClr val="accent5"/>
                </a:solidFill>
              </a:rPr>
              <a:t>not violated</a:t>
            </a:r>
            <a:r>
              <a:rPr lang="en-US" sz="2400" dirty="0" smtClean="0"/>
              <a:t>. </a:t>
            </a:r>
          </a:p>
          <a:p>
            <a:r>
              <a:rPr lang="en-US" sz="2400" dirty="0" smtClean="0">
                <a:solidFill>
                  <a:srgbClr val="FF0000"/>
                </a:solidFill>
              </a:rPr>
              <a:t>Independence</a:t>
            </a:r>
            <a:r>
              <a:rPr lang="en-US" sz="2400" dirty="0" smtClean="0"/>
              <a:t>: the scores of IQ are not influenced by other cases: </a:t>
            </a:r>
            <a:r>
              <a:rPr lang="en-US" sz="2400" dirty="0" smtClean="0">
                <a:solidFill>
                  <a:schemeClr val="accent5"/>
                </a:solidFill>
              </a:rPr>
              <a:t>not violated</a:t>
            </a:r>
            <a:r>
              <a:rPr lang="en-US" sz="2400" dirty="0" smtClean="0"/>
              <a:t>.</a:t>
            </a:r>
          </a:p>
          <a:p>
            <a:r>
              <a:rPr lang="en-US" sz="2400" dirty="0" smtClean="0">
                <a:solidFill>
                  <a:srgbClr val="FF0000"/>
                </a:solidFill>
              </a:rPr>
              <a:t>Normality: </a:t>
            </a:r>
            <a:r>
              <a:rPr lang="en-US" sz="2400" dirty="0" smtClean="0"/>
              <a:t>the psychological variables is assumed to be normally distributed: </a:t>
            </a:r>
            <a:r>
              <a:rPr lang="en-US" sz="2400" dirty="0" smtClean="0">
                <a:solidFill>
                  <a:schemeClr val="accent1"/>
                </a:solidFill>
              </a:rPr>
              <a:t>not violated</a:t>
            </a:r>
            <a:r>
              <a:rPr lang="en-US" sz="2400" dirty="0" smtClean="0">
                <a:solidFill>
                  <a:schemeClr val="tx2"/>
                </a:solidFill>
              </a:rPr>
              <a:t>. </a:t>
            </a:r>
            <a:endParaRPr lang="en-US" sz="24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84090343"/>
              </p:ext>
            </p:extLst>
          </p:nvPr>
        </p:nvGraphicFramePr>
        <p:xfrm>
          <a:off x="403123" y="3183192"/>
          <a:ext cx="11257935" cy="2027902"/>
        </p:xfrm>
        <a:graphic>
          <a:graphicData uri="http://schemas.openxmlformats.org/drawingml/2006/table">
            <a:tbl>
              <a:tblPr firstRow="1" bandRow="1">
                <a:tableStyleId>{5C22544A-7EE6-4342-B048-85BDC9FD1C3A}</a:tableStyleId>
              </a:tblPr>
              <a:tblGrid>
                <a:gridCol w="828719"/>
                <a:gridCol w="2404095"/>
                <a:gridCol w="8025121"/>
              </a:tblGrid>
              <a:tr h="371952">
                <a:tc>
                  <a:txBody>
                    <a:bodyPr/>
                    <a:lstStyle/>
                    <a:p>
                      <a:endParaRPr lang="en-US" dirty="0"/>
                    </a:p>
                  </a:txBody>
                  <a:tcPr/>
                </a:tc>
                <a:tc>
                  <a:txBody>
                    <a:bodyPr/>
                    <a:lstStyle/>
                    <a:p>
                      <a:r>
                        <a:rPr lang="en-US" dirty="0" smtClean="0"/>
                        <a:t>Assumptions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Explanation</a:t>
                      </a:r>
                      <a:r>
                        <a:rPr lang="en-US" baseline="0" dirty="0" smtClean="0"/>
                        <a:t> for assumptions</a:t>
                      </a:r>
                      <a:endParaRPr lang="en-US" dirty="0" smtClean="0"/>
                    </a:p>
                  </a:txBody>
                  <a:tcPr/>
                </a:tc>
              </a:tr>
              <a:tr h="641999">
                <a:tc>
                  <a:txBody>
                    <a:bodyPr/>
                    <a:lstStyle/>
                    <a:p>
                      <a:r>
                        <a:rPr lang="en-US" dirty="0" smtClean="0"/>
                        <a:t>1</a:t>
                      </a:r>
                      <a:endParaRPr lang="en-US" dirty="0"/>
                    </a:p>
                  </a:txBody>
                  <a:tcPr/>
                </a:tc>
                <a:tc>
                  <a:txBody>
                    <a:bodyPr/>
                    <a:lstStyle/>
                    <a:p>
                      <a:r>
                        <a:rPr lang="en-US" dirty="0" smtClean="0"/>
                        <a:t>Random samples</a:t>
                      </a:r>
                      <a:endParaRPr lang="en-US" dirty="0"/>
                    </a:p>
                  </a:txBody>
                  <a:tcPr/>
                </a:tc>
                <a:tc>
                  <a:txBody>
                    <a:bodyPr/>
                    <a:lstStyle/>
                    <a:p>
                      <a:r>
                        <a:rPr lang="en-US" dirty="0" smtClean="0"/>
                        <a:t>Sample is a random sample from a population</a:t>
                      </a:r>
                      <a:endParaRPr lang="en-US" dirty="0"/>
                    </a:p>
                  </a:txBody>
                  <a:tcPr/>
                </a:tc>
              </a:tr>
              <a:tr h="641999">
                <a:tc>
                  <a:txBody>
                    <a:bodyPr/>
                    <a:lstStyle/>
                    <a:p>
                      <a:r>
                        <a:rPr lang="en-US" dirty="0" smtClean="0"/>
                        <a:t>2</a:t>
                      </a:r>
                      <a:endParaRPr lang="en-US" dirty="0"/>
                    </a:p>
                  </a:txBody>
                  <a:tcPr/>
                </a:tc>
                <a:tc>
                  <a:txBody>
                    <a:bodyPr/>
                    <a:lstStyle/>
                    <a:p>
                      <a:r>
                        <a:rPr lang="en-US" dirty="0" smtClean="0"/>
                        <a:t>Independence of observations</a:t>
                      </a:r>
                      <a:endParaRPr lang="en-US" dirty="0"/>
                    </a:p>
                  </a:txBody>
                  <a:tcPr/>
                </a:tc>
                <a:tc>
                  <a:txBody>
                    <a:bodyPr/>
                    <a:lstStyle/>
                    <a:p>
                      <a:r>
                        <a:rPr lang="en-US" dirty="0" smtClean="0"/>
                        <a:t>The cases in the sample are independent of each other and is not influenced by any other cases</a:t>
                      </a:r>
                      <a:r>
                        <a:rPr lang="en-US" baseline="0" dirty="0" smtClean="0"/>
                        <a:t> in any circumstance. </a:t>
                      </a:r>
                      <a:endParaRPr lang="en-US" dirty="0"/>
                    </a:p>
                  </a:txBody>
                  <a:tcPr/>
                </a:tc>
              </a:tr>
              <a:tr h="371952">
                <a:tc>
                  <a:txBody>
                    <a:bodyPr/>
                    <a:lstStyle/>
                    <a:p>
                      <a:r>
                        <a:rPr lang="en-US" dirty="0" smtClean="0"/>
                        <a:t>3</a:t>
                      </a:r>
                      <a:endParaRPr lang="en-US" dirty="0"/>
                    </a:p>
                  </a:txBody>
                  <a:tcPr/>
                </a:tc>
                <a:tc>
                  <a:txBody>
                    <a:bodyPr/>
                    <a:lstStyle/>
                    <a:p>
                      <a:r>
                        <a:rPr lang="en-US" dirty="0" smtClean="0"/>
                        <a:t>Normality</a:t>
                      </a:r>
                      <a:endParaRPr lang="en-US" dirty="0"/>
                    </a:p>
                  </a:txBody>
                  <a:tcPr/>
                </a:tc>
                <a:tc>
                  <a:txBody>
                    <a:bodyPr/>
                    <a:lstStyle/>
                    <a:p>
                      <a:r>
                        <a:rPr lang="en-US" dirty="0" smtClean="0"/>
                        <a:t>The dependent variable</a:t>
                      </a:r>
                      <a:r>
                        <a:rPr lang="en-US" baseline="0" dirty="0" smtClean="0"/>
                        <a:t> is normally distributed in the population.</a:t>
                      </a:r>
                      <a:endParaRPr lang="en-US" dirty="0"/>
                    </a:p>
                  </a:txBody>
                  <a:tcPr/>
                </a:tc>
              </a:tr>
            </a:tbl>
          </a:graphicData>
        </a:graphic>
      </p:graphicFrame>
    </p:spTree>
    <p:extLst>
      <p:ext uri="{BB962C8B-B14F-4D97-AF65-F5344CB8AC3E}">
        <p14:creationId xmlns:p14="http://schemas.microsoft.com/office/powerpoint/2010/main" val="378324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9824"/>
            <a:ext cx="10515600" cy="519778"/>
          </a:xfrm>
        </p:spPr>
        <p:txBody>
          <a:bodyPr>
            <a:normAutofit fontScale="90000"/>
          </a:bodyPr>
          <a:lstStyle/>
          <a:p>
            <a:r>
              <a:rPr lang="en-US" b="1" dirty="0" smtClean="0">
                <a:solidFill>
                  <a:srgbClr val="FF0000"/>
                </a:solidFill>
              </a:rPr>
              <a:t>3. </a:t>
            </a:r>
            <a:r>
              <a:rPr lang="en-US" b="1" dirty="0" smtClean="0"/>
              <a:t>List </a:t>
            </a:r>
            <a:r>
              <a:rPr lang="en-US" b="1" dirty="0"/>
              <a:t>the null and alternative </a:t>
            </a:r>
            <a:r>
              <a:rPr lang="en-US" b="1" dirty="0" smtClean="0">
                <a:solidFill>
                  <a:srgbClr val="FF0000"/>
                </a:solidFill>
              </a:rPr>
              <a:t>H</a:t>
            </a:r>
            <a:r>
              <a:rPr lang="en-US" b="1" dirty="0" smtClean="0"/>
              <a:t>ypothesis</a:t>
            </a:r>
            <a:endParaRPr lang="en-US" b="1" dirty="0"/>
          </a:p>
        </p:txBody>
      </p:sp>
      <p:sp>
        <p:nvSpPr>
          <p:cNvPr id="3" name="Content Placeholder 2"/>
          <p:cNvSpPr>
            <a:spLocks noGrp="1"/>
          </p:cNvSpPr>
          <p:nvPr>
            <p:ph idx="1"/>
          </p:nvPr>
        </p:nvSpPr>
        <p:spPr>
          <a:xfrm>
            <a:off x="398206" y="580106"/>
            <a:ext cx="11395587" cy="2359742"/>
          </a:xfrm>
        </p:spPr>
        <p:txBody>
          <a:bodyPr>
            <a:normAutofit/>
          </a:bodyPr>
          <a:lstStyle/>
          <a:p>
            <a:pPr>
              <a:lnSpc>
                <a:spcPct val="150000"/>
              </a:lnSpc>
            </a:pPr>
            <a:r>
              <a:rPr lang="en-US" sz="2400" dirty="0" smtClean="0"/>
              <a:t>Listing the hypothesis and deciding whether they are </a:t>
            </a:r>
            <a:r>
              <a:rPr lang="en-US" sz="2400" b="1" i="1" dirty="0" smtClean="0"/>
              <a:t>two tailed </a:t>
            </a:r>
            <a:r>
              <a:rPr lang="en-US" sz="2400" dirty="0" smtClean="0"/>
              <a:t>(</a:t>
            </a:r>
            <a:r>
              <a:rPr lang="en-US" sz="2400" i="1" dirty="0" smtClean="0"/>
              <a:t>non – directional and it can be less than -1.96</a:t>
            </a:r>
            <a:r>
              <a:rPr lang="el-GR" sz="2400" i="1" dirty="0" smtClean="0"/>
              <a:t>σ</a:t>
            </a:r>
            <a:r>
              <a:rPr lang="en-US" sz="2400" i="1" dirty="0" smtClean="0"/>
              <a:t> from the mean (0) or it can be more than 1.96</a:t>
            </a:r>
            <a:r>
              <a:rPr lang="el-GR" sz="2400" i="1" dirty="0" smtClean="0"/>
              <a:t>σ</a:t>
            </a:r>
            <a:r>
              <a:rPr lang="en-US" sz="2400" i="1" dirty="0" smtClean="0"/>
              <a:t> above the mean (0)</a:t>
            </a:r>
            <a:r>
              <a:rPr lang="en-US" sz="2400" dirty="0" smtClean="0"/>
              <a:t>)</a:t>
            </a:r>
            <a:r>
              <a:rPr lang="en-US" sz="2400" b="1" i="1" dirty="0" smtClean="0"/>
              <a:t> </a:t>
            </a:r>
            <a:r>
              <a:rPr lang="en-US" sz="2400" dirty="0" smtClean="0"/>
              <a:t>or </a:t>
            </a:r>
            <a:r>
              <a:rPr lang="en-US" sz="2400" b="1" i="1" dirty="0" smtClean="0"/>
              <a:t>one tailed </a:t>
            </a:r>
            <a:r>
              <a:rPr lang="en-US" sz="2400" dirty="0" smtClean="0"/>
              <a:t>(</a:t>
            </a:r>
            <a:r>
              <a:rPr lang="en-US" sz="2400" i="1" dirty="0" smtClean="0"/>
              <a:t>directional either less than -1.96</a:t>
            </a:r>
            <a:r>
              <a:rPr lang="el-GR" sz="2400" i="1" dirty="0" smtClean="0"/>
              <a:t>σ</a:t>
            </a:r>
            <a:r>
              <a:rPr lang="en-US" sz="2400" i="1" dirty="0" smtClean="0"/>
              <a:t> or more than 1.96</a:t>
            </a:r>
            <a:r>
              <a:rPr lang="el-GR" sz="2400" i="1" dirty="0" smtClean="0"/>
              <a:t>σ</a:t>
            </a:r>
            <a:r>
              <a:rPr lang="en-US" sz="2400" dirty="0" smtClean="0"/>
              <a:t>) which fall in the alpha (</a:t>
            </a:r>
            <a:r>
              <a:rPr lang="el-GR" sz="2400" dirty="0" smtClean="0"/>
              <a:t>α</a:t>
            </a:r>
            <a:r>
              <a:rPr lang="en-US" sz="2400" dirty="0" smtClean="0"/>
              <a:t>) region of normal curve.  </a:t>
            </a:r>
          </a:p>
          <a:p>
            <a:pPr>
              <a:lnSpc>
                <a:spcPct val="150000"/>
              </a:lnSpc>
            </a:pPr>
            <a:endParaRPr lang="en-US" sz="2400" dirty="0"/>
          </a:p>
        </p:txBody>
      </p:sp>
      <p:sp>
        <p:nvSpPr>
          <p:cNvPr id="5" name="Content Placeholder 2"/>
          <p:cNvSpPr txBox="1">
            <a:spLocks/>
          </p:cNvSpPr>
          <p:nvPr/>
        </p:nvSpPr>
        <p:spPr>
          <a:xfrm>
            <a:off x="398206" y="3077494"/>
            <a:ext cx="11395587" cy="3628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en-US" sz="2400" dirty="0" smtClean="0"/>
              <a:t>Specify one tailed or two tailed: The research question is </a:t>
            </a:r>
            <a:r>
              <a:rPr lang="en-US" sz="2400" dirty="0" smtClean="0"/>
              <a:t>whether </a:t>
            </a:r>
            <a:r>
              <a:rPr lang="en-US" sz="2400" dirty="0" smtClean="0"/>
              <a:t>the intelligence (IQ) of students coming from eastern Bhutan is different. It doesn’t specify whether less or more so it is a </a:t>
            </a:r>
            <a:r>
              <a:rPr lang="en-US" sz="2400" b="1" i="1" dirty="0" smtClean="0"/>
              <a:t>two tailed </a:t>
            </a:r>
            <a:r>
              <a:rPr lang="en-US" sz="2400" dirty="0" smtClean="0"/>
              <a:t>test. </a:t>
            </a:r>
          </a:p>
          <a:p>
            <a:pPr lvl="1">
              <a:lnSpc>
                <a:spcPct val="150000"/>
              </a:lnSpc>
            </a:pPr>
            <a:r>
              <a:rPr lang="en-US" sz="2000" dirty="0" smtClean="0"/>
              <a:t>First generate </a:t>
            </a:r>
            <a:r>
              <a:rPr lang="en-US" sz="2000" b="1" i="1" dirty="0" smtClean="0"/>
              <a:t>null hypothesis </a:t>
            </a:r>
            <a:r>
              <a:rPr lang="en-US" sz="2000" dirty="0" smtClean="0"/>
              <a:t>and then </a:t>
            </a:r>
            <a:r>
              <a:rPr lang="en-US" sz="2000" b="1" i="1" dirty="0" smtClean="0"/>
              <a:t>alternative hypothesis</a:t>
            </a:r>
            <a:r>
              <a:rPr lang="en-US" sz="2000" dirty="0" smtClean="0"/>
              <a:t>. </a:t>
            </a:r>
          </a:p>
          <a:p>
            <a:pPr lvl="1">
              <a:lnSpc>
                <a:spcPct val="150000"/>
              </a:lnSpc>
            </a:pPr>
            <a:r>
              <a:rPr lang="en-US" sz="2000" b="1" dirty="0" smtClean="0"/>
              <a:t>Null hypothesis </a:t>
            </a:r>
            <a:r>
              <a:rPr lang="en-US" sz="2000" dirty="0" smtClean="0"/>
              <a:t>(a) must be about the population, (b) a negative statement and (c) a specific statement. All of these conditions can be met by: </a:t>
            </a:r>
            <a:r>
              <a:rPr lang="en-US" sz="2000" i="1" dirty="0" smtClean="0"/>
              <a:t>H</a:t>
            </a:r>
            <a:r>
              <a:rPr lang="az-Cyrl-AZ" sz="2000" i="1" dirty="0" smtClean="0"/>
              <a:t>о</a:t>
            </a:r>
            <a:r>
              <a:rPr lang="en-US" sz="2000" dirty="0" smtClean="0"/>
              <a:t>: µ of students from east = 100 or </a:t>
            </a:r>
            <a:r>
              <a:rPr lang="en-US" sz="2000" i="1" dirty="0">
                <a:solidFill>
                  <a:srgbClr val="FF0000"/>
                </a:solidFill>
              </a:rPr>
              <a:t>H</a:t>
            </a:r>
            <a:r>
              <a:rPr lang="az-Cyrl-AZ" sz="2000" i="1" dirty="0">
                <a:solidFill>
                  <a:srgbClr val="FF0000"/>
                </a:solidFill>
              </a:rPr>
              <a:t>о</a:t>
            </a:r>
            <a:r>
              <a:rPr lang="en-US" sz="2000" i="1" dirty="0">
                <a:solidFill>
                  <a:srgbClr val="FF0000"/>
                </a:solidFill>
              </a:rPr>
              <a:t>: </a:t>
            </a:r>
            <a:r>
              <a:rPr lang="en-US" sz="2000" i="1" dirty="0" smtClean="0">
                <a:solidFill>
                  <a:srgbClr val="FF0000"/>
                </a:solidFill>
              </a:rPr>
              <a:t>µ = </a:t>
            </a:r>
            <a:r>
              <a:rPr lang="en-US" sz="2000" i="1" dirty="0">
                <a:solidFill>
                  <a:srgbClr val="FF0000"/>
                </a:solidFill>
              </a:rPr>
              <a:t>100 </a:t>
            </a:r>
            <a:endParaRPr lang="en-US" sz="2000" i="1" dirty="0" smtClean="0">
              <a:solidFill>
                <a:srgbClr val="FF0000"/>
              </a:solidFill>
            </a:endParaRPr>
          </a:p>
          <a:p>
            <a:pPr marL="457200" indent="-457200">
              <a:lnSpc>
                <a:spcPct val="150000"/>
              </a:lnSpc>
              <a:buFont typeface="+mj-lt"/>
              <a:buAutoNum type="arabicPeriod"/>
            </a:pPr>
            <a:endParaRPr lang="en-US" sz="2400" dirty="0"/>
          </a:p>
        </p:txBody>
      </p:sp>
    </p:spTree>
    <p:extLst>
      <p:ext uri="{BB962C8B-B14F-4D97-AF65-F5344CB8AC3E}">
        <p14:creationId xmlns:p14="http://schemas.microsoft.com/office/powerpoint/2010/main" val="7970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2020</Words>
  <Application>Microsoft Office PowerPoint</Application>
  <PresentationFormat>Custom</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Hypothesis testing</vt:lpstr>
      <vt:lpstr>Hypothesis testing</vt:lpstr>
      <vt:lpstr>The process of hypothesis testing</vt:lpstr>
      <vt:lpstr>Six steps of hypothesis testing</vt:lpstr>
      <vt:lpstr>Example 1</vt:lpstr>
      <vt:lpstr>1. Pick the (right) statistical Tests.</vt:lpstr>
      <vt:lpstr>2. Check the Assumptions to make sure if it is correct to do the test.</vt:lpstr>
      <vt:lpstr>2. Check the Assumptions (contd….)</vt:lpstr>
      <vt:lpstr>3. List the null and alternative Hypothesis</vt:lpstr>
      <vt:lpstr>3. List the null and alternative Hypothesis (contd…)</vt:lpstr>
      <vt:lpstr>4. Determine when to reject the null hypothesis (set the critical values or decision rule)</vt:lpstr>
      <vt:lpstr>Two tailed test with rejection region in both tails</vt:lpstr>
      <vt:lpstr>5. Calculate the value of the test statistic</vt:lpstr>
      <vt:lpstr>Example 1</vt:lpstr>
      <vt:lpstr>Example 2</vt:lpstr>
      <vt:lpstr>Note: ask these two questions while testing hypothesis </vt:lpstr>
      <vt:lpstr>PowerPoint Presentation</vt:lpstr>
      <vt:lpstr>Example 1 contd….</vt:lpstr>
      <vt:lpstr>Contd….</vt:lpstr>
      <vt:lpstr>Note: words to avoid and use</vt:lpstr>
      <vt:lpstr>Two tailed z-test rejection region</vt:lpstr>
      <vt:lpstr>Two t-test rejection region </vt:lpstr>
      <vt:lpstr>Reference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windo mscon</dc:creator>
  <cp:lastModifiedBy>User</cp:lastModifiedBy>
  <cp:revision>54</cp:revision>
  <dcterms:created xsi:type="dcterms:W3CDTF">2016-03-04T15:45:26Z</dcterms:created>
  <dcterms:modified xsi:type="dcterms:W3CDTF">2017-04-03T01:08:38Z</dcterms:modified>
</cp:coreProperties>
</file>