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8" d="100"/>
          <a:sy n="78" d="100"/>
        </p:scale>
        <p:origin x="7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110FF-6240-40AD-8000-EE644E5DEBE5}" type="datetimeFigureOut">
              <a:rPr lang="en-US" smtClean="0"/>
              <a:t>3/16/2016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6CFD5-C8D7-46CB-9339-EE20049CDDCC}" type="slidenum">
              <a:rPr lang="en-US" smtClean="0"/>
              <a:t>‹#›</a:t>
            </a:fld>
            <a:endParaRPr lang="en-US"/>
          </a:p>
        </p:txBody>
      </p:sp>
    </p:spTree>
    <p:extLst>
      <p:ext uri="{BB962C8B-B14F-4D97-AF65-F5344CB8AC3E}">
        <p14:creationId xmlns:p14="http://schemas.microsoft.com/office/powerpoint/2010/main" val="144035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D8E74C-517F-4F8E-984F-ADB34BFB3A21}" type="slidenum">
              <a:rPr lang="en-US"/>
              <a:pPr/>
              <a:t>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5096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E0D0AB-7F57-4E67-B7D1-3CFD71AB6E16}" type="slidenum">
              <a:rPr lang="en-US"/>
              <a:pPr/>
              <a:t>7</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0676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EC601-4DA3-423F-B0BC-AD9A507A4A72}"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292331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EC601-4DA3-423F-B0BC-AD9A507A4A72}"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126245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EC601-4DA3-423F-B0BC-AD9A507A4A72}"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200579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EC601-4DA3-423F-B0BC-AD9A507A4A72}"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213572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EC601-4DA3-423F-B0BC-AD9A507A4A72}"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93858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EC601-4DA3-423F-B0BC-AD9A507A4A72}"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92458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3200"/>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EC601-4DA3-423F-B0BC-AD9A507A4A72}" type="datetimeFigureOut">
              <a:rPr lang="en-US" smtClean="0"/>
              <a:t>3/16/2016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25996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EC601-4DA3-423F-B0BC-AD9A507A4A72}" type="datetimeFigureOut">
              <a:rPr lang="en-US" smtClean="0"/>
              <a:t>3/16/2016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21197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EC601-4DA3-423F-B0BC-AD9A507A4A72}" type="datetimeFigureOut">
              <a:rPr lang="en-US" smtClean="0"/>
              <a:t>3/16/2016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95048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EC601-4DA3-423F-B0BC-AD9A507A4A72}"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410966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EC601-4DA3-423F-B0BC-AD9A507A4A72}"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9B1F5-10DC-4FA8-B82C-DEB4DAF7F341}" type="slidenum">
              <a:rPr lang="en-US" smtClean="0"/>
              <a:t>‹#›</a:t>
            </a:fld>
            <a:endParaRPr lang="en-US"/>
          </a:p>
        </p:txBody>
      </p:sp>
    </p:spTree>
    <p:extLst>
      <p:ext uri="{BB962C8B-B14F-4D97-AF65-F5344CB8AC3E}">
        <p14:creationId xmlns:p14="http://schemas.microsoft.com/office/powerpoint/2010/main" val="113630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EC601-4DA3-423F-B0BC-AD9A507A4A72}" type="datetimeFigureOut">
              <a:rPr lang="en-US" smtClean="0"/>
              <a:t>3/16/2016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9B1F5-10DC-4FA8-B82C-DEB4DAF7F341}" type="slidenum">
              <a:rPr lang="en-US" smtClean="0"/>
              <a:t>‹#›</a:t>
            </a:fld>
            <a:endParaRPr lang="en-US"/>
          </a:p>
        </p:txBody>
      </p:sp>
    </p:spTree>
    <p:extLst>
      <p:ext uri="{BB962C8B-B14F-4D97-AF65-F5344CB8AC3E}">
        <p14:creationId xmlns:p14="http://schemas.microsoft.com/office/powerpoint/2010/main" val="256349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Quality of Research</a:t>
            </a:r>
            <a:endParaRPr lang="en-US" dirty="0"/>
          </a:p>
        </p:txBody>
      </p:sp>
    </p:spTree>
    <p:extLst>
      <p:ext uri="{BB962C8B-B14F-4D97-AF65-F5344CB8AC3E}">
        <p14:creationId xmlns:p14="http://schemas.microsoft.com/office/powerpoint/2010/main" val="58765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2271"/>
          </a:xfrm>
        </p:spPr>
        <p:txBody>
          <a:bodyPr>
            <a:normAutofit fontScale="90000"/>
          </a:bodyPr>
          <a:lstStyle/>
          <a:p>
            <a:pPr algn="ctr"/>
            <a:r>
              <a:rPr lang="en-US" b="1" dirty="0" smtClean="0"/>
              <a:t>So what </a:t>
            </a:r>
            <a:r>
              <a:rPr lang="en-US" b="1" dirty="0" smtClean="0"/>
              <a:t>type of questions are </a:t>
            </a:r>
            <a:r>
              <a:rPr lang="en-US" b="1" dirty="0" smtClean="0"/>
              <a:t>good research questions</a:t>
            </a:r>
            <a:r>
              <a:rPr lang="en-US" b="1" dirty="0" smtClean="0"/>
              <a:t>?</a:t>
            </a:r>
            <a:endParaRPr lang="en-US" b="1" dirty="0"/>
          </a:p>
        </p:txBody>
      </p:sp>
      <p:sp>
        <p:nvSpPr>
          <p:cNvPr id="3" name="Content Placeholder 2"/>
          <p:cNvSpPr>
            <a:spLocks noGrp="1"/>
          </p:cNvSpPr>
          <p:nvPr>
            <p:ph idx="1"/>
          </p:nvPr>
        </p:nvSpPr>
        <p:spPr>
          <a:xfrm>
            <a:off x="147484" y="586332"/>
            <a:ext cx="12044516" cy="6197926"/>
          </a:xfrm>
        </p:spPr>
        <p:txBody>
          <a:bodyPr>
            <a:normAutofit fontScale="85000" lnSpcReduction="10000"/>
          </a:bodyPr>
          <a:lstStyle/>
          <a:p>
            <a:r>
              <a:rPr lang="en-US" b="1" dirty="0" smtClean="0">
                <a:solidFill>
                  <a:srgbClr val="FF0000"/>
                </a:solidFill>
              </a:rPr>
              <a:t>Framing answerable questions</a:t>
            </a:r>
            <a:r>
              <a:rPr lang="en-US" dirty="0" smtClean="0"/>
              <a:t>: A question should be phrased so that it’s directly answerable by collecting data within a reasonable time frame [</a:t>
            </a:r>
            <a:r>
              <a:rPr lang="en-US" i="1" dirty="0" smtClean="0">
                <a:solidFill>
                  <a:srgbClr val="FF0000"/>
                </a:solidFill>
              </a:rPr>
              <a:t>which, how many, where, when, what’s the relation between …, what are the differences …</a:t>
            </a:r>
            <a:r>
              <a:rPr lang="en-US" i="1" dirty="0" smtClean="0"/>
              <a:t> can often be answered directly</a:t>
            </a:r>
            <a:r>
              <a:rPr lang="en-US" dirty="0" smtClean="0"/>
              <a:t>].</a:t>
            </a:r>
          </a:p>
          <a:p>
            <a:pPr lvl="1"/>
            <a:endParaRPr lang="en-US" dirty="0" smtClean="0"/>
          </a:p>
          <a:p>
            <a:r>
              <a:rPr lang="en-US" b="1" dirty="0" smtClean="0">
                <a:solidFill>
                  <a:srgbClr val="FF0000"/>
                </a:solidFill>
              </a:rPr>
              <a:t>Framing comparative questions</a:t>
            </a:r>
            <a:r>
              <a:rPr lang="en-US" dirty="0" smtClean="0"/>
              <a:t>: A question should be comparative as non-comparative question is often a dead end, </a:t>
            </a:r>
            <a:r>
              <a:rPr lang="en-US" dirty="0" err="1" smtClean="0"/>
              <a:t>e.g</a:t>
            </a:r>
            <a:r>
              <a:rPr lang="en-US" dirty="0" smtClean="0"/>
              <a:t>; </a:t>
            </a:r>
            <a:r>
              <a:rPr lang="en-US" dirty="0" smtClean="0">
                <a:solidFill>
                  <a:srgbClr val="FF0000"/>
                </a:solidFill>
              </a:rPr>
              <a:t>“</a:t>
            </a:r>
            <a:r>
              <a:rPr lang="en-US" i="1" dirty="0" smtClean="0">
                <a:solidFill>
                  <a:srgbClr val="FF0000"/>
                </a:solidFill>
              </a:rPr>
              <a:t>how many individuals and species of mammalian carnivores use this habitat corridor</a:t>
            </a:r>
            <a:r>
              <a:rPr lang="en-US" dirty="0" smtClean="0">
                <a:solidFill>
                  <a:srgbClr val="FF0000"/>
                </a:solidFill>
              </a:rPr>
              <a:t>?” </a:t>
            </a:r>
            <a:r>
              <a:rPr lang="en-US" dirty="0" smtClean="0"/>
              <a:t>(</a:t>
            </a:r>
            <a:r>
              <a:rPr lang="en-US" i="1" dirty="0" smtClean="0">
                <a:solidFill>
                  <a:schemeClr val="accent1"/>
                </a:solidFill>
              </a:rPr>
              <a:t>first criteria may be fulfilled but it will have dead end</a:t>
            </a:r>
            <a:r>
              <a:rPr lang="en-US" dirty="0" smtClean="0"/>
              <a:t>).</a:t>
            </a:r>
          </a:p>
          <a:p>
            <a:endParaRPr lang="en-US" dirty="0" smtClean="0"/>
          </a:p>
          <a:p>
            <a:pPr lvl="1"/>
            <a:r>
              <a:rPr lang="en-US" b="1" dirty="0" smtClean="0">
                <a:solidFill>
                  <a:schemeClr val="accent1"/>
                </a:solidFill>
              </a:rPr>
              <a:t>Is this better? </a:t>
            </a:r>
            <a:r>
              <a:rPr lang="en-US" dirty="0" smtClean="0">
                <a:solidFill>
                  <a:srgbClr val="FF0000"/>
                </a:solidFill>
              </a:rPr>
              <a:t>“</a:t>
            </a:r>
            <a:r>
              <a:rPr lang="en-US" i="1" dirty="0" smtClean="0">
                <a:solidFill>
                  <a:srgbClr val="FF0000"/>
                </a:solidFill>
              </a:rPr>
              <a:t>Do more </a:t>
            </a:r>
            <a:r>
              <a:rPr lang="en-US" i="1" dirty="0">
                <a:solidFill>
                  <a:srgbClr val="FF0000"/>
                </a:solidFill>
              </a:rPr>
              <a:t>individuals and species of mammalian carnivores </a:t>
            </a:r>
            <a:r>
              <a:rPr lang="en-US" i="1" dirty="0" smtClean="0">
                <a:solidFill>
                  <a:srgbClr val="FF0000"/>
                </a:solidFill>
              </a:rPr>
              <a:t>use a corridor of secondary forest or of primary forest?”</a:t>
            </a:r>
            <a:endParaRPr lang="en-US" dirty="0" smtClean="0">
              <a:solidFill>
                <a:srgbClr val="FF0000"/>
              </a:solidFill>
            </a:endParaRPr>
          </a:p>
          <a:p>
            <a:r>
              <a:rPr lang="en-US" b="1" dirty="0" smtClean="0">
                <a:solidFill>
                  <a:srgbClr val="FF0000"/>
                </a:solidFill>
              </a:rPr>
              <a:t>Framing alluring questions</a:t>
            </a:r>
            <a:r>
              <a:rPr lang="en-US" dirty="0" smtClean="0"/>
              <a:t>: A question should be interesting one that it should involve neither that is already obvious nor an action step so tedious that the data will be irrelevant by the time they are finally compiled, for </a:t>
            </a:r>
            <a:r>
              <a:rPr lang="en-US" dirty="0" err="1" smtClean="0"/>
              <a:t>e.g</a:t>
            </a:r>
            <a:r>
              <a:rPr lang="en-US" dirty="0" smtClean="0"/>
              <a:t>; “</a:t>
            </a:r>
            <a:r>
              <a:rPr lang="en-US" i="1" dirty="0" smtClean="0">
                <a:solidFill>
                  <a:srgbClr val="FF0000"/>
                </a:solidFill>
              </a:rPr>
              <a:t>which supports more native frog species, 700 hectares of marshy area or 700 hectares of a parking lot for visitors</a:t>
            </a:r>
            <a:r>
              <a:rPr lang="en-US" dirty="0" smtClean="0"/>
              <a:t>?”</a:t>
            </a:r>
          </a:p>
          <a:p>
            <a:endParaRPr lang="en-US" dirty="0" smtClean="0"/>
          </a:p>
          <a:p>
            <a:r>
              <a:rPr lang="en-US" b="1" dirty="0" smtClean="0">
                <a:solidFill>
                  <a:srgbClr val="FF0000"/>
                </a:solidFill>
              </a:rPr>
              <a:t>Framing simple questions</a:t>
            </a:r>
            <a:r>
              <a:rPr lang="en-US" dirty="0" smtClean="0"/>
              <a:t>: The question should be as free as possible of jargon and of technologies that require considerable expenditure and training. If its not possible to frame simple question, then probably the question is not urgent or unimportant. </a:t>
            </a:r>
          </a:p>
        </p:txBody>
      </p:sp>
    </p:spTree>
    <p:extLst>
      <p:ext uri="{BB962C8B-B14F-4D97-AF65-F5344CB8AC3E}">
        <p14:creationId xmlns:p14="http://schemas.microsoft.com/office/powerpoint/2010/main" val="268605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76900"/>
          </a:xfrm>
        </p:spPr>
        <p:txBody>
          <a:bodyPr>
            <a:normAutofit fontScale="90000"/>
          </a:bodyPr>
          <a:lstStyle/>
          <a:p>
            <a:r>
              <a:rPr lang="en-US" b="1" dirty="0" smtClean="0"/>
              <a:t>References</a:t>
            </a:r>
            <a:endParaRPr lang="en-US" b="1" dirty="0"/>
          </a:p>
        </p:txBody>
      </p:sp>
      <p:sp>
        <p:nvSpPr>
          <p:cNvPr id="3" name="Content Placeholder 2"/>
          <p:cNvSpPr>
            <a:spLocks noGrp="1"/>
          </p:cNvSpPr>
          <p:nvPr>
            <p:ph idx="1"/>
          </p:nvPr>
        </p:nvSpPr>
        <p:spPr>
          <a:xfrm>
            <a:off x="838200" y="1138136"/>
            <a:ext cx="10515600" cy="5038827"/>
          </a:xfrm>
        </p:spPr>
        <p:txBody>
          <a:bodyPr/>
          <a:lstStyle/>
          <a:p>
            <a:pPr marL="631825" indent="-573088"/>
            <a:endParaRPr lang="en-US" dirty="0" smtClean="0"/>
          </a:p>
          <a:p>
            <a:pPr marL="631825" indent="-573088"/>
            <a:r>
              <a:rPr lang="en-US" dirty="0" err="1" smtClean="0"/>
              <a:t>Feinsinger</a:t>
            </a:r>
            <a:r>
              <a:rPr lang="en-US" dirty="0" smtClean="0"/>
              <a:t>, P. (2001). Designing field studies for Biodiversity Conservation. The Natural Conservancy, Island Press. </a:t>
            </a:r>
          </a:p>
          <a:p>
            <a:pPr marL="631825" indent="-573088"/>
            <a:endParaRPr lang="en-US" dirty="0" smtClean="0"/>
          </a:p>
          <a:p>
            <a:pPr marL="631825" indent="-573088"/>
            <a:r>
              <a:rPr lang="en-US" dirty="0" smtClean="0"/>
              <a:t>Ford</a:t>
            </a:r>
            <a:r>
              <a:rPr lang="en-US" dirty="0"/>
              <a:t>, E. D. (2000). Scientific method for Ecological research. Cambridge University press.</a:t>
            </a:r>
          </a:p>
          <a:p>
            <a:pPr marL="631825" indent="-573088"/>
            <a:endParaRPr lang="en-US" dirty="0"/>
          </a:p>
          <a:p>
            <a:pPr marL="631825" indent="-573088"/>
            <a:r>
              <a:rPr lang="en-US" dirty="0" smtClean="0"/>
              <a:t>Wadsworth, R. and </a:t>
            </a:r>
            <a:r>
              <a:rPr lang="en-US" dirty="0" err="1" smtClean="0"/>
              <a:t>Treweek</a:t>
            </a:r>
            <a:r>
              <a:rPr lang="en-US" dirty="0" smtClean="0"/>
              <a:t>, J. (1999). Geographical Systems for Ecology. Addison Wesley Longman Limited. </a:t>
            </a:r>
            <a:endParaRPr lang="en-US" dirty="0"/>
          </a:p>
        </p:txBody>
      </p:sp>
    </p:spTree>
    <p:extLst>
      <p:ext uri="{BB962C8B-B14F-4D97-AF65-F5344CB8AC3E}">
        <p14:creationId xmlns:p14="http://schemas.microsoft.com/office/powerpoint/2010/main" val="2137431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984"/>
            <a:ext cx="10515600" cy="519778"/>
          </a:xfrm>
        </p:spPr>
        <p:txBody>
          <a:bodyPr>
            <a:normAutofit fontScale="90000"/>
          </a:bodyPr>
          <a:lstStyle/>
          <a:p>
            <a:pPr algn="ctr"/>
            <a:r>
              <a:rPr lang="en-US" b="1" dirty="0" smtClean="0"/>
              <a:t>Quality of Research</a:t>
            </a:r>
            <a:endParaRPr lang="en-US" b="1" dirty="0"/>
          </a:p>
        </p:txBody>
      </p:sp>
      <p:sp>
        <p:nvSpPr>
          <p:cNvPr id="3" name="Content Placeholder 2"/>
          <p:cNvSpPr>
            <a:spLocks noGrp="1"/>
          </p:cNvSpPr>
          <p:nvPr>
            <p:ph idx="1"/>
          </p:nvPr>
        </p:nvSpPr>
        <p:spPr>
          <a:xfrm>
            <a:off x="245805" y="884905"/>
            <a:ext cx="11661059" cy="5702708"/>
          </a:xfrm>
        </p:spPr>
        <p:txBody>
          <a:bodyPr>
            <a:normAutofit fontScale="92500" lnSpcReduction="10000"/>
          </a:bodyPr>
          <a:lstStyle/>
          <a:p>
            <a:pPr algn="ctr"/>
            <a:r>
              <a:rPr lang="en-US" b="1" dirty="0" smtClean="0"/>
              <a:t>How can we be sure </a:t>
            </a:r>
            <a:r>
              <a:rPr lang="en-US" b="1" dirty="0" smtClean="0"/>
              <a:t>that the </a:t>
            </a:r>
            <a:r>
              <a:rPr lang="en-US" b="1" dirty="0" smtClean="0"/>
              <a:t>research we talked about is a good quality of research?</a:t>
            </a:r>
          </a:p>
          <a:p>
            <a:pPr marL="914400" lvl="1" indent="-457200">
              <a:lnSpc>
                <a:spcPct val="150000"/>
              </a:lnSpc>
              <a:buFont typeface="+mj-lt"/>
              <a:buAutoNum type="arabicPeriod"/>
            </a:pPr>
            <a:r>
              <a:rPr lang="en-US" b="1" dirty="0" smtClean="0">
                <a:solidFill>
                  <a:srgbClr val="002060"/>
                </a:solidFill>
              </a:rPr>
              <a:t>If the investigation is carried out again by different researchers using the same methods, would the same results have been obtained</a:t>
            </a:r>
            <a:r>
              <a:rPr lang="en-US" dirty="0" smtClean="0"/>
              <a:t>?: </a:t>
            </a:r>
            <a:r>
              <a:rPr lang="en-US" b="1" dirty="0" smtClean="0">
                <a:solidFill>
                  <a:srgbClr val="FF0000"/>
                </a:solidFill>
              </a:rPr>
              <a:t>Reliability</a:t>
            </a:r>
          </a:p>
          <a:p>
            <a:pPr marL="457200" lvl="1" indent="0">
              <a:lnSpc>
                <a:spcPct val="150000"/>
              </a:lnSpc>
              <a:buNone/>
            </a:pPr>
            <a:r>
              <a:rPr lang="en-US" b="1" dirty="0" smtClean="0">
                <a:solidFill>
                  <a:srgbClr val="FF0000"/>
                </a:solidFill>
              </a:rPr>
              <a:t>Threats to reliability</a:t>
            </a:r>
          </a:p>
          <a:p>
            <a:pPr marL="1371600" lvl="2" indent="-457200">
              <a:lnSpc>
                <a:spcPct val="150000"/>
              </a:lnSpc>
              <a:buFont typeface="+mj-lt"/>
              <a:buAutoNum type="arabicPeriod"/>
            </a:pPr>
            <a:r>
              <a:rPr lang="en-US" dirty="0" smtClean="0"/>
              <a:t>Subject error (different results in different days)</a:t>
            </a:r>
          </a:p>
          <a:p>
            <a:pPr marL="1371600" lvl="2" indent="-457200">
              <a:lnSpc>
                <a:spcPct val="150000"/>
              </a:lnSpc>
              <a:buFont typeface="+mj-lt"/>
              <a:buAutoNum type="arabicPeriod"/>
            </a:pPr>
            <a:r>
              <a:rPr lang="en-US" dirty="0" smtClean="0"/>
              <a:t>Subject bias (try to please researcher)</a:t>
            </a:r>
          </a:p>
          <a:p>
            <a:pPr marL="1371600" lvl="2" indent="-457200">
              <a:lnSpc>
                <a:spcPct val="150000"/>
              </a:lnSpc>
              <a:buFont typeface="+mj-lt"/>
              <a:buAutoNum type="arabicPeriod"/>
            </a:pPr>
            <a:r>
              <a:rPr lang="en-US" dirty="0" smtClean="0"/>
              <a:t>Observer error and bias.</a:t>
            </a:r>
            <a:endParaRPr lang="en-US" dirty="0"/>
          </a:p>
          <a:p>
            <a:pPr marL="855663" lvl="1" indent="-393700">
              <a:lnSpc>
                <a:spcPct val="150000"/>
              </a:lnSpc>
              <a:buNone/>
            </a:pPr>
            <a:r>
              <a:rPr lang="en-US" b="1" dirty="0" smtClean="0">
                <a:solidFill>
                  <a:srgbClr val="002060"/>
                </a:solidFill>
              </a:rPr>
              <a:t>2. Does </a:t>
            </a:r>
            <a:r>
              <a:rPr lang="en-US" b="1" dirty="0" smtClean="0">
                <a:solidFill>
                  <a:srgbClr val="002060"/>
                </a:solidFill>
              </a:rPr>
              <a:t>the evidence reflect the reality under investigation? Has the researcher found out what he/she thinks or claims it’s about</a:t>
            </a:r>
            <a:r>
              <a:rPr lang="en-US" dirty="0" smtClean="0"/>
              <a:t>?: </a:t>
            </a:r>
            <a:r>
              <a:rPr lang="en-US" b="1" dirty="0" smtClean="0">
                <a:solidFill>
                  <a:srgbClr val="FF0000"/>
                </a:solidFill>
              </a:rPr>
              <a:t>Validity</a:t>
            </a:r>
          </a:p>
          <a:p>
            <a:pPr marL="457200" lvl="1" indent="0">
              <a:lnSpc>
                <a:spcPct val="150000"/>
              </a:lnSpc>
              <a:buNone/>
            </a:pPr>
            <a:r>
              <a:rPr lang="en-US" b="1" dirty="0" smtClean="0">
                <a:solidFill>
                  <a:srgbClr val="FF0000"/>
                </a:solidFill>
              </a:rPr>
              <a:t>Threats to Internal validity</a:t>
            </a:r>
          </a:p>
          <a:p>
            <a:pPr marL="1371600" lvl="2" indent="-457200">
              <a:lnSpc>
                <a:spcPct val="150000"/>
              </a:lnSpc>
              <a:buFont typeface="+mj-lt"/>
              <a:buAutoNum type="arabicPeriod"/>
            </a:pPr>
            <a:r>
              <a:rPr lang="en-US" dirty="0" smtClean="0"/>
              <a:t>History, testing, Instrumentation, Regression,  etc. </a:t>
            </a:r>
          </a:p>
          <a:p>
            <a:pPr lvl="1"/>
            <a:endParaRPr lang="en-US" dirty="0"/>
          </a:p>
        </p:txBody>
      </p:sp>
    </p:spTree>
    <p:extLst>
      <p:ext uri="{BB962C8B-B14F-4D97-AF65-F5344CB8AC3E}">
        <p14:creationId xmlns:p14="http://schemas.microsoft.com/office/powerpoint/2010/main" val="340523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806" y="471948"/>
            <a:ext cx="11720052" cy="4198375"/>
          </a:xfrm>
        </p:spPr>
        <p:txBody>
          <a:bodyPr/>
          <a:lstStyle/>
          <a:p>
            <a:pPr marL="457200" lvl="1" indent="-457200">
              <a:buNone/>
            </a:pPr>
            <a:r>
              <a:rPr lang="en-US" b="1" dirty="0" smtClean="0">
                <a:solidFill>
                  <a:schemeClr val="accent1">
                    <a:lumMod val="50000"/>
                  </a:schemeClr>
                </a:solidFill>
              </a:rPr>
              <a:t>3. What relevance do the results have beyond the situation investigated</a:t>
            </a:r>
            <a:r>
              <a:rPr lang="en-US" dirty="0" smtClean="0">
                <a:solidFill>
                  <a:schemeClr val="accent1">
                    <a:lumMod val="50000"/>
                  </a:schemeClr>
                </a:solidFill>
              </a:rPr>
              <a:t>?: </a:t>
            </a:r>
            <a:r>
              <a:rPr lang="en-US" b="1" dirty="0" smtClean="0">
                <a:solidFill>
                  <a:srgbClr val="FF0000"/>
                </a:solidFill>
              </a:rPr>
              <a:t>Generalizability</a:t>
            </a:r>
          </a:p>
          <a:p>
            <a:pPr marL="457200" lvl="1" indent="0">
              <a:buNone/>
            </a:pPr>
            <a:r>
              <a:rPr lang="en-US" b="1" dirty="0" smtClean="0">
                <a:solidFill>
                  <a:srgbClr val="FF0000"/>
                </a:solidFill>
              </a:rPr>
              <a:t>Threats to external validity</a:t>
            </a:r>
            <a:r>
              <a:rPr lang="en-US" dirty="0" smtClean="0"/>
              <a:t>: </a:t>
            </a:r>
          </a:p>
          <a:p>
            <a:pPr marL="1371600" lvl="2" indent="-457200">
              <a:buFont typeface="+mj-lt"/>
              <a:buAutoNum type="arabicPeriod"/>
            </a:pPr>
            <a:r>
              <a:rPr lang="en-US" dirty="0" smtClean="0"/>
              <a:t>Selection (specific to groups)</a:t>
            </a:r>
          </a:p>
          <a:p>
            <a:pPr marL="1371600" lvl="2" indent="-457200">
              <a:buFont typeface="+mj-lt"/>
              <a:buAutoNum type="arabicPeriod"/>
            </a:pPr>
            <a:r>
              <a:rPr lang="en-US" dirty="0" smtClean="0"/>
              <a:t>Setting (specific to setting)</a:t>
            </a:r>
          </a:p>
          <a:p>
            <a:pPr marL="1371600" lvl="2" indent="-457200">
              <a:buFont typeface="+mj-lt"/>
              <a:buAutoNum type="arabicPeriod"/>
            </a:pPr>
            <a:r>
              <a:rPr lang="en-US" dirty="0" smtClean="0"/>
              <a:t>History (particular past experience)</a:t>
            </a:r>
          </a:p>
          <a:p>
            <a:pPr marL="1371600" lvl="2" indent="-457200">
              <a:buFont typeface="+mj-lt"/>
              <a:buAutoNum type="arabicPeriod"/>
            </a:pPr>
            <a:r>
              <a:rPr lang="en-US" dirty="0" smtClean="0"/>
              <a:t>Construct effects (only these groups have construct effects)</a:t>
            </a:r>
          </a:p>
          <a:p>
            <a:pPr marL="1371600" lvl="2" indent="-457200">
              <a:buFont typeface="+mj-lt"/>
              <a:buAutoNum type="arabicPeriod"/>
            </a:pPr>
            <a:endParaRPr lang="en-US" dirty="0" smtClean="0"/>
          </a:p>
          <a:p>
            <a:pPr marL="914400" lvl="2" indent="-855663">
              <a:buNone/>
            </a:pPr>
            <a:r>
              <a:rPr lang="en-US" sz="2400" b="1" dirty="0" smtClean="0">
                <a:solidFill>
                  <a:schemeClr val="accent1">
                    <a:lumMod val="50000"/>
                  </a:schemeClr>
                </a:solidFill>
              </a:rPr>
              <a:t>4. Is there sufficient detail on the way evidence was produced for the credibility of the research to be assessed?: </a:t>
            </a:r>
            <a:r>
              <a:rPr lang="en-US" sz="2400" b="1" dirty="0" smtClean="0">
                <a:solidFill>
                  <a:srgbClr val="FF0000"/>
                </a:solidFill>
              </a:rPr>
              <a:t>Credibility</a:t>
            </a:r>
            <a:endParaRPr lang="en-US" sz="2400" dirty="0" smtClean="0"/>
          </a:p>
          <a:p>
            <a:pPr marL="0" indent="0">
              <a:buNone/>
            </a:pPr>
            <a:endParaRPr lang="en-US" dirty="0"/>
          </a:p>
        </p:txBody>
      </p:sp>
      <p:sp>
        <p:nvSpPr>
          <p:cNvPr id="2" name="Rectangle 1"/>
          <p:cNvSpPr/>
          <p:nvPr/>
        </p:nvSpPr>
        <p:spPr>
          <a:xfrm>
            <a:off x="245807" y="4670323"/>
            <a:ext cx="11543070" cy="181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NOTE*</a:t>
            </a:r>
            <a:r>
              <a:rPr lang="en-US" sz="2800" dirty="0" smtClean="0">
                <a:solidFill>
                  <a:schemeClr val="accent1">
                    <a:lumMod val="50000"/>
                  </a:schemeClr>
                </a:solidFill>
              </a:rPr>
              <a:t>: </a:t>
            </a:r>
            <a:r>
              <a:rPr lang="en-US" sz="2800" b="1" dirty="0" smtClean="0">
                <a:solidFill>
                  <a:schemeClr val="accent1">
                    <a:lumMod val="50000"/>
                  </a:schemeClr>
                </a:solidFill>
                <a:latin typeface="Times New Roman" panose="02020603050405020304" pitchFamily="18" charset="0"/>
                <a:cs typeface="Times New Roman" panose="02020603050405020304" pitchFamily="18" charset="0"/>
              </a:rPr>
              <a:t>Always ask these four questions to judge whether your research is a quality one</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37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328686"/>
            <a:ext cx="11562734" cy="4541171"/>
          </a:xfrm>
        </p:spPr>
        <p:txBody>
          <a:bodyPr>
            <a:normAutofit/>
          </a:bodyPr>
          <a:lstStyle/>
          <a:p>
            <a:pPr algn="ctr"/>
            <a:r>
              <a:rPr lang="en-US" b="1" dirty="0" smtClean="0"/>
              <a:t>Research and its process</a:t>
            </a:r>
            <a:r>
              <a:rPr lang="en-US" dirty="0" smtClean="0"/>
              <a:t>: </a:t>
            </a:r>
            <a:r>
              <a:rPr lang="en-US" dirty="0" smtClean="0">
                <a:solidFill>
                  <a:srgbClr val="FF0000"/>
                </a:solidFill>
              </a:rPr>
              <a:t>How to know what kind of research questions should be framed/designed</a:t>
            </a:r>
            <a:r>
              <a:rPr lang="en-US" dirty="0" smtClean="0"/>
              <a:t>?</a:t>
            </a:r>
            <a:endParaRPr lang="en-US" dirty="0"/>
          </a:p>
        </p:txBody>
      </p:sp>
    </p:spTree>
    <p:extLst>
      <p:ext uri="{BB962C8B-B14F-4D97-AF65-F5344CB8AC3E}">
        <p14:creationId xmlns:p14="http://schemas.microsoft.com/office/powerpoint/2010/main" val="85031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186"/>
          </a:xfrm>
        </p:spPr>
        <p:txBody>
          <a:bodyPr>
            <a:normAutofit/>
          </a:bodyPr>
          <a:lstStyle/>
          <a:p>
            <a:pPr algn="ctr"/>
            <a:r>
              <a:rPr lang="en-US" sz="3200" b="1" dirty="0" smtClean="0"/>
              <a:t>What is research?</a:t>
            </a:r>
            <a:endParaRPr lang="en-US" sz="3200" b="1" dirty="0"/>
          </a:p>
        </p:txBody>
      </p:sp>
      <p:sp>
        <p:nvSpPr>
          <p:cNvPr id="4" name="Rectangle 3"/>
          <p:cNvSpPr/>
          <p:nvPr/>
        </p:nvSpPr>
        <p:spPr>
          <a:xfrm>
            <a:off x="2227635" y="1507788"/>
            <a:ext cx="2071992" cy="1731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Filling knowledge gaps </a:t>
            </a:r>
          </a:p>
          <a:p>
            <a:pPr algn="ctr"/>
            <a:r>
              <a:rPr lang="en-US" dirty="0" smtClean="0">
                <a:solidFill>
                  <a:schemeClr val="tx1"/>
                </a:solidFill>
              </a:rPr>
              <a:t>(</a:t>
            </a:r>
            <a:r>
              <a:rPr lang="en-US" i="1" dirty="0" smtClean="0">
                <a:solidFill>
                  <a:schemeClr val="tx1"/>
                </a:solidFill>
              </a:rPr>
              <a:t>Read books, papers, etc…)</a:t>
            </a:r>
            <a:endParaRPr lang="en-US" dirty="0">
              <a:solidFill>
                <a:schemeClr val="tx1"/>
              </a:solidFill>
            </a:endParaRPr>
          </a:p>
        </p:txBody>
      </p:sp>
      <p:sp>
        <p:nvSpPr>
          <p:cNvPr id="5" name="Rectangle 4"/>
          <p:cNvSpPr/>
          <p:nvPr/>
        </p:nvSpPr>
        <p:spPr>
          <a:xfrm>
            <a:off x="8206902" y="1507787"/>
            <a:ext cx="2879387" cy="1731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Solving the problem</a:t>
            </a:r>
            <a:endParaRPr lang="en-US" dirty="0">
              <a:solidFill>
                <a:schemeClr val="tx1"/>
              </a:solidFill>
            </a:endParaRPr>
          </a:p>
        </p:txBody>
      </p:sp>
      <p:sp>
        <p:nvSpPr>
          <p:cNvPr id="7" name="Rounded Rectangle 6"/>
          <p:cNvSpPr/>
          <p:nvPr/>
        </p:nvSpPr>
        <p:spPr>
          <a:xfrm>
            <a:off x="337224" y="365126"/>
            <a:ext cx="2461098" cy="5447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Traditional research approach</a:t>
            </a:r>
            <a:endParaRPr lang="en-US" i="1" dirty="0">
              <a:solidFill>
                <a:schemeClr val="tx1"/>
              </a:solidFill>
            </a:endParaRPr>
          </a:p>
        </p:txBody>
      </p:sp>
      <p:sp>
        <p:nvSpPr>
          <p:cNvPr id="8" name="Rounded Rectangle 7"/>
          <p:cNvSpPr/>
          <p:nvPr/>
        </p:nvSpPr>
        <p:spPr>
          <a:xfrm>
            <a:off x="9393678" y="365126"/>
            <a:ext cx="2461098" cy="5447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Less reading and more field experience</a:t>
            </a:r>
            <a:endParaRPr lang="en-US" i="1" dirty="0">
              <a:solidFill>
                <a:schemeClr val="tx1"/>
              </a:solidFill>
            </a:endParaRPr>
          </a:p>
        </p:txBody>
      </p:sp>
      <p:sp>
        <p:nvSpPr>
          <p:cNvPr id="10" name="Oval 9"/>
          <p:cNvSpPr/>
          <p:nvPr/>
        </p:nvSpPr>
        <p:spPr>
          <a:xfrm>
            <a:off x="9747114" y="3472774"/>
            <a:ext cx="2256818" cy="943583"/>
          </a:xfrm>
          <a:prstGeom prst="ellipse">
            <a:avLst/>
          </a:pr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Interpretive</a:t>
            </a:r>
            <a:endParaRPr lang="en-US" dirty="0">
              <a:solidFill>
                <a:schemeClr val="tx1"/>
              </a:solidFill>
            </a:endParaRPr>
          </a:p>
        </p:txBody>
      </p:sp>
      <p:sp>
        <p:nvSpPr>
          <p:cNvPr id="11" name="Rectangle 10"/>
          <p:cNvSpPr/>
          <p:nvPr/>
        </p:nvSpPr>
        <p:spPr>
          <a:xfrm>
            <a:off x="2256818" y="4722777"/>
            <a:ext cx="2071993" cy="714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Objectivist (Hypothesis) </a:t>
            </a:r>
            <a:endParaRPr lang="en-US" dirty="0">
              <a:solidFill>
                <a:schemeClr val="tx1"/>
              </a:solidFill>
            </a:endParaRPr>
          </a:p>
        </p:txBody>
      </p:sp>
      <p:sp>
        <p:nvSpPr>
          <p:cNvPr id="12" name="Rectangle 11"/>
          <p:cNvSpPr/>
          <p:nvPr/>
        </p:nvSpPr>
        <p:spPr>
          <a:xfrm>
            <a:off x="8206901" y="4722777"/>
            <a:ext cx="2879387" cy="714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Subjective (Qualitative) </a:t>
            </a:r>
            <a:endParaRPr lang="en-US" dirty="0">
              <a:solidFill>
                <a:schemeClr val="tx1"/>
              </a:solidFill>
            </a:endParaRPr>
          </a:p>
        </p:txBody>
      </p:sp>
      <p:cxnSp>
        <p:nvCxnSpPr>
          <p:cNvPr id="14" name="Elbow Connector 13"/>
          <p:cNvCxnSpPr>
            <a:stCxn id="2" idx="2"/>
            <a:endCxn id="4" idx="0"/>
          </p:cNvCxnSpPr>
          <p:nvPr/>
        </p:nvCxnSpPr>
        <p:spPr>
          <a:xfrm rot="5400000">
            <a:off x="4402578" y="-185634"/>
            <a:ext cx="554476" cy="2832369"/>
          </a:xfrm>
          <a:prstGeom prst="bentConnector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2"/>
            <a:endCxn id="5" idx="0"/>
          </p:cNvCxnSpPr>
          <p:nvPr/>
        </p:nvCxnSpPr>
        <p:spPr>
          <a:xfrm rot="16200000" flipH="1">
            <a:off x="7594061" y="-544749"/>
            <a:ext cx="554475" cy="3550596"/>
          </a:xfrm>
          <a:prstGeom prst="bentConnector3">
            <a:avLst>
              <a:gd name="adj1" fmla="val 50000"/>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11" idx="0"/>
          </p:cNvCxnSpPr>
          <p:nvPr/>
        </p:nvCxnSpPr>
        <p:spPr>
          <a:xfrm>
            <a:off x="3263631" y="3239311"/>
            <a:ext cx="29184" cy="14834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a:endCxn id="12" idx="0"/>
          </p:cNvCxnSpPr>
          <p:nvPr/>
        </p:nvCxnSpPr>
        <p:spPr>
          <a:xfrm flipH="1">
            <a:off x="9646595" y="3239310"/>
            <a:ext cx="1" cy="1483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24128" y="3509251"/>
            <a:ext cx="1874194" cy="943583"/>
          </a:xfrm>
          <a:prstGeom prst="ellipse">
            <a:avLst/>
          </a:pr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Positivism</a:t>
            </a:r>
            <a:endParaRPr lang="en-US" dirty="0">
              <a:solidFill>
                <a:schemeClr val="tx1"/>
              </a:solidFill>
            </a:endParaRPr>
          </a:p>
        </p:txBody>
      </p:sp>
      <p:cxnSp>
        <p:nvCxnSpPr>
          <p:cNvPr id="25" name="Elbow Connector 24"/>
          <p:cNvCxnSpPr>
            <a:stCxn id="23" idx="0"/>
            <a:endCxn id="4" idx="2"/>
          </p:cNvCxnSpPr>
          <p:nvPr/>
        </p:nvCxnSpPr>
        <p:spPr>
          <a:xfrm rot="5400000" flipH="1" flipV="1">
            <a:off x="2427458" y="2673078"/>
            <a:ext cx="269940" cy="1402406"/>
          </a:xfrm>
          <a:prstGeom prst="bentConnector3">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0"/>
            <a:endCxn id="5" idx="2"/>
          </p:cNvCxnSpPr>
          <p:nvPr/>
        </p:nvCxnSpPr>
        <p:spPr>
          <a:xfrm rot="16200000" flipV="1">
            <a:off x="10144328" y="2741578"/>
            <a:ext cx="233464" cy="1228927"/>
          </a:xfrm>
          <a:prstGeom prst="bentConnector3">
            <a:avLst>
              <a:gd name="adj1" fmla="val 50000"/>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332705" y="1901756"/>
            <a:ext cx="1222443" cy="943583"/>
          </a:xfrm>
          <a:prstGeom prst="ellipse">
            <a:avLst/>
          </a:pr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Why? How? </a:t>
            </a:r>
            <a:endParaRPr lang="en-US" dirty="0">
              <a:solidFill>
                <a:schemeClr val="tx1"/>
              </a:solidFill>
            </a:endParaRPr>
          </a:p>
        </p:txBody>
      </p:sp>
      <p:cxnSp>
        <p:nvCxnSpPr>
          <p:cNvPr id="32" name="Straight Arrow Connector 31"/>
          <p:cNvCxnSpPr>
            <a:stCxn id="30" idx="6"/>
            <a:endCxn id="5" idx="1"/>
          </p:cNvCxnSpPr>
          <p:nvPr/>
        </p:nvCxnSpPr>
        <p:spPr>
          <a:xfrm>
            <a:off x="7555148" y="2373548"/>
            <a:ext cx="651754" cy="1"/>
          </a:xfrm>
          <a:prstGeom prst="straightConnector1">
            <a:avLst/>
          </a:prstGeom>
          <a:ln w="317500">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949760" y="1901756"/>
            <a:ext cx="1222443" cy="943583"/>
          </a:xfrm>
          <a:prstGeom prst="ellipse">
            <a:avLst/>
          </a:prstGeom>
          <a:noFill/>
          <a:ln w="254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a:t>
            </a:r>
            <a:endParaRPr lang="en-US" dirty="0">
              <a:solidFill>
                <a:schemeClr val="tx1"/>
              </a:solidFill>
            </a:endParaRPr>
          </a:p>
        </p:txBody>
      </p:sp>
      <p:cxnSp>
        <p:nvCxnSpPr>
          <p:cNvPr id="41" name="Straight Arrow Connector 40"/>
          <p:cNvCxnSpPr>
            <a:endCxn id="4" idx="3"/>
          </p:cNvCxnSpPr>
          <p:nvPr/>
        </p:nvCxnSpPr>
        <p:spPr>
          <a:xfrm flipH="1">
            <a:off x="4299627" y="2373548"/>
            <a:ext cx="411808" cy="2"/>
          </a:xfrm>
          <a:prstGeom prst="straightConnector1">
            <a:avLst/>
          </a:prstGeom>
          <a:ln w="317500">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7" idx="2"/>
            <a:endCxn id="4" idx="0"/>
          </p:cNvCxnSpPr>
          <p:nvPr/>
        </p:nvCxnSpPr>
        <p:spPr>
          <a:xfrm rot="16200000" flipH="1">
            <a:off x="2116746" y="360902"/>
            <a:ext cx="597913" cy="1695858"/>
          </a:xfrm>
          <a:prstGeom prst="bentConnector3">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8" idx="2"/>
            <a:endCxn id="5" idx="0"/>
          </p:cNvCxnSpPr>
          <p:nvPr/>
        </p:nvCxnSpPr>
        <p:spPr>
          <a:xfrm rot="5400000">
            <a:off x="9836456" y="720016"/>
            <a:ext cx="597912" cy="977631"/>
          </a:xfrm>
          <a:prstGeom prst="bentConnector3">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Down Arrow 47"/>
          <p:cNvSpPr/>
          <p:nvPr/>
        </p:nvSpPr>
        <p:spPr>
          <a:xfrm>
            <a:off x="5828489" y="5622592"/>
            <a:ext cx="535019" cy="115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rot="10800000">
            <a:off x="5828490" y="4717911"/>
            <a:ext cx="535019" cy="6639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203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5439" y="204788"/>
            <a:ext cx="8229600" cy="373062"/>
          </a:xfrm>
        </p:spPr>
        <p:txBody>
          <a:bodyPr>
            <a:normAutofit fontScale="90000"/>
          </a:bodyPr>
          <a:lstStyle/>
          <a:p>
            <a:pPr eaLnBrk="1" hangingPunct="1"/>
            <a:r>
              <a:rPr lang="en-GB" sz="3200" b="1" dirty="0"/>
              <a:t>The Positivistic </a:t>
            </a:r>
            <a:r>
              <a:rPr lang="en-GB" sz="3200" b="1" dirty="0" smtClean="0"/>
              <a:t>approach (</a:t>
            </a:r>
            <a:r>
              <a:rPr lang="en-GB" sz="3200" b="1" i="1" dirty="0" smtClean="0">
                <a:solidFill>
                  <a:srgbClr val="FF0000"/>
                </a:solidFill>
              </a:rPr>
              <a:t>Quantitative ?</a:t>
            </a:r>
            <a:r>
              <a:rPr lang="en-GB" sz="3200" b="1" dirty="0" smtClean="0"/>
              <a:t>)</a:t>
            </a:r>
            <a:endParaRPr lang="en-US" sz="3200" b="1" dirty="0"/>
          </a:p>
        </p:txBody>
      </p:sp>
      <p:sp>
        <p:nvSpPr>
          <p:cNvPr id="16387" name="Rectangle 3"/>
          <p:cNvSpPr>
            <a:spLocks noGrp="1" noChangeArrowheads="1"/>
          </p:cNvSpPr>
          <p:nvPr>
            <p:ph type="body" idx="1"/>
          </p:nvPr>
        </p:nvSpPr>
        <p:spPr/>
        <p:txBody>
          <a:bodyPr/>
          <a:lstStyle/>
          <a:p>
            <a:pPr eaLnBrk="1" hangingPunct="1"/>
            <a:endParaRPr lang="en-GB" smtClean="0"/>
          </a:p>
          <a:p>
            <a:pPr eaLnBrk="1" hangingPunct="1">
              <a:buFontTx/>
              <a:buNone/>
            </a:pPr>
            <a:endParaRPr lang="en-US" smtClean="0"/>
          </a:p>
        </p:txBody>
      </p:sp>
      <p:sp>
        <p:nvSpPr>
          <p:cNvPr id="16389" name="Text Box 5"/>
          <p:cNvSpPr txBox="1">
            <a:spLocks noChangeArrowheads="1"/>
          </p:cNvSpPr>
          <p:nvPr/>
        </p:nvSpPr>
        <p:spPr bwMode="auto">
          <a:xfrm>
            <a:off x="4729164" y="914400"/>
            <a:ext cx="2555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Define your research topic</a:t>
            </a:r>
          </a:p>
        </p:txBody>
      </p:sp>
      <p:sp>
        <p:nvSpPr>
          <p:cNvPr id="16390" name="Text Box 6"/>
          <p:cNvSpPr txBox="1">
            <a:spLocks noChangeArrowheads="1"/>
          </p:cNvSpPr>
          <p:nvPr/>
        </p:nvSpPr>
        <p:spPr bwMode="auto">
          <a:xfrm>
            <a:off x="4440239" y="1606551"/>
            <a:ext cx="31321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Define your research question(s)</a:t>
            </a:r>
          </a:p>
          <a:p>
            <a:pPr algn="ctr"/>
            <a:r>
              <a:rPr lang="en-GB" sz="1600"/>
              <a:t>i.e. hypothesis</a:t>
            </a:r>
          </a:p>
        </p:txBody>
      </p:sp>
      <p:sp>
        <p:nvSpPr>
          <p:cNvPr id="16391" name="Text Box 7"/>
          <p:cNvSpPr txBox="1">
            <a:spLocks noChangeArrowheads="1"/>
          </p:cNvSpPr>
          <p:nvPr/>
        </p:nvSpPr>
        <p:spPr bwMode="auto">
          <a:xfrm>
            <a:off x="7440614" y="1244600"/>
            <a:ext cx="168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Literature review</a:t>
            </a:r>
          </a:p>
        </p:txBody>
      </p:sp>
      <p:sp>
        <p:nvSpPr>
          <p:cNvPr id="16392" name="Text Box 8"/>
          <p:cNvSpPr txBox="1">
            <a:spLocks noChangeArrowheads="1"/>
          </p:cNvSpPr>
          <p:nvPr/>
        </p:nvSpPr>
        <p:spPr bwMode="auto">
          <a:xfrm>
            <a:off x="5378451" y="3932238"/>
            <a:ext cx="1255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Collect data</a:t>
            </a:r>
          </a:p>
        </p:txBody>
      </p:sp>
      <p:sp>
        <p:nvSpPr>
          <p:cNvPr id="16393" name="Text Box 9"/>
          <p:cNvSpPr txBox="1">
            <a:spLocks noChangeArrowheads="1"/>
          </p:cNvSpPr>
          <p:nvPr/>
        </p:nvSpPr>
        <p:spPr bwMode="auto">
          <a:xfrm>
            <a:off x="5327651" y="4625975"/>
            <a:ext cx="1357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Analyse data</a:t>
            </a:r>
          </a:p>
        </p:txBody>
      </p:sp>
      <p:sp>
        <p:nvSpPr>
          <p:cNvPr id="16394" name="Text Box 10"/>
          <p:cNvSpPr txBox="1">
            <a:spLocks noChangeArrowheads="1"/>
          </p:cNvSpPr>
          <p:nvPr/>
        </p:nvSpPr>
        <p:spPr bwMode="auto">
          <a:xfrm>
            <a:off x="5207001" y="5319713"/>
            <a:ext cx="1598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Interpret results</a:t>
            </a:r>
          </a:p>
        </p:txBody>
      </p:sp>
      <p:sp>
        <p:nvSpPr>
          <p:cNvPr id="16395" name="Text Box 11"/>
          <p:cNvSpPr txBox="1">
            <a:spLocks noChangeArrowheads="1"/>
          </p:cNvSpPr>
          <p:nvPr/>
        </p:nvSpPr>
        <p:spPr bwMode="auto">
          <a:xfrm>
            <a:off x="5005389" y="6013450"/>
            <a:ext cx="2001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Report your findings</a:t>
            </a:r>
          </a:p>
        </p:txBody>
      </p:sp>
      <p:cxnSp>
        <p:nvCxnSpPr>
          <p:cNvPr id="16396" name="AutoShape 12"/>
          <p:cNvCxnSpPr>
            <a:cxnSpLocks noChangeShapeType="1"/>
            <a:stCxn id="16389" idx="2"/>
            <a:endCxn id="16390" idx="0"/>
          </p:cNvCxnSpPr>
          <p:nvPr/>
        </p:nvCxnSpPr>
        <p:spPr bwMode="auto">
          <a:xfrm>
            <a:off x="6007100" y="1250950"/>
            <a:ext cx="0" cy="355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7" name="AutoShape 13"/>
          <p:cNvCxnSpPr>
            <a:cxnSpLocks noChangeShapeType="1"/>
            <a:stCxn id="16390" idx="2"/>
            <a:endCxn id="16402" idx="0"/>
          </p:cNvCxnSpPr>
          <p:nvPr/>
        </p:nvCxnSpPr>
        <p:spPr bwMode="auto">
          <a:xfrm flipH="1">
            <a:off x="6005514" y="2187575"/>
            <a:ext cx="1587" cy="357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8" name="AutoShape 14"/>
          <p:cNvCxnSpPr>
            <a:cxnSpLocks noChangeShapeType="1"/>
            <a:stCxn id="16394" idx="3"/>
            <a:endCxn id="16393" idx="3"/>
          </p:cNvCxnSpPr>
          <p:nvPr/>
        </p:nvCxnSpPr>
        <p:spPr bwMode="auto">
          <a:xfrm flipH="1" flipV="1">
            <a:off x="6684963" y="4794250"/>
            <a:ext cx="120650" cy="693738"/>
          </a:xfrm>
          <a:prstGeom prst="curvedConnector3">
            <a:avLst>
              <a:gd name="adj1" fmla="val -18815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9" name="AutoShape 15"/>
          <p:cNvCxnSpPr>
            <a:cxnSpLocks noChangeShapeType="1"/>
            <a:stCxn id="16391" idx="0"/>
            <a:endCxn id="16389" idx="3"/>
          </p:cNvCxnSpPr>
          <p:nvPr/>
        </p:nvCxnSpPr>
        <p:spPr bwMode="auto">
          <a:xfrm rot="5400000" flipH="1">
            <a:off x="7703345" y="664370"/>
            <a:ext cx="161925" cy="99853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0" name="AutoShape 16"/>
          <p:cNvCxnSpPr>
            <a:cxnSpLocks noChangeShapeType="1"/>
            <a:endCxn id="16395" idx="0"/>
          </p:cNvCxnSpPr>
          <p:nvPr/>
        </p:nvCxnSpPr>
        <p:spPr bwMode="auto">
          <a:xfrm>
            <a:off x="6005514" y="5741988"/>
            <a:ext cx="1587" cy="271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1" name="AutoShape 17"/>
          <p:cNvCxnSpPr>
            <a:cxnSpLocks noChangeShapeType="1"/>
            <a:stCxn id="16390" idx="3"/>
            <a:endCxn id="16391" idx="2"/>
          </p:cNvCxnSpPr>
          <p:nvPr/>
        </p:nvCxnSpPr>
        <p:spPr bwMode="auto">
          <a:xfrm flipV="1">
            <a:off x="7572375" y="1581151"/>
            <a:ext cx="711200" cy="31591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2" name="Text Box 18"/>
          <p:cNvSpPr txBox="1">
            <a:spLocks noChangeArrowheads="1"/>
          </p:cNvSpPr>
          <p:nvPr/>
        </p:nvSpPr>
        <p:spPr bwMode="auto">
          <a:xfrm>
            <a:off x="4921251" y="2544763"/>
            <a:ext cx="2168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Design data collection</a:t>
            </a:r>
          </a:p>
        </p:txBody>
      </p:sp>
      <p:cxnSp>
        <p:nvCxnSpPr>
          <p:cNvPr id="16403" name="AutoShape 19"/>
          <p:cNvCxnSpPr>
            <a:cxnSpLocks noChangeShapeType="1"/>
            <a:stCxn id="16402" idx="2"/>
            <a:endCxn id="16404" idx="0"/>
          </p:cNvCxnSpPr>
          <p:nvPr/>
        </p:nvCxnSpPr>
        <p:spPr bwMode="auto">
          <a:xfrm>
            <a:off x="6005514" y="2881314"/>
            <a:ext cx="1587" cy="3571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4" name="Text Box 20"/>
          <p:cNvSpPr txBox="1">
            <a:spLocks noChangeArrowheads="1"/>
          </p:cNvSpPr>
          <p:nvPr/>
        </p:nvSpPr>
        <p:spPr bwMode="auto">
          <a:xfrm>
            <a:off x="4978401" y="3238500"/>
            <a:ext cx="2055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Design data analysis</a:t>
            </a:r>
          </a:p>
        </p:txBody>
      </p:sp>
      <p:sp>
        <p:nvSpPr>
          <p:cNvPr id="16405" name="Text Box 21"/>
          <p:cNvSpPr txBox="1">
            <a:spLocks noChangeArrowheads="1"/>
          </p:cNvSpPr>
          <p:nvPr/>
        </p:nvSpPr>
        <p:spPr bwMode="auto">
          <a:xfrm>
            <a:off x="7512051" y="2892425"/>
            <a:ext cx="1120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Pilot study</a:t>
            </a:r>
          </a:p>
        </p:txBody>
      </p:sp>
      <p:cxnSp>
        <p:nvCxnSpPr>
          <p:cNvPr id="16406" name="AutoShape 22"/>
          <p:cNvCxnSpPr>
            <a:cxnSpLocks noChangeShapeType="1"/>
            <a:stCxn id="16404" idx="2"/>
            <a:endCxn id="16392" idx="0"/>
          </p:cNvCxnSpPr>
          <p:nvPr/>
        </p:nvCxnSpPr>
        <p:spPr bwMode="auto">
          <a:xfrm>
            <a:off x="6007100" y="3575050"/>
            <a:ext cx="0" cy="357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7" name="AutoShape 23"/>
          <p:cNvCxnSpPr>
            <a:cxnSpLocks noChangeShapeType="1"/>
            <a:stCxn id="16392" idx="2"/>
            <a:endCxn id="16393" idx="0"/>
          </p:cNvCxnSpPr>
          <p:nvPr/>
        </p:nvCxnSpPr>
        <p:spPr bwMode="auto">
          <a:xfrm>
            <a:off x="6007100" y="4268789"/>
            <a:ext cx="0" cy="3571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8" name="AutoShape 24"/>
          <p:cNvCxnSpPr>
            <a:cxnSpLocks noChangeShapeType="1"/>
            <a:stCxn id="16393" idx="2"/>
            <a:endCxn id="16394" idx="0"/>
          </p:cNvCxnSpPr>
          <p:nvPr/>
        </p:nvCxnSpPr>
        <p:spPr bwMode="auto">
          <a:xfrm>
            <a:off x="6007100" y="4962525"/>
            <a:ext cx="0" cy="357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9" name="AutoShape 25"/>
          <p:cNvCxnSpPr>
            <a:cxnSpLocks noChangeShapeType="1"/>
            <a:stCxn id="16404" idx="3"/>
            <a:endCxn id="16405" idx="2"/>
          </p:cNvCxnSpPr>
          <p:nvPr/>
        </p:nvCxnSpPr>
        <p:spPr bwMode="auto">
          <a:xfrm flipV="1">
            <a:off x="7034214" y="3228975"/>
            <a:ext cx="1038225" cy="1778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0" name="AutoShape 26"/>
          <p:cNvCxnSpPr>
            <a:cxnSpLocks noChangeShapeType="1"/>
            <a:stCxn id="16405" idx="0"/>
            <a:endCxn id="16402" idx="3"/>
          </p:cNvCxnSpPr>
          <p:nvPr/>
        </p:nvCxnSpPr>
        <p:spPr bwMode="auto">
          <a:xfrm rot="5400000" flipH="1">
            <a:off x="7491414" y="2311401"/>
            <a:ext cx="179387" cy="98266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1" name="AutoShape 27"/>
          <p:cNvCxnSpPr>
            <a:cxnSpLocks noChangeShapeType="1"/>
            <a:stCxn id="16402" idx="3"/>
            <a:endCxn id="16390" idx="3"/>
          </p:cNvCxnSpPr>
          <p:nvPr/>
        </p:nvCxnSpPr>
        <p:spPr bwMode="auto">
          <a:xfrm flipV="1">
            <a:off x="7089775" y="1897064"/>
            <a:ext cx="482600" cy="815975"/>
          </a:xfrm>
          <a:prstGeom prst="curvedConnector3">
            <a:avLst>
              <a:gd name="adj1" fmla="val 1470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12" name="AutoShape 28"/>
          <p:cNvSpPr>
            <a:spLocks noChangeArrowheads="1"/>
          </p:cNvSpPr>
          <p:nvPr/>
        </p:nvSpPr>
        <p:spPr bwMode="auto">
          <a:xfrm>
            <a:off x="1981200" y="2165350"/>
            <a:ext cx="2324100" cy="914400"/>
          </a:xfrm>
          <a:prstGeom prst="cloudCallout">
            <a:avLst>
              <a:gd name="adj1" fmla="val -44468"/>
              <a:gd name="adj2" fmla="val 6996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latin typeface="Times New Roman" panose="02020603050405020304" pitchFamily="18" charset="0"/>
              </a:rPr>
              <a:t>Deductive</a:t>
            </a:r>
          </a:p>
        </p:txBody>
      </p:sp>
    </p:spTree>
    <p:extLst>
      <p:ext uri="{BB962C8B-B14F-4D97-AF65-F5344CB8AC3E}">
        <p14:creationId xmlns:p14="http://schemas.microsoft.com/office/powerpoint/2010/main" val="4329428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91307" y="137319"/>
            <a:ext cx="8229600" cy="692150"/>
          </a:xfrm>
        </p:spPr>
        <p:txBody>
          <a:bodyPr>
            <a:normAutofit/>
          </a:bodyPr>
          <a:lstStyle/>
          <a:p>
            <a:pPr eaLnBrk="1" hangingPunct="1"/>
            <a:r>
              <a:rPr lang="en-GB" sz="3200" b="1" dirty="0"/>
              <a:t>The Phenomenological </a:t>
            </a:r>
            <a:r>
              <a:rPr lang="en-GB" sz="3200" b="1" dirty="0" smtClean="0"/>
              <a:t>approach (</a:t>
            </a:r>
            <a:r>
              <a:rPr lang="en-GB" sz="3200" b="1" i="1" dirty="0" smtClean="0">
                <a:solidFill>
                  <a:srgbClr val="FF0000"/>
                </a:solidFill>
              </a:rPr>
              <a:t>Qualitative ?</a:t>
            </a:r>
            <a:r>
              <a:rPr lang="en-GB" sz="3200" b="1" dirty="0" smtClean="0"/>
              <a:t>)</a:t>
            </a:r>
            <a:endParaRPr lang="en-US" sz="3200" b="1" dirty="0"/>
          </a:p>
        </p:txBody>
      </p:sp>
      <p:sp>
        <p:nvSpPr>
          <p:cNvPr id="20484" name="Text Box 4"/>
          <p:cNvSpPr txBox="1">
            <a:spLocks noChangeArrowheads="1"/>
          </p:cNvSpPr>
          <p:nvPr/>
        </p:nvSpPr>
        <p:spPr bwMode="auto">
          <a:xfrm>
            <a:off x="4762501" y="914400"/>
            <a:ext cx="2555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Define your research topic</a:t>
            </a:r>
          </a:p>
        </p:txBody>
      </p:sp>
      <p:sp>
        <p:nvSpPr>
          <p:cNvPr id="20485" name="Text Box 5"/>
          <p:cNvSpPr txBox="1">
            <a:spLocks noChangeArrowheads="1"/>
          </p:cNvSpPr>
          <p:nvPr/>
        </p:nvSpPr>
        <p:spPr bwMode="auto">
          <a:xfrm>
            <a:off x="4473575" y="1638300"/>
            <a:ext cx="313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Define your research question(s)</a:t>
            </a:r>
          </a:p>
        </p:txBody>
      </p:sp>
      <p:sp>
        <p:nvSpPr>
          <p:cNvPr id="20486" name="Text Box 6"/>
          <p:cNvSpPr txBox="1">
            <a:spLocks noChangeArrowheads="1"/>
          </p:cNvSpPr>
          <p:nvPr/>
        </p:nvSpPr>
        <p:spPr bwMode="auto">
          <a:xfrm>
            <a:off x="7440614" y="1244600"/>
            <a:ext cx="168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Literature review</a:t>
            </a:r>
          </a:p>
        </p:txBody>
      </p:sp>
      <p:sp>
        <p:nvSpPr>
          <p:cNvPr id="20487" name="Text Box 7"/>
          <p:cNvSpPr txBox="1">
            <a:spLocks noChangeArrowheads="1"/>
          </p:cNvSpPr>
          <p:nvPr/>
        </p:nvSpPr>
        <p:spPr bwMode="auto">
          <a:xfrm>
            <a:off x="5413376" y="3106738"/>
            <a:ext cx="1255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Collect data</a:t>
            </a:r>
          </a:p>
        </p:txBody>
      </p:sp>
      <p:sp>
        <p:nvSpPr>
          <p:cNvPr id="20488" name="Text Box 8"/>
          <p:cNvSpPr txBox="1">
            <a:spLocks noChangeArrowheads="1"/>
          </p:cNvSpPr>
          <p:nvPr/>
        </p:nvSpPr>
        <p:spPr bwMode="auto">
          <a:xfrm>
            <a:off x="7412039" y="3797300"/>
            <a:ext cx="1685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Literature review</a:t>
            </a:r>
          </a:p>
        </p:txBody>
      </p:sp>
      <p:sp>
        <p:nvSpPr>
          <p:cNvPr id="20489" name="Text Box 9"/>
          <p:cNvSpPr txBox="1">
            <a:spLocks noChangeArrowheads="1"/>
          </p:cNvSpPr>
          <p:nvPr/>
        </p:nvSpPr>
        <p:spPr bwMode="auto">
          <a:xfrm>
            <a:off x="3727451" y="3797300"/>
            <a:ext cx="1357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Analyse data</a:t>
            </a:r>
          </a:p>
        </p:txBody>
      </p:sp>
      <p:sp>
        <p:nvSpPr>
          <p:cNvPr id="20490" name="Text Box 10"/>
          <p:cNvSpPr txBox="1">
            <a:spLocks noChangeArrowheads="1"/>
          </p:cNvSpPr>
          <p:nvPr/>
        </p:nvSpPr>
        <p:spPr bwMode="auto">
          <a:xfrm>
            <a:off x="5343526" y="4457700"/>
            <a:ext cx="1395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Interpret data</a:t>
            </a:r>
          </a:p>
        </p:txBody>
      </p:sp>
      <p:sp>
        <p:nvSpPr>
          <p:cNvPr id="20491" name="Text Box 11"/>
          <p:cNvSpPr txBox="1">
            <a:spLocks noChangeArrowheads="1"/>
          </p:cNvSpPr>
          <p:nvPr/>
        </p:nvSpPr>
        <p:spPr bwMode="auto">
          <a:xfrm>
            <a:off x="5040314" y="6013450"/>
            <a:ext cx="2001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Report your findings</a:t>
            </a:r>
          </a:p>
        </p:txBody>
      </p:sp>
      <p:cxnSp>
        <p:nvCxnSpPr>
          <p:cNvPr id="20492" name="AutoShape 12"/>
          <p:cNvCxnSpPr>
            <a:cxnSpLocks noChangeShapeType="1"/>
            <a:stCxn id="20484" idx="2"/>
            <a:endCxn id="20485" idx="0"/>
          </p:cNvCxnSpPr>
          <p:nvPr/>
        </p:nvCxnSpPr>
        <p:spPr bwMode="auto">
          <a:xfrm>
            <a:off x="6040438" y="1250950"/>
            <a:ext cx="0" cy="387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3" name="AutoShape 13"/>
          <p:cNvCxnSpPr>
            <a:cxnSpLocks noChangeShapeType="1"/>
            <a:stCxn id="20485" idx="2"/>
            <a:endCxn id="20505" idx="0"/>
          </p:cNvCxnSpPr>
          <p:nvPr/>
        </p:nvCxnSpPr>
        <p:spPr bwMode="auto">
          <a:xfrm>
            <a:off x="6040438" y="1974851"/>
            <a:ext cx="0" cy="2889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4" name="AutoShape 14"/>
          <p:cNvCxnSpPr>
            <a:cxnSpLocks noChangeShapeType="1"/>
            <a:stCxn id="20490" idx="3"/>
            <a:endCxn id="20487" idx="3"/>
          </p:cNvCxnSpPr>
          <p:nvPr/>
        </p:nvCxnSpPr>
        <p:spPr bwMode="auto">
          <a:xfrm flipH="1" flipV="1">
            <a:off x="6669088" y="3275013"/>
            <a:ext cx="69850" cy="1350962"/>
          </a:xfrm>
          <a:prstGeom prst="curvedConnector3">
            <a:avLst>
              <a:gd name="adj1" fmla="val -88409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5" name="AutoShape 15"/>
          <p:cNvCxnSpPr>
            <a:cxnSpLocks noChangeShapeType="1"/>
            <a:stCxn id="20486" idx="0"/>
            <a:endCxn id="20484" idx="3"/>
          </p:cNvCxnSpPr>
          <p:nvPr/>
        </p:nvCxnSpPr>
        <p:spPr bwMode="auto">
          <a:xfrm rot="5400000" flipH="1">
            <a:off x="7720013" y="681038"/>
            <a:ext cx="161925" cy="965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6" name="AutoShape 16"/>
          <p:cNvCxnSpPr>
            <a:cxnSpLocks noChangeShapeType="1"/>
            <a:stCxn id="20487" idx="1"/>
            <a:endCxn id="20489" idx="0"/>
          </p:cNvCxnSpPr>
          <p:nvPr/>
        </p:nvCxnSpPr>
        <p:spPr bwMode="auto">
          <a:xfrm rot="10800000" flipV="1">
            <a:off x="4406901" y="3275014"/>
            <a:ext cx="1006475" cy="522287"/>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7" name="AutoShape 17"/>
          <p:cNvCxnSpPr>
            <a:cxnSpLocks noChangeShapeType="1"/>
            <a:stCxn id="20489" idx="2"/>
            <a:endCxn id="20490" idx="1"/>
          </p:cNvCxnSpPr>
          <p:nvPr/>
        </p:nvCxnSpPr>
        <p:spPr bwMode="auto">
          <a:xfrm rot="16200000" flipH="1">
            <a:off x="4629151" y="3911601"/>
            <a:ext cx="492125" cy="93662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8" name="AutoShape 18"/>
          <p:cNvCxnSpPr>
            <a:cxnSpLocks noChangeShapeType="1"/>
            <a:stCxn id="20490" idx="3"/>
            <a:endCxn id="20488" idx="2"/>
          </p:cNvCxnSpPr>
          <p:nvPr/>
        </p:nvCxnSpPr>
        <p:spPr bwMode="auto">
          <a:xfrm flipV="1">
            <a:off x="6738938" y="4133851"/>
            <a:ext cx="1516062" cy="492125"/>
          </a:xfrm>
          <a:prstGeom prst="curvedConnector2">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9" name="AutoShape 19"/>
          <p:cNvCxnSpPr>
            <a:cxnSpLocks noChangeShapeType="1"/>
            <a:stCxn id="20488" idx="0"/>
            <a:endCxn id="20487" idx="3"/>
          </p:cNvCxnSpPr>
          <p:nvPr/>
        </p:nvCxnSpPr>
        <p:spPr bwMode="auto">
          <a:xfrm rot="5400000" flipH="1">
            <a:off x="7200901" y="2743201"/>
            <a:ext cx="522287" cy="1585912"/>
          </a:xfrm>
          <a:prstGeom prst="curvedConnector2">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0" name="AutoShape 20"/>
          <p:cNvCxnSpPr>
            <a:cxnSpLocks noChangeShapeType="1"/>
            <a:stCxn id="20490" idx="2"/>
          </p:cNvCxnSpPr>
          <p:nvPr/>
        </p:nvCxnSpPr>
        <p:spPr bwMode="auto">
          <a:xfrm>
            <a:off x="6042025" y="4794251"/>
            <a:ext cx="0" cy="3667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1" name="AutoShape 21"/>
          <p:cNvCxnSpPr>
            <a:cxnSpLocks noChangeShapeType="1"/>
            <a:endCxn id="20491" idx="0"/>
          </p:cNvCxnSpPr>
          <p:nvPr/>
        </p:nvCxnSpPr>
        <p:spPr bwMode="auto">
          <a:xfrm>
            <a:off x="6040439" y="5741988"/>
            <a:ext cx="1587" cy="271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02" name="AutoShape 22"/>
          <p:cNvCxnSpPr>
            <a:cxnSpLocks noChangeShapeType="1"/>
            <a:stCxn id="20485" idx="3"/>
            <a:endCxn id="20486" idx="2"/>
          </p:cNvCxnSpPr>
          <p:nvPr/>
        </p:nvCxnSpPr>
        <p:spPr bwMode="auto">
          <a:xfrm flipV="1">
            <a:off x="7605713" y="1581151"/>
            <a:ext cx="677862" cy="225425"/>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3" name="Text Box 23"/>
          <p:cNvSpPr txBox="1">
            <a:spLocks noChangeArrowheads="1"/>
          </p:cNvSpPr>
          <p:nvPr/>
        </p:nvSpPr>
        <p:spPr bwMode="auto">
          <a:xfrm>
            <a:off x="4578351" y="5246688"/>
            <a:ext cx="292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sz="1600"/>
              <a:t>Research question answered?</a:t>
            </a:r>
          </a:p>
        </p:txBody>
      </p:sp>
      <p:cxnSp>
        <p:nvCxnSpPr>
          <p:cNvPr id="20504" name="AutoShape 24"/>
          <p:cNvCxnSpPr>
            <a:cxnSpLocks noChangeShapeType="1"/>
            <a:stCxn id="20503" idx="3"/>
            <a:endCxn id="20487" idx="3"/>
          </p:cNvCxnSpPr>
          <p:nvPr/>
        </p:nvCxnSpPr>
        <p:spPr bwMode="auto">
          <a:xfrm flipH="1" flipV="1">
            <a:off x="6669089" y="3275013"/>
            <a:ext cx="835025" cy="2139950"/>
          </a:xfrm>
          <a:prstGeom prst="curvedConnector3">
            <a:avLst>
              <a:gd name="adj1" fmla="val -26863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5" name="Text Box 25"/>
          <p:cNvSpPr txBox="1">
            <a:spLocks noChangeArrowheads="1"/>
          </p:cNvSpPr>
          <p:nvPr/>
        </p:nvSpPr>
        <p:spPr bwMode="auto">
          <a:xfrm>
            <a:off x="4956176" y="2263775"/>
            <a:ext cx="2168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1600"/>
              <a:t>Design data collection</a:t>
            </a:r>
          </a:p>
        </p:txBody>
      </p:sp>
      <p:cxnSp>
        <p:nvCxnSpPr>
          <p:cNvPr id="20506" name="AutoShape 26"/>
          <p:cNvCxnSpPr>
            <a:cxnSpLocks noChangeShapeType="1"/>
            <a:stCxn id="20505" idx="2"/>
            <a:endCxn id="20487" idx="0"/>
          </p:cNvCxnSpPr>
          <p:nvPr/>
        </p:nvCxnSpPr>
        <p:spPr bwMode="auto">
          <a:xfrm>
            <a:off x="6040439" y="2600326"/>
            <a:ext cx="1587" cy="5064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07" name="AutoShape 27"/>
          <p:cNvSpPr>
            <a:spLocks noChangeArrowheads="1"/>
          </p:cNvSpPr>
          <p:nvPr/>
        </p:nvSpPr>
        <p:spPr bwMode="auto">
          <a:xfrm>
            <a:off x="1981200" y="2165350"/>
            <a:ext cx="2057400" cy="914400"/>
          </a:xfrm>
          <a:prstGeom prst="cloudCallout">
            <a:avLst>
              <a:gd name="adj1" fmla="val -43750"/>
              <a:gd name="adj2" fmla="val 7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sz="2400">
                <a:latin typeface="Times New Roman" panose="02020603050405020304" pitchFamily="18" charset="0"/>
              </a:rPr>
              <a:t>Inductive</a:t>
            </a:r>
          </a:p>
        </p:txBody>
      </p:sp>
    </p:spTree>
    <p:extLst>
      <p:ext uri="{BB962C8B-B14F-4D97-AF65-F5344CB8AC3E}">
        <p14:creationId xmlns:p14="http://schemas.microsoft.com/office/powerpoint/2010/main" val="379625569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7643"/>
          </a:xfrm>
        </p:spPr>
        <p:txBody>
          <a:bodyPr>
            <a:normAutofit/>
          </a:bodyPr>
          <a:lstStyle/>
          <a:p>
            <a:r>
              <a:rPr lang="en-US" sz="3200" b="1" dirty="0" smtClean="0">
                <a:solidFill>
                  <a:srgbClr val="FF0000"/>
                </a:solidFill>
              </a:rPr>
              <a:t>Analytical </a:t>
            </a:r>
            <a:r>
              <a:rPr lang="en-US" sz="3200" b="1" dirty="0" smtClean="0">
                <a:solidFill>
                  <a:srgbClr val="FF0000"/>
                </a:solidFill>
              </a:rPr>
              <a:t>process in Research</a:t>
            </a:r>
            <a:endParaRPr lang="en-US" sz="3200" b="1" dirty="0">
              <a:solidFill>
                <a:srgbClr val="FF0000"/>
              </a:solidFill>
            </a:endParaRPr>
          </a:p>
        </p:txBody>
      </p:sp>
      <p:sp>
        <p:nvSpPr>
          <p:cNvPr id="3" name="Content Placeholder 2"/>
          <p:cNvSpPr>
            <a:spLocks noGrp="1"/>
          </p:cNvSpPr>
          <p:nvPr>
            <p:ph idx="1"/>
          </p:nvPr>
        </p:nvSpPr>
        <p:spPr>
          <a:xfrm>
            <a:off x="838200" y="1439695"/>
            <a:ext cx="10515600" cy="3579778"/>
          </a:xfrm>
        </p:spPr>
        <p:txBody>
          <a:bodyPr>
            <a:normAutofit lnSpcReduction="10000"/>
          </a:bodyPr>
          <a:lstStyle/>
          <a:p>
            <a:r>
              <a:rPr lang="en-US" dirty="0" smtClean="0"/>
              <a:t>Research </a:t>
            </a:r>
            <a:r>
              <a:rPr lang="en-US" dirty="0"/>
              <a:t>involves </a:t>
            </a:r>
            <a:r>
              <a:rPr lang="en-US" dirty="0" smtClean="0"/>
              <a:t>defining, </a:t>
            </a:r>
            <a:r>
              <a:rPr lang="en-US" dirty="0"/>
              <a:t>then continuously </a:t>
            </a:r>
            <a:r>
              <a:rPr lang="en-US" dirty="0" smtClean="0"/>
              <a:t>redefining, </a:t>
            </a:r>
            <a:r>
              <a:rPr lang="en-US" dirty="0"/>
              <a:t>ideas </a:t>
            </a:r>
            <a:r>
              <a:rPr lang="en-US" dirty="0" smtClean="0"/>
              <a:t>and objectives </a:t>
            </a:r>
            <a:r>
              <a:rPr lang="en-US" dirty="0"/>
              <a:t>as new results are </a:t>
            </a:r>
            <a:r>
              <a:rPr lang="en-US" dirty="0" smtClean="0"/>
              <a:t>obtained.</a:t>
            </a:r>
          </a:p>
          <a:p>
            <a:endParaRPr lang="en-US" dirty="0" smtClean="0"/>
          </a:p>
          <a:p>
            <a:r>
              <a:rPr lang="en-US" dirty="0" smtClean="0"/>
              <a:t>To conduct research; a research plan is necessary.</a:t>
            </a:r>
          </a:p>
          <a:p>
            <a:endParaRPr lang="en-US" dirty="0" smtClean="0"/>
          </a:p>
          <a:p>
            <a:r>
              <a:rPr lang="en-US" dirty="0" smtClean="0"/>
              <a:t>Research plan is not simply a list of things you do but defining the questions and the foundations of those questions, and specify how you derive scientific inference. </a:t>
            </a:r>
            <a:endParaRPr lang="en-US" dirty="0"/>
          </a:p>
        </p:txBody>
      </p:sp>
      <p:sp>
        <p:nvSpPr>
          <p:cNvPr id="9" name="Rectangle 8"/>
          <p:cNvSpPr/>
          <p:nvPr/>
        </p:nvSpPr>
        <p:spPr>
          <a:xfrm>
            <a:off x="9710477" y="4885174"/>
            <a:ext cx="1643323" cy="1959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DATA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649226" y="4885174"/>
            <a:ext cx="1554981" cy="601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Define the techniques of investigation to be used</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520652" y="5037574"/>
            <a:ext cx="1875692" cy="1820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Define the </a:t>
            </a:r>
            <a:r>
              <a:rPr lang="en-US" b="1" dirty="0" smtClean="0">
                <a:solidFill>
                  <a:schemeClr val="tx1"/>
                </a:solidFill>
                <a:latin typeface="Times New Roman" panose="02020603050405020304" pitchFamily="18" charset="0"/>
                <a:cs typeface="Times New Roman" panose="02020603050405020304" pitchFamily="18" charset="0"/>
              </a:rPr>
              <a:t>THEORY</a:t>
            </a:r>
            <a:r>
              <a:rPr lang="en-US" dirty="0" smtClean="0">
                <a:solidFill>
                  <a:schemeClr val="tx1"/>
                </a:solidFill>
                <a:latin typeface="Times New Roman" panose="02020603050405020304" pitchFamily="18" charset="0"/>
                <a:cs typeface="Times New Roman" panose="02020603050405020304" pitchFamily="18" charset="0"/>
              </a:rPr>
              <a:t> to be used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674597" y="4885174"/>
            <a:ext cx="1757626" cy="601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Define the techniques of </a:t>
            </a:r>
            <a:r>
              <a:rPr lang="en-US" sz="1200" dirty="0" smtClean="0">
                <a:solidFill>
                  <a:schemeClr val="tx1"/>
                </a:solidFill>
                <a:latin typeface="Times New Roman" panose="02020603050405020304" pitchFamily="18" charset="0"/>
                <a:cs typeface="Times New Roman" panose="02020603050405020304" pitchFamily="18" charset="0"/>
              </a:rPr>
              <a:t>measurements to be made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807569" y="4885174"/>
            <a:ext cx="1465802" cy="6112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Define the </a:t>
            </a:r>
            <a:r>
              <a:rPr lang="en-US" sz="1200" dirty="0" smtClean="0">
                <a:solidFill>
                  <a:schemeClr val="tx1"/>
                </a:solidFill>
                <a:latin typeface="Times New Roman" panose="02020603050405020304" pitchFamily="18" charset="0"/>
                <a:cs typeface="Times New Roman" panose="02020603050405020304" pitchFamily="18" charset="0"/>
              </a:rPr>
              <a:t>inference to be made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558333" y="5099699"/>
            <a:ext cx="1675979" cy="832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Define the </a:t>
            </a:r>
            <a:r>
              <a:rPr lang="en-US" b="1" dirty="0" smtClean="0">
                <a:solidFill>
                  <a:schemeClr val="tx1"/>
                </a:solidFill>
                <a:latin typeface="Times New Roman" panose="02020603050405020304" pitchFamily="18" charset="0"/>
                <a:cs typeface="Times New Roman" panose="02020603050405020304" pitchFamily="18" charset="0"/>
              </a:rPr>
              <a:t>QUESTIONS</a:t>
            </a:r>
            <a:r>
              <a:rPr lang="en-US" dirty="0" smtClean="0">
                <a:solidFill>
                  <a:schemeClr val="tx1"/>
                </a:solidFill>
                <a:latin typeface="Times New Roman" panose="02020603050405020304" pitchFamily="18" charset="0"/>
                <a:cs typeface="Times New Roman" panose="02020603050405020304" pitchFamily="18" charset="0"/>
              </a:rPr>
              <a:t> being asked</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12" idx="3"/>
            <a:endCxn id="10" idx="1"/>
          </p:cNvCxnSpPr>
          <p:nvPr/>
        </p:nvCxnSpPr>
        <p:spPr>
          <a:xfrm flipV="1">
            <a:off x="3396344" y="5185787"/>
            <a:ext cx="252882" cy="762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a:endCxn id="13" idx="1"/>
          </p:cNvCxnSpPr>
          <p:nvPr/>
        </p:nvCxnSpPr>
        <p:spPr>
          <a:xfrm>
            <a:off x="5204207" y="5185787"/>
            <a:ext cx="4703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4" idx="1"/>
          </p:cNvCxnSpPr>
          <p:nvPr/>
        </p:nvCxnSpPr>
        <p:spPr>
          <a:xfrm>
            <a:off x="7432223" y="5185787"/>
            <a:ext cx="375346" cy="50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9" idx="1"/>
          </p:cNvCxnSpPr>
          <p:nvPr/>
        </p:nvCxnSpPr>
        <p:spPr>
          <a:xfrm>
            <a:off x="9273371" y="5190811"/>
            <a:ext cx="437106" cy="674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Left Arrow 28"/>
          <p:cNvSpPr/>
          <p:nvPr/>
        </p:nvSpPr>
        <p:spPr>
          <a:xfrm>
            <a:off x="3396344" y="6270171"/>
            <a:ext cx="6314133" cy="58782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SYNTHESIS</a:t>
            </a:r>
            <a:endParaRPr lang="en-US" dirty="0">
              <a:solidFill>
                <a:schemeClr val="tx1"/>
              </a:solidFill>
            </a:endParaRPr>
          </a:p>
        </p:txBody>
      </p:sp>
      <p:sp>
        <p:nvSpPr>
          <p:cNvPr id="31" name="Rectangle 30"/>
          <p:cNvSpPr/>
          <p:nvPr/>
        </p:nvSpPr>
        <p:spPr>
          <a:xfrm>
            <a:off x="3476730" y="4813160"/>
            <a:ext cx="6039059" cy="1336431"/>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smtClean="0">
              <a:solidFill>
                <a:schemeClr val="tx1"/>
              </a:solidFill>
            </a:endParaRPr>
          </a:p>
          <a:p>
            <a:pPr algn="ctr"/>
            <a:endParaRPr lang="en-US" i="1" dirty="0">
              <a:solidFill>
                <a:schemeClr val="tx1"/>
              </a:solidFill>
            </a:endParaRPr>
          </a:p>
          <a:p>
            <a:pPr algn="ctr"/>
            <a:r>
              <a:rPr lang="en-US" i="1" dirty="0" smtClean="0">
                <a:solidFill>
                  <a:schemeClr val="tx1"/>
                </a:solidFill>
              </a:rPr>
              <a:t>ANALYSIS</a:t>
            </a:r>
            <a:endParaRPr lang="en-US" i="1" dirty="0">
              <a:solidFill>
                <a:schemeClr val="tx1"/>
              </a:solidFill>
            </a:endParaRPr>
          </a:p>
        </p:txBody>
      </p:sp>
    </p:spTree>
    <p:extLst>
      <p:ext uri="{BB962C8B-B14F-4D97-AF65-F5344CB8AC3E}">
        <p14:creationId xmlns:p14="http://schemas.microsoft.com/office/powerpoint/2010/main" val="3139095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379" y="119319"/>
            <a:ext cx="11556459" cy="276900"/>
          </a:xfrm>
        </p:spPr>
        <p:txBody>
          <a:bodyPr>
            <a:noAutofit/>
          </a:bodyPr>
          <a:lstStyle/>
          <a:p>
            <a:r>
              <a:rPr lang="en-US" sz="2800" b="1" dirty="0" smtClean="0"/>
              <a:t>Relationship between Research Question, methodology and Research Paradigm</a:t>
            </a:r>
            <a:endParaRPr lang="en-US" sz="2800" b="1" dirty="0"/>
          </a:p>
        </p:txBody>
      </p:sp>
      <p:sp>
        <p:nvSpPr>
          <p:cNvPr id="6" name="Rectangle 5"/>
          <p:cNvSpPr/>
          <p:nvPr/>
        </p:nvSpPr>
        <p:spPr>
          <a:xfrm>
            <a:off x="612840" y="846306"/>
            <a:ext cx="2918298"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Research Question</a:t>
            </a:r>
            <a:endParaRPr lang="en-US" sz="2400" dirty="0">
              <a:solidFill>
                <a:schemeClr val="tx1"/>
              </a:solidFill>
            </a:endParaRPr>
          </a:p>
        </p:txBody>
      </p:sp>
      <p:sp>
        <p:nvSpPr>
          <p:cNvPr id="7" name="Rectangle 6"/>
          <p:cNvSpPr/>
          <p:nvPr/>
        </p:nvSpPr>
        <p:spPr>
          <a:xfrm>
            <a:off x="749030" y="2448127"/>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What?</a:t>
            </a:r>
            <a:endParaRPr lang="en-US" sz="2400" dirty="0">
              <a:solidFill>
                <a:schemeClr val="tx1"/>
              </a:solidFill>
            </a:endParaRPr>
          </a:p>
        </p:txBody>
      </p:sp>
      <p:sp>
        <p:nvSpPr>
          <p:cNvPr id="8" name="Rectangle 7"/>
          <p:cNvSpPr/>
          <p:nvPr/>
        </p:nvSpPr>
        <p:spPr>
          <a:xfrm>
            <a:off x="5509098" y="846306"/>
            <a:ext cx="2461098"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Methodology?</a:t>
            </a:r>
            <a:endParaRPr lang="en-US" sz="2400" dirty="0">
              <a:solidFill>
                <a:schemeClr val="tx1"/>
              </a:solidFill>
            </a:endParaRPr>
          </a:p>
        </p:txBody>
      </p:sp>
      <p:sp>
        <p:nvSpPr>
          <p:cNvPr id="9" name="Rectangle 8"/>
          <p:cNvSpPr/>
          <p:nvPr/>
        </p:nvSpPr>
        <p:spPr>
          <a:xfrm>
            <a:off x="9231549" y="846306"/>
            <a:ext cx="2461098"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Research Paradigm</a:t>
            </a:r>
            <a:endParaRPr lang="en-US" sz="2400" dirty="0">
              <a:solidFill>
                <a:schemeClr val="tx1"/>
              </a:solidFill>
            </a:endParaRPr>
          </a:p>
        </p:txBody>
      </p:sp>
      <p:sp>
        <p:nvSpPr>
          <p:cNvPr id="10" name="Rectangle 9"/>
          <p:cNvSpPr/>
          <p:nvPr/>
        </p:nvSpPr>
        <p:spPr>
          <a:xfrm>
            <a:off x="749029" y="3704616"/>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Why?</a:t>
            </a:r>
            <a:endParaRPr lang="en-US" sz="2400" dirty="0">
              <a:solidFill>
                <a:schemeClr val="tx1"/>
              </a:solidFill>
            </a:endParaRPr>
          </a:p>
        </p:txBody>
      </p:sp>
      <p:sp>
        <p:nvSpPr>
          <p:cNvPr id="11" name="Rectangle 10"/>
          <p:cNvSpPr/>
          <p:nvPr/>
        </p:nvSpPr>
        <p:spPr>
          <a:xfrm>
            <a:off x="749028" y="4946514"/>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How?</a:t>
            </a:r>
            <a:endParaRPr lang="en-US" sz="2400" dirty="0">
              <a:solidFill>
                <a:schemeClr val="tx1"/>
              </a:solidFill>
            </a:endParaRPr>
          </a:p>
        </p:txBody>
      </p:sp>
      <p:sp>
        <p:nvSpPr>
          <p:cNvPr id="12" name="Rectangle 11"/>
          <p:cNvSpPr/>
          <p:nvPr/>
        </p:nvSpPr>
        <p:spPr>
          <a:xfrm>
            <a:off x="6078162" y="4946514"/>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Action Research</a:t>
            </a:r>
            <a:endParaRPr lang="en-US" sz="2400" dirty="0">
              <a:solidFill>
                <a:schemeClr val="tx1"/>
              </a:solidFill>
            </a:endParaRPr>
          </a:p>
        </p:txBody>
      </p:sp>
      <p:sp>
        <p:nvSpPr>
          <p:cNvPr id="13" name="Rectangle 12"/>
          <p:cNvSpPr/>
          <p:nvPr/>
        </p:nvSpPr>
        <p:spPr>
          <a:xfrm>
            <a:off x="6078165" y="3704616"/>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Grounded Theory Research</a:t>
            </a:r>
            <a:endParaRPr lang="en-US" dirty="0">
              <a:solidFill>
                <a:schemeClr val="tx1"/>
              </a:solidFill>
            </a:endParaRPr>
          </a:p>
        </p:txBody>
      </p:sp>
      <p:sp>
        <p:nvSpPr>
          <p:cNvPr id="14" name="Rectangle 13"/>
          <p:cNvSpPr/>
          <p:nvPr/>
        </p:nvSpPr>
        <p:spPr>
          <a:xfrm>
            <a:off x="6078163" y="2765897"/>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Case study</a:t>
            </a:r>
            <a:endParaRPr lang="en-US" sz="2400" dirty="0">
              <a:solidFill>
                <a:schemeClr val="tx1"/>
              </a:solidFill>
            </a:endParaRPr>
          </a:p>
        </p:txBody>
      </p:sp>
      <p:sp>
        <p:nvSpPr>
          <p:cNvPr id="15" name="Rectangle 14"/>
          <p:cNvSpPr/>
          <p:nvPr/>
        </p:nvSpPr>
        <p:spPr>
          <a:xfrm>
            <a:off x="6078164" y="1827178"/>
            <a:ext cx="1322961"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Survey</a:t>
            </a:r>
            <a:endParaRPr lang="en-US" sz="2400" dirty="0">
              <a:solidFill>
                <a:schemeClr val="tx1"/>
              </a:solidFill>
            </a:endParaRPr>
          </a:p>
        </p:txBody>
      </p:sp>
      <p:sp>
        <p:nvSpPr>
          <p:cNvPr id="16" name="Rectangle 15"/>
          <p:cNvSpPr/>
          <p:nvPr/>
        </p:nvSpPr>
        <p:spPr>
          <a:xfrm>
            <a:off x="9800615" y="4946514"/>
            <a:ext cx="1415376"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Pragmatism</a:t>
            </a:r>
            <a:endParaRPr lang="en-US" dirty="0">
              <a:solidFill>
                <a:schemeClr val="tx1"/>
              </a:solidFill>
            </a:endParaRPr>
          </a:p>
        </p:txBody>
      </p:sp>
      <p:sp>
        <p:nvSpPr>
          <p:cNvPr id="17" name="Rectangle 16"/>
          <p:cNvSpPr/>
          <p:nvPr/>
        </p:nvSpPr>
        <p:spPr>
          <a:xfrm>
            <a:off x="9800615" y="3704616"/>
            <a:ext cx="1415376"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Interpretivism</a:t>
            </a:r>
            <a:endParaRPr lang="en-US" sz="1600" dirty="0">
              <a:solidFill>
                <a:schemeClr val="tx1"/>
              </a:solidFill>
            </a:endParaRPr>
          </a:p>
        </p:txBody>
      </p:sp>
      <p:sp>
        <p:nvSpPr>
          <p:cNvPr id="18" name="Rectangle 17"/>
          <p:cNvSpPr/>
          <p:nvPr/>
        </p:nvSpPr>
        <p:spPr>
          <a:xfrm>
            <a:off x="9800617" y="2240603"/>
            <a:ext cx="1415374" cy="817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Positivist</a:t>
            </a:r>
            <a:endParaRPr lang="en-US" sz="2400" dirty="0">
              <a:solidFill>
                <a:schemeClr val="tx1"/>
              </a:solidFill>
            </a:endParaRPr>
          </a:p>
        </p:txBody>
      </p:sp>
      <p:cxnSp>
        <p:nvCxnSpPr>
          <p:cNvPr id="20" name="Straight Arrow Connector 19"/>
          <p:cNvCxnSpPr>
            <a:stCxn id="7" idx="3"/>
            <a:endCxn id="15" idx="1"/>
          </p:cNvCxnSpPr>
          <p:nvPr/>
        </p:nvCxnSpPr>
        <p:spPr>
          <a:xfrm flipV="1">
            <a:off x="2071991" y="2235740"/>
            <a:ext cx="4006173" cy="6209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4" idx="1"/>
          </p:cNvCxnSpPr>
          <p:nvPr/>
        </p:nvCxnSpPr>
        <p:spPr>
          <a:xfrm>
            <a:off x="2071991" y="2856689"/>
            <a:ext cx="4006172" cy="3177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a:endCxn id="18" idx="1"/>
          </p:cNvCxnSpPr>
          <p:nvPr/>
        </p:nvCxnSpPr>
        <p:spPr>
          <a:xfrm flipV="1">
            <a:off x="7401124" y="2649165"/>
            <a:ext cx="2399493" cy="5252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3"/>
            <a:endCxn id="17" idx="1"/>
          </p:cNvCxnSpPr>
          <p:nvPr/>
        </p:nvCxnSpPr>
        <p:spPr>
          <a:xfrm>
            <a:off x="7401124" y="3174459"/>
            <a:ext cx="2399491" cy="9387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8" idx="1"/>
          </p:cNvCxnSpPr>
          <p:nvPr/>
        </p:nvCxnSpPr>
        <p:spPr>
          <a:xfrm>
            <a:off x="7401125" y="2235740"/>
            <a:ext cx="2399492" cy="4134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3" idx="1"/>
          </p:cNvCxnSpPr>
          <p:nvPr/>
        </p:nvCxnSpPr>
        <p:spPr>
          <a:xfrm>
            <a:off x="2071990" y="4113178"/>
            <a:ext cx="4006175"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2" idx="1"/>
          </p:cNvCxnSpPr>
          <p:nvPr/>
        </p:nvCxnSpPr>
        <p:spPr>
          <a:xfrm>
            <a:off x="2071989" y="5355076"/>
            <a:ext cx="4006173"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17" idx="1"/>
          </p:cNvCxnSpPr>
          <p:nvPr/>
        </p:nvCxnSpPr>
        <p:spPr>
          <a:xfrm>
            <a:off x="7401126" y="4113178"/>
            <a:ext cx="2399489"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3"/>
            <a:endCxn id="16" idx="1"/>
          </p:cNvCxnSpPr>
          <p:nvPr/>
        </p:nvCxnSpPr>
        <p:spPr>
          <a:xfrm>
            <a:off x="7401123" y="5355076"/>
            <a:ext cx="2399492" cy="0"/>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9379" y="749034"/>
            <a:ext cx="3326859" cy="5476672"/>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3995" y="749034"/>
            <a:ext cx="2837239" cy="5476672"/>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15401" y="749034"/>
            <a:ext cx="2952343" cy="5476672"/>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8490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763</Words>
  <Application>Microsoft Office PowerPoint</Application>
  <PresentationFormat>Widescreen</PresentationFormat>
  <Paragraphs>109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Quality of Research</vt:lpstr>
      <vt:lpstr>Quality of Research</vt:lpstr>
      <vt:lpstr>PowerPoint Presentation</vt:lpstr>
      <vt:lpstr>Research and its process: How to know what kind of research questions should be framed/designed?</vt:lpstr>
      <vt:lpstr>What is research?</vt:lpstr>
      <vt:lpstr>The Positivistic approach (Quantitative ?)</vt:lpstr>
      <vt:lpstr>The Phenomenological approach (Qualitative ?)</vt:lpstr>
      <vt:lpstr>Analytical process in Research</vt:lpstr>
      <vt:lpstr>Relationship between Research Question, methodology and Research Paradigm</vt:lpstr>
      <vt:lpstr>So what type of questions are good research questions?</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 mscon</dc:creator>
  <cp:lastModifiedBy>windo mscon</cp:lastModifiedBy>
  <cp:revision>8</cp:revision>
  <dcterms:created xsi:type="dcterms:W3CDTF">2016-03-15T03:11:20Z</dcterms:created>
  <dcterms:modified xsi:type="dcterms:W3CDTF">2016-03-16T03:26:27Z</dcterms:modified>
</cp:coreProperties>
</file>