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BB89-A0A5-41FE-A01A-C131BC03B36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B249-5C80-4AB0-BCE1-3DE7B98C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88975"/>
          </a:xfrm>
        </p:spPr>
        <p:txBody>
          <a:bodyPr/>
          <a:lstStyle/>
          <a:p>
            <a:r>
              <a:rPr lang="en-US" dirty="0" smtClean="0"/>
              <a:t>Choosing an appropriate statistical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772400" cy="1143000"/>
          </a:xfrm>
        </p:spPr>
        <p:txBody>
          <a:bodyPr/>
          <a:lstStyle/>
          <a:p>
            <a:r>
              <a:rPr lang="en-US" altLang="en-US"/>
              <a:t>Frequencies  and  </a:t>
            </a:r>
            <a:r>
              <a:rPr lang="en-US" altLang="en-US">
                <a:effectLst/>
              </a:rPr>
              <a:t>Percents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r>
              <a:rPr lang="en-US" altLang="en-US" b="0" dirty="0"/>
              <a:t>Number of times a specific value of an observation occurs (counts</a:t>
            </a:r>
            <a:r>
              <a:rPr lang="en-US" altLang="en-US" b="0" dirty="0" smtClean="0"/>
              <a:t>)</a:t>
            </a:r>
          </a:p>
          <a:p>
            <a:endParaRPr lang="en-US" altLang="en-US" b="0" dirty="0"/>
          </a:p>
          <a:p>
            <a:r>
              <a:rPr lang="en-US" altLang="en-US" b="0" dirty="0"/>
              <a:t>For each category, calculate percent of sample</a:t>
            </a:r>
          </a:p>
          <a:p>
            <a:endParaRPr lang="en-US" altLang="en-US" b="0" dirty="0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096137"/>
            <a:ext cx="8077201" cy="276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20000" cy="1143000"/>
          </a:xfrm>
        </p:spPr>
        <p:txBody>
          <a:bodyPr/>
          <a:lstStyle/>
          <a:p>
            <a:r>
              <a:rPr lang="en-US" altLang="en-US" dirty="0"/>
              <a:t>Measures  of  the  </a:t>
            </a:r>
            <a:r>
              <a:rPr lang="en-US" altLang="en-US" dirty="0" smtClean="0"/>
              <a:t>Central  </a:t>
            </a:r>
            <a:r>
              <a:rPr lang="en-US" altLang="en-US" dirty="0"/>
              <a:t>Tendency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en-US" sz="2800" b="0" dirty="0"/>
              <a:t>Mean</a:t>
            </a:r>
          </a:p>
          <a:p>
            <a:pPr lvl="1">
              <a:lnSpc>
                <a:spcPct val="115000"/>
              </a:lnSpc>
            </a:pPr>
            <a:r>
              <a:rPr lang="en-US" altLang="en-US" sz="2400" b="0" dirty="0"/>
              <a:t>Average score</a:t>
            </a:r>
          </a:p>
          <a:p>
            <a:pPr lvl="2">
              <a:lnSpc>
                <a:spcPct val="115000"/>
              </a:lnSpc>
            </a:pPr>
            <a:r>
              <a:rPr lang="en-US" altLang="en-US" sz="2000" b="0" dirty="0"/>
              <a:t>sum of all values, divided by number of values</a:t>
            </a:r>
          </a:p>
          <a:p>
            <a:pPr lvl="1">
              <a:lnSpc>
                <a:spcPct val="115000"/>
              </a:lnSpc>
            </a:pPr>
            <a:r>
              <a:rPr lang="en-US" altLang="en-US" sz="2400" b="0" dirty="0"/>
              <a:t>Most common measure, but easily influenced by outliers	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en-US" sz="2800" b="0" dirty="0"/>
              <a:t>Median</a:t>
            </a:r>
          </a:p>
          <a:p>
            <a:pPr lvl="1">
              <a:lnSpc>
                <a:spcPct val="115000"/>
              </a:lnSpc>
            </a:pPr>
            <a:r>
              <a:rPr lang="en-US" altLang="en-US" sz="2400" b="0" dirty="0"/>
              <a:t>50</a:t>
            </a:r>
            <a:r>
              <a:rPr lang="en-US" altLang="en-US" sz="2400" b="0" baseline="30000" dirty="0"/>
              <a:t>th</a:t>
            </a:r>
            <a:r>
              <a:rPr lang="en-US" altLang="en-US" sz="2400" b="0" dirty="0"/>
              <a:t> percentile score</a:t>
            </a:r>
          </a:p>
          <a:p>
            <a:pPr lvl="2">
              <a:lnSpc>
                <a:spcPct val="115000"/>
              </a:lnSpc>
            </a:pPr>
            <a:r>
              <a:rPr lang="en-US" altLang="en-US" sz="2000" b="0" dirty="0"/>
              <a:t>half above, half below</a:t>
            </a:r>
          </a:p>
          <a:p>
            <a:pPr lvl="1">
              <a:lnSpc>
                <a:spcPct val="115000"/>
              </a:lnSpc>
            </a:pPr>
            <a:r>
              <a:rPr lang="en-US" altLang="en-US" sz="2400" b="0" dirty="0"/>
              <a:t>Use when data are asymmetrical or skewed</a:t>
            </a:r>
          </a:p>
        </p:txBody>
      </p:sp>
    </p:spTree>
    <p:extLst>
      <p:ext uri="{BB962C8B-B14F-4D97-AF65-F5344CB8AC3E}">
        <p14:creationId xmlns:p14="http://schemas.microsoft.com/office/powerpoint/2010/main" val="38612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altLang="en-US"/>
              <a:t>Measures of Variation or Dispersion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0" dirty="0"/>
              <a:t>Standard deviation (SD)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Square root of the sum of squared deviations of the values from the mean divided by the number of values</a:t>
            </a:r>
          </a:p>
          <a:p>
            <a:pPr lvl="1"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  <a:spcBef>
                <a:spcPct val="400000"/>
              </a:spcBef>
            </a:pPr>
            <a:endParaRPr lang="en-US" altLang="en-US" sz="2800" b="0" dirty="0" smtClean="0"/>
          </a:p>
          <a:p>
            <a:pPr>
              <a:lnSpc>
                <a:spcPct val="90000"/>
              </a:lnSpc>
              <a:spcBef>
                <a:spcPct val="400000"/>
              </a:spcBef>
            </a:pPr>
            <a:r>
              <a:rPr lang="en-US" altLang="en-US" sz="2800" b="0" dirty="0" smtClean="0"/>
              <a:t>Standard </a:t>
            </a:r>
            <a:r>
              <a:rPr lang="en-US" altLang="en-US" sz="2800" b="0" dirty="0"/>
              <a:t>error (SE)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Standard deviation divided by the square root of the number of values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en-US" sz="2800" b="0" dirty="0"/>
          </a:p>
        </p:txBody>
      </p:sp>
      <p:grpSp>
        <p:nvGrpSpPr>
          <p:cNvPr id="176136" name="Group 8"/>
          <p:cNvGrpSpPr>
            <a:grpSpLocks/>
          </p:cNvGrpSpPr>
          <p:nvPr/>
        </p:nvGrpSpPr>
        <p:grpSpPr bwMode="auto">
          <a:xfrm>
            <a:off x="1447800" y="3200400"/>
            <a:ext cx="6248400" cy="1219200"/>
            <a:chOff x="912" y="2016"/>
            <a:chExt cx="3936" cy="768"/>
          </a:xfrm>
        </p:grpSpPr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912" y="2116"/>
              <a:ext cx="3936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SD =      sum of   (individual value – mean value) </a:t>
              </a:r>
              <a:r>
                <a:rPr lang="en-US" altLang="en-US" sz="2400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________________________________________________           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</a:t>
              </a:r>
              <a:r>
                <a:rPr lang="en-US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number of values</a:t>
              </a:r>
            </a:p>
          </p:txBody>
        </p:sp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344" y="264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Line 6"/>
            <p:cNvSpPr>
              <a:spLocks noChangeShapeType="1"/>
            </p:cNvSpPr>
            <p:nvPr/>
          </p:nvSpPr>
          <p:spPr bwMode="auto">
            <a:xfrm flipV="1">
              <a:off x="1488" y="201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1488" y="2016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143000"/>
          </a:xfrm>
        </p:spPr>
        <p:txBody>
          <a:bodyPr/>
          <a:lstStyle/>
          <a:p>
            <a:r>
              <a:rPr lang="en-US" altLang="en-US"/>
              <a:t>Measures of Variation or Dispersion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en-US" b="0" dirty="0"/>
          </a:p>
          <a:p>
            <a:pPr>
              <a:spcBef>
                <a:spcPct val="50000"/>
              </a:spcBef>
            </a:pPr>
            <a:r>
              <a:rPr lang="en-US" altLang="en-US" b="0" dirty="0"/>
              <a:t>Variance</a:t>
            </a:r>
          </a:p>
          <a:p>
            <a:pPr lvl="1"/>
            <a:r>
              <a:rPr lang="en-US" altLang="en-US" b="0" dirty="0"/>
              <a:t>Square of the standard deviation</a:t>
            </a:r>
          </a:p>
          <a:p>
            <a:pPr>
              <a:spcBef>
                <a:spcPct val="50000"/>
              </a:spcBef>
            </a:pPr>
            <a:endParaRPr lang="en-US" altLang="en-US" b="0" dirty="0" smtClean="0"/>
          </a:p>
          <a:p>
            <a:pPr>
              <a:spcBef>
                <a:spcPct val="50000"/>
              </a:spcBef>
            </a:pPr>
            <a:r>
              <a:rPr lang="en-US" altLang="en-US" b="0" dirty="0" smtClean="0"/>
              <a:t>Range</a:t>
            </a:r>
            <a:endParaRPr lang="en-US" altLang="en-US" b="0" dirty="0"/>
          </a:p>
          <a:p>
            <a:pPr lvl="1"/>
            <a:r>
              <a:rPr lang="en-US" altLang="en-US" b="0" dirty="0"/>
              <a:t>Difference between the largest &amp; smallest value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2712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5"/>
          <a:stretch>
            <a:fillRect/>
          </a:stretch>
        </p:blipFill>
        <p:spPr bwMode="auto">
          <a:xfrm>
            <a:off x="304800" y="357188"/>
            <a:ext cx="8915400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8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Inferential  </a:t>
            </a:r>
            <a:r>
              <a:rPr lang="en-US" altLang="en-US">
                <a:effectLst/>
              </a:rPr>
              <a:t>Statistics</a:t>
            </a:r>
          </a:p>
        </p:txBody>
      </p:sp>
      <p:sp>
        <p:nvSpPr>
          <p:cNvPr id="1822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800" b="0" dirty="0"/>
              <a:t>Nonparametric tests</a:t>
            </a:r>
          </a:p>
          <a:p>
            <a:pPr lvl="1"/>
            <a:r>
              <a:rPr lang="en-US" altLang="en-US" sz="2400" b="0" dirty="0"/>
              <a:t>Used for analyzing nominal &amp; ordinal variables</a:t>
            </a:r>
          </a:p>
          <a:p>
            <a:pPr lvl="1"/>
            <a:r>
              <a:rPr lang="en-US" altLang="en-US" sz="2400" b="0" dirty="0"/>
              <a:t>Makes no assumptions about data</a:t>
            </a:r>
          </a:p>
          <a:p>
            <a:pPr>
              <a:spcBef>
                <a:spcPct val="50000"/>
              </a:spcBef>
            </a:pPr>
            <a:r>
              <a:rPr lang="en-US" altLang="en-US" sz="2800" b="0" dirty="0"/>
              <a:t>Parametric tests</a:t>
            </a:r>
          </a:p>
          <a:p>
            <a:pPr lvl="1"/>
            <a:r>
              <a:rPr lang="en-US" altLang="en-US" sz="2400" b="0" dirty="0"/>
              <a:t>Used for analyzing interval &amp; ratio variables</a:t>
            </a:r>
          </a:p>
          <a:p>
            <a:pPr lvl="1"/>
            <a:r>
              <a:rPr lang="en-US" altLang="en-US" sz="2400" b="0" dirty="0"/>
              <a:t>Makes assumptions about data</a:t>
            </a:r>
          </a:p>
          <a:p>
            <a:pPr lvl="2"/>
            <a:r>
              <a:rPr lang="en-US" altLang="en-US" sz="2000" b="0" dirty="0"/>
              <a:t>Normal distribution</a:t>
            </a:r>
          </a:p>
          <a:p>
            <a:pPr lvl="2"/>
            <a:r>
              <a:rPr lang="en-US" altLang="en-US" sz="2000" b="0" dirty="0"/>
              <a:t>Homogeneity of variance</a:t>
            </a:r>
          </a:p>
          <a:p>
            <a:pPr lvl="2"/>
            <a:r>
              <a:rPr lang="en-US" altLang="en-US" sz="2000" b="0" dirty="0"/>
              <a:t>Independent observations</a:t>
            </a:r>
          </a:p>
        </p:txBody>
      </p:sp>
      <p:sp>
        <p:nvSpPr>
          <p:cNvPr id="182276" name="Text Box 1028"/>
          <p:cNvSpPr txBox="1">
            <a:spLocks noChangeArrowheads="1"/>
          </p:cNvSpPr>
          <p:nvPr/>
        </p:nvSpPr>
        <p:spPr bwMode="auto">
          <a:xfrm>
            <a:off x="642938" y="160020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Sample 		</a:t>
            </a:r>
            <a:r>
              <a:rPr lang="en-US" altLang="en-US" sz="3600">
                <a:solidFill>
                  <a:schemeClr val="tx2"/>
                </a:solidFill>
                <a:effectLst/>
              </a:rPr>
              <a:t>Population</a:t>
            </a:r>
          </a:p>
        </p:txBody>
      </p:sp>
      <p:sp>
        <p:nvSpPr>
          <p:cNvPr id="182278" name="Line 1030"/>
          <p:cNvSpPr>
            <a:spLocks noChangeShapeType="1"/>
          </p:cNvSpPr>
          <p:nvPr/>
        </p:nvSpPr>
        <p:spPr bwMode="auto">
          <a:xfrm>
            <a:off x="2362200" y="1981200"/>
            <a:ext cx="91440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altLang="en-US"/>
              <a:t>Which  Test  Do  I  Use?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229600" cy="4724400"/>
          </a:xfrm>
        </p:spPr>
        <p:txBody>
          <a:bodyPr/>
          <a:lstStyle/>
          <a:p>
            <a:r>
              <a:rPr lang="en-US" altLang="en-US" b="0" dirty="0"/>
              <a:t>Step 1  	  Know the scale of </a:t>
            </a:r>
            <a:r>
              <a:rPr lang="en-US" altLang="en-US" b="0" dirty="0" smtClean="0"/>
              <a:t>measurement</a:t>
            </a:r>
          </a:p>
          <a:p>
            <a:endParaRPr lang="en-US" altLang="en-US" b="0" dirty="0"/>
          </a:p>
          <a:p>
            <a:pPr>
              <a:spcBef>
                <a:spcPct val="50000"/>
              </a:spcBef>
            </a:pPr>
            <a:r>
              <a:rPr lang="en-US" altLang="en-US" b="0" dirty="0"/>
              <a:t>Step 2	  Know your goal</a:t>
            </a:r>
          </a:p>
          <a:p>
            <a:pPr lvl="1"/>
            <a:r>
              <a:rPr lang="en-US" altLang="en-US" b="0" dirty="0"/>
              <a:t>Is it to compare groups?  How many groups do I have</a:t>
            </a:r>
            <a:r>
              <a:rPr lang="en-US" altLang="en-US" b="0" dirty="0" smtClean="0"/>
              <a:t>?</a:t>
            </a:r>
          </a:p>
          <a:p>
            <a:pPr lvl="1"/>
            <a:endParaRPr lang="en-US" altLang="en-US" b="0" dirty="0"/>
          </a:p>
          <a:p>
            <a:pPr lvl="1"/>
            <a:r>
              <a:rPr lang="en-US" altLang="en-US" b="0" dirty="0"/>
              <a:t>Is it to measure a relationship or association between variables?</a:t>
            </a:r>
            <a:endParaRPr lang="en-US" altLang="en-US" dirty="0"/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2286000" y="2362200"/>
            <a:ext cx="381000" cy="1371600"/>
            <a:chOff x="1440" y="1872"/>
            <a:chExt cx="240" cy="480"/>
          </a:xfrm>
        </p:grpSpPr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1440" y="1872"/>
              <a:ext cx="24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Line 6"/>
            <p:cNvSpPr>
              <a:spLocks noChangeShapeType="1"/>
            </p:cNvSpPr>
            <p:nvPr/>
          </p:nvSpPr>
          <p:spPr bwMode="auto">
            <a:xfrm>
              <a:off x="1440" y="2352"/>
              <a:ext cx="24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5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Key  Inferential  </a:t>
            </a:r>
            <a:r>
              <a:rPr lang="en-US" altLang="en-US">
                <a:effectLst/>
              </a:rPr>
              <a:t>Statistics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0"/>
              <a:t>Chi-Square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Fisher’s exact test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/>
              <a:t>T-test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Unpaired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Paired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/>
              <a:t>Analysis of Variance (ANOVA)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sz="2800" b="0"/>
              <a:t>Pearson’s Correlation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/>
              <a:t>Linear Regression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0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343400" y="1295400"/>
            <a:ext cx="53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876800" y="1600200"/>
            <a:ext cx="3733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Nonparametric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Association/Relationship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4343400" y="2498725"/>
            <a:ext cx="53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4876800" y="2819400"/>
            <a:ext cx="3733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Parametric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Compare groups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5867400" y="3489325"/>
            <a:ext cx="53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6324600" y="3810000"/>
            <a:ext cx="2590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Parametric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Compare groups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4572000" y="4495800"/>
            <a:ext cx="53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5029200" y="4876800"/>
            <a:ext cx="3733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Parametric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chemeClr val="tx2"/>
                </a:solidFill>
                <a:effectLst/>
              </a:rPr>
              <a:t>Association/Relationship</a:t>
            </a:r>
          </a:p>
        </p:txBody>
      </p:sp>
    </p:spTree>
    <p:extLst>
      <p:ext uri="{BB962C8B-B14F-4D97-AF65-F5344CB8AC3E}">
        <p14:creationId xmlns:p14="http://schemas.microsoft.com/office/powerpoint/2010/main" val="13588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Probability  and  p  Values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</a:pPr>
            <a:r>
              <a:rPr lang="en-US" altLang="en-US" sz="2800" b="0" dirty="0"/>
              <a:t>p &lt; 0.05</a:t>
            </a:r>
          </a:p>
          <a:p>
            <a:pPr lvl="1">
              <a:lnSpc>
                <a:spcPct val="145000"/>
              </a:lnSpc>
            </a:pPr>
            <a:r>
              <a:rPr lang="en-US" altLang="en-US" sz="2400" b="0" dirty="0"/>
              <a:t>1 in 20 or 5% chance groups are not different when we say groups are significantly different</a:t>
            </a:r>
          </a:p>
          <a:p>
            <a:pPr>
              <a:lnSpc>
                <a:spcPct val="145000"/>
              </a:lnSpc>
            </a:pPr>
            <a:r>
              <a:rPr lang="en-US" altLang="en-US" sz="2800" b="0" dirty="0"/>
              <a:t>p &lt; 0.01 </a:t>
            </a:r>
          </a:p>
          <a:p>
            <a:pPr lvl="1">
              <a:lnSpc>
                <a:spcPct val="145000"/>
              </a:lnSpc>
            </a:pPr>
            <a:r>
              <a:rPr lang="en-US" altLang="en-US" sz="2400" b="0" dirty="0"/>
              <a:t>1 in 100 or 1% chance of error</a:t>
            </a:r>
          </a:p>
          <a:p>
            <a:pPr>
              <a:lnSpc>
                <a:spcPct val="145000"/>
              </a:lnSpc>
            </a:pPr>
            <a:r>
              <a:rPr lang="en-US" altLang="en-US" sz="2800" b="0" dirty="0"/>
              <a:t>p &lt; 0.001</a:t>
            </a:r>
          </a:p>
          <a:p>
            <a:pPr lvl="1">
              <a:lnSpc>
                <a:spcPct val="145000"/>
              </a:lnSpc>
            </a:pPr>
            <a:r>
              <a:rPr lang="en-US" altLang="en-US" sz="2400" b="0" dirty="0"/>
              <a:t>1 in 1000 or .1% chance of error</a:t>
            </a:r>
          </a:p>
        </p:txBody>
      </p:sp>
    </p:spTree>
    <p:extLst>
      <p:ext uri="{BB962C8B-B14F-4D97-AF65-F5344CB8AC3E}">
        <p14:creationId xmlns:p14="http://schemas.microsoft.com/office/powerpoint/2010/main" val="14388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/>
              </a:rPr>
              <a:t>Research  Hypothesis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SzPct val="80000"/>
            </a:pPr>
            <a:r>
              <a:rPr lang="en-US" altLang="en-US" b="0" dirty="0"/>
              <a:t>Topic       research question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SzPct val="80000"/>
            </a:pPr>
            <a:r>
              <a:rPr lang="en-US" altLang="en-US" b="0" dirty="0"/>
              <a:t>Research question       hypothesis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SzPct val="80000"/>
            </a:pPr>
            <a:r>
              <a:rPr lang="en-US" altLang="en-US" b="0" dirty="0"/>
              <a:t>Null hypothesis (H</a:t>
            </a:r>
            <a:r>
              <a:rPr lang="en-US" altLang="en-US" b="0" baseline="-25000" dirty="0"/>
              <a:t>0</a:t>
            </a:r>
            <a:r>
              <a:rPr lang="en-US" altLang="en-US" b="0" dirty="0"/>
              <a:t>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SzPct val="80000"/>
            </a:pPr>
            <a:r>
              <a:rPr lang="en-US" altLang="en-US" b="0" dirty="0"/>
              <a:t>Predicts no effect or difference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SzPct val="80000"/>
            </a:pPr>
            <a:r>
              <a:rPr lang="en-US" altLang="en-US" b="0" dirty="0"/>
              <a:t>Alternative hypothesis (H</a:t>
            </a:r>
            <a:r>
              <a:rPr lang="en-US" altLang="en-US" b="0" baseline="-25000" dirty="0"/>
              <a:t>1</a:t>
            </a:r>
            <a:r>
              <a:rPr lang="en-US" altLang="en-US" b="0" dirty="0"/>
              <a:t>) 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SzPct val="80000"/>
            </a:pPr>
            <a:r>
              <a:rPr lang="en-US" altLang="en-US" b="0" dirty="0"/>
              <a:t>Predicts an effect or difference</a:t>
            </a:r>
            <a:endParaRPr lang="en-US" altLang="en-US" sz="2000" b="0" dirty="0"/>
          </a:p>
          <a:p>
            <a:pPr>
              <a:lnSpc>
                <a:spcPct val="90000"/>
              </a:lnSpc>
            </a:pPr>
            <a:endParaRPr lang="en-US" altLang="en-US" sz="2800" b="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>
            <a:off x="2057400" y="1676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4381500" y="2438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6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Before  </a:t>
            </a:r>
            <a:r>
              <a:rPr lang="en-US" altLang="en-US">
                <a:effectLst/>
              </a:rPr>
              <a:t>choosing</a:t>
            </a:r>
            <a:r>
              <a:rPr lang="en-US" altLang="en-US"/>
              <a:t>  a  statistical test…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r>
              <a:rPr lang="en-US" altLang="en-US" b="0" dirty="0"/>
              <a:t>Figure out the variable type</a:t>
            </a:r>
          </a:p>
          <a:p>
            <a:pPr lvl="1"/>
            <a:r>
              <a:rPr lang="en-US" altLang="en-US" b="0" dirty="0"/>
              <a:t>Scales of measurement (qualitative or quantitative</a:t>
            </a:r>
            <a:r>
              <a:rPr lang="en-US" altLang="en-US" b="0" dirty="0" smtClean="0"/>
              <a:t>)</a:t>
            </a:r>
          </a:p>
          <a:p>
            <a:pPr lvl="1"/>
            <a:endParaRPr lang="en-US" altLang="en-US" b="0" dirty="0"/>
          </a:p>
          <a:p>
            <a:pPr>
              <a:spcBef>
                <a:spcPct val="50000"/>
              </a:spcBef>
            </a:pPr>
            <a:r>
              <a:rPr lang="en-US" altLang="en-US" b="0" dirty="0"/>
              <a:t>Figure out your goal</a:t>
            </a:r>
          </a:p>
          <a:p>
            <a:pPr lvl="1"/>
            <a:r>
              <a:rPr lang="en-US" altLang="en-US" b="0" dirty="0"/>
              <a:t>Compare groups</a:t>
            </a:r>
          </a:p>
          <a:p>
            <a:pPr lvl="1"/>
            <a:r>
              <a:rPr lang="en-US" altLang="en-US" b="0" dirty="0"/>
              <a:t>Measure relationship or association of variables</a:t>
            </a:r>
          </a:p>
          <a:p>
            <a:pPr lvl="1"/>
            <a:endParaRPr lang="en-US" altLang="en-US" b="0" dirty="0"/>
          </a:p>
          <a:p>
            <a:endParaRPr lang="en-US" altLang="en-US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77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609600" y="1146750"/>
            <a:ext cx="8153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>
              <a:spcBef>
                <a:spcPct val="50000"/>
              </a:spcBef>
            </a:pPr>
            <a:r>
              <a:rPr lang="en-US" alt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Cancer &amp; Smoking</a:t>
            </a:r>
          </a:p>
          <a:p>
            <a:pPr>
              <a:spcBef>
                <a:spcPct val="50000"/>
              </a:spcBef>
            </a:pPr>
            <a:r>
              <a:rPr lang="en-US" alt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Question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Is there a relationship between smoking &amp; cancer?</a:t>
            </a:r>
          </a:p>
          <a:p>
            <a:pPr>
              <a:spcBef>
                <a:spcPct val="50000"/>
              </a:spcBef>
            </a:pPr>
            <a:r>
              <a:rPr lang="en-US" alt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en-US" sz="2400" u="sng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Smokers are </a:t>
            </a:r>
            <a:r>
              <a:rPr lang="en-US" alt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likely to develop cancer compared to non-smokers.</a:t>
            </a:r>
          </a:p>
          <a:p>
            <a:pPr>
              <a:spcBef>
                <a:spcPct val="50000"/>
              </a:spcBef>
            </a:pPr>
            <a:r>
              <a:rPr lang="en-US" alt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en-US" sz="2400" u="sng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Smokers are more likely to develop cancer than are non-smokers</a:t>
            </a:r>
            <a:r>
              <a:rPr lang="en-US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 cases of cancer of smokers and non-smokers (count data)</a:t>
            </a:r>
            <a:endParaRPr lang="en-US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6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/>
              </a:rPr>
              <a:t>Choosing</a:t>
            </a:r>
            <a:r>
              <a:rPr lang="en-US" altLang="en-US" dirty="0" smtClean="0"/>
              <a:t>  an appropriate  </a:t>
            </a:r>
            <a:r>
              <a:rPr lang="en-US" altLang="en-US" dirty="0"/>
              <a:t>statistical </a:t>
            </a:r>
            <a:r>
              <a:rPr lang="en-US" altLang="en-US" dirty="0" smtClean="0"/>
              <a:t>test</a:t>
            </a:r>
            <a:endParaRPr lang="en-US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0" y="5486400"/>
            <a:ext cx="16002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Pearson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67000" y="5486400"/>
            <a:ext cx="16764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Spearman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64608" y="5486400"/>
            <a:ext cx="1688592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 square test of independence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34200" y="5486400"/>
            <a:ext cx="16764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different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4419600"/>
            <a:ext cx="1752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419600"/>
            <a:ext cx="1676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 ordinal and one </a:t>
            </a:r>
            <a:r>
              <a:rPr lang="en-US" dirty="0" smtClean="0">
                <a:solidFill>
                  <a:schemeClr val="tx1"/>
                </a:solidFill>
              </a:rPr>
              <a:t>ordinal/ratio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4608" y="4419600"/>
            <a:ext cx="1676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Both nominal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4200" y="4419600"/>
            <a:ext cx="1676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 nominal and one ordinal/ratio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3505200" y="2209800"/>
            <a:ext cx="2203704" cy="15240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of measurement of the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62200" y="1143000"/>
            <a:ext cx="4343400" cy="758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Selecting a relationship test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3"/>
            <a:endCxn id="3" idx="0"/>
          </p:cNvCxnSpPr>
          <p:nvPr/>
        </p:nvCxnSpPr>
        <p:spPr>
          <a:xfrm rot="10800000" flipV="1">
            <a:off x="1181100" y="2971800"/>
            <a:ext cx="2324100" cy="144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0"/>
            <a:endCxn id="11" idx="0"/>
          </p:cNvCxnSpPr>
          <p:nvPr/>
        </p:nvCxnSpPr>
        <p:spPr>
          <a:xfrm>
            <a:off x="5708904" y="2971800"/>
            <a:ext cx="2063496" cy="144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9" idx="0"/>
          </p:cNvCxnSpPr>
          <p:nvPr/>
        </p:nvCxnSpPr>
        <p:spPr>
          <a:xfrm rot="5400000">
            <a:off x="3352800" y="3886200"/>
            <a:ext cx="68580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1"/>
          </p:cNvCxnSpPr>
          <p:nvPr/>
        </p:nvCxnSpPr>
        <p:spPr>
          <a:xfrm rot="16200000" flipH="1">
            <a:off x="5210556" y="3851148"/>
            <a:ext cx="609600" cy="374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2" idx="0"/>
          </p:cNvCxnSpPr>
          <p:nvPr/>
        </p:nvCxnSpPr>
        <p:spPr>
          <a:xfrm>
            <a:off x="1181100" y="5181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5" idx="0"/>
          </p:cNvCxnSpPr>
          <p:nvPr/>
        </p:nvCxnSpPr>
        <p:spPr>
          <a:xfrm>
            <a:off x="3505200" y="5181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6" idx="0"/>
          </p:cNvCxnSpPr>
          <p:nvPr/>
        </p:nvCxnSpPr>
        <p:spPr>
          <a:xfrm>
            <a:off x="5702808" y="5181600"/>
            <a:ext cx="609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7" idx="0"/>
          </p:cNvCxnSpPr>
          <p:nvPr/>
        </p:nvCxnSpPr>
        <p:spPr>
          <a:xfrm>
            <a:off x="7772400" y="5181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53" name="Straight Arrow Connector 159752"/>
          <p:cNvCxnSpPr>
            <a:stCxn id="8" idx="4"/>
          </p:cNvCxnSpPr>
          <p:nvPr/>
        </p:nvCxnSpPr>
        <p:spPr>
          <a:xfrm>
            <a:off x="4533900" y="1901952"/>
            <a:ext cx="0" cy="307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4572000"/>
            <a:ext cx="1266443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 square goodness of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04999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18288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3302508" y="1143000"/>
            <a:ext cx="2203704" cy="53340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of groups or 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97608" y="167640"/>
            <a:ext cx="4343400" cy="758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Selecting a correct difference test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3"/>
            <a:endCxn id="3" idx="0"/>
          </p:cNvCxnSpPr>
          <p:nvPr/>
        </p:nvCxnSpPr>
        <p:spPr>
          <a:xfrm rot="10800000" flipV="1">
            <a:off x="952500" y="1409701"/>
            <a:ext cx="2350008" cy="4952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9" idx="0"/>
          </p:cNvCxnSpPr>
          <p:nvPr/>
        </p:nvCxnSpPr>
        <p:spPr>
          <a:xfrm rot="5400000">
            <a:off x="3356230" y="1749171"/>
            <a:ext cx="152399" cy="68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</p:cNvCxnSpPr>
          <p:nvPr/>
        </p:nvCxnSpPr>
        <p:spPr>
          <a:xfrm flipH="1">
            <a:off x="952499" y="2285999"/>
            <a:ext cx="1" cy="30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429000" y="2133600"/>
            <a:ext cx="6859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53" name="Straight Arrow Connector 159752"/>
          <p:cNvCxnSpPr>
            <a:stCxn id="8" idx="4"/>
          </p:cNvCxnSpPr>
          <p:nvPr/>
        </p:nvCxnSpPr>
        <p:spPr>
          <a:xfrm>
            <a:off x="4369308" y="926592"/>
            <a:ext cx="0" cy="21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  <a:endCxn id="58" idx="1"/>
          </p:cNvCxnSpPr>
          <p:nvPr/>
        </p:nvCxnSpPr>
        <p:spPr>
          <a:xfrm>
            <a:off x="5506212" y="1409701"/>
            <a:ext cx="17876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293864" y="1219200"/>
            <a:ext cx="1316736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Three or more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Hexagon 65"/>
          <p:cNvSpPr/>
          <p:nvPr/>
        </p:nvSpPr>
        <p:spPr>
          <a:xfrm>
            <a:off x="114300" y="2590800"/>
            <a:ext cx="1895856" cy="53340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dependents variable level of measurement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4300" y="34671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Nominal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24000" y="34290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69" idx="2"/>
            <a:endCxn id="2" idx="0"/>
          </p:cNvCxnSpPr>
          <p:nvPr/>
        </p:nvCxnSpPr>
        <p:spPr>
          <a:xfrm>
            <a:off x="609600" y="3848100"/>
            <a:ext cx="23622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6" idx="2"/>
            <a:endCxn id="69" idx="0"/>
          </p:cNvCxnSpPr>
          <p:nvPr/>
        </p:nvCxnSpPr>
        <p:spPr>
          <a:xfrm rot="16200000" flipH="1">
            <a:off x="257176" y="3114675"/>
            <a:ext cx="342899" cy="361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6" idx="0"/>
            <a:endCxn id="70" idx="0"/>
          </p:cNvCxnSpPr>
          <p:nvPr/>
        </p:nvCxnSpPr>
        <p:spPr>
          <a:xfrm>
            <a:off x="2010156" y="2857501"/>
            <a:ext cx="9144" cy="5714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exagon 79"/>
          <p:cNvSpPr/>
          <p:nvPr/>
        </p:nvSpPr>
        <p:spPr>
          <a:xfrm>
            <a:off x="1548384" y="4039360"/>
            <a:ext cx="1194816" cy="5254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l-GR" sz="1400" dirty="0" smtClean="0">
                <a:solidFill>
                  <a:schemeClr val="tx1"/>
                </a:solidFill>
              </a:rPr>
              <a:t>σ</a:t>
            </a:r>
            <a:r>
              <a:rPr lang="en-US" sz="1400" dirty="0" smtClean="0">
                <a:solidFill>
                  <a:schemeClr val="tx1"/>
                </a:solidFill>
              </a:rPr>
              <a:t> known?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0" idx="2"/>
          </p:cNvCxnSpPr>
          <p:nvPr/>
        </p:nvCxnSpPr>
        <p:spPr>
          <a:xfrm flipH="1">
            <a:off x="2010156" y="3810000"/>
            <a:ext cx="9144" cy="22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383792" y="4838700"/>
            <a:ext cx="626364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62200" y="4838700"/>
            <a:ext cx="4953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295399" y="5495544"/>
            <a:ext cx="832103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Single sample Z test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83892" y="5483352"/>
            <a:ext cx="864108" cy="68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Single sample t test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6" idx="2"/>
            <a:endCxn id="90" idx="0"/>
          </p:cNvCxnSpPr>
          <p:nvPr/>
        </p:nvCxnSpPr>
        <p:spPr>
          <a:xfrm>
            <a:off x="2609850" y="5219700"/>
            <a:ext cx="6096" cy="26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1"/>
            <a:endCxn id="86" idx="0"/>
          </p:cNvCxnSpPr>
          <p:nvPr/>
        </p:nvCxnSpPr>
        <p:spPr>
          <a:xfrm flipH="1">
            <a:off x="2609850" y="4564760"/>
            <a:ext cx="2000" cy="27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0" idx="2"/>
            <a:endCxn id="85" idx="0"/>
          </p:cNvCxnSpPr>
          <p:nvPr/>
        </p:nvCxnSpPr>
        <p:spPr>
          <a:xfrm>
            <a:off x="1679734" y="4564760"/>
            <a:ext cx="17240" cy="27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  <a:endCxn id="89" idx="0"/>
          </p:cNvCxnSpPr>
          <p:nvPr/>
        </p:nvCxnSpPr>
        <p:spPr>
          <a:xfrm>
            <a:off x="1696974" y="5219700"/>
            <a:ext cx="14477" cy="2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Hexagon 123"/>
          <p:cNvSpPr/>
          <p:nvPr/>
        </p:nvSpPr>
        <p:spPr>
          <a:xfrm>
            <a:off x="2743200" y="2324100"/>
            <a:ext cx="1238250" cy="53340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 of 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717292" y="3429000"/>
            <a:ext cx="126415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of measurement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24100" y="3048000"/>
            <a:ext cx="1104900" cy="19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Dependent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759708" y="3048000"/>
            <a:ext cx="1269492" cy="19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Independent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06212" y="3352800"/>
            <a:ext cx="109270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of measurement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57500" y="411156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Nominal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971800" y="48768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Single sample t 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361688" y="41910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Nominal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62600" y="41148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162800" y="3352800"/>
            <a:ext cx="1088136" cy="4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431030" y="5126736"/>
            <a:ext cx="864108" cy="68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 square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562600" y="5102352"/>
            <a:ext cx="1006221" cy="68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Mann Whitney U 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086600" y="4495800"/>
            <a:ext cx="1295400" cy="68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Independent sample t test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>
            <a:stCxn id="124" idx="2"/>
            <a:endCxn id="129" idx="0"/>
          </p:cNvCxnSpPr>
          <p:nvPr/>
        </p:nvCxnSpPr>
        <p:spPr>
          <a:xfrm>
            <a:off x="2876550" y="2857501"/>
            <a:ext cx="0" cy="19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24" idx="0"/>
            <a:endCxn id="130" idx="0"/>
          </p:cNvCxnSpPr>
          <p:nvPr/>
        </p:nvCxnSpPr>
        <p:spPr>
          <a:xfrm>
            <a:off x="3981450" y="2590801"/>
            <a:ext cx="413004" cy="4571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29" idx="2"/>
            <a:endCxn id="128" idx="0"/>
          </p:cNvCxnSpPr>
          <p:nvPr/>
        </p:nvCxnSpPr>
        <p:spPr>
          <a:xfrm rot="16200000" flipH="1">
            <a:off x="3017710" y="3097339"/>
            <a:ext cx="190500" cy="4728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8" idx="2"/>
            <a:endCxn id="132" idx="0"/>
          </p:cNvCxnSpPr>
          <p:nvPr/>
        </p:nvCxnSpPr>
        <p:spPr>
          <a:xfrm>
            <a:off x="3349371" y="3810000"/>
            <a:ext cx="22479" cy="30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2" idx="2"/>
            <a:endCxn id="133" idx="0"/>
          </p:cNvCxnSpPr>
          <p:nvPr/>
        </p:nvCxnSpPr>
        <p:spPr>
          <a:xfrm>
            <a:off x="3371850" y="4492560"/>
            <a:ext cx="57150" cy="384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31" idx="1"/>
            <a:endCxn id="134" idx="0"/>
          </p:cNvCxnSpPr>
          <p:nvPr/>
        </p:nvCxnSpPr>
        <p:spPr>
          <a:xfrm rot="10800000" flipV="1">
            <a:off x="4856988" y="3543300"/>
            <a:ext cx="649224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31" idx="2"/>
            <a:endCxn id="135" idx="0"/>
          </p:cNvCxnSpPr>
          <p:nvPr/>
        </p:nvCxnSpPr>
        <p:spPr>
          <a:xfrm>
            <a:off x="6052566" y="3733800"/>
            <a:ext cx="533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36" idx="2"/>
            <a:endCxn id="140" idx="0"/>
          </p:cNvCxnSpPr>
          <p:nvPr/>
        </p:nvCxnSpPr>
        <p:spPr>
          <a:xfrm>
            <a:off x="7706868" y="3752851"/>
            <a:ext cx="27432" cy="742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31" idx="3"/>
            <a:endCxn id="136" idx="1"/>
          </p:cNvCxnSpPr>
          <p:nvPr/>
        </p:nvCxnSpPr>
        <p:spPr>
          <a:xfrm>
            <a:off x="6598920" y="3543300"/>
            <a:ext cx="563880" cy="9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0" idx="3"/>
            <a:endCxn id="131" idx="0"/>
          </p:cNvCxnSpPr>
          <p:nvPr/>
        </p:nvCxnSpPr>
        <p:spPr>
          <a:xfrm>
            <a:off x="5029200" y="3143250"/>
            <a:ext cx="1023366" cy="209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34" idx="2"/>
            <a:endCxn id="138" idx="0"/>
          </p:cNvCxnSpPr>
          <p:nvPr/>
        </p:nvCxnSpPr>
        <p:spPr>
          <a:xfrm>
            <a:off x="4856988" y="4572000"/>
            <a:ext cx="6096" cy="554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5" idx="2"/>
            <a:endCxn id="139" idx="0"/>
          </p:cNvCxnSpPr>
          <p:nvPr/>
        </p:nvCxnSpPr>
        <p:spPr>
          <a:xfrm>
            <a:off x="6057900" y="4495800"/>
            <a:ext cx="7811" cy="606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4" grpId="0" animBg="1"/>
      <p:bldP spid="8" grpId="0" animBg="1"/>
      <p:bldP spid="58" grpId="0" animBg="1"/>
      <p:bldP spid="66" grpId="0" animBg="1"/>
      <p:bldP spid="69" grpId="0" animBg="1"/>
      <p:bldP spid="70" grpId="0" animBg="1"/>
      <p:bldP spid="80" grpId="0" animBg="1"/>
      <p:bldP spid="85" grpId="0" animBg="1"/>
      <p:bldP spid="86" grpId="0" animBg="1"/>
      <p:bldP spid="89" grpId="0" animBg="1"/>
      <p:bldP spid="90" grpId="0" animBg="1"/>
      <p:bldP spid="124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12060" y="1924050"/>
            <a:ext cx="174574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Three or more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3302508" y="1143000"/>
            <a:ext cx="2203704" cy="53340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of groups or 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97608" y="167640"/>
            <a:ext cx="4343400" cy="758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Selecting a correct difference test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endCxn id="9" idx="0"/>
          </p:cNvCxnSpPr>
          <p:nvPr/>
        </p:nvCxnSpPr>
        <p:spPr>
          <a:xfrm rot="5400000">
            <a:off x="4261106" y="1800225"/>
            <a:ext cx="24764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 flipH="1">
            <a:off x="4361688" y="2228850"/>
            <a:ext cx="23242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53" name="Straight Arrow Connector 159752"/>
          <p:cNvCxnSpPr>
            <a:stCxn id="8" idx="4"/>
          </p:cNvCxnSpPr>
          <p:nvPr/>
        </p:nvCxnSpPr>
        <p:spPr>
          <a:xfrm>
            <a:off x="4369308" y="926592"/>
            <a:ext cx="0" cy="21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exagon 79"/>
          <p:cNvSpPr/>
          <p:nvPr/>
        </p:nvSpPr>
        <p:spPr>
          <a:xfrm>
            <a:off x="76200" y="3665600"/>
            <a:ext cx="1328928" cy="5254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Dependent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27481" y="5065776"/>
            <a:ext cx="86791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03378" y="5067300"/>
            <a:ext cx="136755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Nominal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1000" y="5791200"/>
            <a:ext cx="997077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Repeated measures ANOVA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451848" y="5864352"/>
            <a:ext cx="1367551" cy="68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Chi square test of independence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6" idx="2"/>
            <a:endCxn id="90" idx="0"/>
          </p:cNvCxnSpPr>
          <p:nvPr/>
        </p:nvCxnSpPr>
        <p:spPr>
          <a:xfrm flipH="1">
            <a:off x="2135624" y="5448300"/>
            <a:ext cx="51530" cy="416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  <a:endCxn id="89" idx="0"/>
          </p:cNvCxnSpPr>
          <p:nvPr/>
        </p:nvCxnSpPr>
        <p:spPr>
          <a:xfrm>
            <a:off x="861440" y="5446776"/>
            <a:ext cx="18099" cy="344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Hexagon 123"/>
          <p:cNvSpPr/>
          <p:nvPr/>
        </p:nvSpPr>
        <p:spPr>
          <a:xfrm>
            <a:off x="3219450" y="2419350"/>
            <a:ext cx="2132838" cy="53340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of independent variables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24100" y="3048000"/>
            <a:ext cx="1104900" cy="19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36108" y="3048000"/>
            <a:ext cx="1269492" cy="19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Two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105400" y="3489673"/>
            <a:ext cx="1905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Types of factors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124200" y="5065776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4114800"/>
            <a:ext cx="2971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Both between subjects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895600" y="6019800"/>
            <a:ext cx="1482980" cy="68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Bet-ween subjects One way ANOVA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876800" y="6092952"/>
            <a:ext cx="2438400" cy="68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Between Subjects two way ANOVA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Elbow Connector 99"/>
          <p:cNvCxnSpPr>
            <a:stCxn id="124" idx="0"/>
            <a:endCxn id="130" idx="0"/>
          </p:cNvCxnSpPr>
          <p:nvPr/>
        </p:nvCxnSpPr>
        <p:spPr>
          <a:xfrm>
            <a:off x="5352288" y="2686051"/>
            <a:ext cx="718566" cy="361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34" idx="2"/>
            <a:endCxn id="138" idx="0"/>
          </p:cNvCxnSpPr>
          <p:nvPr/>
        </p:nvCxnSpPr>
        <p:spPr>
          <a:xfrm>
            <a:off x="3619500" y="5446776"/>
            <a:ext cx="17590" cy="57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13" idx="2"/>
            <a:endCxn id="139" idx="0"/>
          </p:cNvCxnSpPr>
          <p:nvPr/>
        </p:nvCxnSpPr>
        <p:spPr>
          <a:xfrm>
            <a:off x="6096000" y="5943600"/>
            <a:ext cx="0" cy="149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45998" y="2971800"/>
            <a:ext cx="126415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 of samples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Hexagon 75"/>
          <p:cNvSpPr/>
          <p:nvPr/>
        </p:nvSpPr>
        <p:spPr>
          <a:xfrm>
            <a:off x="1451848" y="3680173"/>
            <a:ext cx="1519952" cy="5254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Independent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6686" y="4495800"/>
            <a:ext cx="126415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of measurement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24000" y="4445508"/>
            <a:ext cx="137922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of measurement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4953000"/>
            <a:ext cx="3048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of measurement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62600" y="55626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35" idx="2"/>
            <a:endCxn id="110" idx="0"/>
          </p:cNvCxnSpPr>
          <p:nvPr/>
        </p:nvCxnSpPr>
        <p:spPr>
          <a:xfrm>
            <a:off x="6057900" y="44958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0" idx="2"/>
            <a:endCxn id="113" idx="0"/>
          </p:cNvCxnSpPr>
          <p:nvPr/>
        </p:nvCxnSpPr>
        <p:spPr>
          <a:xfrm>
            <a:off x="6096000" y="533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4" idx="3"/>
            <a:endCxn id="129" idx="0"/>
          </p:cNvCxnSpPr>
          <p:nvPr/>
        </p:nvCxnSpPr>
        <p:spPr>
          <a:xfrm rot="10800000" flipV="1">
            <a:off x="2876550" y="2686050"/>
            <a:ext cx="342900" cy="361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9" idx="1"/>
            <a:endCxn id="73" idx="3"/>
          </p:cNvCxnSpPr>
          <p:nvPr/>
        </p:nvCxnSpPr>
        <p:spPr>
          <a:xfrm flipH="1">
            <a:off x="2010156" y="3143250"/>
            <a:ext cx="313944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3" idx="2"/>
            <a:endCxn id="80" idx="4"/>
          </p:cNvCxnSpPr>
          <p:nvPr/>
        </p:nvCxnSpPr>
        <p:spPr>
          <a:xfrm rot="5400000">
            <a:off x="636414" y="2923937"/>
            <a:ext cx="312800" cy="11705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73" idx="2"/>
            <a:endCxn id="76" idx="5"/>
          </p:cNvCxnSpPr>
          <p:nvPr/>
        </p:nvCxnSpPr>
        <p:spPr>
          <a:xfrm rot="16200000" flipH="1">
            <a:off x="1945577" y="2785299"/>
            <a:ext cx="327373" cy="14623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2" idx="0"/>
          </p:cNvCxnSpPr>
          <p:nvPr/>
        </p:nvCxnSpPr>
        <p:spPr>
          <a:xfrm>
            <a:off x="740664" y="4205573"/>
            <a:ext cx="48101" cy="290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83" idx="0"/>
          </p:cNvCxnSpPr>
          <p:nvPr/>
        </p:nvCxnSpPr>
        <p:spPr>
          <a:xfrm>
            <a:off x="2167128" y="4191000"/>
            <a:ext cx="46482" cy="25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2" idx="2"/>
            <a:endCxn id="85" idx="0"/>
          </p:cNvCxnSpPr>
          <p:nvPr/>
        </p:nvCxnSpPr>
        <p:spPr>
          <a:xfrm>
            <a:off x="788765" y="4876800"/>
            <a:ext cx="72675" cy="188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3" idx="2"/>
            <a:endCxn id="86" idx="0"/>
          </p:cNvCxnSpPr>
          <p:nvPr/>
        </p:nvCxnSpPr>
        <p:spPr>
          <a:xfrm flipH="1">
            <a:off x="2187154" y="4826508"/>
            <a:ext cx="26456" cy="24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3" idx="3"/>
            <a:endCxn id="134" idx="0"/>
          </p:cNvCxnSpPr>
          <p:nvPr/>
        </p:nvCxnSpPr>
        <p:spPr>
          <a:xfrm>
            <a:off x="2903220" y="4636008"/>
            <a:ext cx="716280" cy="4297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30" idx="2"/>
            <a:endCxn id="131" idx="0"/>
          </p:cNvCxnSpPr>
          <p:nvPr/>
        </p:nvCxnSpPr>
        <p:spPr>
          <a:xfrm flipH="1">
            <a:off x="6057900" y="3238500"/>
            <a:ext cx="12954" cy="251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31" idx="2"/>
            <a:endCxn id="135" idx="0"/>
          </p:cNvCxnSpPr>
          <p:nvPr/>
        </p:nvCxnSpPr>
        <p:spPr>
          <a:xfrm>
            <a:off x="6057900" y="3870673"/>
            <a:ext cx="0" cy="24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27481" y="2057400"/>
            <a:ext cx="3001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8" grpId="0" animBg="1"/>
      <p:bldP spid="80" grpId="0" animBg="1"/>
      <p:bldP spid="85" grpId="0" animBg="1"/>
      <p:bldP spid="86" grpId="0" animBg="1"/>
      <p:bldP spid="89" grpId="0" animBg="1"/>
      <p:bldP spid="90" grpId="0" animBg="1"/>
      <p:bldP spid="124" grpId="0" animBg="1"/>
      <p:bldP spid="129" grpId="0" animBg="1"/>
      <p:bldP spid="130" grpId="0" animBg="1"/>
      <p:bldP spid="131" grpId="0" animBg="1"/>
      <p:bldP spid="134" grpId="0" animBg="1"/>
      <p:bldP spid="135" grpId="0" animBg="1"/>
      <p:bldP spid="138" grpId="0" animBg="1"/>
      <p:bldP spid="139" grpId="0" animBg="1"/>
      <p:bldP spid="73" grpId="0" animBg="1"/>
      <p:bldP spid="76" grpId="0" animBg="1"/>
      <p:bldP spid="82" grpId="0" animBg="1"/>
      <p:bldP spid="83" grpId="0" animBg="1"/>
      <p:bldP spid="110" grpId="0" animBg="1"/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9175" y="58588"/>
            <a:ext cx="3075039" cy="4522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Selecting the difference test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701" y="1844637"/>
            <a:ext cx="2527253" cy="6784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dependent Variable’s level of measurement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5134" y="1838563"/>
            <a:ext cx="623120" cy="371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Two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2851" y="2510225"/>
            <a:ext cx="2175386" cy="67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Types of samples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9627" y="4129433"/>
            <a:ext cx="2007625" cy="67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dependent variable’s level of measurement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0540" y="3404394"/>
            <a:ext cx="1396485" cy="337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ependent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5" idx="1"/>
            <a:endCxn id="38" idx="0"/>
          </p:cNvCxnSpPr>
          <p:nvPr/>
        </p:nvCxnSpPr>
        <p:spPr>
          <a:xfrm rot="10800000" flipH="1" flipV="1">
            <a:off x="268701" y="2183850"/>
            <a:ext cx="423004" cy="769840"/>
          </a:xfrm>
          <a:prstGeom prst="bentConnector4">
            <a:avLst>
              <a:gd name="adj1" fmla="val -40532"/>
              <a:gd name="adj2" fmla="val 72031"/>
            </a:avLst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39" idx="0"/>
          </p:cNvCxnSpPr>
          <p:nvPr/>
        </p:nvCxnSpPr>
        <p:spPr>
          <a:xfrm flipH="1">
            <a:off x="2504462" y="2183851"/>
            <a:ext cx="291492" cy="724751"/>
          </a:xfrm>
          <a:prstGeom prst="bentConnector4">
            <a:avLst>
              <a:gd name="adj1" fmla="val -58818"/>
              <a:gd name="adj2" fmla="val 73402"/>
            </a:avLst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37" idx="1"/>
          </p:cNvCxnSpPr>
          <p:nvPr/>
        </p:nvCxnSpPr>
        <p:spPr>
          <a:xfrm flipV="1">
            <a:off x="6054215" y="1230237"/>
            <a:ext cx="955877" cy="1004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2"/>
            <a:endCxn id="8" idx="0"/>
          </p:cNvCxnSpPr>
          <p:nvPr/>
        </p:nvCxnSpPr>
        <p:spPr>
          <a:xfrm flipH="1">
            <a:off x="4516695" y="1579496"/>
            <a:ext cx="1" cy="25906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79176" y="901070"/>
            <a:ext cx="3075039" cy="6784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Number of groups or samples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21140" y="1011601"/>
            <a:ext cx="623120" cy="442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092" y="891023"/>
            <a:ext cx="1554113" cy="6784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Three or more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6991" y="2953690"/>
            <a:ext cx="949427" cy="4753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Nominal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29748" y="2908601"/>
            <a:ext cx="949427" cy="4753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Interval or </a:t>
            </a:r>
            <a:r>
              <a:rPr lang="en-US" sz="1200" dirty="0" smtClean="0">
                <a:solidFill>
                  <a:schemeClr val="tx1"/>
                </a:solidFill>
              </a:rPr>
              <a:t>ratio (Scale data)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56107" y="3040754"/>
            <a:ext cx="1347633" cy="4161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Independent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28" idx="1"/>
            <a:endCxn id="36" idx="3"/>
          </p:cNvCxnSpPr>
          <p:nvPr/>
        </p:nvCxnSpPr>
        <p:spPr>
          <a:xfrm flipH="1" flipV="1">
            <a:off x="1844260" y="1232903"/>
            <a:ext cx="1134916" cy="738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2"/>
            <a:endCxn id="28" idx="0"/>
          </p:cNvCxnSpPr>
          <p:nvPr/>
        </p:nvCxnSpPr>
        <p:spPr>
          <a:xfrm>
            <a:off x="4516695" y="510844"/>
            <a:ext cx="1" cy="39022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  <a:endCxn id="9" idx="0"/>
          </p:cNvCxnSpPr>
          <p:nvPr/>
        </p:nvCxnSpPr>
        <p:spPr>
          <a:xfrm>
            <a:off x="4516695" y="2210435"/>
            <a:ext cx="3850" cy="2997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26111" y="3698695"/>
            <a:ext cx="2007625" cy="678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dependent variable’s level of measurement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65437" y="5062109"/>
            <a:ext cx="1232606" cy="475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Interval or ratio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64972" y="6249191"/>
            <a:ext cx="1445342" cy="475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Paired sample t-test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93397" y="4797408"/>
            <a:ext cx="949427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Nominal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63909" y="4797408"/>
            <a:ext cx="949427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Ordinal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724" y="4734858"/>
            <a:ext cx="1213194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Interval or ratio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59462" y="6253709"/>
            <a:ext cx="1445342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Chi-square test of independence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22752" y="5560142"/>
            <a:ext cx="1445342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Mann-Whitney U test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10772" y="6203233"/>
            <a:ext cx="1067856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Independent sample t-test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289" y="3673881"/>
            <a:ext cx="1273892" cy="7280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Chi-square goodness of fit test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89573" y="3576290"/>
            <a:ext cx="1043387" cy="6784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l-GR" sz="2000" dirty="0" smtClean="0">
                <a:solidFill>
                  <a:schemeClr val="tx1"/>
                </a:solidFill>
              </a:rPr>
              <a:t>σ</a:t>
            </a:r>
            <a:r>
              <a:rPr lang="en-US" sz="2000" dirty="0" smtClean="0">
                <a:solidFill>
                  <a:schemeClr val="tx1"/>
                </a:solidFill>
              </a:rPr>
              <a:t> known?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34804" y="4578367"/>
            <a:ext cx="544310" cy="4753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13902" y="4442159"/>
            <a:ext cx="544310" cy="4753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705" y="6247807"/>
            <a:ext cx="1819562" cy="4753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Single sample z - test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31086" y="5283171"/>
            <a:ext cx="1122721" cy="4753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Single sample t - test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stCxn id="39" idx="2"/>
            <a:endCxn id="71" idx="0"/>
          </p:cNvCxnSpPr>
          <p:nvPr/>
        </p:nvCxnSpPr>
        <p:spPr>
          <a:xfrm>
            <a:off x="2504461" y="3383911"/>
            <a:ext cx="6806" cy="192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2"/>
            <a:endCxn id="70" idx="0"/>
          </p:cNvCxnSpPr>
          <p:nvPr/>
        </p:nvCxnSpPr>
        <p:spPr>
          <a:xfrm>
            <a:off x="691705" y="3429001"/>
            <a:ext cx="5530" cy="244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1"/>
            <a:endCxn id="18" idx="1"/>
          </p:cNvCxnSpPr>
          <p:nvPr/>
        </p:nvCxnSpPr>
        <p:spPr>
          <a:xfrm rot="10800000" flipH="1" flipV="1">
            <a:off x="3432850" y="2849438"/>
            <a:ext cx="247690" cy="723695"/>
          </a:xfrm>
          <a:prstGeom prst="bentConnector3">
            <a:avLst>
              <a:gd name="adj1" fmla="val -69220"/>
            </a:avLst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9" idx="3"/>
            <a:endCxn id="41" idx="0"/>
          </p:cNvCxnSpPr>
          <p:nvPr/>
        </p:nvCxnSpPr>
        <p:spPr>
          <a:xfrm>
            <a:off x="5608237" y="2849439"/>
            <a:ext cx="1521687" cy="191315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6" idx="2"/>
            <a:endCxn id="5" idx="0"/>
          </p:cNvCxnSpPr>
          <p:nvPr/>
        </p:nvCxnSpPr>
        <p:spPr>
          <a:xfrm flipH="1">
            <a:off x="1532328" y="1454203"/>
            <a:ext cx="373" cy="3904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8" idx="2"/>
            <a:endCxn id="12" idx="0"/>
          </p:cNvCxnSpPr>
          <p:nvPr/>
        </p:nvCxnSpPr>
        <p:spPr>
          <a:xfrm>
            <a:off x="4378783" y="3741873"/>
            <a:ext cx="4657" cy="38756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2" idx="2"/>
            <a:endCxn id="60" idx="0"/>
          </p:cNvCxnSpPr>
          <p:nvPr/>
        </p:nvCxnSpPr>
        <p:spPr>
          <a:xfrm flipH="1">
            <a:off x="4381740" y="4807859"/>
            <a:ext cx="1700" cy="25425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0" idx="2"/>
            <a:endCxn id="62" idx="0"/>
          </p:cNvCxnSpPr>
          <p:nvPr/>
        </p:nvCxnSpPr>
        <p:spPr>
          <a:xfrm>
            <a:off x="4381740" y="5537419"/>
            <a:ext cx="5903" cy="71177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2"/>
            <a:endCxn id="59" idx="0"/>
          </p:cNvCxnSpPr>
          <p:nvPr/>
        </p:nvCxnSpPr>
        <p:spPr>
          <a:xfrm>
            <a:off x="7129924" y="3456899"/>
            <a:ext cx="0" cy="24179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9" idx="2"/>
            <a:endCxn id="65" idx="0"/>
          </p:cNvCxnSpPr>
          <p:nvPr/>
        </p:nvCxnSpPr>
        <p:spPr>
          <a:xfrm>
            <a:off x="7129924" y="4377122"/>
            <a:ext cx="8699" cy="42028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59" idx="3"/>
            <a:endCxn id="66" idx="0"/>
          </p:cNvCxnSpPr>
          <p:nvPr/>
        </p:nvCxnSpPr>
        <p:spPr>
          <a:xfrm>
            <a:off x="8133736" y="4037908"/>
            <a:ext cx="298585" cy="696950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59" idx="1"/>
            <a:endCxn id="63" idx="0"/>
          </p:cNvCxnSpPr>
          <p:nvPr/>
        </p:nvCxnSpPr>
        <p:spPr>
          <a:xfrm rot="10800000" flipV="1">
            <a:off x="5968110" y="4037908"/>
            <a:ext cx="158001" cy="759500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66" idx="2"/>
            <a:endCxn id="69" idx="0"/>
          </p:cNvCxnSpPr>
          <p:nvPr/>
        </p:nvCxnSpPr>
        <p:spPr>
          <a:xfrm>
            <a:off x="8432320" y="5210169"/>
            <a:ext cx="12380" cy="99306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5" idx="2"/>
            <a:endCxn id="68" idx="0"/>
          </p:cNvCxnSpPr>
          <p:nvPr/>
        </p:nvCxnSpPr>
        <p:spPr>
          <a:xfrm>
            <a:off x="7138623" y="5272718"/>
            <a:ext cx="6800" cy="28742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63" idx="2"/>
            <a:endCxn id="67" idx="0"/>
          </p:cNvCxnSpPr>
          <p:nvPr/>
        </p:nvCxnSpPr>
        <p:spPr>
          <a:xfrm>
            <a:off x="5968110" y="5272719"/>
            <a:ext cx="14023" cy="98099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71" idx="1"/>
            <a:endCxn id="72" idx="0"/>
          </p:cNvCxnSpPr>
          <p:nvPr/>
        </p:nvCxnSpPr>
        <p:spPr>
          <a:xfrm rot="10800000" flipV="1">
            <a:off x="1606959" y="3915503"/>
            <a:ext cx="382614" cy="662864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71" idx="3"/>
            <a:endCxn id="73" idx="3"/>
          </p:cNvCxnSpPr>
          <p:nvPr/>
        </p:nvCxnSpPr>
        <p:spPr>
          <a:xfrm>
            <a:off x="3032961" y="3915504"/>
            <a:ext cx="25252" cy="764311"/>
          </a:xfrm>
          <a:prstGeom prst="bentConnector3">
            <a:avLst>
              <a:gd name="adj1" fmla="val 778963"/>
            </a:avLst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3" idx="2"/>
            <a:endCxn id="75" idx="0"/>
          </p:cNvCxnSpPr>
          <p:nvPr/>
        </p:nvCxnSpPr>
        <p:spPr>
          <a:xfrm>
            <a:off x="2786058" y="4917469"/>
            <a:ext cx="6389" cy="3657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2" idx="2"/>
            <a:endCxn id="74" idx="0"/>
          </p:cNvCxnSpPr>
          <p:nvPr/>
        </p:nvCxnSpPr>
        <p:spPr>
          <a:xfrm flipH="1">
            <a:off x="1601487" y="5053677"/>
            <a:ext cx="5473" cy="11941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ight Arrow 156"/>
          <p:cNvSpPr/>
          <p:nvPr/>
        </p:nvSpPr>
        <p:spPr>
          <a:xfrm>
            <a:off x="8564205" y="1121431"/>
            <a:ext cx="474713" cy="217611"/>
          </a:xfrm>
          <a:prstGeom prst="rightArrow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3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45895" y="936434"/>
            <a:ext cx="623120" cy="3718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634" y="1625262"/>
            <a:ext cx="2175386" cy="67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samples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816" y="3178615"/>
            <a:ext cx="2007625" cy="67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variable’s level of measurement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4729" y="2511962"/>
            <a:ext cx="1396485" cy="337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stCxn id="28" idx="3"/>
            <a:endCxn id="8" idx="1"/>
          </p:cNvCxnSpPr>
          <p:nvPr/>
        </p:nvCxnSpPr>
        <p:spPr>
          <a:xfrm>
            <a:off x="6039142" y="1099608"/>
            <a:ext cx="806753" cy="2276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64104" y="760394"/>
            <a:ext cx="3075039" cy="6784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Independent variables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21140" y="870926"/>
            <a:ext cx="623120" cy="44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80539" y="34154"/>
            <a:ext cx="1640063" cy="401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47967" y="2530844"/>
            <a:ext cx="1347633" cy="4161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>
            <a:stCxn id="28" idx="1"/>
            <a:endCxn id="36" idx="3"/>
          </p:cNvCxnSpPr>
          <p:nvPr/>
        </p:nvCxnSpPr>
        <p:spPr>
          <a:xfrm flipH="1" flipV="1">
            <a:off x="1844260" y="1092227"/>
            <a:ext cx="1119844" cy="738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2"/>
            <a:endCxn id="28" idx="0"/>
          </p:cNvCxnSpPr>
          <p:nvPr/>
        </p:nvCxnSpPr>
        <p:spPr>
          <a:xfrm>
            <a:off x="4500571" y="435808"/>
            <a:ext cx="1052" cy="32458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513457" y="3217992"/>
            <a:ext cx="2007625" cy="678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variable’s level of measurement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6668" y="4240292"/>
            <a:ext cx="1232606" cy="475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or ratio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300" y="5155065"/>
            <a:ext cx="1445342" cy="880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measures ANOVA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41179" y="4211570"/>
            <a:ext cx="949427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Nominal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33058" y="1655411"/>
            <a:ext cx="1670456" cy="5768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Factors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44243" y="4421142"/>
            <a:ext cx="1213194" cy="475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or ratio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91492" y="5210168"/>
            <a:ext cx="1445342" cy="12408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 of independence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32820" y="2651980"/>
            <a:ext cx="2683157" cy="475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between -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10655" y="5272613"/>
            <a:ext cx="1503860" cy="11784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subjects; One Way ANOVA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Elbow Connector 88"/>
          <p:cNvCxnSpPr>
            <a:stCxn id="9" idx="1"/>
            <a:endCxn id="18" idx="1"/>
          </p:cNvCxnSpPr>
          <p:nvPr/>
        </p:nvCxnSpPr>
        <p:spPr>
          <a:xfrm rot="10800000" flipV="1">
            <a:off x="394729" y="1964475"/>
            <a:ext cx="49905" cy="716226"/>
          </a:xfrm>
          <a:prstGeom prst="bentConnector3">
            <a:avLst>
              <a:gd name="adj1" fmla="val 443553"/>
            </a:avLst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9" idx="3"/>
            <a:endCxn id="41" idx="0"/>
          </p:cNvCxnSpPr>
          <p:nvPr/>
        </p:nvCxnSpPr>
        <p:spPr>
          <a:xfrm>
            <a:off x="2620021" y="1964475"/>
            <a:ext cx="901763" cy="566368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6" idx="2"/>
            <a:endCxn id="9" idx="0"/>
          </p:cNvCxnSpPr>
          <p:nvPr/>
        </p:nvCxnSpPr>
        <p:spPr>
          <a:xfrm flipH="1">
            <a:off x="1532328" y="1313528"/>
            <a:ext cx="373" cy="3117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8" idx="2"/>
            <a:endCxn id="12" idx="0"/>
          </p:cNvCxnSpPr>
          <p:nvPr/>
        </p:nvCxnSpPr>
        <p:spPr>
          <a:xfrm>
            <a:off x="1092971" y="2849441"/>
            <a:ext cx="4658" cy="32917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2" idx="2"/>
            <a:endCxn id="60" idx="0"/>
          </p:cNvCxnSpPr>
          <p:nvPr/>
        </p:nvCxnSpPr>
        <p:spPr>
          <a:xfrm flipH="1">
            <a:off x="1092971" y="3857042"/>
            <a:ext cx="4658" cy="38325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0" idx="2"/>
            <a:endCxn id="62" idx="0"/>
          </p:cNvCxnSpPr>
          <p:nvPr/>
        </p:nvCxnSpPr>
        <p:spPr>
          <a:xfrm>
            <a:off x="1092971" y="4715602"/>
            <a:ext cx="0" cy="43946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2"/>
            <a:endCxn id="59" idx="0"/>
          </p:cNvCxnSpPr>
          <p:nvPr/>
        </p:nvCxnSpPr>
        <p:spPr>
          <a:xfrm flipH="1">
            <a:off x="3517270" y="2946988"/>
            <a:ext cx="4514" cy="27100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2"/>
            <a:endCxn id="65" idx="0"/>
          </p:cNvCxnSpPr>
          <p:nvPr/>
        </p:nvCxnSpPr>
        <p:spPr>
          <a:xfrm>
            <a:off x="7157455" y="1308307"/>
            <a:ext cx="10831" cy="34710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59" idx="3"/>
            <a:endCxn id="66" idx="0"/>
          </p:cNvCxnSpPr>
          <p:nvPr/>
        </p:nvCxnSpPr>
        <p:spPr>
          <a:xfrm>
            <a:off x="4521082" y="3557206"/>
            <a:ext cx="329759" cy="863937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59" idx="1"/>
            <a:endCxn id="63" idx="1"/>
          </p:cNvCxnSpPr>
          <p:nvPr/>
        </p:nvCxnSpPr>
        <p:spPr>
          <a:xfrm rot="10800000" flipV="1">
            <a:off x="2441178" y="3557205"/>
            <a:ext cx="72278" cy="892020"/>
          </a:xfrm>
          <a:prstGeom prst="bentConnector3">
            <a:avLst>
              <a:gd name="adj1" fmla="val 337211"/>
            </a:avLst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66" idx="2"/>
            <a:endCxn id="69" idx="0"/>
          </p:cNvCxnSpPr>
          <p:nvPr/>
        </p:nvCxnSpPr>
        <p:spPr>
          <a:xfrm>
            <a:off x="4850841" y="4896452"/>
            <a:ext cx="11744" cy="37616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5" idx="2"/>
            <a:endCxn id="68" idx="0"/>
          </p:cNvCxnSpPr>
          <p:nvPr/>
        </p:nvCxnSpPr>
        <p:spPr>
          <a:xfrm>
            <a:off x="7168286" y="2232280"/>
            <a:ext cx="6113" cy="41970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63" idx="2"/>
            <a:endCxn id="67" idx="0"/>
          </p:cNvCxnSpPr>
          <p:nvPr/>
        </p:nvCxnSpPr>
        <p:spPr>
          <a:xfrm flipH="1">
            <a:off x="2914163" y="4686881"/>
            <a:ext cx="1730" cy="52328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849150" y="5816318"/>
            <a:ext cx="2683157" cy="7300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Subjects two-way ANOVA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32820" y="3516736"/>
            <a:ext cx="2683157" cy="8240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variable’s level of measurement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78122" y="4808466"/>
            <a:ext cx="2007625" cy="475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or ratio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>
            <a:stCxn id="68" idx="2"/>
            <a:endCxn id="112" idx="0"/>
          </p:cNvCxnSpPr>
          <p:nvPr/>
        </p:nvCxnSpPr>
        <p:spPr>
          <a:xfrm>
            <a:off x="7174399" y="3127291"/>
            <a:ext cx="0" cy="38944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113" idx="0"/>
          </p:cNvCxnSpPr>
          <p:nvPr/>
        </p:nvCxnSpPr>
        <p:spPr>
          <a:xfrm>
            <a:off x="7174399" y="4340776"/>
            <a:ext cx="7535" cy="4676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3" idx="2"/>
            <a:endCxn id="111" idx="0"/>
          </p:cNvCxnSpPr>
          <p:nvPr/>
        </p:nvCxnSpPr>
        <p:spPr>
          <a:xfrm>
            <a:off x="7181934" y="5283776"/>
            <a:ext cx="8795" cy="53254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1" y="71714"/>
            <a:ext cx="3254189" cy="364094"/>
          </a:xfrm>
          <a:prstGeom prst="rightArrow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1346"/>
          </a:xfrm>
        </p:spPr>
        <p:txBody>
          <a:bodyPr/>
          <a:lstStyle/>
          <a:p>
            <a:r>
              <a:rPr lang="en-US" dirty="0" smtClean="0"/>
              <a:t>Relationship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341"/>
            <a:ext cx="7886700" cy="4993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2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of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4377"/>
            <a:ext cx="7886700" cy="50025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60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411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0375"/>
            <a:ext cx="7886700" cy="15338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Field, A. (2009). Discovering statistics using SPSS. Sage publication.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W. (2006). Using and Interpreting Statistics: A Practical Text for the Health, Behavioral, and Social Sciences, Mosby Publications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10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r>
              <a:rPr lang="en-US" altLang="en-US"/>
              <a:t>Scales  of  </a:t>
            </a:r>
            <a:r>
              <a:rPr lang="en-US" altLang="en-US">
                <a:effectLst/>
              </a:rPr>
              <a:t>Measurement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32004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b="0"/>
              <a:t>Nominal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Ordinal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Interval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Ratio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48000" y="2346325"/>
            <a:ext cx="53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grpSp>
        <p:nvGrpSpPr>
          <p:cNvPr id="94220" name="Group 12"/>
          <p:cNvGrpSpPr>
            <a:grpSpLocks/>
          </p:cNvGrpSpPr>
          <p:nvPr/>
        </p:nvGrpSpPr>
        <p:grpSpPr bwMode="auto">
          <a:xfrm>
            <a:off x="3057525" y="2819400"/>
            <a:ext cx="3114675" cy="2286000"/>
            <a:chOff x="1926" y="1536"/>
            <a:chExt cx="1770" cy="1440"/>
          </a:xfrm>
        </p:grpSpPr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2256" y="1536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tx2"/>
                  </a:solidFill>
                  <a:effectLst/>
                </a:rPr>
                <a:t>Qualitative</a:t>
              </a: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1926" y="2150"/>
              <a:ext cx="29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8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</a:t>
              </a:r>
            </a:p>
          </p:txBody>
        </p:sp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2256" y="2467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tx2"/>
                  </a:solidFill>
                  <a:effectLst/>
                </a:rPr>
                <a:t>Quantitative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6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r>
              <a:rPr lang="en-US" altLang="en-US" dirty="0"/>
              <a:t>Nominal  Scale </a:t>
            </a:r>
            <a:r>
              <a:rPr lang="en-US" altLang="en-US" sz="3200" dirty="0"/>
              <a:t>(discrete)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0" dirty="0"/>
              <a:t>Simplest scale of measurement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Variables which have no numerical value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Variables which have categories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Count number in each category, calculate percentage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Gender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Race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Marital status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Whether or not tumor recurred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Alive or dead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78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Ordinal  Scale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0" dirty="0"/>
              <a:t>Variables are in categories, but with an underlying order to their values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Rank-order categories from highest to lowest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Intervals may not be equal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Count number in each category, calculate percentage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Cancer stages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Apgar scores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Pain ratings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Likert scale</a:t>
            </a:r>
          </a:p>
          <a:p>
            <a:pPr lvl="1">
              <a:lnSpc>
                <a:spcPct val="90000"/>
              </a:lnSpc>
            </a:pP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055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  Scale </a:t>
            </a:r>
            <a:r>
              <a:rPr lang="en-US" altLang="en-US" sz="3200"/>
              <a:t>(</a:t>
            </a:r>
            <a:r>
              <a:rPr lang="en-US" altLang="en-US" sz="3200">
                <a:effectLst/>
              </a:rPr>
              <a:t>continuous</a:t>
            </a:r>
            <a:r>
              <a:rPr lang="en-US" altLang="en-US" sz="3200"/>
              <a:t>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n-US" altLang="en-US" b="0" dirty="0"/>
              <a:t>Quantitative data with true zero</a:t>
            </a:r>
          </a:p>
          <a:p>
            <a:pPr lvl="1"/>
            <a:r>
              <a:rPr lang="en-US" altLang="en-US" b="0" dirty="0"/>
              <a:t>Can add, subtract, multiply &amp; divide</a:t>
            </a:r>
          </a:p>
          <a:p>
            <a:r>
              <a:rPr lang="en-US" altLang="en-US" b="0" dirty="0"/>
              <a:t>Examples:</a:t>
            </a:r>
          </a:p>
          <a:p>
            <a:pPr lvl="1"/>
            <a:r>
              <a:rPr lang="en-US" altLang="en-US" sz="2400" b="0" dirty="0"/>
              <a:t>Age</a:t>
            </a:r>
          </a:p>
          <a:p>
            <a:pPr lvl="1"/>
            <a:r>
              <a:rPr lang="en-US" altLang="en-US" sz="2400" b="0" dirty="0"/>
              <a:t>Body weight</a:t>
            </a:r>
          </a:p>
          <a:p>
            <a:pPr lvl="1"/>
            <a:r>
              <a:rPr lang="en-US" altLang="en-US" sz="2400" b="0" dirty="0"/>
              <a:t>Blood pressure</a:t>
            </a:r>
          </a:p>
          <a:p>
            <a:pPr lvl="1"/>
            <a:r>
              <a:rPr lang="en-US" altLang="en-US" sz="2400" b="0" dirty="0"/>
              <a:t>Length of hospital stay</a:t>
            </a:r>
          </a:p>
          <a:p>
            <a:pPr lvl="1"/>
            <a:r>
              <a:rPr lang="en-US" altLang="en-US" sz="2400" b="0" dirty="0"/>
              <a:t>Operating room time</a:t>
            </a:r>
          </a:p>
          <a:p>
            <a:pPr lvl="1">
              <a:buFontTx/>
              <a:buNone/>
            </a:pPr>
            <a:endParaRPr lang="en-US" altLang="en-US" sz="2400" b="0" dirty="0"/>
          </a:p>
          <a:p>
            <a:pPr lvl="1"/>
            <a:endParaRPr lang="en-US" altLang="en-US" sz="2400" b="0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r>
              <a:rPr lang="en-US" altLang="en-US"/>
              <a:t>Scales  of  </a:t>
            </a:r>
            <a:r>
              <a:rPr lang="en-US" altLang="en-US">
                <a:effectLst/>
              </a:rPr>
              <a:t>Measurement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32004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b="0"/>
              <a:t>Nominal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Ordinal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Interval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Ratio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3048000" y="2346325"/>
            <a:ext cx="53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3638550" y="2819400"/>
            <a:ext cx="48196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effectLst/>
              </a:rPr>
              <a:t>Lead to nonparametric statistics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3057525" y="3794125"/>
            <a:ext cx="52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3638550" y="4297363"/>
            <a:ext cx="5353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  <a:effectLst/>
              </a:rPr>
              <a:t>Lead to parametric statistics</a:t>
            </a:r>
          </a:p>
        </p:txBody>
      </p:sp>
    </p:spTree>
    <p:extLst>
      <p:ext uri="{BB962C8B-B14F-4D97-AF65-F5344CB8AC3E}">
        <p14:creationId xmlns:p14="http://schemas.microsoft.com/office/powerpoint/2010/main" val="7297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 Branches  of  Statistics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0" dirty="0"/>
              <a:t>Descriptive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Frequencies &amp; </a:t>
            </a:r>
            <a:r>
              <a:rPr lang="en-US" altLang="en-US" b="0" dirty="0" err="1"/>
              <a:t>percents</a:t>
            </a:r>
            <a:endParaRPr lang="en-US" altLang="en-US" b="0" dirty="0"/>
          </a:p>
          <a:p>
            <a:pPr lvl="1">
              <a:lnSpc>
                <a:spcPct val="90000"/>
              </a:lnSpc>
            </a:pPr>
            <a:r>
              <a:rPr lang="en-US" altLang="en-US" b="0" dirty="0"/>
              <a:t>Measures of the middle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Measures of variation</a:t>
            </a:r>
            <a:br>
              <a:rPr lang="en-US" altLang="en-US" b="0" dirty="0"/>
            </a:br>
            <a:endParaRPr lang="en-US" altLang="en-US" b="0" dirty="0"/>
          </a:p>
          <a:p>
            <a:pPr>
              <a:lnSpc>
                <a:spcPct val="90000"/>
              </a:lnSpc>
            </a:pPr>
            <a:r>
              <a:rPr lang="en-US" altLang="en-US" b="0" dirty="0"/>
              <a:t>Inferential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Nonparametric statistics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/>
              <a:t>Parametric statistics</a:t>
            </a:r>
          </a:p>
        </p:txBody>
      </p:sp>
    </p:spTree>
    <p:extLst>
      <p:ext uri="{BB962C8B-B14F-4D97-AF65-F5344CB8AC3E}">
        <p14:creationId xmlns:p14="http://schemas.microsoft.com/office/powerpoint/2010/main" val="26597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Descriptive  </a:t>
            </a:r>
            <a:r>
              <a:rPr lang="en-US" altLang="en-US">
                <a:effectLst/>
              </a:rPr>
              <a:t>Statistics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876800"/>
          </a:xfrm>
        </p:spPr>
        <p:txBody>
          <a:bodyPr/>
          <a:lstStyle/>
          <a:p>
            <a:r>
              <a:rPr lang="en-US" altLang="en-US" b="0" dirty="0"/>
              <a:t>First step in analyzing data</a:t>
            </a:r>
            <a:br>
              <a:rPr lang="en-US" altLang="en-US" b="0" dirty="0"/>
            </a:br>
            <a:endParaRPr lang="en-US" altLang="en-US" b="0" dirty="0"/>
          </a:p>
          <a:p>
            <a:pPr>
              <a:spcBef>
                <a:spcPct val="50000"/>
              </a:spcBef>
            </a:pPr>
            <a:r>
              <a:rPr lang="en-US" altLang="en-US" b="0" dirty="0"/>
              <a:t>Goal is to communicate results, without generalizing beyond sample to a larger group</a:t>
            </a:r>
          </a:p>
        </p:txBody>
      </p:sp>
    </p:spTree>
    <p:extLst>
      <p:ext uri="{BB962C8B-B14F-4D97-AF65-F5344CB8AC3E}">
        <p14:creationId xmlns:p14="http://schemas.microsoft.com/office/powerpoint/2010/main" val="3356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SGUID" val="{6D88EEF9-090F-436A-9ACE-D405278FED5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SGUID" val="{6D88EEF9-090F-436A-9ACE-D405278FED5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925</Words>
  <Application>Microsoft Office PowerPoint</Application>
  <PresentationFormat>On-screen Show (4:3)</PresentationFormat>
  <Paragraphs>272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Choosing an appropriate statistical test</vt:lpstr>
      <vt:lpstr>Before  choosing  a  statistical test…</vt:lpstr>
      <vt:lpstr>Scales  of  Measurement</vt:lpstr>
      <vt:lpstr>Nominal  Scale (discrete)</vt:lpstr>
      <vt:lpstr>Ordinal  Scale</vt:lpstr>
      <vt:lpstr>Ratio  Scale (continuous)</vt:lpstr>
      <vt:lpstr>Scales  of  Measurement</vt:lpstr>
      <vt:lpstr>Two  Branches  of  Statistics</vt:lpstr>
      <vt:lpstr>Descriptive  Statistics</vt:lpstr>
      <vt:lpstr>Frequencies  and  Percents</vt:lpstr>
      <vt:lpstr>Measures  of  the  Central  Tendency</vt:lpstr>
      <vt:lpstr>Measures of Variation or Dispersion</vt:lpstr>
      <vt:lpstr>Measures of Variation or Dispersion</vt:lpstr>
      <vt:lpstr>PowerPoint Presentation</vt:lpstr>
      <vt:lpstr>Inferential  Statistics</vt:lpstr>
      <vt:lpstr>Which  Test  Do  I  Use?</vt:lpstr>
      <vt:lpstr>Key  Inferential  Statistics</vt:lpstr>
      <vt:lpstr>Probability  and  p  Values</vt:lpstr>
      <vt:lpstr>Research  Hypothesis</vt:lpstr>
      <vt:lpstr>PowerPoint Presentation</vt:lpstr>
      <vt:lpstr>Choosing  an appropriate  statistical test</vt:lpstr>
      <vt:lpstr>PowerPoint Presentation</vt:lpstr>
      <vt:lpstr>PowerPoint Presentation</vt:lpstr>
      <vt:lpstr>PowerPoint Presentation</vt:lpstr>
      <vt:lpstr>PowerPoint Presentation</vt:lpstr>
      <vt:lpstr>Relationship Test</vt:lpstr>
      <vt:lpstr>Test of difference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an appropriate statistical test</dc:title>
  <dc:creator>User</dc:creator>
  <cp:lastModifiedBy>User</cp:lastModifiedBy>
  <cp:revision>10</cp:revision>
  <dcterms:created xsi:type="dcterms:W3CDTF">2017-03-31T00:35:21Z</dcterms:created>
  <dcterms:modified xsi:type="dcterms:W3CDTF">2018-05-21T05:45:17Z</dcterms:modified>
</cp:coreProperties>
</file>