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72" r:id="rId5"/>
    <p:sldId id="273" r:id="rId6"/>
    <p:sldId id="274" r:id="rId7"/>
    <p:sldId id="278" r:id="rId8"/>
    <p:sldId id="282" r:id="rId9"/>
    <p:sldId id="275" r:id="rId10"/>
    <p:sldId id="279" r:id="rId11"/>
    <p:sldId id="280" r:id="rId12"/>
    <p:sldId id="281" r:id="rId13"/>
    <p:sldId id="277" r:id="rId14"/>
    <p:sldId id="283" r:id="rId15"/>
    <p:sldId id="28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35283F-03FA-4AB1-9140-4218274F757A}"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03537-90B6-485D-8B6A-2300D2ECEA83}" type="slidenum">
              <a:rPr lang="en-US" smtClean="0"/>
              <a:t>‹#›</a:t>
            </a:fld>
            <a:endParaRPr lang="en-US"/>
          </a:p>
        </p:txBody>
      </p:sp>
    </p:spTree>
    <p:extLst>
      <p:ext uri="{BB962C8B-B14F-4D97-AF65-F5344CB8AC3E}">
        <p14:creationId xmlns:p14="http://schemas.microsoft.com/office/powerpoint/2010/main" val="139118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35283F-03FA-4AB1-9140-4218274F757A}"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03537-90B6-485D-8B6A-2300D2ECEA83}" type="slidenum">
              <a:rPr lang="en-US" smtClean="0"/>
              <a:t>‹#›</a:t>
            </a:fld>
            <a:endParaRPr lang="en-US"/>
          </a:p>
        </p:txBody>
      </p:sp>
    </p:spTree>
    <p:extLst>
      <p:ext uri="{BB962C8B-B14F-4D97-AF65-F5344CB8AC3E}">
        <p14:creationId xmlns:p14="http://schemas.microsoft.com/office/powerpoint/2010/main" val="3117549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35283F-03FA-4AB1-9140-4218274F757A}"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03537-90B6-485D-8B6A-2300D2ECEA83}" type="slidenum">
              <a:rPr lang="en-US" smtClean="0"/>
              <a:t>‹#›</a:t>
            </a:fld>
            <a:endParaRPr lang="en-US"/>
          </a:p>
        </p:txBody>
      </p:sp>
    </p:spTree>
    <p:extLst>
      <p:ext uri="{BB962C8B-B14F-4D97-AF65-F5344CB8AC3E}">
        <p14:creationId xmlns:p14="http://schemas.microsoft.com/office/powerpoint/2010/main" val="130455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35283F-03FA-4AB1-9140-4218274F757A}"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03537-90B6-485D-8B6A-2300D2ECEA83}" type="slidenum">
              <a:rPr lang="en-US" smtClean="0"/>
              <a:t>‹#›</a:t>
            </a:fld>
            <a:endParaRPr lang="en-US"/>
          </a:p>
        </p:txBody>
      </p:sp>
    </p:spTree>
    <p:extLst>
      <p:ext uri="{BB962C8B-B14F-4D97-AF65-F5344CB8AC3E}">
        <p14:creationId xmlns:p14="http://schemas.microsoft.com/office/powerpoint/2010/main" val="218607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35283F-03FA-4AB1-9140-4218274F757A}"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F03537-90B6-485D-8B6A-2300D2ECEA83}" type="slidenum">
              <a:rPr lang="en-US" smtClean="0"/>
              <a:t>‹#›</a:t>
            </a:fld>
            <a:endParaRPr lang="en-US"/>
          </a:p>
        </p:txBody>
      </p:sp>
    </p:spTree>
    <p:extLst>
      <p:ext uri="{BB962C8B-B14F-4D97-AF65-F5344CB8AC3E}">
        <p14:creationId xmlns:p14="http://schemas.microsoft.com/office/powerpoint/2010/main" val="236490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35283F-03FA-4AB1-9140-4218274F757A}"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03537-90B6-485D-8B6A-2300D2ECEA83}" type="slidenum">
              <a:rPr lang="en-US" smtClean="0"/>
              <a:t>‹#›</a:t>
            </a:fld>
            <a:endParaRPr lang="en-US"/>
          </a:p>
        </p:txBody>
      </p:sp>
    </p:spTree>
    <p:extLst>
      <p:ext uri="{BB962C8B-B14F-4D97-AF65-F5344CB8AC3E}">
        <p14:creationId xmlns:p14="http://schemas.microsoft.com/office/powerpoint/2010/main" val="4915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35283F-03FA-4AB1-9140-4218274F757A}" type="datetimeFigureOut">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F03537-90B6-485D-8B6A-2300D2ECEA83}" type="slidenum">
              <a:rPr lang="en-US" smtClean="0"/>
              <a:t>‹#›</a:t>
            </a:fld>
            <a:endParaRPr lang="en-US"/>
          </a:p>
        </p:txBody>
      </p:sp>
    </p:spTree>
    <p:extLst>
      <p:ext uri="{BB962C8B-B14F-4D97-AF65-F5344CB8AC3E}">
        <p14:creationId xmlns:p14="http://schemas.microsoft.com/office/powerpoint/2010/main" val="4283400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35283F-03FA-4AB1-9140-4218274F757A}" type="datetimeFigureOut">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F03537-90B6-485D-8B6A-2300D2ECEA83}" type="slidenum">
              <a:rPr lang="en-US" smtClean="0"/>
              <a:t>‹#›</a:t>
            </a:fld>
            <a:endParaRPr lang="en-US"/>
          </a:p>
        </p:txBody>
      </p:sp>
    </p:spTree>
    <p:extLst>
      <p:ext uri="{BB962C8B-B14F-4D97-AF65-F5344CB8AC3E}">
        <p14:creationId xmlns:p14="http://schemas.microsoft.com/office/powerpoint/2010/main" val="3310600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5283F-03FA-4AB1-9140-4218274F757A}" type="datetimeFigureOut">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F03537-90B6-485D-8B6A-2300D2ECEA83}" type="slidenum">
              <a:rPr lang="en-US" smtClean="0"/>
              <a:t>‹#›</a:t>
            </a:fld>
            <a:endParaRPr lang="en-US"/>
          </a:p>
        </p:txBody>
      </p:sp>
    </p:spTree>
    <p:extLst>
      <p:ext uri="{BB962C8B-B14F-4D97-AF65-F5344CB8AC3E}">
        <p14:creationId xmlns:p14="http://schemas.microsoft.com/office/powerpoint/2010/main" val="59009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35283F-03FA-4AB1-9140-4218274F757A}"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03537-90B6-485D-8B6A-2300D2ECEA83}" type="slidenum">
              <a:rPr lang="en-US" smtClean="0"/>
              <a:t>‹#›</a:t>
            </a:fld>
            <a:endParaRPr lang="en-US"/>
          </a:p>
        </p:txBody>
      </p:sp>
    </p:spTree>
    <p:extLst>
      <p:ext uri="{BB962C8B-B14F-4D97-AF65-F5344CB8AC3E}">
        <p14:creationId xmlns:p14="http://schemas.microsoft.com/office/powerpoint/2010/main" val="214648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35283F-03FA-4AB1-9140-4218274F757A}"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F03537-90B6-485D-8B6A-2300D2ECEA83}" type="slidenum">
              <a:rPr lang="en-US" smtClean="0"/>
              <a:t>‹#›</a:t>
            </a:fld>
            <a:endParaRPr lang="en-US"/>
          </a:p>
        </p:txBody>
      </p:sp>
    </p:spTree>
    <p:extLst>
      <p:ext uri="{BB962C8B-B14F-4D97-AF65-F5344CB8AC3E}">
        <p14:creationId xmlns:p14="http://schemas.microsoft.com/office/powerpoint/2010/main" val="130391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5283F-03FA-4AB1-9140-4218274F757A}" type="datetimeFigureOut">
              <a:rPr lang="en-US" smtClean="0"/>
              <a:t>4/10/2017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03537-90B6-485D-8B6A-2300D2ECEA83}" type="slidenum">
              <a:rPr lang="en-US" smtClean="0"/>
              <a:t>‹#›</a:t>
            </a:fld>
            <a:endParaRPr lang="en-US"/>
          </a:p>
        </p:txBody>
      </p:sp>
    </p:spTree>
    <p:extLst>
      <p:ext uri="{BB962C8B-B14F-4D97-AF65-F5344CB8AC3E}">
        <p14:creationId xmlns:p14="http://schemas.microsoft.com/office/powerpoint/2010/main" val="181174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200" kern="1200">
          <a:solidFill>
            <a:schemeClr val="tx1"/>
          </a:solidFill>
          <a:latin typeface="Cambria" panose="020405030504060302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8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8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rPr>
              <a:t>Parametric test</a:t>
            </a:r>
            <a:r>
              <a:rPr lang="en-US" dirty="0" smtClean="0"/>
              <a:t>: Comparing two means – t tests</a:t>
            </a:r>
            <a:endParaRPr lang="en-US" dirty="0"/>
          </a:p>
        </p:txBody>
      </p:sp>
      <p:sp>
        <p:nvSpPr>
          <p:cNvPr id="3" name="Content Placeholder 2"/>
          <p:cNvSpPr>
            <a:spLocks noGrp="1"/>
          </p:cNvSpPr>
          <p:nvPr>
            <p:ph idx="1"/>
          </p:nvPr>
        </p:nvSpPr>
        <p:spPr>
          <a:xfrm>
            <a:off x="457200" y="990600"/>
            <a:ext cx="8229600" cy="5638800"/>
          </a:xfrm>
        </p:spPr>
        <p:txBody>
          <a:bodyPr>
            <a:normAutofit fontScale="70000" lnSpcReduction="20000"/>
          </a:bodyPr>
          <a:lstStyle/>
          <a:p>
            <a:r>
              <a:rPr lang="en-US" dirty="0" smtClean="0"/>
              <a:t>When you have two groups of data, then you may want to compare the two means that comes from two groups of data. </a:t>
            </a:r>
          </a:p>
          <a:p>
            <a:endParaRPr lang="en-US" dirty="0" smtClean="0"/>
          </a:p>
          <a:p>
            <a:pPr lvl="1"/>
            <a:r>
              <a:rPr lang="en-US" dirty="0" smtClean="0"/>
              <a:t>Two means comes from two groups either expose different people to different experimental manipulations (</a:t>
            </a:r>
            <a:r>
              <a:rPr lang="en-US" i="1" dirty="0" smtClean="0"/>
              <a:t>between group or Independent design</a:t>
            </a:r>
            <a:r>
              <a:rPr lang="en-US" dirty="0" smtClean="0"/>
              <a:t>) or take a single group of people and expose them to different experimental manipulations (</a:t>
            </a:r>
            <a:r>
              <a:rPr lang="en-US" i="1" dirty="0" smtClean="0"/>
              <a:t>repeated measures design</a:t>
            </a:r>
            <a:r>
              <a:rPr lang="en-US" dirty="0" smtClean="0"/>
              <a:t>). </a:t>
            </a:r>
          </a:p>
          <a:p>
            <a:pPr lvl="1"/>
            <a:endParaRPr lang="en-US" dirty="0" smtClean="0"/>
          </a:p>
          <a:p>
            <a:pPr lvl="1"/>
            <a:r>
              <a:rPr lang="en-US" i="1" dirty="0" smtClean="0"/>
              <a:t>Independent design </a:t>
            </a:r>
            <a:r>
              <a:rPr lang="en-US" dirty="0" smtClean="0"/>
              <a:t>can be tested using independent t – test and </a:t>
            </a:r>
            <a:r>
              <a:rPr lang="en-US" i="1" dirty="0" smtClean="0"/>
              <a:t>repeated measures </a:t>
            </a:r>
            <a:r>
              <a:rPr lang="en-US" dirty="0" smtClean="0"/>
              <a:t>design can be tested using paired t – test. </a:t>
            </a:r>
          </a:p>
          <a:p>
            <a:pPr lvl="2"/>
            <a:r>
              <a:rPr lang="en-US" i="1" dirty="0" smtClean="0"/>
              <a:t>Independent t test </a:t>
            </a:r>
            <a:r>
              <a:rPr lang="en-US" dirty="0" smtClean="0"/>
              <a:t>is used when two data sets are generated when the two sets/group of people are assigned with two different experimental conditions.</a:t>
            </a:r>
          </a:p>
          <a:p>
            <a:pPr lvl="2"/>
            <a:endParaRPr lang="en-US" dirty="0"/>
          </a:p>
          <a:p>
            <a:pPr lvl="2"/>
            <a:r>
              <a:rPr lang="en-US" i="1" dirty="0" smtClean="0"/>
              <a:t>Dependent t test </a:t>
            </a:r>
            <a:r>
              <a:rPr lang="en-US" dirty="0" smtClean="0"/>
              <a:t>is used when the same group of people or same subject of interest is exposed to two different experimental conditions. </a:t>
            </a:r>
            <a:endParaRPr lang="en-US" i="1" dirty="0" smtClean="0"/>
          </a:p>
          <a:p>
            <a:endParaRPr lang="en-US" dirty="0"/>
          </a:p>
        </p:txBody>
      </p:sp>
    </p:spTree>
    <p:extLst>
      <p:ext uri="{BB962C8B-B14F-4D97-AF65-F5344CB8AC3E}">
        <p14:creationId xmlns:p14="http://schemas.microsoft.com/office/powerpoint/2010/main" val="3444145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Dependent t test (data arrangement)</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399" y="1066800"/>
            <a:ext cx="8049279"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7139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Dependent t test</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1" y="914400"/>
            <a:ext cx="8470153"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descr="C:\Users\User\Deskto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828800"/>
            <a:ext cx="2808006" cy="230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07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put from dependent t test</a:t>
            </a:r>
            <a:endParaRPr lang="en-US" dirty="0"/>
          </a:p>
        </p:txBody>
      </p:sp>
      <p:pic>
        <p:nvPicPr>
          <p:cNvPr id="8194" name="Picture 2" descr="C:\Users\User\Desktop\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229600" cy="3659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880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the effect size</a:t>
            </a:r>
            <a:endParaRPr lang="en-US" dirty="0"/>
          </a:p>
        </p:txBody>
      </p:sp>
      <p:sp>
        <p:nvSpPr>
          <p:cNvPr id="3" name="Content Placeholder 2"/>
          <p:cNvSpPr>
            <a:spLocks noGrp="1"/>
          </p:cNvSpPr>
          <p:nvPr>
            <p:ph idx="1"/>
          </p:nvPr>
        </p:nvSpPr>
        <p:spPr/>
        <p:txBody>
          <a:bodyPr/>
          <a:lstStyle/>
          <a:p>
            <a:r>
              <a:rPr lang="en-US" dirty="0" smtClean="0"/>
              <a:t>Converting the t value into r value: </a:t>
            </a:r>
          </a:p>
          <a:p>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371600"/>
            <a:ext cx="191140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3699" y="2910649"/>
            <a:ext cx="158934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3400" y="4495800"/>
            <a:ext cx="6781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mbria" panose="02040503050406030204" pitchFamily="18" charset="0"/>
              </a:rPr>
              <a:t>Reporting result of dependent t test</a:t>
            </a:r>
            <a:endParaRPr lang="en-US" dirty="0">
              <a:solidFill>
                <a:srgbClr val="FF0000"/>
              </a:solidFill>
              <a:latin typeface="Cambria" panose="02040503050406030204" pitchFamily="18" charset="0"/>
            </a:endParaRPr>
          </a:p>
        </p:txBody>
      </p:sp>
      <p:sp>
        <p:nvSpPr>
          <p:cNvPr id="5" name="Rectangle 4"/>
          <p:cNvSpPr/>
          <p:nvPr/>
        </p:nvSpPr>
        <p:spPr>
          <a:xfrm>
            <a:off x="533400" y="5257800"/>
            <a:ext cx="82296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rPr>
              <a:t>On average, participants experienced significantly greater anxiety to real spiders</a:t>
            </a:r>
            <a:br>
              <a:rPr lang="en-US" dirty="0">
                <a:solidFill>
                  <a:schemeClr val="tx1"/>
                </a:solidFill>
                <a:latin typeface="Cambria" panose="02040503050406030204" pitchFamily="18" charset="0"/>
              </a:rPr>
            </a:br>
            <a:r>
              <a:rPr lang="en-US" dirty="0">
                <a:solidFill>
                  <a:schemeClr val="tx1"/>
                </a:solidFill>
                <a:latin typeface="Cambria" panose="02040503050406030204" pitchFamily="18" charset="0"/>
              </a:rPr>
              <a:t>(</a:t>
            </a:r>
            <a:r>
              <a:rPr lang="en-US" i="1" dirty="0">
                <a:solidFill>
                  <a:schemeClr val="tx1"/>
                </a:solidFill>
                <a:latin typeface="Cambria" panose="02040503050406030204" pitchFamily="18" charset="0"/>
              </a:rPr>
              <a:t>M </a:t>
            </a:r>
            <a:r>
              <a:rPr lang="en-US" dirty="0">
                <a:solidFill>
                  <a:schemeClr val="tx1"/>
                </a:solidFill>
                <a:latin typeface="Cambria" panose="02040503050406030204" pitchFamily="18" charset="0"/>
              </a:rPr>
              <a:t>= 47.00, </a:t>
            </a:r>
            <a:r>
              <a:rPr lang="en-US" i="1" dirty="0">
                <a:solidFill>
                  <a:schemeClr val="tx1"/>
                </a:solidFill>
                <a:latin typeface="Cambria" panose="02040503050406030204" pitchFamily="18" charset="0"/>
              </a:rPr>
              <a:t>SE </a:t>
            </a:r>
            <a:r>
              <a:rPr lang="en-US" dirty="0">
                <a:solidFill>
                  <a:schemeClr val="tx1"/>
                </a:solidFill>
                <a:latin typeface="Cambria" panose="02040503050406030204" pitchFamily="18" charset="0"/>
              </a:rPr>
              <a:t>= 3.18) than to pictures of spiders (</a:t>
            </a:r>
            <a:r>
              <a:rPr lang="en-US" i="1" dirty="0">
                <a:solidFill>
                  <a:schemeClr val="tx1"/>
                </a:solidFill>
                <a:latin typeface="Cambria" panose="02040503050406030204" pitchFamily="18" charset="0"/>
              </a:rPr>
              <a:t>M </a:t>
            </a:r>
            <a:r>
              <a:rPr lang="en-US" dirty="0">
                <a:solidFill>
                  <a:schemeClr val="tx1"/>
                </a:solidFill>
                <a:latin typeface="Cambria" panose="02040503050406030204" pitchFamily="18" charset="0"/>
              </a:rPr>
              <a:t>= 40.00, </a:t>
            </a:r>
            <a:r>
              <a:rPr lang="en-US" i="1" dirty="0">
                <a:solidFill>
                  <a:schemeClr val="tx1"/>
                </a:solidFill>
                <a:latin typeface="Cambria" panose="02040503050406030204" pitchFamily="18" charset="0"/>
              </a:rPr>
              <a:t>SE </a:t>
            </a:r>
            <a:r>
              <a:rPr lang="en-US" dirty="0">
                <a:solidFill>
                  <a:schemeClr val="tx1"/>
                </a:solidFill>
                <a:latin typeface="Cambria" panose="02040503050406030204" pitchFamily="18" charset="0"/>
              </a:rPr>
              <a:t>= 2.68), </a:t>
            </a:r>
            <a:r>
              <a:rPr lang="en-US" i="1" dirty="0">
                <a:solidFill>
                  <a:schemeClr val="tx1"/>
                </a:solidFill>
                <a:latin typeface="Cambria" panose="02040503050406030204" pitchFamily="18" charset="0"/>
              </a:rPr>
              <a:t>t</a:t>
            </a:r>
            <a:r>
              <a:rPr lang="en-US" dirty="0">
                <a:solidFill>
                  <a:schemeClr val="tx1"/>
                </a:solidFill>
                <a:latin typeface="Cambria" panose="02040503050406030204" pitchFamily="18" charset="0"/>
              </a:rPr>
              <a:t>(11) =</a:t>
            </a:r>
            <a:br>
              <a:rPr lang="en-US" dirty="0">
                <a:solidFill>
                  <a:schemeClr val="tx1"/>
                </a:solidFill>
                <a:latin typeface="Cambria" panose="02040503050406030204" pitchFamily="18" charset="0"/>
              </a:rPr>
            </a:br>
            <a:r>
              <a:rPr lang="en-US" dirty="0">
                <a:solidFill>
                  <a:schemeClr val="tx1"/>
                </a:solidFill>
                <a:latin typeface="Cambria" panose="02040503050406030204" pitchFamily="18" charset="0"/>
              </a:rPr>
              <a:t>–2.47, </a:t>
            </a:r>
            <a:r>
              <a:rPr lang="en-US" i="1" dirty="0">
                <a:solidFill>
                  <a:schemeClr val="tx1"/>
                </a:solidFill>
                <a:latin typeface="Cambria" panose="02040503050406030204" pitchFamily="18" charset="0"/>
              </a:rPr>
              <a:t>p </a:t>
            </a:r>
            <a:r>
              <a:rPr lang="en-US" dirty="0">
                <a:solidFill>
                  <a:schemeClr val="tx1"/>
                </a:solidFill>
                <a:latin typeface="Cambria" panose="02040503050406030204" pitchFamily="18" charset="0"/>
              </a:rPr>
              <a:t>&lt; .05, </a:t>
            </a:r>
            <a:r>
              <a:rPr lang="en-US" i="1" dirty="0">
                <a:solidFill>
                  <a:schemeClr val="tx1"/>
                </a:solidFill>
                <a:latin typeface="Cambria" panose="02040503050406030204" pitchFamily="18" charset="0"/>
              </a:rPr>
              <a:t>r </a:t>
            </a:r>
            <a:r>
              <a:rPr lang="en-US" dirty="0">
                <a:solidFill>
                  <a:schemeClr val="tx1"/>
                </a:solidFill>
                <a:latin typeface="Cambria" panose="02040503050406030204" pitchFamily="18" charset="0"/>
              </a:rPr>
              <a:t>= .60. </a:t>
            </a:r>
            <a:br>
              <a:rPr lang="en-US" dirty="0">
                <a:solidFill>
                  <a:schemeClr val="tx1"/>
                </a:solidFill>
                <a:latin typeface="Cambria" panose="02040503050406030204" pitchFamily="18" charset="0"/>
              </a:rPr>
            </a:br>
            <a:endParaRPr lang="en-US" dirty="0">
              <a:solidFill>
                <a:schemeClr val="tx1"/>
              </a:solidFill>
              <a:latin typeface="Cambria" panose="02040503050406030204" pitchFamily="18" charset="0"/>
            </a:endParaRPr>
          </a:p>
        </p:txBody>
      </p:sp>
    </p:spTree>
    <p:extLst>
      <p:ext uri="{BB962C8B-B14F-4D97-AF65-F5344CB8AC3E}">
        <p14:creationId xmlns:p14="http://schemas.microsoft.com/office/powerpoint/2010/main" val="147316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additive="base">
                                        <p:cTn id="13" dur="500" fill="hold"/>
                                        <p:tgtEl>
                                          <p:spTgt spid="4099"/>
                                        </p:tgtEl>
                                        <p:attrNameLst>
                                          <p:attrName>ppt_x</p:attrName>
                                        </p:attrNameLst>
                                      </p:cBhvr>
                                      <p:tavLst>
                                        <p:tav tm="0">
                                          <p:val>
                                            <p:strVal val="#ppt_x"/>
                                          </p:val>
                                        </p:tav>
                                        <p:tav tm="100000">
                                          <p:val>
                                            <p:strVal val="#ppt_x"/>
                                          </p:val>
                                        </p:tav>
                                      </p:tavLst>
                                    </p:anim>
                                    <p:anim calcmode="lin" valueType="num">
                                      <p:cBhvr additive="base">
                                        <p:cTn id="14"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if the data exhibits non normal distribution?</a:t>
            </a:r>
            <a:endParaRPr lang="en-US" dirty="0"/>
          </a:p>
        </p:txBody>
      </p:sp>
      <p:sp>
        <p:nvSpPr>
          <p:cNvPr id="4" name="Rectangle 3"/>
          <p:cNvSpPr/>
          <p:nvPr/>
        </p:nvSpPr>
        <p:spPr>
          <a:xfrm>
            <a:off x="6705600" y="1600200"/>
            <a:ext cx="2286000" cy="213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mbria" panose="02040503050406030204" pitchFamily="18" charset="0"/>
              </a:rPr>
              <a:t>If you have only two samples and if they are independent sample, check Mann Whitney and interpret the output</a:t>
            </a:r>
            <a:endParaRPr lang="en-US" dirty="0">
              <a:solidFill>
                <a:srgbClr val="FF0000"/>
              </a:solidFill>
              <a:latin typeface="Cambria" panose="02040503050406030204" pitchFamily="18" charset="0"/>
            </a:endParaRPr>
          </a:p>
        </p:txBody>
      </p:sp>
      <p:pic>
        <p:nvPicPr>
          <p:cNvPr id="1028" name="Picture 4" descr="C:\Users\User\Desktop\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470818"/>
            <a:ext cx="5562600" cy="505264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er\Deskto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0984" y="1828800"/>
            <a:ext cx="3252460" cy="247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84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esktop\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4787185" cy="45259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User\Deskto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2864" y="533400"/>
            <a:ext cx="3636335" cy="2895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486400" y="3581400"/>
            <a:ext cx="29718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mbria" panose="02040503050406030204" pitchFamily="18" charset="0"/>
              </a:rPr>
              <a:t>If you have more than two samples and if they are independent sample, check </a:t>
            </a:r>
            <a:r>
              <a:rPr lang="en-US" dirty="0" err="1" smtClean="0">
                <a:solidFill>
                  <a:srgbClr val="FF0000"/>
                </a:solidFill>
                <a:latin typeface="Cambria" panose="02040503050406030204" pitchFamily="18" charset="0"/>
              </a:rPr>
              <a:t>Kruskal</a:t>
            </a:r>
            <a:r>
              <a:rPr lang="en-US" dirty="0" smtClean="0">
                <a:solidFill>
                  <a:srgbClr val="FF0000"/>
                </a:solidFill>
                <a:latin typeface="Cambria" panose="02040503050406030204" pitchFamily="18" charset="0"/>
              </a:rPr>
              <a:t> Wallis and interpret the output</a:t>
            </a:r>
            <a:endParaRPr lang="en-US" dirty="0">
              <a:solidFill>
                <a:srgbClr val="FF0000"/>
              </a:solidFill>
              <a:latin typeface="Cambria" panose="02040503050406030204" pitchFamily="18" charset="0"/>
            </a:endParaRPr>
          </a:p>
        </p:txBody>
      </p:sp>
      <p:sp>
        <p:nvSpPr>
          <p:cNvPr id="5" name="Rectangle 4"/>
          <p:cNvSpPr/>
          <p:nvPr/>
        </p:nvSpPr>
        <p:spPr>
          <a:xfrm>
            <a:off x="304800" y="5507736"/>
            <a:ext cx="81534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rPr>
              <a:t>Similarly if you have two related (dependent) samples check Wilcoxon and interpret the output and the sample is more than two and are related samples then check k related (independent) samples and interpret the output</a:t>
            </a:r>
            <a:endParaRPr lang="en-US" b="1" dirty="0">
              <a:solidFill>
                <a:schemeClr val="tx1"/>
              </a:solidFill>
              <a:latin typeface="Cambria" panose="02040503050406030204" pitchFamily="18" charset="0"/>
            </a:endParaRPr>
          </a:p>
        </p:txBody>
      </p:sp>
    </p:spTree>
    <p:extLst>
      <p:ext uri="{BB962C8B-B14F-4D97-AF65-F5344CB8AC3E}">
        <p14:creationId xmlns:p14="http://schemas.microsoft.com/office/powerpoint/2010/main" val="42574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Conditions for t tests</a:t>
            </a:r>
            <a:endParaRPr lang="en-US" dirty="0"/>
          </a:p>
        </p:txBody>
      </p:sp>
      <p:sp>
        <p:nvSpPr>
          <p:cNvPr id="3" name="Content Placeholder 2"/>
          <p:cNvSpPr>
            <a:spLocks noGrp="1"/>
          </p:cNvSpPr>
          <p:nvPr>
            <p:ph idx="1"/>
          </p:nvPr>
        </p:nvSpPr>
        <p:spPr>
          <a:xfrm>
            <a:off x="533400" y="1371600"/>
            <a:ext cx="8229600" cy="4419600"/>
          </a:xfrm>
        </p:spPr>
        <p:txBody>
          <a:bodyPr/>
          <a:lstStyle/>
          <a:p>
            <a:r>
              <a:rPr lang="en-US" dirty="0" smtClean="0"/>
              <a:t>Data should be </a:t>
            </a:r>
            <a:r>
              <a:rPr lang="en-US" i="1" dirty="0" smtClean="0"/>
              <a:t>parametric </a:t>
            </a:r>
            <a:r>
              <a:rPr lang="en-US" dirty="0" smtClean="0"/>
              <a:t>in nature (distribution).</a:t>
            </a:r>
          </a:p>
          <a:p>
            <a:endParaRPr lang="en-US" dirty="0"/>
          </a:p>
          <a:p>
            <a:r>
              <a:rPr lang="en-US" dirty="0" smtClean="0"/>
              <a:t>Data should in measured at least in ratio or interval. </a:t>
            </a:r>
          </a:p>
          <a:p>
            <a:endParaRPr lang="en-US" dirty="0"/>
          </a:p>
          <a:p>
            <a:r>
              <a:rPr lang="en-US" dirty="0" smtClean="0"/>
              <a:t>Variances exhibited by the data sets should be roughly equal. </a:t>
            </a:r>
          </a:p>
          <a:p>
            <a:endParaRPr lang="en-US" dirty="0"/>
          </a:p>
          <a:p>
            <a:endParaRPr lang="en-US" dirty="0"/>
          </a:p>
        </p:txBody>
      </p:sp>
    </p:spTree>
    <p:extLst>
      <p:ext uri="{BB962C8B-B14F-4D97-AF65-F5344CB8AC3E}">
        <p14:creationId xmlns:p14="http://schemas.microsoft.com/office/powerpoint/2010/main" val="2801580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How to perform Independent sample t test</a:t>
            </a:r>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761999"/>
            <a:ext cx="5436114" cy="6019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553200" y="1295400"/>
            <a:ext cx="2362200" cy="2362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latin typeface="Cambria" panose="02040503050406030204" pitchFamily="18" charset="0"/>
              </a:rPr>
              <a:t>Different participants of 24 so there is no relationship between the picture spider and the real spider so its independent t test. (coded as “0” and “1”). </a:t>
            </a:r>
            <a:endParaRPr lang="en-US"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087706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Performing independent t test</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8686800"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646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err="1" smtClean="0"/>
              <a:t>Contd</a:t>
            </a:r>
            <a:r>
              <a:rPr lang="en-US" dirty="0" smtClean="0"/>
              <a:t>…</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789" y="990600"/>
            <a:ext cx="9076267"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4870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output</a:t>
            </a:r>
            <a:endParaRPr lang="en-US" dirty="0"/>
          </a:p>
        </p:txBody>
      </p:sp>
      <p:pic>
        <p:nvPicPr>
          <p:cNvPr id="4098" name="Picture 2" descr="C:\Users\User\Desktop\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810000"/>
            <a:ext cx="8229600" cy="26150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400" y="762000"/>
            <a:ext cx="8839200" cy="2514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latin typeface="Cambria" panose="02040503050406030204" pitchFamily="18" charset="0"/>
              </a:rPr>
              <a:t>The example </a:t>
            </a:r>
            <a:r>
              <a:rPr lang="en-US" sz="2000" dirty="0" smtClean="0">
                <a:solidFill>
                  <a:srgbClr val="FF0000"/>
                </a:solidFill>
                <a:latin typeface="Cambria" panose="02040503050406030204" pitchFamily="18" charset="0"/>
              </a:rPr>
              <a:t>is whether fear </a:t>
            </a:r>
            <a:r>
              <a:rPr lang="en-US" sz="2000" dirty="0">
                <a:solidFill>
                  <a:srgbClr val="FF0000"/>
                </a:solidFill>
                <a:latin typeface="Cambria" panose="02040503050406030204" pitchFamily="18" charset="0"/>
              </a:rPr>
              <a:t>of </a:t>
            </a:r>
            <a:r>
              <a:rPr lang="en-US" sz="2000" dirty="0" smtClean="0">
                <a:solidFill>
                  <a:srgbClr val="FF0000"/>
                </a:solidFill>
                <a:latin typeface="Cambria" panose="02040503050406030204" pitchFamily="18" charset="0"/>
              </a:rPr>
              <a:t>spiders evokes similar anxiety between the people having seen real spiders and the picture of spiders. Twenty four cases were taken. </a:t>
            </a:r>
            <a:r>
              <a:rPr lang="en-US" sz="2000" dirty="0">
                <a:solidFill>
                  <a:srgbClr val="FF0000"/>
                </a:solidFill>
                <a:latin typeface="Cambria" panose="02040503050406030204" pitchFamily="18" charset="0"/>
              </a:rPr>
              <a:t>Twelve were asked to play with a big </a:t>
            </a:r>
            <a:r>
              <a:rPr lang="en-US" sz="2000" dirty="0" smtClean="0">
                <a:solidFill>
                  <a:srgbClr val="FF0000"/>
                </a:solidFill>
                <a:latin typeface="Cambria" panose="02040503050406030204" pitchFamily="18" charset="0"/>
              </a:rPr>
              <a:t>hairy</a:t>
            </a:r>
            <a:r>
              <a:rPr lang="en-US" sz="2000" dirty="0">
                <a:solidFill>
                  <a:srgbClr val="FF0000"/>
                </a:solidFill>
                <a:latin typeface="Cambria" panose="02040503050406030204" pitchFamily="18" charset="0"/>
              </a:rPr>
              <a:t/>
            </a:r>
            <a:br>
              <a:rPr lang="en-US" sz="2000" dirty="0">
                <a:solidFill>
                  <a:srgbClr val="FF0000"/>
                </a:solidFill>
                <a:latin typeface="Cambria" panose="02040503050406030204" pitchFamily="18" charset="0"/>
              </a:rPr>
            </a:br>
            <a:r>
              <a:rPr lang="en-US" sz="2000" dirty="0">
                <a:solidFill>
                  <a:srgbClr val="FF0000"/>
                </a:solidFill>
                <a:latin typeface="Cambria" panose="02040503050406030204" pitchFamily="18" charset="0"/>
              </a:rPr>
              <a:t>spider </a:t>
            </a:r>
            <a:r>
              <a:rPr lang="en-US" sz="2000" dirty="0" smtClean="0">
                <a:solidFill>
                  <a:srgbClr val="FF0000"/>
                </a:solidFill>
                <a:latin typeface="Cambria" panose="02040503050406030204" pitchFamily="18" charset="0"/>
              </a:rPr>
              <a:t>having </a:t>
            </a:r>
            <a:r>
              <a:rPr lang="en-US" sz="2000" dirty="0">
                <a:solidFill>
                  <a:srgbClr val="FF0000"/>
                </a:solidFill>
                <a:latin typeface="Cambria" panose="02040503050406030204" pitchFamily="18" charset="0"/>
              </a:rPr>
              <a:t>big fangs and an evil </a:t>
            </a:r>
            <a:r>
              <a:rPr lang="en-US" sz="2000" dirty="0" smtClean="0">
                <a:solidFill>
                  <a:srgbClr val="FF0000"/>
                </a:solidFill>
                <a:latin typeface="Cambria" panose="02040503050406030204" pitchFamily="18" charset="0"/>
              </a:rPr>
              <a:t>looks. Their </a:t>
            </a:r>
            <a:r>
              <a:rPr lang="en-US" sz="2000" dirty="0">
                <a:solidFill>
                  <a:srgbClr val="FF0000"/>
                </a:solidFill>
                <a:latin typeface="Cambria" panose="02040503050406030204" pitchFamily="18" charset="0"/>
              </a:rPr>
              <a:t>subsequent anxiety was measured</a:t>
            </a:r>
            <a:r>
              <a:rPr lang="en-US" sz="2000" dirty="0" smtClean="0">
                <a:solidFill>
                  <a:srgbClr val="FF0000"/>
                </a:solidFill>
                <a:latin typeface="Cambria" panose="02040503050406030204" pitchFamily="18" charset="0"/>
              </a:rPr>
              <a:t>. The other twelve </a:t>
            </a:r>
            <a:r>
              <a:rPr lang="en-US" sz="2000" dirty="0">
                <a:solidFill>
                  <a:srgbClr val="FF0000"/>
                </a:solidFill>
                <a:latin typeface="Cambria" panose="02040503050406030204" pitchFamily="18" charset="0"/>
              </a:rPr>
              <a:t>were shown only pictures of the same big hairy </a:t>
            </a:r>
            <a:r>
              <a:rPr lang="en-US" sz="2000" dirty="0" smtClean="0">
                <a:solidFill>
                  <a:srgbClr val="FF0000"/>
                </a:solidFill>
                <a:latin typeface="Cambria" panose="02040503050406030204" pitchFamily="18" charset="0"/>
              </a:rPr>
              <a:t>spiders and their</a:t>
            </a:r>
            <a:r>
              <a:rPr lang="en-US" sz="2000" dirty="0">
                <a:solidFill>
                  <a:srgbClr val="FF0000"/>
                </a:solidFill>
                <a:latin typeface="Cambria" panose="02040503050406030204" pitchFamily="18" charset="0"/>
              </a:rPr>
              <a:t/>
            </a:r>
            <a:br>
              <a:rPr lang="en-US" sz="2000" dirty="0">
                <a:solidFill>
                  <a:srgbClr val="FF0000"/>
                </a:solidFill>
                <a:latin typeface="Cambria" panose="02040503050406030204" pitchFamily="18" charset="0"/>
              </a:rPr>
            </a:br>
            <a:r>
              <a:rPr lang="en-US" sz="2000" dirty="0">
                <a:solidFill>
                  <a:srgbClr val="FF0000"/>
                </a:solidFill>
                <a:latin typeface="Cambria" panose="02040503050406030204" pitchFamily="18" charset="0"/>
              </a:rPr>
              <a:t>anxiety was measured </a:t>
            </a:r>
            <a:br>
              <a:rPr lang="en-US" sz="2000" dirty="0">
                <a:solidFill>
                  <a:srgbClr val="FF0000"/>
                </a:solidFill>
                <a:latin typeface="Cambria" panose="02040503050406030204" pitchFamily="18" charset="0"/>
              </a:rPr>
            </a:br>
            <a:endParaRPr lang="en-US" sz="2000" dirty="0">
              <a:solidFill>
                <a:srgbClr val="FF0000"/>
              </a:solidFill>
              <a:latin typeface="Cambria" panose="02040503050406030204" pitchFamily="18" charset="0"/>
            </a:endParaRPr>
          </a:p>
        </p:txBody>
      </p:sp>
    </p:spTree>
    <p:extLst>
      <p:ext uri="{BB962C8B-B14F-4D97-AF65-F5344CB8AC3E}">
        <p14:creationId xmlns:p14="http://schemas.microsoft.com/office/powerpoint/2010/main" val="111695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US" dirty="0" smtClean="0"/>
              <a:t>Calculating effect size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6600" y="5436108"/>
            <a:ext cx="1794256" cy="1345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6200" y="1295400"/>
            <a:ext cx="5105400" cy="137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rPr>
              <a:t>To </a:t>
            </a:r>
            <a:r>
              <a:rPr lang="en-US" dirty="0" smtClean="0">
                <a:solidFill>
                  <a:schemeClr val="tx1"/>
                </a:solidFill>
                <a:latin typeface="Cambria" panose="02040503050406030204" pitchFamily="18" charset="0"/>
              </a:rPr>
              <a:t>know whether the effect </a:t>
            </a:r>
            <a:r>
              <a:rPr lang="en-US" dirty="0">
                <a:solidFill>
                  <a:schemeClr val="tx1"/>
                </a:solidFill>
                <a:latin typeface="Cambria" panose="02040503050406030204" pitchFamily="18" charset="0"/>
              </a:rPr>
              <a:t>is substantive we can </a:t>
            </a:r>
            <a:r>
              <a:rPr lang="en-US" dirty="0" smtClean="0">
                <a:solidFill>
                  <a:schemeClr val="tx1"/>
                </a:solidFill>
                <a:latin typeface="Cambria" panose="02040503050406030204" pitchFamily="18" charset="0"/>
              </a:rPr>
              <a:t>convert </a:t>
            </a:r>
            <a:r>
              <a:rPr lang="en-US" dirty="0">
                <a:solidFill>
                  <a:schemeClr val="tx1"/>
                </a:solidFill>
                <a:latin typeface="Cambria" panose="02040503050406030204" pitchFamily="18" charset="0"/>
              </a:rPr>
              <a:t>the </a:t>
            </a:r>
            <a:r>
              <a:rPr lang="en-US" i="1" dirty="0">
                <a:solidFill>
                  <a:schemeClr val="tx1"/>
                </a:solidFill>
                <a:latin typeface="Cambria" panose="02040503050406030204" pitchFamily="18" charset="0"/>
              </a:rPr>
              <a:t>t</a:t>
            </a:r>
            <a:r>
              <a:rPr lang="en-US" dirty="0">
                <a:solidFill>
                  <a:schemeClr val="tx1"/>
                </a:solidFill>
                <a:latin typeface="Cambria" panose="02040503050406030204" pitchFamily="18" charset="0"/>
              </a:rPr>
              <a:t>-statistics into a value of </a:t>
            </a:r>
            <a:r>
              <a:rPr lang="en-US" i="1" dirty="0" smtClean="0">
                <a:solidFill>
                  <a:schemeClr val="tx1"/>
                </a:solidFill>
                <a:latin typeface="Cambria" panose="02040503050406030204" pitchFamily="18" charset="0"/>
              </a:rPr>
              <a:t>r</a:t>
            </a:r>
            <a:r>
              <a:rPr lang="en-US" dirty="0">
                <a:solidFill>
                  <a:schemeClr val="tx1"/>
                </a:solidFill>
                <a:latin typeface="Cambria" panose="02040503050406030204" pitchFamily="18" charset="0"/>
              </a:rPr>
              <a:t> </a:t>
            </a:r>
            <a:r>
              <a:rPr lang="en-US" dirty="0" smtClean="0">
                <a:solidFill>
                  <a:schemeClr val="tx1"/>
                </a:solidFill>
                <a:latin typeface="Cambria" panose="02040503050406030204" pitchFamily="18" charset="0"/>
              </a:rPr>
              <a:t>using the formula. We </a:t>
            </a:r>
            <a:r>
              <a:rPr lang="en-US" dirty="0">
                <a:solidFill>
                  <a:schemeClr val="tx1"/>
                </a:solidFill>
                <a:latin typeface="Cambria" panose="02040503050406030204" pitchFamily="18" charset="0"/>
              </a:rPr>
              <a:t>know the value of </a:t>
            </a:r>
            <a:r>
              <a:rPr lang="en-US" i="1" dirty="0">
                <a:solidFill>
                  <a:schemeClr val="tx1"/>
                </a:solidFill>
                <a:latin typeface="Cambria" panose="02040503050406030204" pitchFamily="18" charset="0"/>
              </a:rPr>
              <a:t>t </a:t>
            </a:r>
            <a:r>
              <a:rPr lang="en-US" dirty="0">
                <a:solidFill>
                  <a:schemeClr val="tx1"/>
                </a:solidFill>
                <a:latin typeface="Cambria" panose="02040503050406030204" pitchFamily="18" charset="0"/>
              </a:rPr>
              <a:t>and the </a:t>
            </a:r>
            <a:r>
              <a:rPr lang="en-US" i="1" dirty="0" err="1">
                <a:solidFill>
                  <a:schemeClr val="tx1"/>
                </a:solidFill>
                <a:latin typeface="Cambria" panose="02040503050406030204" pitchFamily="18" charset="0"/>
              </a:rPr>
              <a:t>df</a:t>
            </a:r>
            <a:r>
              <a:rPr lang="en-US" i="1" dirty="0">
                <a:solidFill>
                  <a:schemeClr val="tx1"/>
                </a:solidFill>
                <a:latin typeface="Cambria" panose="02040503050406030204" pitchFamily="18" charset="0"/>
              </a:rPr>
              <a:t> </a:t>
            </a:r>
            <a:r>
              <a:rPr lang="en-US" dirty="0">
                <a:solidFill>
                  <a:schemeClr val="tx1"/>
                </a:solidFill>
                <a:latin typeface="Cambria" panose="02040503050406030204" pitchFamily="18" charset="0"/>
              </a:rPr>
              <a:t>from the</a:t>
            </a:r>
            <a:br>
              <a:rPr lang="en-US" dirty="0">
                <a:solidFill>
                  <a:schemeClr val="tx1"/>
                </a:solidFill>
                <a:latin typeface="Cambria" panose="02040503050406030204" pitchFamily="18" charset="0"/>
              </a:rPr>
            </a:br>
            <a:r>
              <a:rPr lang="en-US" dirty="0">
                <a:solidFill>
                  <a:schemeClr val="tx1"/>
                </a:solidFill>
                <a:latin typeface="Cambria" panose="02040503050406030204" pitchFamily="18" charset="0"/>
              </a:rPr>
              <a:t>SPSS output and so we can compute </a:t>
            </a:r>
            <a:r>
              <a:rPr lang="en-US" i="1" dirty="0">
                <a:solidFill>
                  <a:schemeClr val="tx1"/>
                </a:solidFill>
                <a:latin typeface="Cambria" panose="02040503050406030204" pitchFamily="18" charset="0"/>
              </a:rPr>
              <a:t>r </a:t>
            </a:r>
            <a:r>
              <a:rPr lang="en-US" dirty="0">
                <a:solidFill>
                  <a:schemeClr val="tx1"/>
                </a:solidFill>
                <a:latin typeface="Cambria" panose="02040503050406030204" pitchFamily="18" charset="0"/>
              </a:rPr>
              <a:t>as follows: </a:t>
            </a:r>
            <a:br>
              <a:rPr lang="en-US" dirty="0">
                <a:solidFill>
                  <a:schemeClr val="tx1"/>
                </a:solidFill>
                <a:latin typeface="Cambria" panose="02040503050406030204" pitchFamily="18" charset="0"/>
              </a:rPr>
            </a:br>
            <a:endParaRPr lang="en-US" dirty="0">
              <a:solidFill>
                <a:schemeClr val="tx1"/>
              </a:solidFill>
              <a:latin typeface="Cambria" panose="02040503050406030204" pitchFamily="18"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838200"/>
            <a:ext cx="222337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C:\Users\User\Desktop\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 y="2590800"/>
            <a:ext cx="8881858" cy="282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99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0"/>
            <a:ext cx="8229600" cy="1143000"/>
          </a:xfrm>
        </p:spPr>
        <p:txBody>
          <a:bodyPr>
            <a:noAutofit/>
          </a:bodyPr>
          <a:lstStyle/>
          <a:p>
            <a:r>
              <a:rPr lang="en-US" sz="1800" b="1" dirty="0" smtClean="0"/>
              <a:t>Output</a:t>
            </a:r>
            <a:r>
              <a:rPr lang="en-US" sz="1800" dirty="0" smtClean="0"/>
              <a:t>: Look at </a:t>
            </a:r>
            <a:r>
              <a:rPr lang="en-US" sz="1800" dirty="0" err="1" smtClean="0"/>
              <a:t>levene’s</a:t>
            </a:r>
            <a:r>
              <a:rPr lang="en-US" sz="1800" dirty="0" smtClean="0"/>
              <a:t> test. If the </a:t>
            </a:r>
            <a:r>
              <a:rPr lang="en-US" sz="1800" dirty="0" err="1" smtClean="0"/>
              <a:t>levene’s</a:t>
            </a:r>
            <a:r>
              <a:rPr lang="en-US" sz="1800" dirty="0" smtClean="0"/>
              <a:t> test is less than .05 then look into the statistic of “</a:t>
            </a:r>
            <a:r>
              <a:rPr lang="en-US" sz="1800" i="1" dirty="0" smtClean="0"/>
              <a:t>Equal variances not assumed</a:t>
            </a:r>
            <a:r>
              <a:rPr lang="en-US" sz="1800" dirty="0" smtClean="0"/>
              <a:t>” row and if the </a:t>
            </a:r>
            <a:r>
              <a:rPr lang="en-US" sz="1800" dirty="0" err="1" smtClean="0"/>
              <a:t>Levene’s</a:t>
            </a:r>
            <a:r>
              <a:rPr lang="en-US" sz="1800" dirty="0" smtClean="0"/>
              <a:t> test is greater than .05 then look into the statistic “Equal variances assumed” row. </a:t>
            </a:r>
            <a:endParaRPr lang="en-US" sz="1800" dirty="0"/>
          </a:p>
        </p:txBody>
      </p:sp>
      <p:pic>
        <p:nvPicPr>
          <p:cNvPr id="6146" name="Picture 2" descr="C:\Users\User\Desktop\1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8229600" cy="34877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 y="5410200"/>
            <a:ext cx="2590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Calculating effect size</a:t>
            </a:r>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5181600"/>
            <a:ext cx="2133600" cy="15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a:xfrm>
            <a:off x="3352800" y="5638800"/>
            <a:ext cx="3048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834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7"/>
                                        </p:tgtEl>
                                        <p:attrNameLst>
                                          <p:attrName>style.visibility</p:attrName>
                                        </p:attrNameLst>
                                      </p:cBhvr>
                                      <p:to>
                                        <p:strVal val="visible"/>
                                      </p:to>
                                    </p:set>
                                    <p:anim calcmode="lin" valueType="num">
                                      <p:cBhvr additive="base">
                                        <p:cTn id="25" dur="500" fill="hold"/>
                                        <p:tgtEl>
                                          <p:spTgt spid="6147"/>
                                        </p:tgtEl>
                                        <p:attrNameLst>
                                          <p:attrName>ppt_x</p:attrName>
                                        </p:attrNameLst>
                                      </p:cBhvr>
                                      <p:tavLst>
                                        <p:tav tm="0">
                                          <p:val>
                                            <p:strVal val="#ppt_x"/>
                                          </p:val>
                                        </p:tav>
                                        <p:tav tm="100000">
                                          <p:val>
                                            <p:strVal val="#ppt_x"/>
                                          </p:val>
                                        </p:tav>
                                      </p:tavLst>
                                    </p:anim>
                                    <p:anim calcmode="lin" valueType="num">
                                      <p:cBhvr additive="base">
                                        <p:cTn id="26"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t test result (Independent t test)</a:t>
            </a:r>
            <a:endParaRPr lang="en-US" dirty="0"/>
          </a:p>
        </p:txBody>
      </p:sp>
      <p:pic>
        <p:nvPicPr>
          <p:cNvPr id="5" name="Picture 2" descr="C:\Users\User\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229600" cy="261507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a:xfrm>
            <a:off x="457200" y="4572001"/>
            <a:ext cx="8229600" cy="1143000"/>
          </a:xfrm>
        </p:spPr>
        <p:txBody>
          <a:bodyPr>
            <a:normAutofit fontScale="55000" lnSpcReduction="20000"/>
          </a:bodyPr>
          <a:lstStyle/>
          <a:p>
            <a:r>
              <a:rPr lang="en-US" dirty="0"/>
              <a:t>On average, participants experienced greater anxiety to real spiders (</a:t>
            </a:r>
            <a:r>
              <a:rPr lang="en-US" i="1" dirty="0"/>
              <a:t>M </a:t>
            </a:r>
            <a:r>
              <a:rPr lang="en-US" dirty="0"/>
              <a:t>= 47.00</a:t>
            </a:r>
            <a:r>
              <a:rPr lang="en-US" dirty="0" smtClean="0"/>
              <a:t>,  </a:t>
            </a:r>
            <a:r>
              <a:rPr lang="en-US" i="1" dirty="0" smtClean="0"/>
              <a:t>SE </a:t>
            </a:r>
            <a:r>
              <a:rPr lang="en-US" dirty="0"/>
              <a:t>= 3.18) than to pictures of spiders (</a:t>
            </a:r>
            <a:r>
              <a:rPr lang="en-US" i="1" dirty="0"/>
              <a:t>M </a:t>
            </a:r>
            <a:r>
              <a:rPr lang="en-US" dirty="0"/>
              <a:t>= 40.00, </a:t>
            </a:r>
            <a:r>
              <a:rPr lang="en-US" i="1" dirty="0"/>
              <a:t>SE </a:t>
            </a:r>
            <a:r>
              <a:rPr lang="en-US" dirty="0"/>
              <a:t>= 2.68). This difference </a:t>
            </a:r>
            <a:r>
              <a:rPr lang="en-US" dirty="0" smtClean="0"/>
              <a:t>was not </a:t>
            </a:r>
            <a:r>
              <a:rPr lang="en-US" dirty="0"/>
              <a:t>significant </a:t>
            </a:r>
            <a:r>
              <a:rPr lang="en-US" i="1" dirty="0"/>
              <a:t>t</a:t>
            </a:r>
            <a:r>
              <a:rPr lang="en-US" dirty="0"/>
              <a:t>(22) = -1.68, </a:t>
            </a:r>
            <a:r>
              <a:rPr lang="en-US" i="1" dirty="0"/>
              <a:t>p </a:t>
            </a:r>
            <a:r>
              <a:rPr lang="en-US" dirty="0"/>
              <a:t>&gt; .05; however, it did represent a medium-sized </a:t>
            </a:r>
            <a:r>
              <a:rPr lang="en-US" dirty="0" smtClean="0"/>
              <a:t>effect </a:t>
            </a:r>
            <a:r>
              <a:rPr lang="en-US" i="1" dirty="0" smtClean="0"/>
              <a:t>r </a:t>
            </a:r>
            <a:r>
              <a:rPr lang="en-US" dirty="0"/>
              <a:t>= .34. </a:t>
            </a:r>
            <a:br>
              <a:rPr lang="en-US" dirty="0"/>
            </a:br>
            <a:endParaRPr lang="en-US" dirty="0"/>
          </a:p>
        </p:txBody>
      </p:sp>
    </p:spTree>
    <p:extLst>
      <p:ext uri="{BB962C8B-B14F-4D97-AF65-F5344CB8AC3E}">
        <p14:creationId xmlns:p14="http://schemas.microsoft.com/office/powerpoint/2010/main" val="100978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TotalTime>
  <Words>562</Words>
  <Application>Microsoft Office PowerPoint</Application>
  <PresentationFormat>On-screen Show (4:3)</PresentationFormat>
  <Paragraphs>38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Parametric test: Comparing two means – t tests</vt:lpstr>
      <vt:lpstr>Conditions for t tests</vt:lpstr>
      <vt:lpstr>How to perform Independent sample t test</vt:lpstr>
      <vt:lpstr>Performing independent t test</vt:lpstr>
      <vt:lpstr>Contd…</vt:lpstr>
      <vt:lpstr>output</vt:lpstr>
      <vt:lpstr>Calculating effect size</vt:lpstr>
      <vt:lpstr>Output: Look at levene’s test. If the levene’s test is less than .05 then look into the statistic of “Equal variances not assumed” row and if the Levene’s test is greater than .05 then look into the statistic “Equal variances assumed” row. </vt:lpstr>
      <vt:lpstr>Reporting t test result (Independent t test)</vt:lpstr>
      <vt:lpstr>Dependent t test (data arrangement)</vt:lpstr>
      <vt:lpstr>Dependent t test</vt:lpstr>
      <vt:lpstr>Out put from dependent t test</vt:lpstr>
      <vt:lpstr>Calculating the effect size</vt:lpstr>
      <vt:lpstr>What to do if the data exhibits non normal distribution?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23</cp:revision>
  <dcterms:created xsi:type="dcterms:W3CDTF">2017-04-03T05:12:16Z</dcterms:created>
  <dcterms:modified xsi:type="dcterms:W3CDTF">2017-04-10T04:20:52Z</dcterms:modified>
</cp:coreProperties>
</file>