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3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485" y="-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3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2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6E47-1D8E-43A8-A712-177C7B9F872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49CA-0974-46A5-9DEB-8A546804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Estimating 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/>
          <a:lstStyle/>
          <a:p>
            <a:r>
              <a:rPr lang="en-US" b="1" dirty="0" smtClean="0"/>
              <a:t>Remember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8161" cy="4351338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Population Standard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eviation </a:t>
            </a:r>
            <a:r>
              <a:rPr lang="en-US" dirty="0" smtClean="0"/>
              <a:t>is known use </a:t>
            </a:r>
            <a:r>
              <a:rPr lang="en-US" i="1" dirty="0" smtClean="0">
                <a:solidFill>
                  <a:srgbClr val="FF0000"/>
                </a:solidFill>
              </a:rPr>
              <a:t>z distribution (±1.96)</a:t>
            </a:r>
            <a:r>
              <a:rPr lang="en-US" dirty="0" smtClean="0"/>
              <a:t> to determine </a:t>
            </a:r>
            <a:r>
              <a:rPr lang="en-US" dirty="0" smtClean="0">
                <a:solidFill>
                  <a:srgbClr val="FF0000"/>
                </a:solidFill>
              </a:rPr>
              <a:t>margin of error </a:t>
            </a:r>
            <a:r>
              <a:rPr lang="en-US" dirty="0" smtClean="0"/>
              <a:t>while estimating </a:t>
            </a:r>
            <a:r>
              <a:rPr lang="en-US" b="1" dirty="0" smtClean="0">
                <a:solidFill>
                  <a:srgbClr val="FF0000"/>
                </a:solidFill>
              </a:rPr>
              <a:t>Confidence Interval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Population Standard Deviation</a:t>
            </a:r>
            <a:r>
              <a:rPr lang="en-US" dirty="0" smtClean="0"/>
              <a:t> is not known (for example, small sample or rare) use </a:t>
            </a:r>
            <a:r>
              <a:rPr lang="en-US" i="1" dirty="0" smtClean="0">
                <a:solidFill>
                  <a:srgbClr val="FF0000"/>
                </a:solidFill>
              </a:rPr>
              <a:t>t distribution (± 2.26) </a:t>
            </a:r>
            <a:r>
              <a:rPr lang="en-US" dirty="0" smtClean="0"/>
              <a:t>to determine </a:t>
            </a:r>
            <a:r>
              <a:rPr lang="en-US" dirty="0" smtClean="0">
                <a:solidFill>
                  <a:srgbClr val="FF0000"/>
                </a:solidFill>
              </a:rPr>
              <a:t>margin of error</a:t>
            </a:r>
            <a:r>
              <a:rPr lang="en-US" dirty="0" smtClean="0"/>
              <a:t> while estimating </a:t>
            </a:r>
            <a:r>
              <a:rPr lang="en-US" b="1" dirty="0" smtClean="0">
                <a:solidFill>
                  <a:srgbClr val="FF0000"/>
                </a:solidFill>
              </a:rPr>
              <a:t>Confidence Interval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sample size (n)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439"/>
            <a:ext cx="6482684" cy="636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45" y="2781364"/>
            <a:ext cx="2861190" cy="1584160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5400000">
            <a:off x="5157016" y="2187679"/>
            <a:ext cx="491617" cy="156332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350" y="2998432"/>
            <a:ext cx="2789162" cy="86113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532671" y="2998432"/>
            <a:ext cx="1966451" cy="136709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1"/>
            <a:endCxn id="9" idx="6"/>
          </p:cNvCxnSpPr>
          <p:nvPr/>
        </p:nvCxnSpPr>
        <p:spPr>
          <a:xfrm flipH="1">
            <a:off x="6499122" y="3429000"/>
            <a:ext cx="983228" cy="252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831" y="4796092"/>
            <a:ext cx="3457575" cy="1428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0942" y="5081984"/>
            <a:ext cx="2605548" cy="81736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Substitute Margin of error by ‘</a:t>
            </a:r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136490" y="5490669"/>
            <a:ext cx="357341" cy="197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544" y="4478364"/>
            <a:ext cx="4975456" cy="20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7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110" y="534294"/>
            <a:ext cx="2416278" cy="1325563"/>
          </a:xfrm>
        </p:spPr>
        <p:txBody>
          <a:bodyPr/>
          <a:lstStyle/>
          <a:p>
            <a:r>
              <a:rPr lang="en-US" dirty="0" smtClean="0"/>
              <a:t>Rearrange algebraically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1" y="249339"/>
            <a:ext cx="3429000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861" y="432619"/>
            <a:ext cx="3276600" cy="1541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161" y="2765323"/>
            <a:ext cx="4000500" cy="213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198" y="3169341"/>
            <a:ext cx="3873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Square both sides to eliminate square root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2561" y="5397910"/>
            <a:ext cx="11049000" cy="717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Now solve for the sample size ‘</a:t>
            </a:r>
            <a:r>
              <a:rPr lang="en-US" b="1" i="1" dirty="0" smtClean="0">
                <a:solidFill>
                  <a:srgbClr val="FF0000"/>
                </a:solidFill>
              </a:rPr>
              <a:t>n’</a:t>
            </a:r>
            <a:r>
              <a:rPr lang="en-US" dirty="0" smtClean="0">
                <a:solidFill>
                  <a:srgbClr val="FF0000"/>
                </a:solidFill>
              </a:rPr>
              <a:t> using other measures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2" idx="1"/>
          </p:cNvCxnSpPr>
          <p:nvPr/>
        </p:nvCxnSpPr>
        <p:spPr>
          <a:xfrm flipV="1">
            <a:off x="4011561" y="1197076"/>
            <a:ext cx="70054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5" idx="1"/>
          </p:cNvCxnSpPr>
          <p:nvPr/>
        </p:nvCxnSpPr>
        <p:spPr>
          <a:xfrm>
            <a:off x="7128388" y="1197076"/>
            <a:ext cx="426473" cy="6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4712109" y="3832123"/>
            <a:ext cx="7810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Note for selecting sample size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45" y="1297858"/>
            <a:ext cx="11769213" cy="4879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Standard deviation (</a:t>
            </a:r>
            <a:r>
              <a:rPr lang="en-US" i="1" dirty="0" smtClean="0">
                <a:solidFill>
                  <a:srgbClr val="FF0000"/>
                </a:solidFill>
              </a:rPr>
              <a:t>Population Standard Deviation</a:t>
            </a:r>
            <a:r>
              <a:rPr lang="en-US" dirty="0" smtClean="0"/>
              <a:t>) is required to estimate sample size but most of the time </a:t>
            </a:r>
            <a:r>
              <a:rPr lang="en-US" i="1" dirty="0" smtClean="0">
                <a:solidFill>
                  <a:srgbClr val="FF0000"/>
                </a:solidFill>
              </a:rPr>
              <a:t>Population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i="1" dirty="0" smtClean="0">
                <a:solidFill>
                  <a:srgbClr val="FF0000"/>
                </a:solidFill>
              </a:rPr>
              <a:t>tandard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i="1" dirty="0" smtClean="0">
                <a:solidFill>
                  <a:srgbClr val="FF0000"/>
                </a:solidFill>
              </a:rPr>
              <a:t>eviation </a:t>
            </a:r>
            <a:r>
              <a:rPr lang="en-US" dirty="0" smtClean="0"/>
              <a:t>is not known. So use following options: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</a:t>
            </a:r>
            <a:r>
              <a:rPr lang="el-GR" dirty="0" smtClean="0"/>
              <a:t>σ</a:t>
            </a:r>
            <a:r>
              <a:rPr lang="en-US" dirty="0" smtClean="0"/>
              <a:t> from the previous studies using the same population of interest.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Conduct a pilot study to select a preliminary sample and use sample standard deviation from the pilot study.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judgment or ‘best guess’ for </a:t>
            </a:r>
            <a:r>
              <a:rPr lang="el-GR" dirty="0" smtClean="0"/>
              <a:t>σ</a:t>
            </a:r>
            <a:r>
              <a:rPr lang="en-US" dirty="0" smtClean="0"/>
              <a:t>. A common guess is the data range (high – low) divided by 4 (This is also called a ‘planning value’).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smtClean="0"/>
              <a:t>How large a sample size should be selected to provide a 95% confidence interval with a margin of error (E) of 8, assuming the population standard deviation is, </a:t>
            </a:r>
            <a:r>
              <a:rPr lang="el-GR" dirty="0" smtClean="0"/>
              <a:t>σ</a:t>
            </a:r>
            <a:r>
              <a:rPr lang="en-US" dirty="0" smtClean="0"/>
              <a:t>, = 36?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83" y="3563937"/>
            <a:ext cx="8514617" cy="3216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4" y="4093825"/>
            <a:ext cx="2942917" cy="15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grocery shop place an order for rice bags for selling with a minimum of 782 and a maximum of 1303 bags per day. When minimum bags were ordered there was shortage but if the maximum were ordered some bags were getting spoilt. A 95% confidence interval is desired. Determine: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planning value for the population standard deviation.</a:t>
            </a:r>
          </a:p>
          <a:p>
            <a:pPr lvl="1"/>
            <a:r>
              <a:rPr lang="en-US" dirty="0" smtClean="0"/>
              <a:t>How large a sample of rice bags per day should be ordered with the following margin of errors: (a) ±100, (b) ± 50, (c) ± 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710"/>
          </a:xfrm>
        </p:spPr>
        <p:txBody>
          <a:bodyPr/>
          <a:lstStyle/>
          <a:p>
            <a:r>
              <a:rPr lang="en-US" dirty="0" smtClean="0"/>
              <a:t>Sample size versus Margin of error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910" y="1310415"/>
            <a:ext cx="3715672" cy="1685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279" y="3458496"/>
            <a:ext cx="3787458" cy="2529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516" y="3471647"/>
            <a:ext cx="3546833" cy="25191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48" y="3471647"/>
            <a:ext cx="3441462" cy="26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9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(additional formula for calculating sample size)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123"/>
          </a:xfrm>
        </p:spPr>
        <p:txBody>
          <a:bodyPr/>
          <a:lstStyle/>
          <a:p>
            <a:r>
              <a:rPr lang="en-US" dirty="0" smtClean="0"/>
              <a:t>Lets say we want to do a survey of employee of CNR on how they use computers at work. Lets say the total population is 2500 and if the level of your confidence is 95%, what would be the sample size you need to consider a sample for data collection?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990600" y="3905152"/>
                <a:ext cx="2784987" cy="1256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05152"/>
                <a:ext cx="2784987" cy="1256784"/>
              </a:xfrm>
              <a:prstGeom prst="rect">
                <a:avLst/>
              </a:prstGeom>
              <a:blipFill rotWithShape="0">
                <a:blip r:embed="rId2"/>
                <a:stretch>
                  <a:fillRect l="-4605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148781" y="3824748"/>
                <a:ext cx="4451554" cy="1256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 smtClean="0"/>
                  <a:t>where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𝑒𝑞𝑢𝑖𝑟𝑟𝑒𝑑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smtClean="0"/>
                  <a:t>N = total population,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e = error.</a:t>
                </a:r>
                <a:endParaRPr lang="en-US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81" y="3824748"/>
                <a:ext cx="4451554" cy="1256784"/>
              </a:xfrm>
              <a:prstGeom prst="rect">
                <a:avLst/>
              </a:prstGeom>
              <a:blipFill rotWithShape="0">
                <a:blip r:embed="rId3"/>
                <a:stretch>
                  <a:fillRect l="-2192" t="-917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9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Point estimation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Standard error of the Mean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Confidence Interval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Sample size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/>
          <a:lstStyle/>
          <a:p>
            <a:r>
              <a:rPr lang="en-US" dirty="0" smtClean="0"/>
              <a:t>Point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0364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sample </a:t>
            </a:r>
            <a:r>
              <a:rPr lang="en-US" i="1" dirty="0" smtClean="0">
                <a:solidFill>
                  <a:srgbClr val="FF0000"/>
                </a:solidFill>
              </a:rPr>
              <a:t>statistics</a:t>
            </a:r>
            <a:r>
              <a:rPr lang="en-US" dirty="0" smtClean="0"/>
              <a:t> (see figure 2) are commonly referred to as </a:t>
            </a:r>
            <a:r>
              <a:rPr lang="en-US" i="1" dirty="0" smtClean="0">
                <a:solidFill>
                  <a:srgbClr val="FF0000"/>
                </a:solidFill>
              </a:rPr>
              <a:t>Point Estimator </a:t>
            </a:r>
            <a:r>
              <a:rPr lang="en-US" dirty="0" smtClean="0"/>
              <a:t>for unknown population parameter.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Point estimators have always an error. These errors are commonly referred to as ‘</a:t>
            </a:r>
            <a:r>
              <a:rPr lang="en-US" dirty="0" smtClean="0">
                <a:solidFill>
                  <a:srgbClr val="FF0000"/>
                </a:solidFill>
              </a:rPr>
              <a:t>margin of error</a:t>
            </a:r>
            <a:r>
              <a:rPr lang="en-US" dirty="0" smtClean="0"/>
              <a:t>’.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0" y="1778041"/>
            <a:ext cx="5768340" cy="2004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00" y="1797091"/>
            <a:ext cx="5135880" cy="19659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3782101"/>
            <a:ext cx="442451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Figure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3159" y="3787019"/>
            <a:ext cx="442451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Figure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/>
          <a:lstStyle/>
          <a:p>
            <a:r>
              <a:rPr lang="en-US" dirty="0" smtClean="0"/>
              <a:t>Margin of error: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82"/>
            <a:ext cx="10515600" cy="5065918"/>
          </a:xfrm>
        </p:spPr>
        <p:txBody>
          <a:bodyPr/>
          <a:lstStyle/>
          <a:p>
            <a:r>
              <a:rPr lang="en-US" dirty="0" smtClean="0"/>
              <a:t>The margin of error is statistic expressing the amount of random sampling error in a surveys results.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larger the margin of error, the less confidence one should have that the reported results are close to the true figures. Margin of error applies when a population is incompletely sampled.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1" y="4780167"/>
            <a:ext cx="3371850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825" y="4399166"/>
            <a:ext cx="2181225" cy="13239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458621" y="5061154"/>
            <a:ext cx="11072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tandard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rror of the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/>
              <a:t>ean (</a:t>
            </a:r>
            <a:r>
              <a:rPr lang="en-US" dirty="0" smtClean="0">
                <a:solidFill>
                  <a:srgbClr val="FF0000"/>
                </a:solidFill>
              </a:rPr>
              <a:t>SEM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51" y="1690688"/>
            <a:ext cx="2194560" cy="1363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4967" y="1627425"/>
            <a:ext cx="2861187" cy="13124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Standard Error of the Mean (</a:t>
            </a:r>
            <a:r>
              <a:rPr lang="en-US" sz="2000" b="1" i="1" dirty="0" smtClean="0">
                <a:solidFill>
                  <a:srgbClr val="FF0000"/>
                </a:solidFill>
              </a:rPr>
              <a:t>Standard deviation of mean</a:t>
            </a:r>
            <a:r>
              <a:rPr lang="en-US" sz="2000" b="1" dirty="0" smtClean="0">
                <a:solidFill>
                  <a:srgbClr val="FF0000"/>
                </a:solidFill>
              </a:rPr>
              <a:t>): SEM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57793" y="1627424"/>
            <a:ext cx="2861187" cy="49652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Standard deviation of Population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8581" y="3647771"/>
            <a:ext cx="1858298" cy="39329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Sample size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3156154" y="2283635"/>
            <a:ext cx="1366685" cy="1711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6302477" y="1875689"/>
            <a:ext cx="1155316" cy="33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</p:cNvCxnSpPr>
          <p:nvPr/>
        </p:nvCxnSpPr>
        <p:spPr>
          <a:xfrm flipH="1" flipV="1">
            <a:off x="6272981" y="2939845"/>
            <a:ext cx="14749" cy="70792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7367" y="4364437"/>
            <a:ext cx="10906433" cy="144534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Relationship between SEM, Standard deviation of the population and Sample size</a:t>
            </a:r>
            <a:r>
              <a:rPr lang="en-US" sz="2400" dirty="0" smtClean="0">
                <a:solidFill>
                  <a:srgbClr val="FF0000"/>
                </a:solidFill>
              </a:rPr>
              <a:t>: When sample size increases, SEM decreases (arrows) and when population standard deviation is small, SEM also tends to be small.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7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Confidence Interval = Point Estimate ± Margin of error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838200" y="2715034"/>
                <a:ext cx="10515600" cy="4902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 smtClean="0">
                    <a:solidFill>
                      <a:srgbClr val="FF0000"/>
                    </a:solidFill>
                  </a:rPr>
                  <a:t>Confidence Interval = Point Estimate (mean) ± 1.96</a:t>
                </a:r>
                <a:r>
                  <a:rPr lang="el-GR" b="1" dirty="0">
                    <a:solidFill>
                      <a:srgbClr val="FF0000"/>
                    </a:solidFill>
                  </a:rPr>
                  <a:t>σ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/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15034"/>
                <a:ext cx="10515600" cy="490281"/>
              </a:xfrm>
              <a:prstGeom prst="rect">
                <a:avLst/>
              </a:prstGeom>
              <a:blipFill rotWithShape="0">
                <a:blip r:embed="rId2"/>
                <a:stretch>
                  <a:fillRect l="-928" t="-11111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99" y="3621651"/>
            <a:ext cx="2758440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2724" y="3677879"/>
            <a:ext cx="3460954" cy="68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Confidence Interval =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31835" y="3679555"/>
            <a:ext cx="3460954" cy="68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When population standard deviation is known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7747278" y="3406391"/>
            <a:ext cx="2582425" cy="36926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496071" y="3775658"/>
            <a:ext cx="716568" cy="5898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19" y="4549477"/>
            <a:ext cx="1429738" cy="88862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1" idx="4"/>
          </p:cNvCxnSpPr>
          <p:nvPr/>
        </p:nvCxnSpPr>
        <p:spPr>
          <a:xfrm flipV="1">
            <a:off x="7854355" y="4365523"/>
            <a:ext cx="0" cy="4725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2001" y="5491931"/>
            <a:ext cx="3460954" cy="68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Confidence Interval =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02" y="5550494"/>
            <a:ext cx="2941320" cy="8458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784235" y="5719752"/>
            <a:ext cx="3460954" cy="68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When population standard deviation is </a:t>
            </a:r>
            <a:r>
              <a:rPr lang="en-US" b="1" dirty="0" smtClean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known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 flipH="1">
            <a:off x="8056992" y="5436751"/>
            <a:ext cx="2582425" cy="36926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64782" y="5776525"/>
            <a:ext cx="716568" cy="5898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2" y="6305857"/>
            <a:ext cx="810570" cy="56003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8377084" y="6211918"/>
            <a:ext cx="229444" cy="2730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97267" y="6467990"/>
            <a:ext cx="3753218" cy="266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 distribution (degrees of freedom)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861301" y="6227916"/>
            <a:ext cx="66807" cy="409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0439" y="5436751"/>
            <a:ext cx="11528322" cy="1429136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439" y="3563701"/>
            <a:ext cx="11528322" cy="1830883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052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347"/>
            <a:ext cx="10515600" cy="2943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estimate the mean amount spent per customer at CNR wet canteen, data was collected for 75 students that are randomly chosen. Assume that population standard deviation is Nu. 4.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At 95% confidence level, what is the margin of error?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the sample mean is Nu. 20, what is the 95% confidence interval for the population mean?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100" y="4628537"/>
            <a:ext cx="2789162" cy="8611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361" y="4493342"/>
            <a:ext cx="2851355" cy="1238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i="1" dirty="0" smtClean="0">
                <a:solidFill>
                  <a:schemeClr val="tx1"/>
                </a:solidFill>
              </a:rPr>
              <a:t>σ</a:t>
            </a:r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400" i="1" dirty="0" smtClean="0">
                <a:solidFill>
                  <a:schemeClr val="tx1"/>
                </a:solidFill>
              </a:rPr>
              <a:t>n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z</a:t>
            </a:r>
            <a:r>
              <a:rPr lang="en-US" sz="2400" i="1" dirty="0" smtClean="0">
                <a:solidFill>
                  <a:schemeClr val="tx1"/>
                </a:solidFill>
              </a:rPr>
              <a:t> (value at 95%)</a:t>
            </a:r>
          </a:p>
          <a:p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8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Solution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317355" cy="2957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0" y="2969916"/>
            <a:ext cx="6961240" cy="388808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845574"/>
            <a:ext cx="1897625" cy="11798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826" y="4326194"/>
            <a:ext cx="2074606" cy="953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Formula to calculate Sample standard deviation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3" idx="4"/>
          </p:cNvCxnSpPr>
          <p:nvPr/>
        </p:nvCxnSpPr>
        <p:spPr>
          <a:xfrm flipH="1" flipV="1">
            <a:off x="948813" y="2025445"/>
            <a:ext cx="157316" cy="230074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1051" y="1022555"/>
            <a:ext cx="11343967" cy="30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estimate the mean amount spent per customer at CNR wet canteen, data was collected for 15 students randomly chosen with sample mean of Nu. 4. </a:t>
            </a:r>
          </a:p>
          <a:p>
            <a:pPr lvl="1"/>
            <a:r>
              <a:rPr lang="en-US" dirty="0" smtClean="0"/>
              <a:t>At 95% confidence level, what is the margin of error?</a:t>
            </a:r>
          </a:p>
          <a:p>
            <a:pPr lvl="1"/>
            <a:r>
              <a:rPr lang="en-US" dirty="0" smtClean="0"/>
              <a:t>If the sample mean is Nu. 20, what is the confidence interval for the population mean ( for all the students)?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765755"/>
            <a:ext cx="1378974" cy="161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n = </a:t>
            </a:r>
          </a:p>
          <a:p>
            <a:pPr marL="0" indent="0">
              <a:buNone/>
            </a:pPr>
            <a:r>
              <a:rPr lang="en-US" i="1" dirty="0" smtClean="0"/>
              <a:t>s = </a:t>
            </a:r>
          </a:p>
          <a:p>
            <a:pPr marL="0" indent="0">
              <a:buNone/>
            </a:pPr>
            <a:r>
              <a:rPr lang="en-US" i="1" dirty="0" err="1" smtClean="0"/>
              <a:t>df</a:t>
            </a:r>
            <a:r>
              <a:rPr lang="en-US" i="1" dirty="0" smtClean="0"/>
              <a:t> = 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13" y="3614461"/>
            <a:ext cx="2077064" cy="1727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302" y="4225260"/>
            <a:ext cx="1767349" cy="69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665" y="5777811"/>
            <a:ext cx="2884094" cy="526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961" y="5751290"/>
            <a:ext cx="1855839" cy="5529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284" y="3035639"/>
            <a:ext cx="1249548" cy="96424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87613" y="3215148"/>
            <a:ext cx="1356852" cy="39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4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826</Words>
  <Application>Microsoft Office PowerPoint</Application>
  <PresentationFormat>Custom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Estimating sample size</vt:lpstr>
      <vt:lpstr>content</vt:lpstr>
      <vt:lpstr>Point estimation</vt:lpstr>
      <vt:lpstr>Margin of error: definition</vt:lpstr>
      <vt:lpstr>Standard Error of the Mean (SEM)</vt:lpstr>
      <vt:lpstr>Confidence Interval </vt:lpstr>
      <vt:lpstr>Example 1</vt:lpstr>
      <vt:lpstr>Solution</vt:lpstr>
      <vt:lpstr>Exercise 2</vt:lpstr>
      <vt:lpstr>Remember</vt:lpstr>
      <vt:lpstr>Estimating sample size (n)</vt:lpstr>
      <vt:lpstr>Rearrange algebraically</vt:lpstr>
      <vt:lpstr>Note for selecting sample size </vt:lpstr>
      <vt:lpstr>Example 3</vt:lpstr>
      <vt:lpstr>Exercise 4</vt:lpstr>
      <vt:lpstr>Sample size versus Margin of error</vt:lpstr>
      <vt:lpstr>Example 1 (additional formula for calculating sample size)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sample size</dc:title>
  <dc:creator>windo mscon</dc:creator>
  <cp:lastModifiedBy>User</cp:lastModifiedBy>
  <cp:revision>25</cp:revision>
  <dcterms:created xsi:type="dcterms:W3CDTF">2016-03-03T22:43:49Z</dcterms:created>
  <dcterms:modified xsi:type="dcterms:W3CDTF">2018-03-14T03:19:04Z</dcterms:modified>
</cp:coreProperties>
</file>