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97" r:id="rId3"/>
    <p:sldId id="284" r:id="rId4"/>
    <p:sldId id="285" r:id="rId5"/>
    <p:sldId id="287" r:id="rId6"/>
    <p:sldId id="288" r:id="rId7"/>
    <p:sldId id="289" r:id="rId8"/>
    <p:sldId id="290" r:id="rId9"/>
    <p:sldId id="292" r:id="rId10"/>
    <p:sldId id="293" r:id="rId11"/>
    <p:sldId id="291" r:id="rId12"/>
    <p:sldId id="294" r:id="rId13"/>
    <p:sldId id="295" r:id="rId14"/>
    <p:sldId id="29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4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7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0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9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8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1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4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4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Non-parametric</a:t>
            </a:r>
            <a:r>
              <a:rPr lang="en-US" b="1" dirty="0" smtClean="0"/>
              <a:t>: Mann Whitney tests </a:t>
            </a:r>
            <a:br>
              <a:rPr lang="en-US" b="1" dirty="0" smtClean="0"/>
            </a:br>
            <a:r>
              <a:rPr lang="en-US" b="1" dirty="0" smtClean="0"/>
              <a:t>[2 Independent samples]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you want to test differences between two conditions and different participants have</a:t>
            </a:r>
            <a:br>
              <a:rPr lang="en-US" dirty="0"/>
            </a:br>
            <a:r>
              <a:rPr lang="en-US" dirty="0"/>
              <a:t>been used in each condition then you have two choices: 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/>
              <a:t>Mann–Whitney test </a:t>
            </a:r>
            <a:r>
              <a:rPr lang="en-US" dirty="0" smtClean="0"/>
              <a:t>and (</a:t>
            </a:r>
            <a:r>
              <a:rPr lang="en-US" i="1" dirty="0" smtClean="0"/>
              <a:t>Independent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Wilcoxon rank-sum test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dependent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endParaRPr lang="en-US" b="1" dirty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tests </a:t>
            </a:r>
            <a:r>
              <a:rPr lang="en-US" dirty="0" smtClean="0"/>
              <a:t>are the </a:t>
            </a:r>
            <a:r>
              <a:rPr lang="en-US" dirty="0"/>
              <a:t>non-parametric equivalent of the independent </a:t>
            </a:r>
            <a:r>
              <a:rPr lang="en-US" i="1" dirty="0"/>
              <a:t>t</a:t>
            </a:r>
            <a:r>
              <a:rPr lang="en-US" dirty="0"/>
              <a:t>-test. </a:t>
            </a:r>
            <a:br>
              <a:rPr lang="en-US" dirty="0"/>
            </a:b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set: Soya eating and sperm production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62000"/>
            <a:ext cx="6019800" cy="605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4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610600" cy="5866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3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4206240" cy="127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19400"/>
            <a:ext cx="54292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25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86800" cy="635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5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Calculating effect size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196596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66800"/>
            <a:ext cx="23431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4696" y="2387346"/>
            <a:ext cx="86106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Reporting result: </a:t>
            </a: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Sperm counts were significantly affected by eating soya meals,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H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(3) = 8.66,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p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&lt; .05. </a:t>
            </a: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712" y="3429000"/>
            <a:ext cx="8610600" cy="327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Sperm counts were significantly affected by eating soya meals, </a:t>
            </a:r>
            <a:r>
              <a:rPr lang="en-US" sz="1600" i="1" dirty="0">
                <a:solidFill>
                  <a:srgbClr val="FF0000"/>
                </a:solidFill>
                <a:latin typeface="Cambria" panose="02040503050406030204" pitchFamily="18" charset="0"/>
              </a:rPr>
              <a:t>H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(3) = 8.66, </a:t>
            </a:r>
            <a:r>
              <a:rPr lang="en-US" sz="1600" i="1" dirty="0">
                <a:solidFill>
                  <a:srgbClr val="FF0000"/>
                </a:solidFill>
                <a:latin typeface="Cambria" panose="02040503050406030204" pitchFamily="18" charset="0"/>
              </a:rPr>
              <a:t>p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&lt; .05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. Mann–Whitney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tests were used to follow up this finding. A Bonferroni correction 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was applied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and so all effects are reported at a .0167 level of significance. It appeared 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that sperm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counts were no different when one soya meal (</a:t>
            </a:r>
            <a:r>
              <a:rPr lang="en-US" sz="1600" i="1" dirty="0">
                <a:solidFill>
                  <a:srgbClr val="FF0000"/>
                </a:solidFill>
                <a:latin typeface="Cambria" panose="02040503050406030204" pitchFamily="18" charset="0"/>
              </a:rPr>
              <a:t>U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= 191, </a:t>
            </a:r>
            <a:r>
              <a:rPr lang="en-US" sz="1600" i="1" dirty="0">
                <a:solidFill>
                  <a:srgbClr val="FF0000"/>
                </a:solidFill>
                <a:latin typeface="Cambria" panose="02040503050406030204" pitchFamily="18" charset="0"/>
              </a:rPr>
              <a:t>r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= -.04) or four 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soya meals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(</a:t>
            </a:r>
            <a:r>
              <a:rPr lang="en-US" sz="1600" i="1" dirty="0">
                <a:solidFill>
                  <a:srgbClr val="FF0000"/>
                </a:solidFill>
                <a:latin typeface="Cambria" panose="02040503050406030204" pitchFamily="18" charset="0"/>
              </a:rPr>
              <a:t>U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= 188, </a:t>
            </a:r>
            <a:r>
              <a:rPr lang="en-US" sz="1600" i="1" dirty="0">
                <a:solidFill>
                  <a:srgbClr val="FF0000"/>
                </a:solidFill>
                <a:latin typeface="Cambria" panose="02040503050406030204" pitchFamily="18" charset="0"/>
              </a:rPr>
              <a:t>r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= -.05) were eaten per week compared to none. However, 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when seven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soya meals were eaten per week sperm counts were significantly lower 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than when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no soya was eaten (</a:t>
            </a:r>
            <a:r>
              <a:rPr lang="en-US" sz="1600" i="1" dirty="0">
                <a:solidFill>
                  <a:srgbClr val="FF0000"/>
                </a:solidFill>
                <a:latin typeface="Cambria" panose="02040503050406030204" pitchFamily="18" charset="0"/>
              </a:rPr>
              <a:t>U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= 104, </a:t>
            </a:r>
            <a:r>
              <a:rPr lang="en-US" sz="1600" i="1" dirty="0">
                <a:solidFill>
                  <a:srgbClr val="FF0000"/>
                </a:solidFill>
                <a:latin typeface="Cambria" panose="02040503050406030204" pitchFamily="18" charset="0"/>
              </a:rPr>
              <a:t>r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= -.41). We can conclude that if soya is eaten 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every day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it significantly reduces sperm counts compared to eating none; however, 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eating soya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less than every day has no significant effect on sperm 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counts.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endParaRPr lang="en-US" sz="16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50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 of certain drugs on levels of depression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/>
              <a:t>For example, a neurologist </a:t>
            </a:r>
            <a:r>
              <a:rPr lang="en-US" sz="2400" dirty="0" smtClean="0"/>
              <a:t>have collected data </a:t>
            </a:r>
            <a:r>
              <a:rPr lang="en-US" sz="2400" dirty="0"/>
              <a:t>to investigate the depressant effects of</a:t>
            </a:r>
            <a:br>
              <a:rPr lang="en-US" sz="2400" dirty="0"/>
            </a:br>
            <a:r>
              <a:rPr lang="en-US" sz="2400" dirty="0"/>
              <a:t>certain recreational drugs. </a:t>
            </a:r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2400" dirty="0" smtClean="0"/>
              <a:t>She </a:t>
            </a:r>
            <a:r>
              <a:rPr lang="en-US" sz="2400" dirty="0"/>
              <a:t>tested 20 clubbers in all: 10 were given an ecstasy tablet </a:t>
            </a:r>
            <a:r>
              <a:rPr lang="en-US" sz="2400" dirty="0" smtClean="0"/>
              <a:t>to take </a:t>
            </a:r>
            <a:r>
              <a:rPr lang="en-US" sz="2400" dirty="0"/>
              <a:t>on a Saturday night and </a:t>
            </a:r>
            <a:r>
              <a:rPr lang="en-US" sz="2400" dirty="0" smtClean="0"/>
              <a:t>10 </a:t>
            </a:r>
            <a:r>
              <a:rPr lang="en-US" sz="2400" dirty="0"/>
              <a:t>were allowed to drink only alcohol. </a:t>
            </a:r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Levels </a:t>
            </a:r>
            <a:r>
              <a:rPr lang="en-US" sz="2400" dirty="0"/>
              <a:t>of </a:t>
            </a:r>
            <a:r>
              <a:rPr lang="en-US" sz="2400" dirty="0" smtClean="0"/>
              <a:t>depression were </a:t>
            </a:r>
            <a:r>
              <a:rPr lang="en-US" sz="2400" dirty="0"/>
              <a:t>measured using the Beck Depression Inventory (BDI) the day after </a:t>
            </a:r>
            <a:r>
              <a:rPr lang="en-US" sz="2400" dirty="0" smtClean="0"/>
              <a:t>and midweek.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513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Mann Whitney test: analyzing data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" y="1143000"/>
            <a:ext cx="8534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2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256672" cy="363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4648200" y="3352800"/>
            <a:ext cx="838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72200" y="3352800"/>
            <a:ext cx="838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5105400"/>
            <a:ext cx="8229600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Calculating effect size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159" y="5143182"/>
            <a:ext cx="1558641" cy="110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293" y="4846161"/>
            <a:ext cx="3211557" cy="155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68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Reporting result from Mann Whitney test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534400" cy="563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Depression levels in ecstasy users (</a:t>
            </a:r>
            <a:r>
              <a:rPr lang="en-US" i="1" dirty="0" err="1"/>
              <a:t>Mdn</a:t>
            </a:r>
            <a:r>
              <a:rPr lang="en-US" i="1" dirty="0"/>
              <a:t> </a:t>
            </a:r>
            <a:r>
              <a:rPr lang="en-US" dirty="0"/>
              <a:t>= 17.50) did not differ significantly from alcohol users (</a:t>
            </a:r>
            <a:r>
              <a:rPr lang="en-US" i="1" dirty="0" err="1"/>
              <a:t>Mdn</a:t>
            </a:r>
            <a:r>
              <a:rPr lang="en-US" i="1" dirty="0"/>
              <a:t> </a:t>
            </a:r>
            <a:r>
              <a:rPr lang="en-US" dirty="0"/>
              <a:t>= 16.00) the day after the drugs were taken, </a:t>
            </a:r>
            <a:r>
              <a:rPr lang="en-US" i="1" dirty="0"/>
              <a:t>U </a:t>
            </a:r>
            <a:r>
              <a:rPr lang="en-US" dirty="0"/>
              <a:t>= 35.50, </a:t>
            </a:r>
            <a:r>
              <a:rPr lang="en-US" i="1" dirty="0"/>
              <a:t>z </a:t>
            </a:r>
            <a:r>
              <a:rPr lang="en-US" dirty="0"/>
              <a:t>= -1.11, </a:t>
            </a:r>
            <a:r>
              <a:rPr lang="en-US" i="1" dirty="0"/>
              <a:t>ns</a:t>
            </a:r>
            <a:r>
              <a:rPr lang="en-US" dirty="0" smtClean="0"/>
              <a:t>, </a:t>
            </a:r>
            <a:r>
              <a:rPr lang="en-US" i="1" dirty="0" smtClean="0"/>
              <a:t>r </a:t>
            </a:r>
            <a:r>
              <a:rPr lang="en-US" dirty="0"/>
              <a:t>= -.25. However, by Wednesday, ecstasy users (</a:t>
            </a:r>
            <a:r>
              <a:rPr lang="en-US" i="1" dirty="0" err="1"/>
              <a:t>Mdn</a:t>
            </a:r>
            <a:r>
              <a:rPr lang="en-US" i="1" dirty="0"/>
              <a:t> </a:t>
            </a:r>
            <a:r>
              <a:rPr lang="en-US" dirty="0"/>
              <a:t>= 33.50) were significantly more</a:t>
            </a:r>
            <a:br>
              <a:rPr lang="en-US" dirty="0"/>
            </a:br>
            <a:r>
              <a:rPr lang="en-US" dirty="0"/>
              <a:t>depressed than alcohol users (</a:t>
            </a:r>
            <a:r>
              <a:rPr lang="en-US" i="1" dirty="0" err="1"/>
              <a:t>Mdn</a:t>
            </a:r>
            <a:r>
              <a:rPr lang="en-US" i="1" dirty="0"/>
              <a:t> </a:t>
            </a:r>
            <a:r>
              <a:rPr lang="en-US" dirty="0"/>
              <a:t>= 7.50), </a:t>
            </a:r>
            <a:r>
              <a:rPr lang="en-US" i="1" dirty="0"/>
              <a:t>U </a:t>
            </a:r>
            <a:r>
              <a:rPr lang="en-US" dirty="0"/>
              <a:t>= 4.00, </a:t>
            </a:r>
            <a:r>
              <a:rPr lang="en-US" i="1" dirty="0"/>
              <a:t>z </a:t>
            </a:r>
            <a:r>
              <a:rPr lang="en-US" dirty="0"/>
              <a:t>= -3.48, </a:t>
            </a:r>
            <a:r>
              <a:rPr lang="en-US" i="1" dirty="0"/>
              <a:t>p </a:t>
            </a:r>
            <a:r>
              <a:rPr lang="en-US" dirty="0"/>
              <a:t>&lt; .001, </a:t>
            </a:r>
            <a:r>
              <a:rPr lang="en-US" i="1" dirty="0"/>
              <a:t>r </a:t>
            </a:r>
            <a:r>
              <a:rPr lang="en-US" dirty="0"/>
              <a:t>= -.78.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200" b="1" dirty="0">
                <a:solidFill>
                  <a:srgbClr val="FF0000"/>
                </a:solidFill>
                <a:latin typeface="Cambria" panose="02040503050406030204" pitchFamily="18" charset="0"/>
              </a:rPr>
              <a:t>Non-parametric</a:t>
            </a:r>
            <a:r>
              <a:rPr lang="en-US" sz="2200" b="1" dirty="0">
                <a:latin typeface="Cambria" panose="02040503050406030204" pitchFamily="18" charset="0"/>
              </a:rPr>
              <a:t>: </a:t>
            </a:r>
            <a:r>
              <a:rPr lang="en-US" sz="2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Wilcoxon rank-sum test  (</a:t>
            </a:r>
            <a:r>
              <a:rPr lang="en-US" sz="22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dependent</a:t>
            </a:r>
            <a:r>
              <a:rPr lang="en-US" sz="2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) </a:t>
            </a:r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</a:rPr>
              <a:t>[2 </a:t>
            </a:r>
            <a:r>
              <a:rPr lang="en-US" sz="2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Dependent </a:t>
            </a:r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</a:rPr>
              <a:t>samples]</a:t>
            </a:r>
            <a:endParaRPr lang="en-US" sz="2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do the </a:t>
            </a:r>
            <a:r>
              <a:rPr lang="en-US" dirty="0" smtClean="0"/>
              <a:t>analysis we </a:t>
            </a:r>
            <a:r>
              <a:rPr lang="en-US" dirty="0"/>
              <a:t>can use the same data as before, but because we </a:t>
            </a:r>
            <a:r>
              <a:rPr lang="en-US" dirty="0" smtClean="0"/>
              <a:t>want to </a:t>
            </a:r>
            <a:r>
              <a:rPr lang="en-US" dirty="0"/>
              <a:t>look at the change for each drug </a:t>
            </a:r>
            <a:r>
              <a:rPr lang="en-US" i="1" dirty="0"/>
              <a:t>separately</a:t>
            </a:r>
            <a:r>
              <a:rPr lang="en-US" dirty="0"/>
              <a:t>, we </a:t>
            </a:r>
            <a:r>
              <a:rPr lang="en-US" dirty="0" smtClean="0"/>
              <a:t>can </a:t>
            </a:r>
            <a:r>
              <a:rPr lang="en-US" i="1" dirty="0" smtClean="0"/>
              <a:t>split </a:t>
            </a:r>
            <a:r>
              <a:rPr lang="en-US" i="1" dirty="0"/>
              <a:t>file </a:t>
            </a:r>
            <a:r>
              <a:rPr lang="en-US" dirty="0"/>
              <a:t>command </a:t>
            </a:r>
            <a:r>
              <a:rPr lang="en-US" dirty="0" smtClean="0"/>
              <a:t>and do the analysis for alcohol and ecstasy group separately.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"/>
            <a:ext cx="8447844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0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for ecstasy and Alcohol group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3977640" cy="184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43000"/>
            <a:ext cx="47148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3457575"/>
            <a:ext cx="28098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35814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Calculating effect size</a:t>
            </a:r>
            <a:endParaRPr 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5198364"/>
            <a:ext cx="8351138" cy="1507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  <a:latin typeface="Cambria" panose="02040503050406030204" pitchFamily="18" charset="0"/>
              </a:rPr>
              <a:t>Reporting result of Wilcoxon signed rank test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: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For ecstasy users, depression levels were significantly higher on Wednesday (</a:t>
            </a:r>
            <a:r>
              <a:rPr lang="en-US" sz="16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Mdn</a:t>
            </a:r>
            <a:r>
              <a:rPr lang="en-US" sz="1600" i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= 33.50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) than on Sunday (</a:t>
            </a:r>
            <a:r>
              <a:rPr lang="en-US" sz="16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Mdn</a:t>
            </a:r>
            <a:r>
              <a:rPr lang="en-US" sz="1600" i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= 17.50), </a:t>
            </a:r>
            <a:r>
              <a:rPr lang="en-US" sz="1600" i="1" dirty="0">
                <a:solidFill>
                  <a:srgbClr val="FF0000"/>
                </a:solidFill>
                <a:latin typeface="Cambria" panose="02040503050406030204" pitchFamily="18" charset="0"/>
              </a:rPr>
              <a:t>T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= 0, </a:t>
            </a:r>
            <a:r>
              <a:rPr lang="en-US" sz="1600" i="1" dirty="0">
                <a:solidFill>
                  <a:srgbClr val="FF0000"/>
                </a:solidFill>
                <a:latin typeface="Cambria" panose="02040503050406030204" pitchFamily="18" charset="0"/>
              </a:rPr>
              <a:t>p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&lt; .05, </a:t>
            </a:r>
            <a:r>
              <a:rPr lang="en-US" sz="1600" i="1" dirty="0">
                <a:solidFill>
                  <a:srgbClr val="FF0000"/>
                </a:solidFill>
                <a:latin typeface="Cambria" panose="02040503050406030204" pitchFamily="18" charset="0"/>
              </a:rPr>
              <a:t>r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= -.57. However, for 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alcohol users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the opposite was true: depression levels were significantly lower on 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Wednesday (</a:t>
            </a:r>
            <a:r>
              <a:rPr lang="en-US" sz="16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Mdn</a:t>
            </a:r>
            <a:r>
              <a:rPr lang="en-US" sz="1600" i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= 7.50) than on Sunday (</a:t>
            </a:r>
            <a:r>
              <a:rPr lang="en-US" sz="16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Mdn</a:t>
            </a:r>
            <a:r>
              <a:rPr lang="en-US" sz="1600" i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= 16.0), </a:t>
            </a:r>
            <a:r>
              <a:rPr lang="en-US" sz="1600" i="1" dirty="0">
                <a:solidFill>
                  <a:srgbClr val="FF0000"/>
                </a:solidFill>
                <a:latin typeface="Cambria" panose="02040503050406030204" pitchFamily="18" charset="0"/>
              </a:rPr>
              <a:t>T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= 8, </a:t>
            </a:r>
            <a:r>
              <a:rPr lang="en-US" sz="1600" i="1" dirty="0">
                <a:solidFill>
                  <a:srgbClr val="FF0000"/>
                </a:solidFill>
                <a:latin typeface="Cambria" panose="02040503050406030204" pitchFamily="18" charset="0"/>
              </a:rPr>
              <a:t>p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&lt; .05, </a:t>
            </a:r>
            <a:r>
              <a:rPr lang="en-US" sz="1600" i="1" dirty="0">
                <a:solidFill>
                  <a:srgbClr val="FF0000"/>
                </a:solidFill>
                <a:latin typeface="Cambria" panose="02040503050406030204" pitchFamily="18" charset="0"/>
              </a:rPr>
              <a:t>r </a:t>
            </a: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= -.44. </a:t>
            </a:r>
            <a:b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endParaRPr lang="en-US" sz="16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01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Non-parametric</a:t>
            </a:r>
            <a:r>
              <a:rPr lang="en-US" b="1" dirty="0"/>
              <a:t>: </a:t>
            </a:r>
            <a:r>
              <a:rPr lang="en-US" b="1" dirty="0" err="1" smtClean="0"/>
              <a:t>KrussKal</a:t>
            </a:r>
            <a:r>
              <a:rPr lang="en-US" b="1" dirty="0" smtClean="0"/>
              <a:t>-Wallis test (Comparing several means/medians) [more than 2 Independent samples</a:t>
            </a:r>
            <a:r>
              <a:rPr lang="en-US" b="1" dirty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/>
          <a:lstStyle/>
          <a:p>
            <a:r>
              <a:rPr lang="en-US" dirty="0" smtClean="0"/>
              <a:t>The one-way </a:t>
            </a:r>
            <a:r>
              <a:rPr lang="en-US" dirty="0"/>
              <a:t>independent ANOVA </a:t>
            </a:r>
            <a:r>
              <a:rPr lang="en-US" dirty="0" smtClean="0"/>
              <a:t>test for non-parametric data is the </a:t>
            </a:r>
            <a:r>
              <a:rPr lang="en-US" b="1" dirty="0" err="1"/>
              <a:t>Kruskal</a:t>
            </a:r>
            <a:r>
              <a:rPr lang="en-US" b="1" dirty="0"/>
              <a:t>–Wallis</a:t>
            </a:r>
            <a:br>
              <a:rPr lang="en-US" b="1" dirty="0"/>
            </a:br>
            <a:r>
              <a:rPr lang="en-US" b="1" dirty="0" smtClean="0"/>
              <a:t>test</a:t>
            </a:r>
            <a:r>
              <a:rPr lang="en-US" dirty="0" smtClean="0"/>
              <a:t>. </a:t>
            </a:r>
            <a:r>
              <a:rPr lang="en-US" dirty="0"/>
              <a:t>If you have data that have violated an assumption then this test can be a </a:t>
            </a:r>
            <a:r>
              <a:rPr lang="en-US" dirty="0" smtClean="0"/>
              <a:t>useful.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491</Words>
  <Application>Microsoft Office PowerPoint</Application>
  <PresentationFormat>On-screen Show (4:3)</PresentationFormat>
  <Paragraphs>35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Non-parametric: Mann Whitney tests  [2 Independent samples]</vt:lpstr>
      <vt:lpstr>Effect of certain drugs on levels of depression</vt:lpstr>
      <vt:lpstr>Mann Whitney test: analyzing data</vt:lpstr>
      <vt:lpstr>Out put</vt:lpstr>
      <vt:lpstr>Reporting result from Mann Whitney test</vt:lpstr>
      <vt:lpstr>Non-parametric: Wilcoxon rank-sum test  (dependent)  [2 Dependent samples]</vt:lpstr>
      <vt:lpstr>PowerPoint Presentation</vt:lpstr>
      <vt:lpstr>Output for ecstasy and Alcohol group</vt:lpstr>
      <vt:lpstr>Non-parametric: KrussKal-Wallis test (Comparing several means/medians) [more than 2 Independent samples]</vt:lpstr>
      <vt:lpstr>Data set: Soya eating and sperm production</vt:lpstr>
      <vt:lpstr>Procedure</vt:lpstr>
      <vt:lpstr>output</vt:lpstr>
      <vt:lpstr>PowerPoint Presentation</vt:lpstr>
      <vt:lpstr>Calculating effect size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35</cp:revision>
  <dcterms:created xsi:type="dcterms:W3CDTF">2017-04-03T05:12:16Z</dcterms:created>
  <dcterms:modified xsi:type="dcterms:W3CDTF">2017-04-11T10:32:02Z</dcterms:modified>
</cp:coreProperties>
</file>