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9" r:id="rId2"/>
    <p:sldId id="282" r:id="rId3"/>
    <p:sldId id="257" r:id="rId4"/>
    <p:sldId id="276" r:id="rId5"/>
    <p:sldId id="277" r:id="rId6"/>
    <p:sldId id="278" r:id="rId7"/>
    <p:sldId id="279" r:id="rId8"/>
    <p:sldId id="280" r:id="rId9"/>
    <p:sldId id="260" r:id="rId10"/>
    <p:sldId id="261" r:id="rId11"/>
    <p:sldId id="262" r:id="rId12"/>
    <p:sldId id="281" r:id="rId13"/>
    <p:sldId id="283" r:id="rId14"/>
    <p:sldId id="297" r:id="rId15"/>
    <p:sldId id="298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85" r:id="rId24"/>
    <p:sldId id="299" r:id="rId25"/>
    <p:sldId id="286" r:id="rId26"/>
    <p:sldId id="300" r:id="rId27"/>
    <p:sldId id="287" r:id="rId28"/>
    <p:sldId id="296" r:id="rId29"/>
    <p:sldId id="295" r:id="rId30"/>
    <p:sldId id="284" r:id="rId31"/>
    <p:sldId id="267" r:id="rId32"/>
    <p:sldId id="268" r:id="rId33"/>
    <p:sldId id="27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4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DCD0E-EEE7-42D3-985F-DD103C77DA3D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B6447-9396-4CD2-BC0B-C32E31B02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34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9C9D319-51E7-4D67-8D25-ACF1AF5ED9CF}" type="slidenum">
              <a:rPr lang="en-US" smtClean="0"/>
              <a:pPr/>
              <a:t>16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4428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19612CD-1542-4FFF-A2A2-4806153BC31E}" type="slidenum">
              <a:rPr lang="en-US" smtClean="0"/>
              <a:pPr/>
              <a:t>17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6465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19612CD-1542-4FFF-A2A2-4806153BC31E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2637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3A23-7D51-4197-8AB4-FD979810D64D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8090-D2D9-4049-954D-DA1D5056A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2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3A23-7D51-4197-8AB4-FD979810D64D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8090-D2D9-4049-954D-DA1D5056A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7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3A23-7D51-4197-8AB4-FD979810D64D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8090-D2D9-4049-954D-DA1D5056A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6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3A23-7D51-4197-8AB4-FD979810D64D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8090-D2D9-4049-954D-DA1D5056A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3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3A23-7D51-4197-8AB4-FD979810D64D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8090-D2D9-4049-954D-DA1D5056A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4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3A23-7D51-4197-8AB4-FD979810D64D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8090-D2D9-4049-954D-DA1D5056A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0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3A23-7D51-4197-8AB4-FD979810D64D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8090-D2D9-4049-954D-DA1D5056A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4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3A23-7D51-4197-8AB4-FD979810D64D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8090-D2D9-4049-954D-DA1D5056A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3A23-7D51-4197-8AB4-FD979810D64D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8090-D2D9-4049-954D-DA1D5056A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2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3A23-7D51-4197-8AB4-FD979810D64D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8090-D2D9-4049-954D-DA1D5056A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3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3A23-7D51-4197-8AB4-FD979810D64D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8090-D2D9-4049-954D-DA1D5056A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2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F3A23-7D51-4197-8AB4-FD979810D64D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58090-D2D9-4049-954D-DA1D5056A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0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Reporting </a:t>
            </a:r>
            <a:r>
              <a:rPr lang="en-US" dirty="0" smtClean="0"/>
              <a:t>graphs, Tables </a:t>
            </a:r>
            <a:r>
              <a:rPr lang="en-US" dirty="0" smtClean="0"/>
              <a:t>and </a:t>
            </a:r>
            <a:r>
              <a:rPr lang="en-US" dirty="0" smtClean="0"/>
              <a:t>other results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5243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Histogram and P-P plots</a:t>
            </a: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923926"/>
            <a:ext cx="4848225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7127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1116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smtClean="0"/>
              <a:t>Exploring data: Plotting frequencies</a:t>
            </a:r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143000"/>
            <a:ext cx="6096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2131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997" y="212684"/>
            <a:ext cx="7743216" cy="635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65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9848"/>
            <a:ext cx="10515600" cy="5457116"/>
          </a:xfrm>
        </p:spPr>
        <p:txBody>
          <a:bodyPr/>
          <a:lstStyle/>
          <a:p>
            <a:r>
              <a:rPr lang="en-US" dirty="0" smtClean="0"/>
              <a:t>Tests of difference:</a:t>
            </a:r>
          </a:p>
          <a:p>
            <a:pPr lvl="1"/>
            <a:r>
              <a:rPr lang="en-US" dirty="0" smtClean="0"/>
              <a:t>If the data are normally distributed (parametric): t-test, ANOVA, ANCOVA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If non-parametric: Mann </a:t>
            </a:r>
            <a:r>
              <a:rPr lang="en-US" dirty="0" err="1" smtClean="0"/>
              <a:t>whitney</a:t>
            </a:r>
            <a:r>
              <a:rPr lang="en-US" dirty="0" smtClean="0"/>
              <a:t>, Wilcoxon, </a:t>
            </a:r>
            <a:r>
              <a:rPr lang="en-US" dirty="0" err="1" smtClean="0"/>
              <a:t>Kruskall</a:t>
            </a:r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en-US" dirty="0" smtClean="0"/>
              <a:t>allis, Chi-square (test for association) etc.</a:t>
            </a:r>
          </a:p>
          <a:p>
            <a:endParaRPr lang="en-US" dirty="0" smtClean="0"/>
          </a:p>
          <a:p>
            <a:r>
              <a:rPr lang="en-US" dirty="0" smtClean="0"/>
              <a:t>Test of relationship:</a:t>
            </a:r>
          </a:p>
          <a:p>
            <a:pPr lvl="1"/>
            <a:r>
              <a:rPr lang="en-US" dirty="0" smtClean="0"/>
              <a:t>Correlation</a:t>
            </a:r>
          </a:p>
          <a:p>
            <a:pPr lvl="1"/>
            <a:r>
              <a:rPr lang="en-US" dirty="0" smtClean="0"/>
              <a:t>Regression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62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3932"/>
            <a:ext cx="10515600" cy="178988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T-test using SPSS</a:t>
            </a:r>
          </a:p>
          <a:p>
            <a:pPr lvl="1"/>
            <a:r>
              <a:rPr lang="en-US" dirty="0" smtClean="0"/>
              <a:t>Analyze</a:t>
            </a:r>
          </a:p>
          <a:p>
            <a:pPr lvl="2"/>
            <a:r>
              <a:rPr lang="en-US" dirty="0" smtClean="0"/>
              <a:t>Compare means</a:t>
            </a:r>
          </a:p>
          <a:p>
            <a:pPr lvl="3"/>
            <a:r>
              <a:rPr lang="en-US" dirty="0" smtClean="0"/>
              <a:t>Paired Sample t test</a:t>
            </a:r>
          </a:p>
          <a:p>
            <a:pPr lvl="3"/>
            <a:r>
              <a:rPr lang="en-US" dirty="0" smtClean="0"/>
              <a:t>Load the data </a:t>
            </a:r>
          </a:p>
          <a:p>
            <a:pPr lvl="3"/>
            <a:r>
              <a:rPr lang="en-US" dirty="0" smtClean="0"/>
              <a:t>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268" y="2289892"/>
            <a:ext cx="5920883" cy="452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09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 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588" y="1329927"/>
            <a:ext cx="5282685" cy="20261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744" y="3521412"/>
            <a:ext cx="5933676" cy="12548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72766" y="4776281"/>
            <a:ext cx="10671243" cy="1702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 average, participants experienced significantly greater anxiety to real spiders (M = 47:00, SE = 3.18) than to pictures of spiders (M =40.00, SE = 2.68), t(11) = -2.47, </a:t>
            </a:r>
            <a:r>
              <a:rPr lang="en-US" i="1" dirty="0" smtClean="0">
                <a:solidFill>
                  <a:schemeClr val="tx1"/>
                </a:solidFill>
              </a:rPr>
              <a:t>p </a:t>
            </a:r>
            <a:r>
              <a:rPr lang="en-US" dirty="0" smtClean="0">
                <a:solidFill>
                  <a:schemeClr val="tx1"/>
                </a:solidFill>
              </a:rPr>
              <a:t>&lt;.05, </a:t>
            </a:r>
            <a:r>
              <a:rPr lang="en-US" i="1" dirty="0" smtClean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 = .60.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607030" y="4231532"/>
            <a:ext cx="466927" cy="40856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012298" y="4231532"/>
            <a:ext cx="466927" cy="40856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655" y="1690689"/>
            <a:ext cx="651754" cy="73149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83293" y="1520453"/>
            <a:ext cx="1095932" cy="90173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95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1524001" y="4916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dirty="0"/>
          </a:p>
        </p:txBody>
      </p:sp>
      <p:pic>
        <p:nvPicPr>
          <p:cNvPr id="2053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4267200"/>
            <a:ext cx="2590800" cy="142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362200" y="1536918"/>
            <a:ext cx="71628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Analysis of Variance (ANOVA)</a:t>
            </a:r>
          </a:p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(One-way ANOVA – GLM 1)</a:t>
            </a:r>
          </a:p>
          <a:p>
            <a:pPr algn="ctr"/>
            <a:r>
              <a:rPr lang="en-US" sz="4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THREE or MORE SAMPLES</a:t>
            </a:r>
          </a:p>
        </p:txBody>
      </p:sp>
      <p:pic>
        <p:nvPicPr>
          <p:cNvPr id="14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4800600"/>
            <a:ext cx="2590800" cy="142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5257800"/>
            <a:ext cx="2590800" cy="142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9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524000" y="7620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" name="Rectangle 8"/>
          <p:cNvSpPr>
            <a:spLocks noChangeArrowheads="1"/>
          </p:cNvSpPr>
          <p:nvPr/>
        </p:nvSpPr>
        <p:spPr bwMode="auto">
          <a:xfrm>
            <a:off x="1524001" y="4916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dirty="0"/>
          </a:p>
        </p:txBody>
      </p:sp>
      <p:sp>
        <p:nvSpPr>
          <p:cNvPr id="3076" name="Rectangle 19"/>
          <p:cNvSpPr>
            <a:spLocks noChangeArrowheads="1"/>
          </p:cNvSpPr>
          <p:nvPr/>
        </p:nvSpPr>
        <p:spPr bwMode="auto">
          <a:xfrm>
            <a:off x="2133600" y="909638"/>
            <a:ext cx="838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Analysis of variance (ANOVA)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a versatile statistical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test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2133601" y="2376056"/>
            <a:ext cx="757713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ANOVA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used, for THREE or more groups, mainly 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analyze the effects of different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treatments</a:t>
            </a:r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2133601" y="1482436"/>
            <a:ext cx="71770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ANOVA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similar to two sample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-tests and is useful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designed/controlled experiments</a:t>
            </a: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133600" y="3429001"/>
            <a:ext cx="8382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ANOVA compares ratio between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systematic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variance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experimenter controlled factors)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to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unsystematic variance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by random or unknown factors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33600" y="4800601"/>
            <a:ext cx="75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ratio is called </a:t>
            </a:r>
            <a:r>
              <a:rPr lang="en-US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statistics 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ratio 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2140525" y="5479471"/>
            <a:ext cx="754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statistics or </a:t>
            </a:r>
            <a:r>
              <a:rPr lang="en-US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ratio in fact is the ratio between the model and the error</a:t>
            </a:r>
            <a:endParaRPr lang="en-GB" dirty="0"/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2057400" y="228601"/>
            <a:ext cx="8305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Calibri" pitchFamily="34" charset="0"/>
              </a:rPr>
              <a:t>Statistics </a:t>
            </a:r>
            <a:r>
              <a:rPr lang="en-US" sz="2800" b="1" dirty="0">
                <a:latin typeface="Calibri" pitchFamily="34" charset="0"/>
              </a:rPr>
              <a:t>– Several means – ANOVA </a:t>
            </a:r>
            <a:r>
              <a:rPr lang="en-US" sz="2400" dirty="0">
                <a:latin typeface="Calibri" pitchFamily="34" charset="0"/>
              </a:rPr>
              <a:t>(GLM 1)</a:t>
            </a:r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36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2" grpId="0"/>
      <p:bldP spid="17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524000" y="7620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" name="Rectangle 8"/>
          <p:cNvSpPr>
            <a:spLocks noChangeArrowheads="1"/>
          </p:cNvSpPr>
          <p:nvPr/>
        </p:nvSpPr>
        <p:spPr bwMode="auto">
          <a:xfrm>
            <a:off x="1524001" y="4916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dirty="0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2133600" y="914400"/>
            <a:ext cx="8001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Any variation within the group is not because of treatment but because of individuals: this is called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within-groups variance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(unsystematic) or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error variance</a:t>
            </a: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2168229" y="2209801"/>
            <a:ext cx="831965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Difference between total variance 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within-groups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variance is called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among-groups variance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(systematic) of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treatment variance</a:t>
            </a: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3581400" y="3276601"/>
            <a:ext cx="6858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among-groups variance (systematic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OR Model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3584576" y="3717493"/>
            <a:ext cx="69310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within-groups variance (unsystematic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OR Residual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733800" y="3732212"/>
            <a:ext cx="6324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230585" y="3542301"/>
            <a:ext cx="1494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ratio  </a:t>
            </a:r>
            <a:r>
              <a:rPr 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  </a:t>
            </a:r>
            <a:endParaRPr lang="en-GB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209800" y="4427538"/>
            <a:ext cx="8001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Sampling distribution that describes the deference between these variance is called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distribution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237510" y="5500255"/>
            <a:ext cx="82296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distribution is a probability distribution, depends on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numerator and denominator</a:t>
            </a:r>
          </a:p>
        </p:txBody>
      </p:sp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2057400" y="228601"/>
            <a:ext cx="8305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Calibri" pitchFamily="34" charset="0"/>
              </a:rPr>
              <a:t>Statistics </a:t>
            </a:r>
            <a:r>
              <a:rPr lang="en-US" sz="2800" b="1" dirty="0">
                <a:latin typeface="Calibri" pitchFamily="34" charset="0"/>
              </a:rPr>
              <a:t>– Several means – ANOVA </a:t>
            </a:r>
            <a:r>
              <a:rPr lang="en-US" sz="2400" dirty="0">
                <a:latin typeface="Calibri" pitchFamily="34" charset="0"/>
              </a:rPr>
              <a:t>(GLM 1)</a:t>
            </a:r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7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3" grpId="0"/>
      <p:bldP spid="17" grpId="0"/>
      <p:bldP spid="19" grpId="0"/>
      <p:bldP spid="29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524000" y="7620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049338"/>
            <a:ext cx="2743200" cy="215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5181600" y="1209676"/>
            <a:ext cx="38862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Shaded portion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which totals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0.05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5181600" y="2192339"/>
            <a:ext cx="42672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value that delimits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(0.05) is provided in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distribution table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2244435" y="5444836"/>
            <a:ext cx="8077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ratio tells that there is manipulation effect but does tell about the effect size, so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regression model method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useful to calculate the effect size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2161310" y="3352801"/>
            <a:ext cx="8153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When treatments have no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effect,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value is small, c.1.0, but when treatments have effect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value is large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&gt;1.0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2209800" y="4343401"/>
            <a:ext cx="8001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value is large,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value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&lt;.05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therefore the test is significant, and the null hypothesis is rejected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2057400" y="228601"/>
            <a:ext cx="8305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Calibri" pitchFamily="34" charset="0"/>
              </a:rPr>
              <a:t>Statistics </a:t>
            </a:r>
            <a:r>
              <a:rPr lang="en-US" sz="2800" b="1" dirty="0">
                <a:latin typeface="Calibri" pitchFamily="34" charset="0"/>
              </a:rPr>
              <a:t>– Several means – ANOVA </a:t>
            </a:r>
            <a:r>
              <a:rPr lang="en-US" sz="2400" dirty="0">
                <a:latin typeface="Calibri" pitchFamily="34" charset="0"/>
              </a:rPr>
              <a:t>(GLM 1)</a:t>
            </a:r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28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19" grpId="0"/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Descriptive tests (Mean, Median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Tests of Normality</a:t>
            </a:r>
          </a:p>
          <a:p>
            <a:r>
              <a:rPr lang="en-US" dirty="0" smtClean="0"/>
              <a:t>Tests of difference</a:t>
            </a:r>
          </a:p>
          <a:p>
            <a:r>
              <a:rPr lang="en-US" dirty="0" smtClean="0"/>
              <a:t>Tests of relationship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21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524000" y="7620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3" name="Rectangle 2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4" name="Rectangle 24"/>
          <p:cNvSpPr>
            <a:spLocks noChangeArrowheads="1"/>
          </p:cNvSpPr>
          <p:nvPr/>
        </p:nvSpPr>
        <p:spPr bwMode="auto">
          <a:xfrm>
            <a:off x="1524000" y="1509326"/>
            <a:ext cx="2199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200" b="1">
                <a:latin typeface="Calibri" pitchFamily="34" charset="0"/>
                <a:cs typeface="Times New Roman" pitchFamily="18" charset="0"/>
              </a:rPr>
              <a:t> </a:t>
            </a:r>
            <a:endParaRPr lang="en-US"/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2175598" y="3354536"/>
            <a:ext cx="8001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Various forms of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one-way ANOVA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exist (one-way because effects of single factor is detected)</a:t>
            </a: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2161743" y="4326808"/>
            <a:ext cx="76819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One such type of ANOVA is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Fixed-effects ANOVA</a:t>
            </a:r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2161310" y="4947088"/>
            <a:ext cx="7620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ANOVA is done for experiments with fixed-effects design (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completely random design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2202875" y="5938838"/>
            <a:ext cx="8470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Fixed effects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because treatments used are chosen by investigator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09800" y="1066801"/>
            <a:ext cx="845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Regression model is linear, called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GLM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(general linear model)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209800" y="1671936"/>
            <a:ext cx="800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Outcome = model + error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209800" y="2341421"/>
            <a:ext cx="8001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SPSS is more inclined to regression model method and incorporates various types of ANOVA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2057400" y="228601"/>
            <a:ext cx="8305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Calibri" pitchFamily="34" charset="0"/>
              </a:rPr>
              <a:t>Statistics </a:t>
            </a:r>
            <a:r>
              <a:rPr lang="en-US" sz="2800" b="1" dirty="0">
                <a:latin typeface="Calibri" pitchFamily="34" charset="0"/>
              </a:rPr>
              <a:t>– Several means – ANOVA </a:t>
            </a:r>
            <a:r>
              <a:rPr lang="en-US" sz="2400" dirty="0">
                <a:latin typeface="Calibri" pitchFamily="34" charset="0"/>
              </a:rPr>
              <a:t>(GLM 1)</a:t>
            </a:r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11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2" grpId="0"/>
      <p:bldP spid="13" grpId="0"/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524000" y="7620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7" name="Rectangle 2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48" name="Rectangle 8"/>
          <p:cNvSpPr>
            <a:spLocks noChangeArrowheads="1"/>
          </p:cNvSpPr>
          <p:nvPr/>
        </p:nvSpPr>
        <p:spPr bwMode="auto">
          <a:xfrm>
            <a:off x="2133600" y="2544763"/>
            <a:ext cx="8153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Assumptions for ANOVA (as in other parametric tests)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2632075" y="3001963"/>
            <a:ext cx="2514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Random sample</a:t>
            </a: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2617787" y="3409951"/>
            <a:ext cx="5486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Continuous variable</a:t>
            </a: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2617788" y="3856038"/>
            <a:ext cx="44053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Ratio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or interval scale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2605088" y="4719638"/>
            <a:ext cx="68437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Error variance are equal (post hoc test) - additional</a:t>
            </a: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2605088" y="4283076"/>
            <a:ext cx="57435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Approximately normally distributed</a:t>
            </a:r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2133601" y="1447801"/>
            <a:ext cx="83407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ANOVA, 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fact,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 special case of regression (and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also can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 used to predict one variable with others using model) </a:t>
            </a: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2057400" y="228601"/>
            <a:ext cx="8305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Calibri" pitchFamily="34" charset="0"/>
              </a:rPr>
              <a:t>Statistics </a:t>
            </a:r>
            <a:r>
              <a:rPr lang="en-US" sz="2800" b="1" dirty="0">
                <a:latin typeface="Calibri" pitchFamily="34" charset="0"/>
              </a:rPr>
              <a:t>– Several means – ANOVA </a:t>
            </a:r>
            <a:r>
              <a:rPr lang="en-US" sz="2400" dirty="0">
                <a:latin typeface="Calibri" pitchFamily="34" charset="0"/>
              </a:rPr>
              <a:t>(GLM 1)</a:t>
            </a:r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59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11" grpId="0"/>
      <p:bldP spid="13" grpId="0"/>
      <p:bldP spid="14" grpId="0"/>
      <p:bldP spid="15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524000" y="7620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7" name="Rectangle 8"/>
          <p:cNvSpPr>
            <a:spLocks noChangeArrowheads="1"/>
          </p:cNvSpPr>
          <p:nvPr/>
        </p:nvSpPr>
        <p:spPr bwMode="auto">
          <a:xfrm>
            <a:off x="2209800" y="766763"/>
            <a:ext cx="8458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Steps to conduct one-way ANOVA in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SPSS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09800" y="1238251"/>
            <a:ext cx="41719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/>
            <a:r>
              <a:rPr lang="en-US" sz="2400">
                <a:solidFill>
                  <a:srgbClr val="000000"/>
                </a:solidFill>
                <a:latin typeface="Calibri" pitchFamily="34" charset="0"/>
              </a:rPr>
              <a:t>1. Load the data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90750" y="2386013"/>
            <a:ext cx="83010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/>
            <a:r>
              <a:rPr lang="en-US" sz="2400">
                <a:solidFill>
                  <a:srgbClr val="000000"/>
                </a:solidFill>
                <a:latin typeface="Calibri" pitchFamily="34" charset="0"/>
              </a:rPr>
              <a:t>4. Make necessary changes in ‘variable view’ window, e.g., scale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205038" y="1638301"/>
            <a:ext cx="845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/>
            <a:r>
              <a:rPr lang="en-US" sz="2400">
                <a:solidFill>
                  <a:srgbClr val="000000"/>
                </a:solidFill>
                <a:latin typeface="Calibri" pitchFamily="34" charset="0"/>
              </a:rPr>
              <a:t>2. Make a new variable called weights &amp; merge the groups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195513" y="2005013"/>
            <a:ext cx="8458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/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3. Make another variable called groups, and assign groups’ number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190751" y="2728914"/>
            <a:ext cx="8234363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/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5. Analyze</a:t>
            </a:r>
          </a:p>
          <a:p>
            <a:pPr fontAlgn="b"/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	Compare means</a:t>
            </a:r>
          </a:p>
          <a:p>
            <a:pPr fontAlgn="b"/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		One-way ANOVA</a:t>
            </a:r>
          </a:p>
          <a:p>
            <a:pPr fontAlgn="b"/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			Enter ‘weights’ as ‘dependent lists’ &amp; 			‘Groups’ as ‘Factor’</a:t>
            </a:r>
          </a:p>
          <a:p>
            <a:pPr fontAlgn="b"/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				Click ‘Post Hoc’ &amp; check LSD or 				</a:t>
            </a:r>
            <a:r>
              <a:rPr lang="en-US" sz="2400" dirty="0" err="1">
                <a:solidFill>
                  <a:srgbClr val="000000"/>
                </a:solidFill>
                <a:latin typeface="Calibri" pitchFamily="34" charset="0"/>
              </a:rPr>
              <a:t>Bonferroni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 &amp; anyone from equal 				variance not assumed</a:t>
            </a:r>
          </a:p>
          <a:p>
            <a:pPr fontAlgn="b"/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					In ‘Options’ check 						‘Homogeneity …’ &amp; ‘Fixed…’</a:t>
            </a:r>
          </a:p>
          <a:p>
            <a:pPr fontAlgn="b"/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						OK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2057400" y="228601"/>
            <a:ext cx="8305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Calibri" pitchFamily="34" charset="0"/>
              </a:rPr>
              <a:t>Statistics </a:t>
            </a:r>
            <a:r>
              <a:rPr lang="en-US" sz="2800" b="1" dirty="0">
                <a:latin typeface="Calibri" pitchFamily="34" charset="0"/>
              </a:rPr>
              <a:t>– Several means – ANOVA </a:t>
            </a:r>
            <a:r>
              <a:rPr lang="en-US" sz="2400" dirty="0">
                <a:latin typeface="Calibri" pitchFamily="34" charset="0"/>
              </a:rPr>
              <a:t>(GLM 1)</a:t>
            </a:r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95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5" grpId="0"/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3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SPSS output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82" y="1027256"/>
            <a:ext cx="4928046" cy="27006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828" y="1"/>
            <a:ext cx="5863135" cy="418011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201804" y="5174902"/>
            <a:ext cx="11555604" cy="77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Reporting: There was significant effect of Viagra on levels of libido, </a:t>
            </a:r>
            <a:r>
              <a:rPr lang="en-US" i="1" dirty="0" smtClean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(2, 12) = 5.12, </a:t>
            </a:r>
            <a:r>
              <a:rPr lang="en-US" i="1" dirty="0" smtClean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&lt;.05,</a:t>
            </a:r>
            <a:r>
              <a:rPr lang="el-GR" dirty="0" smtClean="0">
                <a:solidFill>
                  <a:schemeClr val="tx1"/>
                </a:solidFill>
              </a:rPr>
              <a:t>ω</a:t>
            </a:r>
            <a:r>
              <a:rPr lang="en-US" dirty="0" smtClean="0">
                <a:solidFill>
                  <a:schemeClr val="tx1"/>
                </a:solidFill>
              </a:rPr>
              <a:t> = .60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636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Non-parametric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45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524000" y="7620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3" name="Rectangle 2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1905000" y="1066801"/>
            <a:ext cx="5181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Mann-Whitney test in SPSS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057400" y="228601"/>
            <a:ext cx="8305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Calibri" pitchFamily="34" charset="0"/>
              </a:rPr>
              <a:t>Statistics </a:t>
            </a:r>
            <a:r>
              <a:rPr lang="en-US" sz="2800" b="1" dirty="0">
                <a:latin typeface="Calibri" pitchFamily="34" charset="0"/>
              </a:rPr>
              <a:t>– </a:t>
            </a:r>
            <a:r>
              <a:rPr lang="en-US" sz="2800" b="1" dirty="0">
                <a:latin typeface="Calibri" pitchFamily="34" charset="0"/>
              </a:rPr>
              <a:t>Two Populations </a:t>
            </a:r>
            <a:r>
              <a:rPr lang="en-US" sz="2800" b="1" dirty="0">
                <a:latin typeface="Calibri" pitchFamily="34" charset="0"/>
              </a:rPr>
              <a:t>– </a:t>
            </a:r>
            <a:r>
              <a:rPr lang="en-US" sz="2800" b="1" dirty="0">
                <a:latin typeface="Calibri" pitchFamily="34" charset="0"/>
              </a:rPr>
              <a:t>Non-parametric Test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209800" y="1748136"/>
            <a:ext cx="3733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1. Load the data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209800" y="2209801"/>
            <a:ext cx="830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2. Arrange the data in 1 column &amp; give variable name as ‘data’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209800" y="2667001"/>
            <a:ext cx="830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3. Assign groups for each group of data (i.e., group 1 &amp; Group 2)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209800" y="3124200"/>
            <a:ext cx="8077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Analyse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Nonparametric tests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2 independent samples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- move ‘data’ to ‘test variable’ box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- move ‘group’ to ‘grouping variable’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- define the groups as 1 &amp;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05932" y="5257801"/>
            <a:ext cx="16802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5. Click 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533" y="894946"/>
            <a:ext cx="8735603" cy="563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01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524000" y="7620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3" name="Rectangle 2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057400" y="228601"/>
            <a:ext cx="8305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Calibri" pitchFamily="34" charset="0"/>
              </a:rPr>
              <a:t>Statistics </a:t>
            </a:r>
            <a:r>
              <a:rPr lang="en-US" sz="2800" b="1" dirty="0">
                <a:latin typeface="Calibri" pitchFamily="34" charset="0"/>
              </a:rPr>
              <a:t>– </a:t>
            </a:r>
            <a:r>
              <a:rPr lang="en-US" sz="2800" b="1" dirty="0">
                <a:latin typeface="Calibri" pitchFamily="34" charset="0"/>
              </a:rPr>
              <a:t>Two Populations </a:t>
            </a:r>
            <a:r>
              <a:rPr lang="en-US" sz="2800" b="1" dirty="0">
                <a:latin typeface="Calibri" pitchFamily="34" charset="0"/>
              </a:rPr>
              <a:t>– </a:t>
            </a:r>
            <a:r>
              <a:rPr lang="en-US" sz="2800" b="1" dirty="0">
                <a:latin typeface="Calibri" pitchFamily="34" charset="0"/>
              </a:rPr>
              <a:t>Non-parametric Test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057400" y="1066801"/>
            <a:ext cx="7010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Wilcoxon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Signed-Rank Test in SPSS: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2209800" y="1748136"/>
            <a:ext cx="3733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1. Load the data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2209800" y="2271933"/>
            <a:ext cx="830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2. Make necessary changes in Variable View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2209800" y="2895600"/>
            <a:ext cx="8077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Analyse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Nonparametric tests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2 related samples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- shift both ‘variables’ to ‘test pairs’ box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- check ‘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Wilcoxon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’ in test type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09800" y="4953001"/>
            <a:ext cx="16802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4. Click 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2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524000" y="7620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3" name="Rectangle 2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209800" y="1748136"/>
            <a:ext cx="845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1. Once the normality tests are completed analyze the data in SPSS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057400" y="228601"/>
            <a:ext cx="8305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Calibri" pitchFamily="34" charset="0"/>
              </a:rPr>
              <a:t>Statistics </a:t>
            </a:r>
            <a:r>
              <a:rPr lang="en-US" sz="2800" b="1" dirty="0">
                <a:latin typeface="Calibri" pitchFamily="34" charset="0"/>
              </a:rPr>
              <a:t>– </a:t>
            </a:r>
            <a:r>
              <a:rPr lang="en-US" sz="2800" b="1" dirty="0">
                <a:latin typeface="Calibri" pitchFamily="34" charset="0"/>
              </a:rPr>
              <a:t>Several groups– Non-parametric Test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2209800" y="2438400"/>
            <a:ext cx="80772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2. Analyze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Nonparametric tests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independent samples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- move ‘data’ to ‘test variable’ box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- move ‘group’ to ‘grouping variable’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- define the groups as min=1 &amp; max=4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- check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Kruskal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-Wallis &amp; other if any…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057400" y="5334001"/>
            <a:ext cx="845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3. OK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13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524000" y="7620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3" name="Rectangle 2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057400" y="228601"/>
            <a:ext cx="8305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Calibri" pitchFamily="34" charset="0"/>
              </a:rPr>
              <a:t>Statistics </a:t>
            </a:r>
            <a:r>
              <a:rPr lang="en-US" sz="2800" b="1" dirty="0">
                <a:latin typeface="Calibri" pitchFamily="34" charset="0"/>
              </a:rPr>
              <a:t>– </a:t>
            </a:r>
            <a:r>
              <a:rPr lang="en-US" sz="2800" b="1" dirty="0">
                <a:latin typeface="Calibri" pitchFamily="34" charset="0"/>
              </a:rPr>
              <a:t>Several groups– Non-parametric Test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81200" y="1066801"/>
            <a:ext cx="830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SPSS</a:t>
            </a:r>
            <a:endParaRPr lang="en-US" sz="24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023404" y="1752600"/>
            <a:ext cx="80772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Analyze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Nonparametric tests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related samples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- move ‘all data’ to ‘test variable’ box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- check Friedman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- in Option  if you checked Monte, check 				95 confidence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752600" y="5105401"/>
            <a:ext cx="8305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Post hoc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Bonferroni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correction can be done as in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Wilcoxon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sign rank test but again with .05 divided by number of pairs to be tested  for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&amp; effect size calculated similarly</a:t>
            </a:r>
            <a:endParaRPr lang="en-US" sz="24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17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6824"/>
          </a:xfrm>
        </p:spPr>
        <p:txBody>
          <a:bodyPr/>
          <a:lstStyle/>
          <a:p>
            <a:r>
              <a:rPr lang="en-US" dirty="0" smtClean="0"/>
              <a:t>Reporting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145"/>
            <a:ext cx="10515600" cy="4824818"/>
          </a:xfrm>
        </p:spPr>
        <p:txBody>
          <a:bodyPr/>
          <a:lstStyle/>
          <a:p>
            <a:r>
              <a:rPr lang="en-US" dirty="0" smtClean="0"/>
              <a:t>Descriptive</a:t>
            </a:r>
          </a:p>
          <a:p>
            <a:pPr lvl="1"/>
            <a:r>
              <a:rPr lang="en-US" dirty="0" smtClean="0"/>
              <a:t>Frequency Table: Always present percent values with counts where ever possible, for e.g. see able below: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Mean: Provide Standard Deviation or Standard Error; e.g. 24±SD or SE</a:t>
            </a:r>
          </a:p>
          <a:p>
            <a:pPr lvl="1"/>
            <a:r>
              <a:rPr lang="en-US" dirty="0" smtClean="0"/>
              <a:t>Median: </a:t>
            </a:r>
            <a:r>
              <a:rPr lang="en-US" dirty="0" smtClean="0"/>
              <a:t>Provide Standard Deviation or Standard Error; e.g. 24±SD or SE</a:t>
            </a:r>
          </a:p>
          <a:p>
            <a:pPr lvl="1"/>
            <a:r>
              <a:rPr lang="en-US" dirty="0" smtClean="0"/>
              <a:t>Percent (%): Always be consistent with decimal places; e.g. 6.15 or 6.2 </a:t>
            </a:r>
            <a:r>
              <a:rPr lang="en-US" dirty="0" err="1" smtClean="0"/>
              <a:t>etc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102065"/>
              </p:ext>
            </p:extLst>
          </p:nvPr>
        </p:nvGraphicFramePr>
        <p:xfrm>
          <a:off x="1487251" y="267492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Household characteristics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Counts (%)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 (30)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 (70)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733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4373"/>
          </a:xfrm>
        </p:spPr>
        <p:txBody>
          <a:bodyPr/>
          <a:lstStyle/>
          <a:p>
            <a:r>
              <a:rPr lang="en-US" dirty="0" smtClean="0"/>
              <a:t>Tests of relationship: reporting result (Correlation analysis)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4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Performing </a:t>
            </a:r>
            <a:r>
              <a:rPr lang="en-US" dirty="0" err="1"/>
              <a:t>Bivariate</a:t>
            </a:r>
            <a:r>
              <a:rPr lang="en-US" dirty="0"/>
              <a:t> correlation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990600"/>
            <a:ext cx="6624638" cy="574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9094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SPSS Out put (Example 1): Correlation analysis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1524000"/>
            <a:ext cx="81470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53049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SPSS out put</a:t>
            </a: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367" y="0"/>
            <a:ext cx="823277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76655" y="4581728"/>
            <a:ext cx="11274358" cy="1926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Reporting</a:t>
            </a:r>
            <a:r>
              <a:rPr lang="en-US" sz="2000" dirty="0" smtClean="0">
                <a:solidFill>
                  <a:schemeClr val="tx1"/>
                </a:solidFill>
              </a:rPr>
              <a:t>: Exam performance was significantly correlated with exam anxiety, </a:t>
            </a:r>
            <a:r>
              <a:rPr lang="en-US" sz="2000" i="1" dirty="0" smtClean="0">
                <a:solidFill>
                  <a:schemeClr val="tx1"/>
                </a:solidFill>
              </a:rPr>
              <a:t>r </a:t>
            </a:r>
            <a:r>
              <a:rPr lang="en-US" sz="2000" dirty="0" smtClean="0">
                <a:solidFill>
                  <a:schemeClr val="tx1"/>
                </a:solidFill>
              </a:rPr>
              <a:t>=-.44, and time spent revising, </a:t>
            </a:r>
            <a:r>
              <a:rPr lang="en-US" sz="2000" i="1" dirty="0" smtClean="0">
                <a:solidFill>
                  <a:schemeClr val="tx1"/>
                </a:solidFill>
              </a:rPr>
              <a:t>r </a:t>
            </a:r>
            <a:r>
              <a:rPr lang="en-US" sz="2000" dirty="0" smtClean="0">
                <a:solidFill>
                  <a:schemeClr val="tx1"/>
                </a:solidFill>
              </a:rPr>
              <a:t>=.40; the time spent revising was also correlated with exam anxiety, </a:t>
            </a:r>
            <a:r>
              <a:rPr lang="en-US" sz="2000" i="1" dirty="0" smtClean="0">
                <a:solidFill>
                  <a:schemeClr val="tx1"/>
                </a:solidFill>
              </a:rPr>
              <a:t>r = </a:t>
            </a:r>
            <a:r>
              <a:rPr lang="en-US" sz="2000" dirty="0" smtClean="0">
                <a:solidFill>
                  <a:schemeClr val="tx1"/>
                </a:solidFill>
              </a:rPr>
              <a:t>-.71 (all </a:t>
            </a:r>
            <a:r>
              <a:rPr lang="en-US" sz="2000" i="1" dirty="0" smtClean="0">
                <a:solidFill>
                  <a:schemeClr val="tx1"/>
                </a:solidFill>
              </a:rPr>
              <a:t>p </a:t>
            </a:r>
            <a:r>
              <a:rPr lang="en-US" sz="2000" dirty="0" smtClean="0">
                <a:solidFill>
                  <a:schemeClr val="tx1"/>
                </a:solidFill>
              </a:rPr>
              <a:t>&lt; .05).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832715" y="1342417"/>
            <a:ext cx="564204" cy="34827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832715" y="1997533"/>
            <a:ext cx="564204" cy="34827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831421" y="2017168"/>
            <a:ext cx="564204" cy="34827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4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whether distribution is normal: Tests of Normality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1549"/>
          </a:xfrm>
        </p:spPr>
        <p:txBody>
          <a:bodyPr/>
          <a:lstStyle/>
          <a:p>
            <a:r>
              <a:rPr lang="en-US" dirty="0" smtClean="0"/>
              <a:t>K-S Test or Kolmogorov –Smirnov test and Shapiro </a:t>
            </a:r>
            <a:r>
              <a:rPr lang="en-US" dirty="0" err="1" smtClean="0"/>
              <a:t>Wilk</a:t>
            </a:r>
            <a:r>
              <a:rPr lang="en-US" dirty="0" smtClean="0"/>
              <a:t> Test</a:t>
            </a:r>
          </a:p>
          <a:p>
            <a:r>
              <a:rPr lang="en-US" dirty="0" smtClean="0"/>
              <a:t>Homogeneity of Variance or </a:t>
            </a:r>
            <a:r>
              <a:rPr lang="en-US" dirty="0" err="1" smtClean="0"/>
              <a:t>Levene’s</a:t>
            </a:r>
            <a:r>
              <a:rPr lang="en-US" dirty="0" smtClean="0"/>
              <a:t> test</a:t>
            </a:r>
          </a:p>
          <a:p>
            <a:r>
              <a:rPr lang="en-US" dirty="0" smtClean="0"/>
              <a:t>Q-Q plot or P-P plot</a:t>
            </a:r>
          </a:p>
          <a:p>
            <a:r>
              <a:rPr lang="en-US" dirty="0" smtClean="0"/>
              <a:t>Histogram with normal curve plot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38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Performing K-S test: </a:t>
            </a: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333500"/>
            <a:ext cx="5086350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6077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SPSS output: K-S and S-W test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95400"/>
            <a:ext cx="8369300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4495800"/>
            <a:ext cx="79787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667000" y="3581400"/>
            <a:ext cx="70866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</a:rPr>
              <a:t>Reporting K-S test</a:t>
            </a:r>
          </a:p>
        </p:txBody>
      </p:sp>
    </p:spTree>
    <p:extLst>
      <p:ext uri="{BB962C8B-B14F-4D97-AF65-F5344CB8AC3E}">
        <p14:creationId xmlns:p14="http://schemas.microsoft.com/office/powerpoint/2010/main" val="3711679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/>
              <a:t>Performing </a:t>
            </a:r>
            <a:r>
              <a:rPr lang="en-US" dirty="0" err="1"/>
              <a:t>Levene’s</a:t>
            </a:r>
            <a:r>
              <a:rPr lang="en-US" dirty="0"/>
              <a:t> test: Checking Normality of data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1"/>
            <a:ext cx="8199438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157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SPSS Output (Levene’s test: Checking Normality of data)</a:t>
            </a: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524000"/>
            <a:ext cx="8010525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715001"/>
            <a:ext cx="85598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057400" y="4724400"/>
            <a:ext cx="8077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</a:rPr>
              <a:t>Reporting </a:t>
            </a:r>
            <a:r>
              <a:rPr lang="en-US" sz="2800" dirty="0" err="1">
                <a:solidFill>
                  <a:schemeClr val="tx1"/>
                </a:solidFill>
              </a:rPr>
              <a:t>Levene’s</a:t>
            </a:r>
            <a:r>
              <a:rPr lang="en-US" sz="2800" dirty="0">
                <a:solidFill>
                  <a:schemeClr val="tx1"/>
                </a:solidFill>
              </a:rPr>
              <a:t> test (</a:t>
            </a:r>
            <a:r>
              <a:rPr lang="en-US" sz="2800" dirty="0" err="1">
                <a:solidFill>
                  <a:schemeClr val="tx1"/>
                </a:solidFill>
              </a:rPr>
              <a:t>Homogeniety</a:t>
            </a:r>
            <a:r>
              <a:rPr lang="en-US" sz="2800" dirty="0">
                <a:solidFill>
                  <a:schemeClr val="tx1"/>
                </a:solidFill>
              </a:rPr>
              <a:t> of Variance)</a:t>
            </a:r>
          </a:p>
        </p:txBody>
      </p:sp>
    </p:spTree>
    <p:extLst>
      <p:ext uri="{BB962C8B-B14F-4D97-AF65-F5344CB8AC3E}">
        <p14:creationId xmlns:p14="http://schemas.microsoft.com/office/powerpoint/2010/main" val="171941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Dialog box for obtaining P-P plots</a:t>
            </a:r>
          </a:p>
        </p:txBody>
      </p:sp>
      <p:pic>
        <p:nvPicPr>
          <p:cNvPr id="30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1528764"/>
            <a:ext cx="6245225" cy="471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281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1116</Words>
  <Application>Microsoft Office PowerPoint</Application>
  <PresentationFormat>Widescreen</PresentationFormat>
  <Paragraphs>157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Symbol</vt:lpstr>
      <vt:lpstr>Times New Roman</vt:lpstr>
      <vt:lpstr>Office Theme</vt:lpstr>
      <vt:lpstr>Reporting graphs, Tables and other results</vt:lpstr>
      <vt:lpstr>Content</vt:lpstr>
      <vt:lpstr>Reporting results</vt:lpstr>
      <vt:lpstr>Testing whether distribution is normal: Tests of Normality</vt:lpstr>
      <vt:lpstr>Performing K-S test: </vt:lpstr>
      <vt:lpstr>SPSS output: K-S and S-W test</vt:lpstr>
      <vt:lpstr>Performing Levene’s test: Checking Normality of data</vt:lpstr>
      <vt:lpstr>SPSS Output (Levene’s test: Checking Normality of data)</vt:lpstr>
      <vt:lpstr>Dialog box for obtaining P-P plots</vt:lpstr>
      <vt:lpstr>Histogram and P-P plots</vt:lpstr>
      <vt:lpstr>Exploring data: Plotting frequencies</vt:lpstr>
      <vt:lpstr>PowerPoint Presentation</vt:lpstr>
      <vt:lpstr>PowerPoint Presentation</vt:lpstr>
      <vt:lpstr>PowerPoint Presentation</vt:lpstr>
      <vt:lpstr>SPSS 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SPSS output</vt:lpstr>
      <vt:lpstr>Non-parametric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Tests of relationship: reporting result (Correlation analysis)</vt:lpstr>
      <vt:lpstr>Performing Bivariate correlation</vt:lpstr>
      <vt:lpstr>SPSS Out put (Example 1): Correlation analysis</vt:lpstr>
      <vt:lpstr>SPSS out put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 mscon</dc:creator>
  <cp:lastModifiedBy>windo mscon</cp:lastModifiedBy>
  <cp:revision>11</cp:revision>
  <dcterms:created xsi:type="dcterms:W3CDTF">2015-03-23T23:56:19Z</dcterms:created>
  <dcterms:modified xsi:type="dcterms:W3CDTF">2015-03-24T01:39:19Z</dcterms:modified>
</cp:coreProperties>
</file>